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8"/>
  </p:notesMasterIdLst>
  <p:sldIdLst>
    <p:sldId id="276" r:id="rId2"/>
    <p:sldId id="277" r:id="rId3"/>
    <p:sldId id="280" r:id="rId4"/>
    <p:sldId id="297" r:id="rId5"/>
    <p:sldId id="293" r:id="rId6"/>
    <p:sldId id="257" r:id="rId7"/>
    <p:sldId id="281" r:id="rId8"/>
    <p:sldId id="290" r:id="rId9"/>
    <p:sldId id="294" r:id="rId10"/>
    <p:sldId id="278" r:id="rId11"/>
    <p:sldId id="291" r:id="rId12"/>
    <p:sldId id="295" r:id="rId13"/>
    <p:sldId id="296"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17" r:id="rId34"/>
    <p:sldId id="318" r:id="rId35"/>
    <p:sldId id="319" r:id="rId36"/>
    <p:sldId id="320" r:id="rId37"/>
    <p:sldId id="321" r:id="rId38"/>
    <p:sldId id="322" r:id="rId39"/>
    <p:sldId id="323" r:id="rId40"/>
    <p:sldId id="324" r:id="rId41"/>
    <p:sldId id="325" r:id="rId42"/>
    <p:sldId id="326" r:id="rId43"/>
    <p:sldId id="327" r:id="rId44"/>
    <p:sldId id="328" r:id="rId45"/>
    <p:sldId id="329" r:id="rId46"/>
    <p:sldId id="330" r:id="rId47"/>
    <p:sldId id="331" r:id="rId48"/>
    <p:sldId id="332" r:id="rId49"/>
    <p:sldId id="333" r:id="rId50"/>
    <p:sldId id="334" r:id="rId51"/>
    <p:sldId id="335" r:id="rId52"/>
    <p:sldId id="336" r:id="rId53"/>
    <p:sldId id="337" r:id="rId54"/>
    <p:sldId id="338" r:id="rId55"/>
    <p:sldId id="339" r:id="rId56"/>
    <p:sldId id="340" r:id="rId5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663300"/>
    <a:srgbClr val="000066"/>
    <a:srgbClr val="800000"/>
    <a:srgbClr val="0066FF"/>
    <a:srgbClr val="FF3300"/>
    <a:srgbClr val="000099"/>
    <a:srgbClr val="FF0066"/>
    <a:srgbClr val="B48500"/>
    <a:srgbClr val="CC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4F1D04-2637-42B9-9C99-A2DCB18D4C42}" type="datetimeFigureOut">
              <a:rPr lang="ar-SA" smtClean="0"/>
              <a:pPr/>
              <a:t>07/12/1432</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D0C4B0D-C673-48B2-AFD3-4982A9B66DC5}" type="slidenum">
              <a:rPr lang="ar-SA" smtClean="0"/>
              <a:pPr/>
              <a:t>‹#›</a:t>
            </a:fld>
            <a:endParaRPr lang="ar-SA" dirty="0"/>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1</a:t>
            </a:fld>
            <a:endParaRPr lang="ar-S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2</a:t>
            </a:fld>
            <a:endParaRPr lang="ar-S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3</a:t>
            </a:fld>
            <a:endParaRPr lang="ar-S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4</a:t>
            </a:fld>
            <a:endParaRPr lang="ar-S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5</a:t>
            </a:fld>
            <a:endParaRPr lang="ar-S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6</a:t>
            </a:fld>
            <a:endParaRPr lang="ar-S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7</a:t>
            </a:fld>
            <a:endParaRPr lang="ar-S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8</a:t>
            </a:fld>
            <a:endParaRPr lang="ar-S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9</a:t>
            </a:fld>
            <a:endParaRPr lang="ar-S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10</a:t>
            </a:fld>
            <a:endParaRPr lang="ar-S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11</a:t>
            </a:fld>
            <a:endParaRPr lang="ar-S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12</a:t>
            </a:fld>
            <a:endParaRPr lang="ar-SA"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CD0C4B0D-C673-48B2-AFD3-4982A9B66DC5}" type="slidenum">
              <a:rPr lang="ar-SA" smtClean="0"/>
              <a:pPr/>
              <a:t>13</a:t>
            </a:fld>
            <a:endParaRPr lang="ar-S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BC62A8-1E94-473D-BBEF-9567AA34BFA0}" type="slidenum">
              <a:rPr lang="ar-SA" smtClean="0"/>
              <a:pPr fontAlgn="base">
                <a:spcBef>
                  <a:spcPct val="0"/>
                </a:spcBef>
                <a:spcAft>
                  <a:spcPct val="0"/>
                </a:spcAft>
                <a:defRPr/>
              </a:pPr>
              <a:t>14</a:t>
            </a:fld>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8675"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D46C4771-B3C7-402B-9422-53A8759FB05B}" type="slidenum">
              <a:rPr lang="ar-SA" smtClean="0"/>
              <a:pPr>
                <a:defRPr/>
              </a:pPr>
              <a:t>15</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9699"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62E67A15-9C6F-4CD3-B9DB-96ABB1829C26}" type="slidenum">
              <a:rPr lang="ar-SA" smtClean="0"/>
              <a:pPr>
                <a:defRPr/>
              </a:pPr>
              <a:t>16</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0723"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73406CCA-8401-4228-B9A1-C4184EF7A614}" type="slidenum">
              <a:rPr lang="ar-SA" smtClean="0"/>
              <a:pPr>
                <a:defRPr/>
              </a:pPr>
              <a:t>17</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1747"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2247DBD8-BD1A-4793-A1AC-E5290226D707}" type="slidenum">
              <a:rPr lang="ar-SA" smtClean="0"/>
              <a:pPr>
                <a:defRPr/>
              </a:pPr>
              <a:t>18</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2771"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CEF82B91-52C7-4B54-B1A5-230AF03A4D24}" type="slidenum">
              <a:rPr lang="ar-SA" smtClean="0"/>
              <a:pPr>
                <a:defRPr/>
              </a:pPr>
              <a:t>19</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3795"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646BD4AC-7D26-49F1-9E3E-96C74BCEC7F1}" type="slidenum">
              <a:rPr lang="ar-SA" smtClean="0"/>
              <a:pPr>
                <a:defRPr/>
              </a:pPr>
              <a:t>20</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4819"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57238B16-F485-464F-9CF7-80C64412E3D2}" type="slidenum">
              <a:rPr lang="ar-SA" smtClean="0"/>
              <a:pPr>
                <a:defRPr/>
              </a:pPr>
              <a:t>21</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5843"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5AD320F1-9BB1-4739-8D64-2D61ABC21E1A}" type="slidenum">
              <a:rPr lang="ar-SA" smtClean="0"/>
              <a:pPr>
                <a:defRPr/>
              </a:pPr>
              <a:t>22</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6867"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2CB605F2-0857-444C-8179-742D4C4BFF62}" type="slidenum">
              <a:rPr lang="ar-SA" smtClean="0"/>
              <a:pPr>
                <a:defRPr/>
              </a:pPr>
              <a:t>23</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7891"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5643C350-01BC-480A-9E63-9FC6AB4A5DC9}" type="slidenum">
              <a:rPr lang="ar-SA" smtClean="0"/>
              <a:pPr>
                <a:defRPr/>
              </a:pPr>
              <a:t>24</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8915"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81A94C4C-47C8-4500-92D2-4C77E7166D31}" type="slidenum">
              <a:rPr lang="ar-SA" smtClean="0"/>
              <a:pPr>
                <a:defRPr/>
              </a:pPr>
              <a:t>25</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9939"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19D97F6D-53DD-43F2-8A05-9D7176FC8E92}" type="slidenum">
              <a:rPr lang="ar-SA" smtClean="0"/>
              <a:pPr>
                <a:defRPr/>
              </a:pPr>
              <a:t>26</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0963"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93EDBD0C-F4C6-4868-819E-7A810F6381DD}" type="slidenum">
              <a:rPr lang="ar-SA" smtClean="0"/>
              <a:pPr>
                <a:defRPr/>
              </a:pPr>
              <a:t>27</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1987"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4365FFB2-CF1B-4351-A41E-A033DC41B691}" type="slidenum">
              <a:rPr lang="ar-SA" smtClean="0"/>
              <a:pPr>
                <a:defRPr/>
              </a:pPr>
              <a:t>28</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3011"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4D698169-BF2A-445A-9634-AD6D6A13A984}" type="slidenum">
              <a:rPr lang="ar-SA" smtClean="0"/>
              <a:pPr>
                <a:defRPr/>
              </a:pPr>
              <a:t>29</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4035"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43C4C486-6C20-442F-AC95-10F00AF3496E}" type="slidenum">
              <a:rPr lang="ar-SA" smtClean="0"/>
              <a:pPr>
                <a:defRPr/>
              </a:pPr>
              <a:t>30</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5059"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98744F8F-F358-4BDF-8C0F-D735060CAEB4}" type="slidenum">
              <a:rPr lang="ar-SA" smtClean="0"/>
              <a:pPr>
                <a:defRPr/>
              </a:pPr>
              <a:t>31</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6083"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0F3A700E-BCC7-40FA-8D9F-327353C8C980}" type="slidenum">
              <a:rPr lang="ar-SA" smtClean="0"/>
              <a:pPr>
                <a:defRPr/>
              </a:pPr>
              <a:t>32</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7107"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B92F640D-12CA-4B5A-87BA-F4CDDCB74F90}" type="slidenum">
              <a:rPr lang="ar-SA" smtClean="0"/>
              <a:pPr>
                <a:defRPr/>
              </a:pPr>
              <a:t>33</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8131"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F456618C-94ED-4E83-8241-64CC63F2AD42}" type="slidenum">
              <a:rPr lang="ar-SA" smtClean="0"/>
              <a:pPr>
                <a:defRPr/>
              </a:pPr>
              <a:t>34</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9155"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5C6B939D-DF82-4049-88C3-873C543BD005}" type="slidenum">
              <a:rPr lang="ar-SA" smtClean="0"/>
              <a:pPr>
                <a:defRPr/>
              </a:pPr>
              <a:t>35</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0179" name="عنصر نائب للملاحظات 2"/>
          <p:cNvSpPr>
            <a:spLocks noGrp="1"/>
          </p:cNvSpPr>
          <p:nvPr>
            <p:ph type="body" idx="1"/>
          </p:nvPr>
        </p:nvSpPr>
        <p:spPr bwMode="auto">
          <a:noFill/>
        </p:spPr>
        <p:txBody>
          <a:bodyPr/>
          <a:lstStyle/>
          <a:p>
            <a:endParaRPr lang="en-US" smtClean="0">
              <a:cs typeface="Arial" charset="0"/>
            </a:endParaRPr>
          </a:p>
        </p:txBody>
      </p:sp>
      <p:sp>
        <p:nvSpPr>
          <p:cNvPr id="4" name="عنصر نائب لرقم الشريحة 3"/>
          <p:cNvSpPr>
            <a:spLocks noGrp="1"/>
          </p:cNvSpPr>
          <p:nvPr>
            <p:ph type="sldNum" sz="quarter" idx="5"/>
          </p:nvPr>
        </p:nvSpPr>
        <p:spPr/>
        <p:txBody>
          <a:bodyPr/>
          <a:lstStyle/>
          <a:p>
            <a:pPr>
              <a:defRPr/>
            </a:pPr>
            <a:fld id="{23FDDA20-F068-4886-A023-A70403C7FFC1}" type="slidenum">
              <a:rPr lang="ar-SA" smtClean="0"/>
              <a:pPr>
                <a:defRPr/>
              </a:pPr>
              <a:t>36</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555"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2355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1C406BB-F46B-4C14-8FFC-9CE068E5AABD}" type="slidenum">
              <a:rPr lang="en-US" smtClean="0"/>
              <a:pPr/>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579"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2458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1D232EA-F2B0-454B-815E-F704B5803F2E}" type="slidenum">
              <a:rPr lang="en-US" smtClean="0"/>
              <a:pPr/>
              <a:t>38</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5603"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2560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D75991-1EA2-4749-BAD4-763E0EED022F}" type="slidenum">
              <a:rPr lang="en-US" smtClean="0"/>
              <a:pPr/>
              <a:t>39</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6627"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2662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C2579DA-BE9C-4F4A-9902-2CFFE09C19F4}" type="slidenum">
              <a:rPr lang="en-US" smtClean="0"/>
              <a:pPr/>
              <a:t>40</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7651"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27652"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690429-E73C-495F-BEA7-7CF88327D1CB}" type="slidenum">
              <a:rPr lang="en-US" smtClean="0"/>
              <a:pPr/>
              <a:t>41</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8675"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2867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AD8240-5698-4147-881F-8F6C11BF7430}" type="slidenum">
              <a:rPr lang="en-US" smtClean="0"/>
              <a:pPr/>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9699"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2970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D2D3B8C-A321-4DC1-B203-966657CC6755}" type="slidenum">
              <a:rPr lang="en-US" smtClean="0"/>
              <a:pPr/>
              <a:t>43</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0723"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072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8DDD0E5-2D93-4968-92EA-2508227F2E6F}" type="slidenum">
              <a:rPr lang="en-US" smtClean="0"/>
              <a:pPr/>
              <a:t>44</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1747"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174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0CB1E0-8B29-4FEC-ABCD-12131204562D}" type="slidenum">
              <a:rPr lang="en-US" smtClean="0"/>
              <a:pPr/>
              <a:t>45</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2771"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2772"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6CEE906-DA18-436E-9D6A-9636FE675A95}" type="slidenum">
              <a:rPr lang="en-US" smtClean="0"/>
              <a:pPr/>
              <a:t>46</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3795"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379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DC76639-13E8-4FBE-8BA3-35172178F97C}" type="slidenum">
              <a:rPr lang="en-US" smtClean="0"/>
              <a:pPr/>
              <a:t>47</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4819"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482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6A0519-07E3-47F8-BABA-42E8CC635EF4}" type="slidenum">
              <a:rPr lang="en-US" smtClean="0"/>
              <a:pPr/>
              <a:t>48</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5843"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584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B3CAEE1-4CD5-4822-ACF3-5E968FD99B00}" type="slidenum">
              <a:rPr lang="en-US" smtClean="0"/>
              <a:pPr/>
              <a:t>49</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6867"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686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067F322-A087-49ED-8955-3E2D62E67AF6}" type="slidenum">
              <a:rPr lang="en-US" smtClean="0"/>
              <a:pPr/>
              <a:t>50</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7891"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7892"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1D11FE2-7F57-41D3-A37B-FBE9D94FCAF9}" type="slidenum">
              <a:rPr lang="en-US" smtClean="0"/>
              <a:pPr/>
              <a:t>51</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8915"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891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FD45AB5-2845-4D26-B3A8-12D86CA1B54C}" type="slidenum">
              <a:rPr lang="en-US" smtClean="0"/>
              <a:pPr/>
              <a:t>52</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9939"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39940"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308E5F1-B52E-4FBF-8BC8-2C5E92E2AC9B}" type="slidenum">
              <a:rPr lang="en-US" smtClean="0"/>
              <a:pPr/>
              <a:t>53</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0963"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4096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A47D07D-9189-463A-B624-947D27C47624}" type="slidenum">
              <a:rPr lang="en-US" smtClean="0"/>
              <a:pPr/>
              <a:t>54</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1987"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4198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C8FEFD5-E18F-4D3E-B5F2-448F96B18B21}" type="slidenum">
              <a:rPr lang="en-US" smtClean="0"/>
              <a:pPr/>
              <a:t>55</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3011" name="عنصر نائب للملاحظات 2"/>
          <p:cNvSpPr>
            <a:spLocks noGrp="1"/>
          </p:cNvSpPr>
          <p:nvPr>
            <p:ph type="body" idx="1"/>
          </p:nvPr>
        </p:nvSpPr>
        <p:spPr bwMode="auto">
          <a:noFill/>
        </p:spPr>
        <p:txBody>
          <a:bodyPr/>
          <a:lstStyle/>
          <a:p>
            <a:pPr eaLnBrk="1" hangingPunct="1">
              <a:spcBef>
                <a:spcPct val="0"/>
              </a:spcBef>
            </a:pPr>
            <a:endParaRPr lang="en-US" smtClean="0">
              <a:cs typeface="Arial" charset="0"/>
            </a:endParaRPr>
          </a:p>
        </p:txBody>
      </p:sp>
      <p:sp>
        <p:nvSpPr>
          <p:cNvPr id="43012"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C042B8-D4AE-4FF3-BBC3-CA087336DDC9}" type="slidenum">
              <a:rPr lang="en-US" smtClean="0"/>
              <a:pPr/>
              <a:t>56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C27F8CF-61AC-4504-909F-C55511CEDA02}" type="datetimeFigureOut">
              <a:rPr lang="ar-SA" smtClean="0"/>
              <a:pPr/>
              <a:t>07/12/1432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BC42142-0874-4F75-92AA-6E4558614D4F}"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C27F8CF-61AC-4504-909F-C55511CEDA02}" type="datetimeFigureOut">
              <a:rPr lang="ar-SA" smtClean="0"/>
              <a:pPr/>
              <a:t>07/12/1432</a:t>
            </a:fld>
            <a:endParaRPr lang="ar-SA"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BC42142-0874-4F75-92AA-6E4558614D4F}"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hyperlink" Target="http://translate.googleusercontent.com/translate_c?hl=ar&amp;langpair=en|ar&amp;u=http://www.scabiespictures.org/scabies-symptoms-pictures_6.html&amp;rurl=translate.google.com.sa&amp;usg=ALkJrhgbHpzkgfRMbid9FGc4kcaBdNb9o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4.gif"/><Relationship Id="rId4" Type="http://schemas.openxmlformats.org/officeDocument/2006/relationships/image" Target="../media/image13.gif"/></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428596" y="285728"/>
            <a:ext cx="8232206" cy="1569660"/>
          </a:xfrm>
          <a:prstGeom prst="rect">
            <a:avLst/>
          </a:prstGeom>
          <a:noFill/>
        </p:spPr>
        <p:txBody>
          <a:bodyPr wrap="square" lIns="91440" tIns="45720" rIns="91440" bIns="45720">
            <a:spAutoFit/>
          </a:bodyPr>
          <a:lstStyle/>
          <a:p>
            <a:pPr algn="ctr">
              <a:buFont typeface="Arial" charset="0"/>
              <a:buChar char="•"/>
            </a:pPr>
            <a:r>
              <a:rPr lang="ar-SA"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الأمراض الجلدية المعدية </a:t>
            </a:r>
          </a:p>
          <a:p>
            <a:pPr algn="ctr">
              <a:buFont typeface="Arial" charset="0"/>
              <a:buChar char="•"/>
            </a:pPr>
            <a:r>
              <a:rPr lang="ar-SA"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مرض الجرب ( الحكة )</a:t>
            </a:r>
            <a:endParaRPr lang="ar-SA"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1" name="Picture 2" descr="صورة"/>
          <p:cNvPicPr>
            <a:picLocks noChangeAspect="1" noChangeArrowheads="1"/>
          </p:cNvPicPr>
          <p:nvPr/>
        </p:nvPicPr>
        <p:blipFill>
          <a:blip r:embed="rId3" cstate="print"/>
          <a:srcRect/>
          <a:stretch>
            <a:fillRect/>
          </a:stretch>
        </p:blipFill>
        <p:spPr bwMode="auto">
          <a:xfrm>
            <a:off x="395536" y="2348880"/>
            <a:ext cx="3214710" cy="3786214"/>
          </a:xfrm>
          <a:prstGeom prst="roundRect">
            <a:avLst>
              <a:gd name="adj" fmla="val 8594"/>
            </a:avLst>
          </a:prstGeom>
          <a:solidFill>
            <a:srgbClr val="FFFFFF">
              <a:shade val="85000"/>
            </a:srgbClr>
          </a:solidFill>
          <a:ln>
            <a:solidFill>
              <a:srgbClr val="800000"/>
            </a:solidFill>
          </a:ln>
          <a:effectLst>
            <a:reflection blurRad="12700" stA="38000" endPos="28000" dist="5000" dir="5400000" sy="-100000" algn="bl" rotWithShape="0"/>
          </a:effectLst>
        </p:spPr>
      </p:pic>
      <p:pic>
        <p:nvPicPr>
          <p:cNvPr id="10" name="Picture 4" descr="نقره لعرض الصورة في صفحة مستقلة"/>
          <p:cNvPicPr>
            <a:picLocks noChangeAspect="1" noChangeArrowheads="1"/>
          </p:cNvPicPr>
          <p:nvPr/>
        </p:nvPicPr>
        <p:blipFill>
          <a:blip r:embed="rId4" cstate="print"/>
          <a:srcRect/>
          <a:stretch>
            <a:fillRect/>
          </a:stretch>
        </p:blipFill>
        <p:spPr bwMode="auto">
          <a:xfrm>
            <a:off x="4932040" y="2420888"/>
            <a:ext cx="3927445" cy="3643338"/>
          </a:xfrm>
          <a:prstGeom prst="roundRect">
            <a:avLst>
              <a:gd name="adj" fmla="val 8594"/>
            </a:avLst>
          </a:prstGeom>
          <a:solidFill>
            <a:srgbClr val="FFFFFF">
              <a:shade val="85000"/>
            </a:srgbClr>
          </a:solidFill>
          <a:ln>
            <a:solidFill>
              <a:srgbClr val="800000"/>
            </a:solidFill>
          </a:ln>
          <a:effectLst>
            <a:reflection blurRad="12700" stA="38000" endPos="28000" dist="5000" dir="5400000" sy="-100000" algn="bl" rotWithShape="0"/>
          </a:effectLst>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anim calcmode="lin" valueType="num">
                                      <p:cBhvr>
                                        <p:cTn id="8" dur="2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7">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2000"/>
                                        <p:tgtEl>
                                          <p:spTgt spid="7">
                                            <p:txEl>
                                              <p:pRg st="1" end="1"/>
                                            </p:txEl>
                                          </p:spTgt>
                                        </p:tgtEl>
                                      </p:cBhvr>
                                    </p:animEffect>
                                    <p:anim calcmode="lin" valueType="num">
                                      <p:cBhvr>
                                        <p:cTn id="16" dur="2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7">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ox(in)">
                                      <p:cBhvr>
                                        <p:cTn id="23" dur="10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checkerboard(across)">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30202"/>
            <a:ext cx="9144000" cy="6888202"/>
          </a:xfrm>
          <a:prstGeom prst="rect">
            <a:avLst/>
          </a:prstGeom>
          <a:noFill/>
        </p:spPr>
      </p:pic>
      <p:sp>
        <p:nvSpPr>
          <p:cNvPr id="5" name="مستطيل 4"/>
          <p:cNvSpPr/>
          <p:nvPr/>
        </p:nvSpPr>
        <p:spPr>
          <a:xfrm>
            <a:off x="1714480" y="357166"/>
            <a:ext cx="5617243" cy="830997"/>
          </a:xfrm>
          <a:prstGeom prst="rect">
            <a:avLst/>
          </a:prstGeom>
          <a:noFill/>
        </p:spPr>
        <p:txBody>
          <a:bodyPr wrap="none" lIns="91440" tIns="45720" rIns="91440" bIns="45720">
            <a:spAutoFit/>
          </a:bodyPr>
          <a:lstStyle/>
          <a:p>
            <a:pPr algn="ctr"/>
            <a:r>
              <a:rPr lang="ar-SA"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مرض الجرب ( الحكة ) *</a:t>
            </a:r>
            <a:endParaRPr lang="ar-SA"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1" name="صورة 10" descr="أعراض الجرب">
            <a:hlinkClick r:id="rId4"/>
          </p:cNvPr>
          <p:cNvPicPr/>
          <p:nvPr/>
        </p:nvPicPr>
        <p:blipFill>
          <a:blip r:embed="rId5" cstate="print"/>
          <a:srcRect/>
          <a:stretch>
            <a:fillRect/>
          </a:stretch>
        </p:blipFill>
        <p:spPr bwMode="auto">
          <a:xfrm>
            <a:off x="357158" y="1928802"/>
            <a:ext cx="3500462" cy="4000528"/>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
        <p:nvSpPr>
          <p:cNvPr id="13" name="مستطيل 12"/>
          <p:cNvSpPr/>
          <p:nvPr/>
        </p:nvSpPr>
        <p:spPr>
          <a:xfrm>
            <a:off x="4500562" y="1928802"/>
            <a:ext cx="4000528" cy="4154984"/>
          </a:xfrm>
          <a:prstGeom prst="rect">
            <a:avLst/>
          </a:prstGeom>
        </p:spPr>
        <p:txBody>
          <a:bodyPr wrap="square">
            <a:spAutoFit/>
          </a:bodyPr>
          <a:lstStyle/>
          <a:p>
            <a:pPr algn="ctr"/>
            <a:r>
              <a:rPr lang="ar-SA" sz="4800" b="1" dirty="0" smtClean="0">
                <a:solidFill>
                  <a:srgbClr val="663300"/>
                </a:solidFill>
                <a:latin typeface="Andalus" pitchFamily="2" charset="-78"/>
                <a:cs typeface="Andalus" pitchFamily="2" charset="-78"/>
              </a:rPr>
              <a:t>تعريف المرض :</a:t>
            </a:r>
            <a:r>
              <a:rPr lang="ar-SA" sz="4800" b="1" dirty="0" smtClean="0">
                <a:latin typeface="Andalus" pitchFamily="2" charset="-78"/>
                <a:cs typeface="Andalus" pitchFamily="2" charset="-78"/>
              </a:rPr>
              <a:t> </a:t>
            </a:r>
          </a:p>
          <a:p>
            <a:pPr algn="ctr"/>
            <a:r>
              <a:rPr lang="ar-SA" sz="3600" b="1" dirty="0" smtClean="0">
                <a:solidFill>
                  <a:srgbClr val="000066"/>
                </a:solidFill>
                <a:latin typeface="Monotype Koufi" pitchFamily="2" charset="-78"/>
                <a:ea typeface="Monotype Koufi" pitchFamily="2" charset="-78"/>
                <a:cs typeface="Monotype Koufi" pitchFamily="2" charset="-78"/>
              </a:rPr>
              <a:t>هو عبارة عن مرض جلدي معدي بالملامسة يظهر على هيئة طفح جلدي يتميز بوجود حكة جلدية شديدة في جميع أجزاء الجسم .</a:t>
            </a:r>
            <a:endParaRPr lang="ar-SA" sz="3600"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edg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linds(vertical)">
                                      <p:cBhvr>
                                        <p:cTn id="12" dur="1000"/>
                                        <p:tgtEl>
                                          <p:spTgt spid="13">
                                            <p:txEl>
                                              <p:pRg st="0" end="0"/>
                                            </p:txEl>
                                          </p:spTgt>
                                        </p:tgtEl>
                                      </p:cBhvr>
                                    </p:animEffect>
                                  </p:childTnLst>
                                </p:cTn>
                              </p:par>
                              <p:par>
                                <p:cTn id="13" presetID="3" presetClass="entr" presetSubtype="5" fill="hold"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blinds(vertical)">
                                      <p:cBhvr>
                                        <p:cTn id="15" dur="1000"/>
                                        <p:tgtEl>
                                          <p:spTgt spid="1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0"/>
            <a:ext cx="9144000" cy="6888202"/>
          </a:xfrm>
          <a:prstGeom prst="rect">
            <a:avLst/>
          </a:prstGeom>
          <a:noFill/>
        </p:spPr>
      </p:pic>
      <p:sp>
        <p:nvSpPr>
          <p:cNvPr id="3" name="مستطيل 2"/>
          <p:cNvSpPr/>
          <p:nvPr/>
        </p:nvSpPr>
        <p:spPr>
          <a:xfrm>
            <a:off x="2500298" y="1000108"/>
            <a:ext cx="6429388" cy="2185214"/>
          </a:xfrm>
          <a:prstGeom prst="rect">
            <a:avLst/>
          </a:prstGeom>
        </p:spPr>
        <p:txBody>
          <a:bodyPr wrap="square">
            <a:spAutoFit/>
          </a:bodyPr>
          <a:lstStyle/>
          <a:p>
            <a:pPr algn="ctr"/>
            <a:r>
              <a:rPr lang="ar-SA" sz="2800" b="1" dirty="0" smtClean="0">
                <a:solidFill>
                  <a:srgbClr val="000066"/>
                </a:solidFill>
                <a:latin typeface="Monotype Koufi" pitchFamily="2" charset="-78"/>
                <a:ea typeface="Monotype Koufi" pitchFamily="2" charset="-78"/>
                <a:cs typeface="Monotype Koufi" pitchFamily="2" charset="-78"/>
              </a:rPr>
              <a:t>ينتج من عثة الجرب التي تصعب رؤيتها بالعين المجردة ، والأنثى أكبر من الذكر حيث تقوم بحفر أخاديد في الجلد لتضع فيها بيضها ، وقد يبلغ طول الأخدود 3 ملم أو أكثر ويشبه علامات قلم الرصاص .</a:t>
            </a:r>
            <a:endParaRPr lang="ar-SA" sz="2800" b="1" dirty="0" smtClean="0">
              <a:solidFill>
                <a:srgbClr val="000066"/>
              </a:solidFill>
              <a:latin typeface="Andalus" pitchFamily="2" charset="-78"/>
              <a:cs typeface="Andalus" pitchFamily="2" charset="-78"/>
            </a:endParaRPr>
          </a:p>
          <a:p>
            <a:pPr algn="ctr"/>
            <a:endParaRPr lang="ar-SA" sz="2400" b="1" dirty="0" smtClean="0">
              <a:solidFill>
                <a:srgbClr val="000066"/>
              </a:solidFill>
              <a:latin typeface="Monotype Koufi" pitchFamily="2" charset="-78"/>
              <a:ea typeface="Monotype Koufi" pitchFamily="2" charset="-78"/>
              <a:cs typeface="Monotype Koufi" pitchFamily="2" charset="-78"/>
            </a:endParaRPr>
          </a:p>
        </p:txBody>
      </p:sp>
      <p:pic>
        <p:nvPicPr>
          <p:cNvPr id="5" name="Picture 2" descr="نقره لعرض الصورة في صفحة مستقلة"/>
          <p:cNvPicPr>
            <a:picLocks noChangeAspect="1" noChangeArrowheads="1"/>
          </p:cNvPicPr>
          <p:nvPr/>
        </p:nvPicPr>
        <p:blipFill>
          <a:blip r:embed="rId4" cstate="print"/>
          <a:srcRect/>
          <a:stretch>
            <a:fillRect/>
          </a:stretch>
        </p:blipFill>
        <p:spPr bwMode="auto">
          <a:xfrm>
            <a:off x="4929190" y="3143248"/>
            <a:ext cx="3929090" cy="3500462"/>
          </a:xfrm>
          <a:prstGeom prst="rect">
            <a:avLst/>
          </a:prstGeom>
          <a:ln>
            <a:noFill/>
          </a:ln>
          <a:effectLst>
            <a:softEdge rad="112500"/>
          </a:effectLst>
        </p:spPr>
      </p:pic>
      <p:sp>
        <p:nvSpPr>
          <p:cNvPr id="6" name="مستطيل 5"/>
          <p:cNvSpPr/>
          <p:nvPr/>
        </p:nvSpPr>
        <p:spPr>
          <a:xfrm>
            <a:off x="3046691" y="214290"/>
            <a:ext cx="6097309" cy="769441"/>
          </a:xfrm>
          <a:prstGeom prst="rect">
            <a:avLst/>
          </a:prstGeom>
          <a:noFill/>
        </p:spPr>
        <p:txBody>
          <a:bodyPr wrap="square" lIns="91440" tIns="45720" rIns="91440" bIns="45720">
            <a:spAutoFit/>
          </a:bodyPr>
          <a:lstStyle/>
          <a:p>
            <a:pPr algn="ctr"/>
            <a:r>
              <a:rPr lang="ar-SA"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ea typeface="Monotype Koufi" pitchFamily="2" charset="-78"/>
                <a:cs typeface="Andalus" pitchFamily="2" charset="-78"/>
              </a:rPr>
              <a:t>العامل المسبب لمرض الجرب: </a:t>
            </a:r>
            <a:endParaRPr lang="ar-SA"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ea typeface="Monotype Koufi" pitchFamily="2" charset="-78"/>
              <a:cs typeface="Andalus" pitchFamily="2" charset="-78"/>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edge">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600" decel="100000"/>
                                        <p:tgtEl>
                                          <p:spTgt spid="3">
                                            <p:txEl>
                                              <p:pRg st="0" end="0"/>
                                            </p:txEl>
                                          </p:spTgt>
                                        </p:tgtEl>
                                      </p:cBhvr>
                                    </p:animEffect>
                                    <p:anim calcmode="lin" valueType="num">
                                      <p:cBhvr>
                                        <p:cTn id="13" dur="16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4" dur="16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5" dur="16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6" dur="400" accel="100000" fill="hold">
                                          <p:stCondLst>
                                            <p:cond delay="16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7" dur="400" accel="100000" fill="hold">
                                          <p:stCondLst>
                                            <p:cond delay="16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strVal val="#ppt_w+.3"/>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dirty="0" smtClean="0"/>
              <a:t>يسمي </a:t>
            </a:r>
            <a:r>
              <a:rPr lang="ar-SA" sz="3600" dirty="0" err="1" smtClean="0"/>
              <a:t>الطفيل</a:t>
            </a:r>
            <a:r>
              <a:rPr lang="ar-SA" sz="3600" dirty="0" smtClean="0"/>
              <a:t> (حلم الجرب)</a:t>
            </a:r>
            <a:endParaRPr lang="en-US" sz="3600" dirty="0"/>
          </a:p>
        </p:txBody>
      </p:sp>
      <p:pic>
        <p:nvPicPr>
          <p:cNvPr id="1026" name="Picture 2"/>
          <p:cNvPicPr>
            <a:picLocks noGrp="1" noChangeAspect="1" noChangeArrowheads="1"/>
          </p:cNvPicPr>
          <p:nvPr>
            <p:ph idx="1"/>
          </p:nvPr>
        </p:nvPicPr>
        <p:blipFill>
          <a:blip r:embed="rId3" cstate="print"/>
          <a:stretch>
            <a:fillRect/>
          </a:stretch>
        </p:blipFill>
        <p:spPr bwMode="auto">
          <a:xfrm rot="10800000">
            <a:off x="-252536" y="188640"/>
            <a:ext cx="4427984" cy="6916917"/>
          </a:xfrm>
          <a:prstGeom prst="rect">
            <a:avLst/>
          </a:prstGeom>
          <a:noFill/>
          <a:ln w="9525">
            <a:noFill/>
            <a:miter lim="800000"/>
            <a:headEnd/>
            <a:tailEnd/>
          </a:ln>
        </p:spPr>
      </p:pic>
      <p:pic>
        <p:nvPicPr>
          <p:cNvPr id="4" name="Picture 2" descr="scabies%20mite"/>
          <p:cNvPicPr>
            <a:picLocks noChangeAspect="1" noChangeArrowheads="1"/>
          </p:cNvPicPr>
          <p:nvPr/>
        </p:nvPicPr>
        <p:blipFill>
          <a:blip r:embed="rId4" cstate="print"/>
          <a:srcRect/>
          <a:stretch>
            <a:fillRect/>
          </a:stretch>
        </p:blipFill>
        <p:spPr bwMode="auto">
          <a:xfrm rot="5400000">
            <a:off x="3851920" y="1412776"/>
            <a:ext cx="5256584" cy="496855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30202"/>
            <a:ext cx="9144000" cy="6888202"/>
          </a:xfrm>
          <a:prstGeom prst="rect">
            <a:avLst/>
          </a:prstGeom>
          <a:noFill/>
        </p:spPr>
      </p:pic>
      <p:sp>
        <p:nvSpPr>
          <p:cNvPr id="4" name="مستطيل 3"/>
          <p:cNvSpPr/>
          <p:nvPr/>
        </p:nvSpPr>
        <p:spPr>
          <a:xfrm>
            <a:off x="1714480" y="214290"/>
            <a:ext cx="5715040" cy="1323439"/>
          </a:xfrm>
          <a:prstGeom prst="rect">
            <a:avLst/>
          </a:prstGeom>
          <a:noFill/>
        </p:spPr>
        <p:txBody>
          <a:bodyPr wrap="square" lIns="91440" tIns="45720" rIns="91440" bIns="45720">
            <a:spAutoFit/>
          </a:bodyPr>
          <a:lstStyle/>
          <a:p>
            <a:pPr algn="ctr"/>
            <a:r>
              <a:rPr lang="ar-SA"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rPr>
              <a:t>هنا صور مكبرة بالمجهر </a:t>
            </a:r>
            <a:r>
              <a:rPr lang="ar-SA" sz="4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rPr>
              <a:t>الغلكتروبي</a:t>
            </a:r>
            <a:r>
              <a:rPr lang="ar-SA"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rPr>
              <a:t> لعثة الجرب</a:t>
            </a:r>
            <a:endParaRPr lang="ar-SA"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endParaRPr>
          </a:p>
        </p:txBody>
      </p:sp>
      <p:pic>
        <p:nvPicPr>
          <p:cNvPr id="5" name="Picture 4" descr="نقره لعرض الصورة في صفحة مستقلة"/>
          <p:cNvPicPr>
            <a:picLocks noChangeAspect="1" noChangeArrowheads="1"/>
          </p:cNvPicPr>
          <p:nvPr/>
        </p:nvPicPr>
        <p:blipFill>
          <a:blip r:embed="rId4" cstate="print"/>
          <a:srcRect/>
          <a:stretch>
            <a:fillRect/>
          </a:stretch>
        </p:blipFill>
        <p:spPr bwMode="auto">
          <a:xfrm>
            <a:off x="5000628" y="1714488"/>
            <a:ext cx="3927445" cy="3643338"/>
          </a:xfrm>
          <a:prstGeom prst="roundRect">
            <a:avLst>
              <a:gd name="adj" fmla="val 8594"/>
            </a:avLst>
          </a:prstGeom>
          <a:solidFill>
            <a:srgbClr val="FFFFFF">
              <a:shade val="85000"/>
            </a:srgbClr>
          </a:solidFill>
          <a:ln>
            <a:solidFill>
              <a:srgbClr val="800000"/>
            </a:solidFill>
          </a:ln>
          <a:effectLst>
            <a:reflection blurRad="12700" stA="38000" endPos="28000" dist="5000" dir="5400000" sy="-100000" algn="bl" rotWithShape="0"/>
          </a:effectLst>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www.w6w.net/album/26/w6w200504140953443dbdc69ea.jpg"/>
          <p:cNvPicPr>
            <a:picLocks noChangeAspect="1" noChangeArrowheads="1"/>
          </p:cNvPicPr>
          <p:nvPr/>
        </p:nvPicPr>
        <p:blipFill>
          <a:blip r:embed="rId3" cstate="print"/>
          <a:srcRect/>
          <a:stretch>
            <a:fillRect/>
          </a:stretch>
        </p:blipFill>
        <p:spPr bwMode="auto">
          <a:xfrm>
            <a:off x="0" y="-30202"/>
            <a:ext cx="9144000" cy="6888202"/>
          </a:xfrm>
          <a:prstGeom prst="rect">
            <a:avLst/>
          </a:prstGeom>
          <a:noFill/>
        </p:spPr>
      </p:pic>
      <p:sp>
        <p:nvSpPr>
          <p:cNvPr id="24586" name="AutoShape 10" descr="http://www.albdoo.info/uploaded2007/5872/01187471088.jpg"/>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5" name="مستطيل 14"/>
          <p:cNvSpPr/>
          <p:nvPr/>
        </p:nvSpPr>
        <p:spPr>
          <a:xfrm>
            <a:off x="2714612" y="142852"/>
            <a:ext cx="6143668" cy="2308324"/>
          </a:xfrm>
          <a:prstGeom prst="rect">
            <a:avLst/>
          </a:prstGeom>
          <a:noFill/>
        </p:spPr>
        <p:txBody>
          <a:bodyPr wrap="square" lIns="91440" tIns="45720" rIns="91440" bIns="45720">
            <a:spAutoFit/>
          </a:bodyPr>
          <a:lstStyle/>
          <a:p>
            <a:pPr algn="ctr"/>
            <a:r>
              <a:rPr lang="ar-SA"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Old Antic Bold" pitchFamily="2" charset="-78"/>
              </a:rPr>
              <a:t>*</a:t>
            </a:r>
            <a:r>
              <a:rPr lang="ar-SA"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rPr>
              <a:t>صورة توضح اختراق عثة الجرب السطوح الداخلية للجلد مكونة الأخاديد *</a:t>
            </a:r>
            <a:endParaRPr lang="ar-SA"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endParaRPr>
          </a:p>
        </p:txBody>
      </p:sp>
      <p:pic>
        <p:nvPicPr>
          <p:cNvPr id="16" name="صورة 15" descr="http://www.hakeem-sy.com/main/files/content-scabies-mite.jpg"/>
          <p:cNvPicPr/>
          <p:nvPr/>
        </p:nvPicPr>
        <p:blipFill>
          <a:blip r:embed="rId4" cstate="print"/>
          <a:srcRect/>
          <a:stretch>
            <a:fillRect/>
          </a:stretch>
        </p:blipFill>
        <p:spPr bwMode="auto">
          <a:xfrm>
            <a:off x="357158" y="2285992"/>
            <a:ext cx="6286544" cy="4414843"/>
          </a:xfrm>
          <a:prstGeom prst="ellipse">
            <a:avLst/>
          </a:prstGeom>
          <a:ln w="190500" cap="rnd">
            <a:solidFill>
              <a:schemeClr val="accent6">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2000"/>
                                        <p:tgtEl>
                                          <p:spTgt spid="15">
                                            <p:txEl>
                                              <p:pRg st="0" end="0"/>
                                            </p:txEl>
                                          </p:spTgt>
                                        </p:tgtEl>
                                      </p:cBhvr>
                                    </p:animEffect>
                                    <p:anim calcmode="lin" valueType="num">
                                      <p:cBhvr>
                                        <p:cTn id="8" dur="2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15">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2000" fill="hold"/>
                                        <p:tgtEl>
                                          <p:spTgt spid="16"/>
                                        </p:tgtEl>
                                        <p:attrNameLst>
                                          <p:attrName>ppt_x</p:attrName>
                                        </p:attrNameLst>
                                      </p:cBhvr>
                                      <p:tavLst>
                                        <p:tav tm="0">
                                          <p:val>
                                            <p:strVal val="#ppt_x"/>
                                          </p:val>
                                        </p:tav>
                                        <p:tav tm="100000">
                                          <p:val>
                                            <p:strVal val="#ppt_x"/>
                                          </p:val>
                                        </p:tav>
                                      </p:tavLst>
                                    </p:anim>
                                    <p:anim calcmode="lin" valueType="num">
                                      <p:cBhvr additive="base">
                                        <p:cTn id="16" dur="2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30202"/>
            <a:ext cx="9144000" cy="6888202"/>
          </a:xfrm>
          <a:prstGeom prst="rect">
            <a:avLst/>
          </a:prstGeom>
          <a:noFill/>
        </p:spPr>
      </p:pic>
      <p:sp>
        <p:nvSpPr>
          <p:cNvPr id="3" name="مستطيل 2"/>
          <p:cNvSpPr/>
          <p:nvPr/>
        </p:nvSpPr>
        <p:spPr>
          <a:xfrm>
            <a:off x="3929058" y="1500175"/>
            <a:ext cx="5000628" cy="4647426"/>
          </a:xfrm>
          <a:prstGeom prst="rect">
            <a:avLst/>
          </a:prstGeom>
        </p:spPr>
        <p:txBody>
          <a:bodyPr wrap="square">
            <a:spAutoFit/>
          </a:bodyPr>
          <a:lstStyle/>
          <a:p>
            <a:r>
              <a:rPr lang="ar-SA" sz="2800" b="1" dirty="0" err="1" smtClean="0">
                <a:solidFill>
                  <a:srgbClr val="000066"/>
                </a:solidFill>
                <a:latin typeface="Monotype Koufi" pitchFamily="2" charset="-78"/>
                <a:ea typeface="Monotype Koufi" pitchFamily="2" charset="-78"/>
                <a:cs typeface="Monotype Koufi" pitchFamily="2" charset="-78"/>
              </a:rPr>
              <a:t>الطفيل</a:t>
            </a:r>
            <a:r>
              <a:rPr lang="ar-SA" sz="2800" b="1" dirty="0" smtClean="0">
                <a:solidFill>
                  <a:srgbClr val="000066"/>
                </a:solidFill>
                <a:latin typeface="Monotype Koufi" pitchFamily="2" charset="-78"/>
                <a:ea typeface="Monotype Koufi" pitchFamily="2" charset="-78"/>
                <a:cs typeface="Monotype Koufi" pitchFamily="2" charset="-78"/>
              </a:rPr>
              <a:t> يختار المواضع الرقيقة من الجلد مثل :</a:t>
            </a:r>
          </a:p>
          <a:p>
            <a:r>
              <a:rPr lang="ar-SA" sz="2800" b="1" dirty="0" smtClean="0">
                <a:solidFill>
                  <a:srgbClr val="000066"/>
                </a:solidFill>
                <a:latin typeface="Monotype Koufi" pitchFamily="2" charset="-78"/>
                <a:ea typeface="Monotype Koufi" pitchFamily="2" charset="-78"/>
                <a:cs typeface="Monotype Koufi" pitchFamily="2" charset="-78"/>
              </a:rPr>
              <a:t>بين الأصابع  ، والسطوح الداخلية للساعدين ، والفخذين  ، والساقين ، وتحت الإبطين ، وحول </a:t>
            </a:r>
            <a:r>
              <a:rPr lang="ar-SA" sz="2800" b="1" dirty="0" err="1" smtClean="0">
                <a:solidFill>
                  <a:srgbClr val="000066"/>
                </a:solidFill>
                <a:latin typeface="Monotype Koufi" pitchFamily="2" charset="-78"/>
                <a:ea typeface="Monotype Koufi" pitchFamily="2" charset="-78"/>
                <a:cs typeface="Monotype Koufi" pitchFamily="2" charset="-78"/>
              </a:rPr>
              <a:t>السرة</a:t>
            </a:r>
            <a:r>
              <a:rPr lang="ar-SA" sz="2800" b="1" dirty="0" smtClean="0">
                <a:solidFill>
                  <a:srgbClr val="000066"/>
                </a:solidFill>
                <a:latin typeface="Monotype Koufi" pitchFamily="2" charset="-78"/>
                <a:ea typeface="Monotype Koufi" pitchFamily="2" charset="-78"/>
                <a:cs typeface="Monotype Koufi" pitchFamily="2" charset="-78"/>
              </a:rPr>
              <a:t>  ولكن قليلا ما يصيب الوجه  ، </a:t>
            </a:r>
            <a:r>
              <a:rPr lang="ar-SA" sz="2800" b="1" dirty="0" err="1" smtClean="0">
                <a:solidFill>
                  <a:srgbClr val="000066"/>
                </a:solidFill>
                <a:latin typeface="Monotype Koufi" pitchFamily="2" charset="-78"/>
                <a:ea typeface="Monotype Koufi" pitchFamily="2" charset="-78"/>
                <a:cs typeface="Monotype Koufi" pitchFamily="2" charset="-78"/>
              </a:rPr>
              <a:t>و</a:t>
            </a:r>
            <a:r>
              <a:rPr lang="ar-SA" sz="2800" b="1" dirty="0" smtClean="0">
                <a:solidFill>
                  <a:srgbClr val="000066"/>
                </a:solidFill>
                <a:latin typeface="Monotype Koufi" pitchFamily="2" charset="-78"/>
                <a:ea typeface="Monotype Koufi" pitchFamily="2" charset="-78"/>
                <a:cs typeface="Monotype Koufi" pitchFamily="2" charset="-78"/>
              </a:rPr>
              <a:t> </a:t>
            </a:r>
            <a:r>
              <a:rPr lang="ar-SA" sz="2800" b="1" dirty="0" err="1" smtClean="0">
                <a:solidFill>
                  <a:srgbClr val="000066"/>
                </a:solidFill>
                <a:latin typeface="Monotype Koufi" pitchFamily="2" charset="-78"/>
                <a:ea typeface="Monotype Koufi" pitchFamily="2" charset="-78"/>
                <a:cs typeface="Monotype Koufi" pitchFamily="2" charset="-78"/>
              </a:rPr>
              <a:t>فروة</a:t>
            </a:r>
            <a:r>
              <a:rPr lang="ar-SA" sz="2800" b="1" dirty="0" smtClean="0">
                <a:solidFill>
                  <a:srgbClr val="000066"/>
                </a:solidFill>
                <a:latin typeface="Monotype Koufi" pitchFamily="2" charset="-78"/>
                <a:ea typeface="Monotype Koufi" pitchFamily="2" charset="-78"/>
                <a:cs typeface="Monotype Koufi" pitchFamily="2" charset="-78"/>
              </a:rPr>
              <a:t> الرأس  ، وباطن اليدين  ، والقدمين  ، إلا عند الأطفال الرضع .    </a:t>
            </a:r>
          </a:p>
          <a:p>
            <a:endParaRPr lang="ar-SA" sz="3600" b="1" dirty="0" smtClean="0">
              <a:solidFill>
                <a:srgbClr val="000066"/>
              </a:solidFill>
              <a:latin typeface="Arabic Typesetting" pitchFamily="66" charset="-78"/>
              <a:cs typeface="DecoType Naskh Special" pitchFamily="2" charset="-78"/>
            </a:endParaRPr>
          </a:p>
          <a:p>
            <a:pPr algn="ctr"/>
            <a:endParaRPr lang="ar-SA" sz="3600" dirty="0">
              <a:solidFill>
                <a:srgbClr val="000066"/>
              </a:solidFill>
            </a:endParaRPr>
          </a:p>
        </p:txBody>
      </p:sp>
      <p:sp>
        <p:nvSpPr>
          <p:cNvPr id="4" name="مستطيل 3"/>
          <p:cNvSpPr/>
          <p:nvPr/>
        </p:nvSpPr>
        <p:spPr>
          <a:xfrm>
            <a:off x="500034" y="285728"/>
            <a:ext cx="7848622" cy="830997"/>
          </a:xfrm>
          <a:prstGeom prst="rect">
            <a:avLst/>
          </a:prstGeom>
          <a:noFill/>
        </p:spPr>
        <p:txBody>
          <a:bodyPr wrap="none" lIns="91440" tIns="45720" rIns="91440" bIns="45720">
            <a:spAutoFit/>
          </a:bodyPr>
          <a:lstStyle/>
          <a:p>
            <a:pPr algn="ctr"/>
            <a:r>
              <a:rPr lang="ar-SA"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rPr>
              <a:t>المواضع التي يكثر </a:t>
            </a:r>
            <a:r>
              <a:rPr lang="ar-SA"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rPr>
              <a:t>في</a:t>
            </a:r>
            <a:r>
              <a:rPr lang="ar-SA"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rPr>
              <a:t>ها انتشار المرض</a:t>
            </a:r>
            <a:endParaRPr lang="ar-SA"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endParaRPr>
          </a:p>
        </p:txBody>
      </p:sp>
      <p:pic>
        <p:nvPicPr>
          <p:cNvPr id="5" name="صورة 4" descr="صورة طفح الجرب"/>
          <p:cNvPicPr/>
          <p:nvPr/>
        </p:nvPicPr>
        <p:blipFill>
          <a:blip r:embed="rId4" cstate="print"/>
          <a:srcRect/>
          <a:stretch>
            <a:fillRect/>
          </a:stretch>
        </p:blipFill>
        <p:spPr bwMode="auto">
          <a:xfrm>
            <a:off x="357158" y="2500306"/>
            <a:ext cx="3316784" cy="3979409"/>
          </a:xfrm>
          <a:prstGeom prst="round2DiagRect">
            <a:avLst>
              <a:gd name="adj1" fmla="val 16667"/>
              <a:gd name="adj2" fmla="val 0"/>
            </a:avLst>
          </a:prstGeom>
          <a:ln w="88900" cap="sq">
            <a:solidFill>
              <a:schemeClr val="accent6">
                <a:lumMod val="60000"/>
                <a:lumOff val="40000"/>
              </a:schemeClr>
            </a:solidFill>
            <a:miter lim="800000"/>
          </a:ln>
          <a:effectLst>
            <a:outerShdw blurRad="254000" algn="tl" rotWithShape="0">
              <a:srgbClr val="000000">
                <a:alpha val="43000"/>
              </a:srgbClr>
            </a:outerShdw>
          </a:effectLst>
        </p:spPr>
      </p:pic>
      <p:sp>
        <p:nvSpPr>
          <p:cNvPr id="6" name="سهم إلى اليسار 5"/>
          <p:cNvSpPr/>
          <p:nvPr/>
        </p:nvSpPr>
        <p:spPr>
          <a:xfrm>
            <a:off x="3786182" y="5929330"/>
            <a:ext cx="2286016"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p:cNvSpPr txBox="1"/>
          <p:nvPr/>
        </p:nvSpPr>
        <p:spPr>
          <a:xfrm>
            <a:off x="4429124" y="4929198"/>
            <a:ext cx="3286148" cy="1077218"/>
          </a:xfrm>
          <a:prstGeom prst="rect">
            <a:avLst/>
          </a:prstGeom>
          <a:noFill/>
        </p:spPr>
        <p:txBody>
          <a:bodyPr wrap="square" rtlCol="1">
            <a:spAutoFit/>
          </a:bodyPr>
          <a:lstStyle/>
          <a:p>
            <a:r>
              <a:rPr lang="ar-SA" sz="3200" b="1" dirty="0" smtClean="0">
                <a:solidFill>
                  <a:schemeClr val="accent6">
                    <a:lumMod val="50000"/>
                  </a:schemeClr>
                </a:solidFill>
                <a:latin typeface="Andalus" pitchFamily="2" charset="-78"/>
                <a:cs typeface="Andalus" pitchFamily="2" charset="-78"/>
              </a:rPr>
              <a:t>صورة توضح وجود الجرب بين الأصابع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edge">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360"/>
                                          </p:val>
                                        </p:tav>
                                        <p:tav tm="100000">
                                          <p:val>
                                            <p:fltVal val="0"/>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 calcmode="lin" valueType="num">
                                      <p:cBhvr>
                                        <p:cTn id="30" dur="1000" fill="hold"/>
                                        <p:tgtEl>
                                          <p:spTgt spid="6"/>
                                        </p:tgtEl>
                                        <p:attrNameLst>
                                          <p:attrName>style.rotation</p:attrName>
                                        </p:attrNameLst>
                                      </p:cBhvr>
                                      <p:tavLst>
                                        <p:tav tm="0">
                                          <p:val>
                                            <p:fltVal val="360"/>
                                          </p:val>
                                        </p:tav>
                                        <p:tav tm="100000">
                                          <p:val>
                                            <p:fltVal val="0"/>
                                          </p:val>
                                        </p:tav>
                                      </p:tavLst>
                                    </p:anim>
                                    <p:animEffect transition="in" filter="fade">
                                      <p:cBhvr>
                                        <p:cTn id="31" dur="1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linds(horizontal)">
                                      <p:cBhvr>
                                        <p:cTn id="3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30202"/>
            <a:ext cx="9144000" cy="6888202"/>
          </a:xfrm>
          <a:prstGeom prst="rect">
            <a:avLst/>
          </a:prstGeom>
          <a:noFill/>
        </p:spPr>
      </p:pic>
      <p:pic>
        <p:nvPicPr>
          <p:cNvPr id="3" name="صورة 2" descr="http://images.medicinenet.com/images/SlideShow/scabies_s5_red_bumps_wrist.jpg"/>
          <p:cNvPicPr/>
          <p:nvPr/>
        </p:nvPicPr>
        <p:blipFill>
          <a:blip r:embed="rId4" cstate="print"/>
          <a:srcRect/>
          <a:stretch>
            <a:fillRect/>
          </a:stretch>
        </p:blipFill>
        <p:spPr bwMode="auto">
          <a:xfrm>
            <a:off x="428596" y="2428868"/>
            <a:ext cx="3857652" cy="3937286"/>
          </a:xfrm>
          <a:prstGeom prst="roundRect">
            <a:avLst>
              <a:gd name="adj" fmla="val 8594"/>
            </a:avLst>
          </a:prstGeom>
          <a:solidFill>
            <a:srgbClr val="FFFFFF">
              <a:shade val="85000"/>
            </a:srgbClr>
          </a:solidFill>
          <a:ln>
            <a:solidFill>
              <a:srgbClr val="FF0000"/>
            </a:solidFill>
          </a:ln>
          <a:effectLst>
            <a:reflection blurRad="12700" stA="38000" endPos="28000" dist="5000" dir="5400000" sy="-100000" algn="bl" rotWithShape="0"/>
          </a:effectLst>
        </p:spPr>
      </p:pic>
      <p:pic>
        <p:nvPicPr>
          <p:cNvPr id="4" name="صورة 3" descr="http://images.medicinenet.com/images/SlideShow/scabies_s3_mite_arm.jpg"/>
          <p:cNvPicPr/>
          <p:nvPr/>
        </p:nvPicPr>
        <p:blipFill>
          <a:blip r:embed="rId5" cstate="print"/>
          <a:srcRect/>
          <a:stretch>
            <a:fillRect/>
          </a:stretch>
        </p:blipFill>
        <p:spPr bwMode="auto">
          <a:xfrm>
            <a:off x="4857752" y="2428868"/>
            <a:ext cx="4018689" cy="40295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مستطيل 5"/>
          <p:cNvSpPr/>
          <p:nvPr/>
        </p:nvSpPr>
        <p:spPr>
          <a:xfrm>
            <a:off x="1571604" y="428604"/>
            <a:ext cx="6587414" cy="1323439"/>
          </a:xfrm>
          <a:prstGeom prst="rect">
            <a:avLst/>
          </a:prstGeom>
          <a:noFill/>
        </p:spPr>
        <p:txBody>
          <a:bodyPr wrap="square" lIns="91440" tIns="45720" rIns="91440" bIns="45720">
            <a:spAutoFit/>
          </a:bodyPr>
          <a:lstStyle/>
          <a:p>
            <a:pPr algn="ctr"/>
            <a:r>
              <a:rPr lang="ar-SA"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ar-SA"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rPr>
              <a:t>كذلك يكثر مرض الجرب في هذه المناطق من الجسم*</a:t>
            </a:r>
            <a:endParaRPr lang="ar-SA"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6">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2000" fill="hold"/>
                                        <p:tgtEl>
                                          <p:spTgt spid="4"/>
                                        </p:tgtEl>
                                        <p:attrNameLst>
                                          <p:attrName>ppt_w</p:attrName>
                                        </p:attrNameLst>
                                      </p:cBhvr>
                                      <p:tavLst>
                                        <p:tav tm="0">
                                          <p:val>
                                            <p:fltVal val="0"/>
                                          </p:val>
                                        </p:tav>
                                        <p:tav tm="100000">
                                          <p:val>
                                            <p:strVal val="#ppt_w"/>
                                          </p:val>
                                        </p:tav>
                                      </p:tavLst>
                                    </p:anim>
                                    <p:anim calcmode="lin" valueType="num">
                                      <p:cBhvr>
                                        <p:cTn id="16" dur="2000" fill="hold"/>
                                        <p:tgtEl>
                                          <p:spTgt spid="4"/>
                                        </p:tgtEl>
                                        <p:attrNameLst>
                                          <p:attrName>ppt_h</p:attrName>
                                        </p:attrNameLst>
                                      </p:cBhvr>
                                      <p:tavLst>
                                        <p:tav tm="0">
                                          <p:val>
                                            <p:fltVal val="0"/>
                                          </p:val>
                                        </p:tav>
                                        <p:tav tm="100000">
                                          <p:val>
                                            <p:strVal val="#ppt_h"/>
                                          </p:val>
                                        </p:tav>
                                      </p:tavLst>
                                    </p:anim>
                                    <p:anim calcmode="lin" valueType="num">
                                      <p:cBhvr>
                                        <p:cTn id="17" dur="2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8" dur="2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2000" fill="hold"/>
                                        <p:tgtEl>
                                          <p:spTgt spid="3"/>
                                        </p:tgtEl>
                                        <p:attrNameLst>
                                          <p:attrName>ppt_w</p:attrName>
                                        </p:attrNameLst>
                                      </p:cBhvr>
                                      <p:tavLst>
                                        <p:tav tm="0">
                                          <p:val>
                                            <p:fltVal val="0"/>
                                          </p:val>
                                        </p:tav>
                                        <p:tav tm="100000">
                                          <p:val>
                                            <p:strVal val="#ppt_w"/>
                                          </p:val>
                                        </p:tav>
                                      </p:tavLst>
                                    </p:anim>
                                    <p:anim calcmode="lin" valueType="num">
                                      <p:cBhvr>
                                        <p:cTn id="24" dur="2000" fill="hold"/>
                                        <p:tgtEl>
                                          <p:spTgt spid="3"/>
                                        </p:tgtEl>
                                        <p:attrNameLst>
                                          <p:attrName>ppt_h</p:attrName>
                                        </p:attrNameLst>
                                      </p:cBhvr>
                                      <p:tavLst>
                                        <p:tav tm="0">
                                          <p:val>
                                            <p:fltVal val="0"/>
                                          </p:val>
                                        </p:tav>
                                        <p:tav tm="100000">
                                          <p:val>
                                            <p:strVal val="#ppt_h"/>
                                          </p:val>
                                        </p:tav>
                                      </p:tavLst>
                                    </p:anim>
                                    <p:anim calcmode="lin" valueType="num">
                                      <p:cBhvr>
                                        <p:cTn id="25" dur="2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6" dur="2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30202"/>
            <a:ext cx="9144000" cy="6888202"/>
          </a:xfrm>
          <a:prstGeom prst="rect">
            <a:avLst/>
          </a:prstGeom>
          <a:noFill/>
        </p:spPr>
      </p:pic>
      <p:sp>
        <p:nvSpPr>
          <p:cNvPr id="3" name="مستطيل 2"/>
          <p:cNvSpPr/>
          <p:nvPr/>
        </p:nvSpPr>
        <p:spPr>
          <a:xfrm>
            <a:off x="5143504" y="1214422"/>
            <a:ext cx="3786182" cy="4893647"/>
          </a:xfrm>
          <a:prstGeom prst="rect">
            <a:avLst/>
          </a:prstGeom>
        </p:spPr>
        <p:txBody>
          <a:bodyPr wrap="square">
            <a:spAutoFit/>
          </a:bodyPr>
          <a:lstStyle/>
          <a:p>
            <a:r>
              <a:rPr lang="ar-SA" sz="2400" b="1" dirty="0" smtClean="0">
                <a:solidFill>
                  <a:srgbClr val="000066"/>
                </a:solidFill>
                <a:latin typeface="Monotype Koufi" pitchFamily="2" charset="-78"/>
                <a:ea typeface="Monotype Koufi" pitchFamily="2" charset="-78"/>
                <a:cs typeface="Monotype Koufi" pitchFamily="2" charset="-78"/>
              </a:rPr>
              <a:t>حكة شديدة ونوع من </a:t>
            </a:r>
            <a:r>
              <a:rPr lang="ar-SA" sz="2400" b="1" dirty="0" err="1" smtClean="0">
                <a:solidFill>
                  <a:srgbClr val="000066"/>
                </a:solidFill>
                <a:latin typeface="Monotype Koufi" pitchFamily="2" charset="-78"/>
                <a:ea typeface="Monotype Koufi" pitchFamily="2" charset="-78"/>
                <a:cs typeface="Monotype Koufi" pitchFamily="2" charset="-78"/>
              </a:rPr>
              <a:t>الإكزيما</a:t>
            </a:r>
            <a:r>
              <a:rPr lang="ar-SA" sz="2400" b="1" dirty="0" smtClean="0">
                <a:solidFill>
                  <a:srgbClr val="000066"/>
                </a:solidFill>
                <a:latin typeface="Monotype Koufi" pitchFamily="2" charset="-78"/>
                <a:ea typeface="Monotype Koufi" pitchFamily="2" charset="-78"/>
                <a:cs typeface="Monotype Koufi" pitchFamily="2" charset="-78"/>
              </a:rPr>
              <a:t> بسبب الهرش </a:t>
            </a:r>
          </a:p>
          <a:p>
            <a:r>
              <a:rPr lang="ar-SA" sz="2400" b="1" dirty="0" smtClean="0">
                <a:solidFill>
                  <a:srgbClr val="000066"/>
                </a:solidFill>
                <a:latin typeface="Monotype Koufi" pitchFamily="2" charset="-78"/>
                <a:ea typeface="Monotype Koufi" pitchFamily="2" charset="-78"/>
                <a:cs typeface="Monotype Koufi" pitchFamily="2" charset="-78"/>
              </a:rPr>
              <a:t>وكذلك قد ينتج من التلوث التهابات حادة </a:t>
            </a:r>
            <a:r>
              <a:rPr lang="ar-SA" sz="2400" b="1" dirty="0" err="1" smtClean="0">
                <a:solidFill>
                  <a:srgbClr val="000066"/>
                </a:solidFill>
                <a:latin typeface="Monotype Koufi" pitchFamily="2" charset="-78"/>
                <a:ea typeface="Monotype Koufi" pitchFamily="2" charset="-78"/>
                <a:cs typeface="Monotype Koufi" pitchFamily="2" charset="-78"/>
              </a:rPr>
              <a:t>تصحبها</a:t>
            </a:r>
            <a:r>
              <a:rPr lang="ar-SA" sz="2400" b="1" dirty="0" smtClean="0">
                <a:solidFill>
                  <a:srgbClr val="000066"/>
                </a:solidFill>
                <a:latin typeface="Monotype Koufi" pitchFamily="2" charset="-78"/>
                <a:ea typeface="Monotype Koufi" pitchFamily="2" charset="-78"/>
                <a:cs typeface="Monotype Koufi" pitchFamily="2" charset="-78"/>
              </a:rPr>
              <a:t> ظهور بثور وحبوب وحويصلات وقشور .</a:t>
            </a:r>
          </a:p>
          <a:p>
            <a:endParaRPr lang="ar-SA" sz="2400" b="1" dirty="0" smtClean="0">
              <a:solidFill>
                <a:srgbClr val="000099"/>
              </a:solidFill>
              <a:latin typeface="Monotype Koufi" pitchFamily="2" charset="-78"/>
              <a:ea typeface="Monotype Koufi" pitchFamily="2" charset="-78"/>
              <a:cs typeface="Monotype Koufi" pitchFamily="2" charset="-78"/>
            </a:endParaRPr>
          </a:p>
          <a:p>
            <a:endParaRPr lang="ar-SA" sz="2400" b="1" dirty="0" smtClean="0">
              <a:solidFill>
                <a:srgbClr val="000099"/>
              </a:solidFill>
              <a:latin typeface="Monotype Koufi" pitchFamily="2" charset="-78"/>
              <a:ea typeface="Monotype Koufi" pitchFamily="2" charset="-78"/>
              <a:cs typeface="Monotype Koufi" pitchFamily="2" charset="-78"/>
            </a:endParaRPr>
          </a:p>
          <a:p>
            <a:endParaRPr lang="ar-SA" sz="2400" b="1" dirty="0" smtClean="0">
              <a:solidFill>
                <a:srgbClr val="000099"/>
              </a:solidFill>
              <a:latin typeface="Monotype Koufi" pitchFamily="2" charset="-78"/>
              <a:ea typeface="Monotype Koufi" pitchFamily="2" charset="-78"/>
              <a:cs typeface="Monotype Koufi" pitchFamily="2" charset="-78"/>
            </a:endParaRPr>
          </a:p>
          <a:p>
            <a:r>
              <a:rPr lang="ar-SA" sz="2400" b="1" dirty="0" smtClean="0">
                <a:solidFill>
                  <a:srgbClr val="000066"/>
                </a:solidFill>
                <a:latin typeface="Monotype Koufi" pitchFamily="2" charset="-78"/>
                <a:ea typeface="Monotype Koufi" pitchFamily="2" charset="-78"/>
                <a:cs typeface="Monotype Koufi" pitchFamily="2" charset="-78"/>
              </a:rPr>
              <a:t>يفقس البيض في حوالي ستة أيام وتنمو الطفيليات بسرعة ، وقد يستمر طوال عدة أشهر أو سنوات إذا لم تتم معالجته بالطريقة المناسبة .</a:t>
            </a:r>
          </a:p>
        </p:txBody>
      </p:sp>
      <p:sp>
        <p:nvSpPr>
          <p:cNvPr id="4" name="مستطيل 3"/>
          <p:cNvSpPr/>
          <p:nvPr/>
        </p:nvSpPr>
        <p:spPr>
          <a:xfrm>
            <a:off x="4071934" y="214290"/>
            <a:ext cx="4863831" cy="830997"/>
          </a:xfrm>
          <a:prstGeom prst="rect">
            <a:avLst/>
          </a:prstGeom>
          <a:noFill/>
        </p:spPr>
        <p:txBody>
          <a:bodyPr wrap="none" lIns="91440" tIns="45720" rIns="91440" bIns="45720">
            <a:spAutoFit/>
          </a:bodyPr>
          <a:lstStyle/>
          <a:p>
            <a:r>
              <a:rPr lang="ar-SA"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أعراض مرض الجرب :</a:t>
            </a:r>
            <a:endParaRPr lang="ar-SA"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مستطيل 5"/>
          <p:cNvSpPr/>
          <p:nvPr/>
        </p:nvSpPr>
        <p:spPr>
          <a:xfrm>
            <a:off x="4902133" y="3071810"/>
            <a:ext cx="4241867" cy="923330"/>
          </a:xfrm>
          <a:prstGeom prst="rect">
            <a:avLst/>
          </a:prstGeom>
          <a:noFill/>
        </p:spPr>
        <p:txBody>
          <a:bodyPr wrap="none" lIns="91440" tIns="45720" rIns="91440" bIns="45720">
            <a:spAutoFit/>
          </a:bodyPr>
          <a:lstStyle/>
          <a:p>
            <a:r>
              <a:rPr lang="ar-SA"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مدة حضانة المرض :</a:t>
            </a:r>
            <a:endParaRPr lang="ar-SA"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9" name="صورة 8" descr="صورة"/>
          <p:cNvPicPr/>
          <p:nvPr/>
        </p:nvPicPr>
        <p:blipFill>
          <a:blip r:embed="rId4" cstate="print"/>
          <a:srcRect/>
          <a:stretch>
            <a:fillRect/>
          </a:stretch>
        </p:blipFill>
        <p:spPr bwMode="auto">
          <a:xfrm>
            <a:off x="428596" y="2071678"/>
            <a:ext cx="4143404" cy="4500594"/>
          </a:xfrm>
          <a:prstGeom prst="rect">
            <a:avLst/>
          </a:prstGeom>
          <a:ln w="38100" cap="sq">
            <a:solidFill>
              <a:srgbClr val="663300"/>
            </a:solidFill>
            <a:prstDash val="solid"/>
            <a:miter lim="800000"/>
          </a:ln>
          <a:effectLst>
            <a:outerShdw blurRad="50800" dist="38100" dir="2700000" algn="tl" rotWithShape="0">
              <a:srgbClr val="000000">
                <a:alpha val="43000"/>
              </a:srgbClr>
            </a:outerShdw>
          </a:effectLst>
        </p:spPr>
      </p:pic>
      <p:sp>
        <p:nvSpPr>
          <p:cNvPr id="11" name="مربع نص 10"/>
          <p:cNvSpPr txBox="1"/>
          <p:nvPr/>
        </p:nvSpPr>
        <p:spPr>
          <a:xfrm>
            <a:off x="785786" y="214290"/>
            <a:ext cx="2857520" cy="523220"/>
          </a:xfrm>
          <a:prstGeom prst="rect">
            <a:avLst/>
          </a:prstGeom>
          <a:noFill/>
        </p:spPr>
        <p:txBody>
          <a:bodyPr wrap="square" rtlCol="1">
            <a:spAutoFit/>
          </a:bodyPr>
          <a:lstStyle/>
          <a:p>
            <a:r>
              <a:rPr lang="ar-SA" sz="2800" dirty="0" smtClean="0">
                <a:solidFill>
                  <a:srgbClr val="663300"/>
                </a:solidFill>
                <a:latin typeface="Monotype Koufi" pitchFamily="2" charset="-78"/>
                <a:ea typeface="Monotype Koufi" pitchFamily="2" charset="-78"/>
                <a:cs typeface="Monotype Koufi" pitchFamily="2" charset="-78"/>
              </a:rPr>
              <a:t>ظهور البثور والحبوب</a:t>
            </a:r>
            <a:endParaRPr lang="ar-SA" sz="2800" dirty="0">
              <a:solidFill>
                <a:srgbClr val="663300"/>
              </a:solidFill>
              <a:latin typeface="Monotype Koufi" pitchFamily="2" charset="-78"/>
              <a:ea typeface="Monotype Koufi" pitchFamily="2" charset="-78"/>
              <a:cs typeface="Monotype Koufi" pitchFamily="2" charset="-78"/>
            </a:endParaRPr>
          </a:p>
        </p:txBody>
      </p:sp>
      <p:sp>
        <p:nvSpPr>
          <p:cNvPr id="12" name="سهم للأسفل 11"/>
          <p:cNvSpPr/>
          <p:nvPr/>
        </p:nvSpPr>
        <p:spPr>
          <a:xfrm>
            <a:off x="1857356" y="785794"/>
            <a:ext cx="357190" cy="1143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edge">
                                      <p:cBhvr>
                                        <p:cTn id="15" dur="2000"/>
                                        <p:tgtEl>
                                          <p:spTgt spid="3">
                                            <p:txEl>
                                              <p:pRg st="0" end="0"/>
                                            </p:txEl>
                                          </p:spTgt>
                                        </p:tgtEl>
                                      </p:cBhvr>
                                    </p:animEffect>
                                  </p:childTnLst>
                                </p:cTn>
                              </p:par>
                              <p:par>
                                <p:cTn id="16" presetID="20"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900" decel="100000" fill="hold"/>
                                        <p:tgtEl>
                                          <p:spTgt spid="6"/>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0"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edge">
                                      <p:cBhvr>
                                        <p:cTn id="31" dur="20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checkerboard(across)">
                                      <p:cBhvr>
                                        <p:cTn id="5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1"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0"/>
            <a:ext cx="9144000" cy="6888202"/>
          </a:xfrm>
          <a:prstGeom prst="rect">
            <a:avLst/>
          </a:prstGeom>
          <a:noFill/>
        </p:spPr>
      </p:pic>
      <p:sp>
        <p:nvSpPr>
          <p:cNvPr id="4" name="مستطيل 3"/>
          <p:cNvSpPr/>
          <p:nvPr/>
        </p:nvSpPr>
        <p:spPr>
          <a:xfrm>
            <a:off x="1500166" y="2285992"/>
            <a:ext cx="6643702" cy="3046988"/>
          </a:xfrm>
          <a:prstGeom prst="rect">
            <a:avLst/>
          </a:prstGeom>
        </p:spPr>
        <p:txBody>
          <a:bodyPr wrap="square">
            <a:spAutoFit/>
          </a:bodyPr>
          <a:lstStyle/>
          <a:p>
            <a:pPr algn="ctr">
              <a:buFont typeface="Wingdings" pitchFamily="2" charset="2"/>
              <a:buChar char="v"/>
            </a:pPr>
            <a:r>
              <a:rPr lang="ar-SA" sz="3200" b="1" dirty="0" smtClean="0">
                <a:solidFill>
                  <a:srgbClr val="000066"/>
                </a:solidFill>
                <a:latin typeface="Monotype Koufi" pitchFamily="2" charset="-78"/>
                <a:ea typeface="Monotype Koufi" pitchFamily="2" charset="-78"/>
                <a:cs typeface="Monotype Koufi" pitchFamily="2" charset="-78"/>
              </a:rPr>
              <a:t>الملامسة المباشرة للجلد المصاب ، لذلك ينتشر في الأماكن المزدحمة. </a:t>
            </a:r>
          </a:p>
          <a:p>
            <a:endParaRPr lang="ar-SA" sz="3200" b="1" dirty="0" smtClean="0">
              <a:solidFill>
                <a:srgbClr val="000066"/>
              </a:solidFill>
              <a:latin typeface="Monotype Koufi" pitchFamily="2" charset="-78"/>
              <a:ea typeface="Monotype Koufi" pitchFamily="2" charset="-78"/>
              <a:cs typeface="Monotype Koufi" pitchFamily="2" charset="-78"/>
            </a:endParaRPr>
          </a:p>
          <a:p>
            <a:r>
              <a:rPr lang="ar-SA" sz="3200" b="1" dirty="0" smtClean="0">
                <a:solidFill>
                  <a:srgbClr val="000066"/>
                </a:solidFill>
                <a:latin typeface="Monotype Koufi" pitchFamily="2" charset="-78"/>
                <a:ea typeface="Monotype Koufi" pitchFamily="2" charset="-78"/>
                <a:cs typeface="Monotype Koufi" pitchFamily="2" charset="-78"/>
              </a:rPr>
              <a:t/>
            </a:r>
            <a:br>
              <a:rPr lang="ar-SA" sz="3200" b="1" dirty="0" smtClean="0">
                <a:solidFill>
                  <a:srgbClr val="000066"/>
                </a:solidFill>
                <a:latin typeface="Monotype Koufi" pitchFamily="2" charset="-78"/>
                <a:ea typeface="Monotype Koufi" pitchFamily="2" charset="-78"/>
                <a:cs typeface="Monotype Koufi" pitchFamily="2" charset="-78"/>
              </a:rPr>
            </a:br>
            <a:r>
              <a:rPr lang="ar-SA" sz="3200" b="1" dirty="0" smtClean="0">
                <a:solidFill>
                  <a:srgbClr val="000066"/>
                </a:solidFill>
                <a:latin typeface="Monotype Koufi" pitchFamily="2" charset="-78"/>
                <a:ea typeface="Monotype Koufi" pitchFamily="2" charset="-78"/>
                <a:cs typeface="Monotype Koufi" pitchFamily="2" charset="-78"/>
              </a:rPr>
              <a:t/>
            </a:r>
            <a:br>
              <a:rPr lang="ar-SA" sz="3200" b="1" dirty="0" smtClean="0">
                <a:solidFill>
                  <a:srgbClr val="000066"/>
                </a:solidFill>
                <a:latin typeface="Monotype Koufi" pitchFamily="2" charset="-78"/>
                <a:ea typeface="Monotype Koufi" pitchFamily="2" charset="-78"/>
                <a:cs typeface="Monotype Koufi" pitchFamily="2" charset="-78"/>
              </a:rPr>
            </a:br>
            <a:endParaRPr lang="ar-SA" sz="3200" b="1" dirty="0">
              <a:solidFill>
                <a:srgbClr val="000066"/>
              </a:solidFill>
              <a:latin typeface="Monotype Koufi" pitchFamily="2" charset="-78"/>
              <a:ea typeface="Monotype Koufi" pitchFamily="2" charset="-78"/>
              <a:cs typeface="Monotype Koufi" pitchFamily="2" charset="-78"/>
            </a:endParaRPr>
          </a:p>
        </p:txBody>
      </p:sp>
      <p:sp>
        <p:nvSpPr>
          <p:cNvPr id="6" name="مستطيل 5"/>
          <p:cNvSpPr/>
          <p:nvPr/>
        </p:nvSpPr>
        <p:spPr>
          <a:xfrm>
            <a:off x="1785918" y="714356"/>
            <a:ext cx="5857916" cy="769441"/>
          </a:xfrm>
          <a:prstGeom prst="rect">
            <a:avLst/>
          </a:prstGeom>
          <a:noFill/>
        </p:spPr>
        <p:txBody>
          <a:bodyPr wrap="square" lIns="91440" tIns="45720" rIns="91440" bIns="45720">
            <a:spAutoFit/>
          </a:bodyPr>
          <a:lstStyle/>
          <a:p>
            <a:pPr algn="ctr"/>
            <a:r>
              <a:rPr lang="ar-SA"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طرق العدوى بمرض الجرب :</a:t>
            </a:r>
            <a:endParaRPr lang="ar-SA"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مربع نص 7"/>
          <p:cNvSpPr txBox="1"/>
          <p:nvPr/>
        </p:nvSpPr>
        <p:spPr>
          <a:xfrm>
            <a:off x="1214414" y="4071942"/>
            <a:ext cx="6786610" cy="1569660"/>
          </a:xfrm>
          <a:prstGeom prst="rect">
            <a:avLst/>
          </a:prstGeom>
          <a:noFill/>
        </p:spPr>
        <p:txBody>
          <a:bodyPr wrap="square" rtlCol="1">
            <a:spAutoFit/>
          </a:bodyPr>
          <a:lstStyle/>
          <a:p>
            <a:pPr algn="ctr">
              <a:buFont typeface="Wingdings" pitchFamily="2" charset="2"/>
              <a:buChar char="v"/>
            </a:pPr>
            <a:r>
              <a:rPr lang="ar-SA" sz="3200" b="1" dirty="0" smtClean="0">
                <a:solidFill>
                  <a:srgbClr val="000066"/>
                </a:solidFill>
                <a:latin typeface="Monotype Koufi" pitchFamily="2" charset="-78"/>
                <a:ea typeface="Monotype Koufi" pitchFamily="2" charset="-78"/>
                <a:cs typeface="Monotype Koufi" pitchFamily="2" charset="-78"/>
              </a:rPr>
              <a:t>استعمال المناشف ، </a:t>
            </a:r>
            <a:r>
              <a:rPr lang="ar-SA" sz="3200" b="1" dirty="0" err="1" smtClean="0">
                <a:solidFill>
                  <a:srgbClr val="000066"/>
                </a:solidFill>
                <a:latin typeface="Monotype Koufi" pitchFamily="2" charset="-78"/>
                <a:ea typeface="Monotype Koufi" pitchFamily="2" charset="-78"/>
                <a:cs typeface="Monotype Koufi" pitchFamily="2" charset="-78"/>
              </a:rPr>
              <a:t>و</a:t>
            </a:r>
            <a:r>
              <a:rPr lang="ar-SA" sz="3200" b="1" dirty="0" smtClean="0">
                <a:solidFill>
                  <a:srgbClr val="000066"/>
                </a:solidFill>
                <a:latin typeface="Monotype Koufi" pitchFamily="2" charset="-78"/>
                <a:ea typeface="Monotype Koufi" pitchFamily="2" charset="-78"/>
                <a:cs typeface="Monotype Koufi" pitchFamily="2" charset="-78"/>
              </a:rPr>
              <a:t> الأدوات الشخصية ، أغطية الفراش ، وارتداء الملابس الملوثة للشخص المصاب ، أو بالنوم في فراشه .</a:t>
            </a:r>
            <a:endParaRPr lang="ar-SA" sz="3200" dirty="0">
              <a:solidFill>
                <a:srgbClr val="000066"/>
              </a:solidFill>
              <a:latin typeface="Monotype Koufi" pitchFamily="2" charset="-78"/>
              <a:ea typeface="Monotype Koufi" pitchFamily="2" charset="-78"/>
              <a:cs typeface="Monotype Koufi" pitchFamily="2" charset="-78"/>
            </a:endParaRPr>
          </a:p>
        </p:txBody>
      </p:sp>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600" decel="100000"/>
                                        <p:tgtEl>
                                          <p:spTgt spid="6"/>
                                        </p:tgtEl>
                                      </p:cBhvr>
                                    </p:animEffect>
                                    <p:anim calcmode="lin" valueType="num">
                                      <p:cBhvr>
                                        <p:cTn id="8" dur="1600" decel="100000" fill="hold"/>
                                        <p:tgtEl>
                                          <p:spTgt spid="6"/>
                                        </p:tgtEl>
                                        <p:attrNameLst>
                                          <p:attrName>style.rotation</p:attrName>
                                        </p:attrNameLst>
                                      </p:cBhvr>
                                      <p:tavLst>
                                        <p:tav tm="0">
                                          <p:val>
                                            <p:fltVal val="-90"/>
                                          </p:val>
                                        </p:tav>
                                        <p:tav tm="100000">
                                          <p:val>
                                            <p:fltVal val="0"/>
                                          </p:val>
                                        </p:tav>
                                      </p:tavLst>
                                    </p:anim>
                                    <p:anim calcmode="lin" valueType="num">
                                      <p:cBhvr>
                                        <p:cTn id="9" dur="1600" decel="100000" fill="hold"/>
                                        <p:tgtEl>
                                          <p:spTgt spid="6"/>
                                        </p:tgtEl>
                                        <p:attrNameLst>
                                          <p:attrName>ppt_x</p:attrName>
                                        </p:attrNameLst>
                                      </p:cBhvr>
                                      <p:tavLst>
                                        <p:tav tm="0">
                                          <p:val>
                                            <p:strVal val="#ppt_x+0.4"/>
                                          </p:val>
                                        </p:tav>
                                        <p:tav tm="100000">
                                          <p:val>
                                            <p:strVal val="#ppt_x-0.05"/>
                                          </p:val>
                                        </p:tav>
                                      </p:tavLst>
                                    </p:anim>
                                    <p:anim calcmode="lin" valueType="num">
                                      <p:cBhvr>
                                        <p:cTn id="10" dur="1600" decel="100000" fill="hold"/>
                                        <p:tgtEl>
                                          <p:spTgt spid="6"/>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6"/>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900" decel="100000" fill="hold"/>
                                        <p:tgtEl>
                                          <p:spTgt spid="4"/>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900" decel="100000" fill="hold"/>
                                        <p:tgtEl>
                                          <p:spTgt spid="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30202"/>
            <a:ext cx="9144000" cy="6888202"/>
          </a:xfrm>
          <a:prstGeom prst="rect">
            <a:avLst/>
          </a:prstGeom>
          <a:noFill/>
        </p:spPr>
      </p:pic>
      <p:sp>
        <p:nvSpPr>
          <p:cNvPr id="4" name="مستطيل 3"/>
          <p:cNvSpPr/>
          <p:nvPr/>
        </p:nvSpPr>
        <p:spPr>
          <a:xfrm>
            <a:off x="2071670" y="357166"/>
            <a:ext cx="5174815" cy="830997"/>
          </a:xfrm>
          <a:prstGeom prst="rect">
            <a:avLst/>
          </a:prstGeom>
          <a:noFill/>
        </p:spPr>
        <p:txBody>
          <a:bodyPr wrap="none" lIns="91440" tIns="45720" rIns="91440" bIns="45720">
            <a:spAutoFit/>
          </a:bodyPr>
          <a:lstStyle/>
          <a:p>
            <a:pPr algn="ctr"/>
            <a:r>
              <a:rPr lang="ar-SA"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rPr>
              <a:t>*طرق علاج مرض الجرب *</a:t>
            </a:r>
            <a:endParaRPr lang="ar-SA"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ndalus" pitchFamily="2" charset="-78"/>
              <a:cs typeface="Andalus" pitchFamily="2" charset="-78"/>
            </a:endParaRPr>
          </a:p>
        </p:txBody>
      </p:sp>
      <p:sp>
        <p:nvSpPr>
          <p:cNvPr id="5" name="مستطيل 4"/>
          <p:cNvSpPr/>
          <p:nvPr/>
        </p:nvSpPr>
        <p:spPr>
          <a:xfrm>
            <a:off x="1500166" y="1357298"/>
            <a:ext cx="6500826" cy="1508105"/>
          </a:xfrm>
          <a:prstGeom prst="rect">
            <a:avLst/>
          </a:prstGeom>
        </p:spPr>
        <p:txBody>
          <a:bodyPr wrap="square">
            <a:spAutoFit/>
          </a:bodyPr>
          <a:lstStyle/>
          <a:p>
            <a:pPr algn="ctr">
              <a:buFont typeface="Wingdings" pitchFamily="2" charset="2"/>
              <a:buChar char="v"/>
            </a:pPr>
            <a:r>
              <a:rPr lang="ar-SA" sz="3600" dirty="0" smtClean="0">
                <a:solidFill>
                  <a:srgbClr val="000066"/>
                </a:solidFill>
              </a:rPr>
              <a:t> </a:t>
            </a:r>
            <a:r>
              <a:rPr lang="ar-SA" sz="2800" b="1" dirty="0" smtClean="0">
                <a:solidFill>
                  <a:srgbClr val="000066"/>
                </a:solidFill>
                <a:latin typeface="Monotype Koufi" pitchFamily="2" charset="-78"/>
                <a:ea typeface="Monotype Koufi" pitchFamily="2" charset="-78"/>
                <a:cs typeface="Monotype Koufi" pitchFamily="2" charset="-78"/>
              </a:rPr>
              <a:t>عندما يظهر على الجلد علامات الهرش الملوثة فيجب علاجه </a:t>
            </a:r>
            <a:r>
              <a:rPr lang="ar-SA" sz="2800" b="1" dirty="0" err="1" smtClean="0">
                <a:solidFill>
                  <a:srgbClr val="000066"/>
                </a:solidFill>
                <a:latin typeface="Monotype Koufi" pitchFamily="2" charset="-78"/>
                <a:ea typeface="Monotype Koufi" pitchFamily="2" charset="-78"/>
                <a:cs typeface="Monotype Koufi" pitchFamily="2" charset="-78"/>
              </a:rPr>
              <a:t>بإستعمال</a:t>
            </a:r>
            <a:r>
              <a:rPr lang="ar-SA" sz="2800" b="1" dirty="0" smtClean="0">
                <a:solidFill>
                  <a:srgbClr val="000066"/>
                </a:solidFill>
                <a:latin typeface="Monotype Koufi" pitchFamily="2" charset="-78"/>
                <a:ea typeface="Monotype Koufi" pitchFamily="2" charset="-78"/>
                <a:cs typeface="Monotype Koufi" pitchFamily="2" charset="-78"/>
              </a:rPr>
              <a:t> مرهم </a:t>
            </a:r>
            <a:r>
              <a:rPr lang="ar-SA" sz="2800" b="1" dirty="0" err="1" smtClean="0">
                <a:solidFill>
                  <a:srgbClr val="000066"/>
                </a:solidFill>
                <a:latin typeface="Monotype Koufi" pitchFamily="2" charset="-78"/>
                <a:ea typeface="Monotype Koufi" pitchFamily="2" charset="-78"/>
                <a:cs typeface="Monotype Koufi" pitchFamily="2" charset="-78"/>
              </a:rPr>
              <a:t>نيوسبورين</a:t>
            </a:r>
            <a:r>
              <a:rPr lang="ar-SA" sz="2800" b="1" dirty="0" smtClean="0">
                <a:solidFill>
                  <a:srgbClr val="000066"/>
                </a:solidFill>
                <a:latin typeface="Monotype Koufi" pitchFamily="2" charset="-78"/>
                <a:ea typeface="Monotype Koufi" pitchFamily="2" charset="-78"/>
                <a:cs typeface="Monotype Koufi" pitchFamily="2" charset="-78"/>
              </a:rPr>
              <a:t> وذلك بفركه على الجلد المصاب أربع </a:t>
            </a:r>
            <a:r>
              <a:rPr lang="ar-SA" sz="2800" b="1" dirty="0" err="1" smtClean="0">
                <a:solidFill>
                  <a:srgbClr val="000066"/>
                </a:solidFill>
                <a:latin typeface="Monotype Koufi" pitchFamily="2" charset="-78"/>
                <a:ea typeface="Monotype Koufi" pitchFamily="2" charset="-78"/>
                <a:cs typeface="Monotype Koufi" pitchFamily="2" charset="-78"/>
              </a:rPr>
              <a:t>أوخمس</a:t>
            </a:r>
            <a:r>
              <a:rPr lang="ar-SA" sz="2800" b="1" dirty="0" smtClean="0">
                <a:solidFill>
                  <a:srgbClr val="000066"/>
                </a:solidFill>
                <a:latin typeface="Monotype Koufi" pitchFamily="2" charset="-78"/>
                <a:ea typeface="Monotype Koufi" pitchFamily="2" charset="-78"/>
                <a:cs typeface="Monotype Koufi" pitchFamily="2" charset="-78"/>
              </a:rPr>
              <a:t> مرات يوميا .</a:t>
            </a:r>
          </a:p>
        </p:txBody>
      </p:sp>
      <p:pic>
        <p:nvPicPr>
          <p:cNvPr id="6" name="Picture 2" descr="http://www.neosporin.com/../images/neosporin_products/Neo_original.gif"/>
          <p:cNvPicPr>
            <a:picLocks noChangeAspect="1" noChangeArrowheads="1"/>
          </p:cNvPicPr>
          <p:nvPr/>
        </p:nvPicPr>
        <p:blipFill>
          <a:blip r:embed="rId4" cstate="print"/>
          <a:srcRect/>
          <a:stretch>
            <a:fillRect/>
          </a:stretch>
        </p:blipFill>
        <p:spPr bwMode="auto">
          <a:xfrm>
            <a:off x="5143504" y="3500438"/>
            <a:ext cx="3214710" cy="3071834"/>
          </a:xfrm>
          <a:prstGeom prst="roundRect">
            <a:avLst>
              <a:gd name="adj" fmla="val 16667"/>
            </a:avLst>
          </a:prstGeom>
          <a:ln>
            <a:solidFill>
              <a:srgbClr val="66330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descr="http://www.neosporin.com/../images/neosporin_products/Neo_plus_combined.gif"/>
          <p:cNvPicPr>
            <a:picLocks noChangeAspect="1" noChangeArrowheads="1"/>
          </p:cNvPicPr>
          <p:nvPr/>
        </p:nvPicPr>
        <p:blipFill>
          <a:blip r:embed="rId5" cstate="print"/>
          <a:srcRect/>
          <a:stretch>
            <a:fillRect/>
          </a:stretch>
        </p:blipFill>
        <p:spPr bwMode="auto">
          <a:xfrm>
            <a:off x="857224" y="3500438"/>
            <a:ext cx="3357586" cy="3076394"/>
          </a:xfrm>
          <a:prstGeom prst="roundRect">
            <a:avLst>
              <a:gd name="adj" fmla="val 16667"/>
            </a:avLst>
          </a:prstGeom>
          <a:ln>
            <a:solidFill>
              <a:srgbClr val="66330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 calcmode="lin" valueType="num">
                                      <p:cBhvr>
                                        <p:cTn id="9" dur="2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9" presetClass="entr" presetSubtype="0" accel="10000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2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3" dur="2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4" dur="2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5"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9" presetClass="entr" presetSubtype="0" accel="10000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2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30202"/>
            <a:ext cx="9144000" cy="6888202"/>
          </a:xfrm>
          <a:prstGeom prst="rect">
            <a:avLst/>
          </a:prstGeom>
          <a:noFill/>
        </p:spPr>
      </p:pic>
      <p:sp>
        <p:nvSpPr>
          <p:cNvPr id="3" name="مستطيل 2"/>
          <p:cNvSpPr/>
          <p:nvPr/>
        </p:nvSpPr>
        <p:spPr>
          <a:xfrm>
            <a:off x="1714480" y="1428736"/>
            <a:ext cx="6357950" cy="3046988"/>
          </a:xfrm>
          <a:prstGeom prst="rect">
            <a:avLst/>
          </a:prstGeom>
        </p:spPr>
        <p:txBody>
          <a:bodyPr wrap="square">
            <a:spAutoFit/>
          </a:bodyPr>
          <a:lstStyle/>
          <a:p>
            <a:pPr>
              <a:buFont typeface="Wingdings" pitchFamily="2" charset="2"/>
              <a:buChar char="v"/>
            </a:pPr>
            <a:r>
              <a:rPr lang="ar-SA" sz="2800" b="1" dirty="0" smtClean="0">
                <a:solidFill>
                  <a:srgbClr val="002060"/>
                </a:solidFill>
                <a:latin typeface="Monotype Koufi" pitchFamily="2" charset="-78"/>
                <a:ea typeface="Monotype Koufi" pitchFamily="2" charset="-78"/>
                <a:cs typeface="Monotype Koufi" pitchFamily="2" charset="-78"/>
              </a:rPr>
              <a:t>يستعمل مرهم </a:t>
            </a:r>
            <a:r>
              <a:rPr lang="ar-SA" sz="2800" b="1" dirty="0" err="1" smtClean="0">
                <a:solidFill>
                  <a:srgbClr val="002060"/>
                </a:solidFill>
                <a:latin typeface="Monotype Koufi" pitchFamily="2" charset="-78"/>
                <a:ea typeface="Monotype Koufi" pitchFamily="2" charset="-78"/>
                <a:cs typeface="Monotype Koufi" pitchFamily="2" charset="-78"/>
              </a:rPr>
              <a:t>ايوراكس</a:t>
            </a:r>
            <a:r>
              <a:rPr lang="ar-SA" sz="2800" b="1" dirty="0" smtClean="0">
                <a:solidFill>
                  <a:srgbClr val="002060"/>
                </a:solidFill>
                <a:latin typeface="Monotype Koufi" pitchFamily="2" charset="-78"/>
                <a:ea typeface="Monotype Koufi" pitchFamily="2" charset="-78"/>
                <a:cs typeface="Monotype Koufi" pitchFamily="2" charset="-78"/>
              </a:rPr>
              <a:t> أو كويل لمدة ثلاث ليال على الجسم بأكمله والحرص على أن يدخل المرهم تحت أظافر أصابع اليدين والرجلين .</a:t>
            </a:r>
          </a:p>
          <a:p>
            <a:pPr algn="ctr">
              <a:buFont typeface="Wingdings" pitchFamily="2" charset="2"/>
              <a:buChar char="v"/>
            </a:pPr>
            <a:endParaRPr lang="ar-SA" sz="2800" b="1" dirty="0" smtClean="0">
              <a:solidFill>
                <a:srgbClr val="002060"/>
              </a:solidFill>
              <a:latin typeface="Monotype Koufi" pitchFamily="2" charset="-78"/>
              <a:ea typeface="Monotype Koufi" pitchFamily="2" charset="-78"/>
              <a:cs typeface="Monotype Koufi" pitchFamily="2" charset="-78"/>
            </a:endParaRPr>
          </a:p>
          <a:p>
            <a:pPr>
              <a:buFont typeface="Wingdings" pitchFamily="2" charset="2"/>
              <a:buChar char="v"/>
            </a:pPr>
            <a:r>
              <a:rPr lang="ar-SA" sz="2800" b="1" dirty="0" smtClean="0">
                <a:solidFill>
                  <a:srgbClr val="002060"/>
                </a:solidFill>
                <a:latin typeface="Monotype Koufi" pitchFamily="2" charset="-78"/>
                <a:ea typeface="Monotype Koufi" pitchFamily="2" charset="-78"/>
                <a:cs typeface="Monotype Koufi" pitchFamily="2" charset="-78"/>
              </a:rPr>
              <a:t>استعمال الملابس الداخلية وملابس النوم والملاءات ذاتها طوال فترة العلاج </a:t>
            </a:r>
            <a:r>
              <a:rPr lang="ar-SA" sz="2400" b="1" dirty="0" smtClean="0">
                <a:solidFill>
                  <a:srgbClr val="002060"/>
                </a:solidFill>
                <a:latin typeface="Monotype Koufi" pitchFamily="2" charset="-78"/>
                <a:ea typeface="Monotype Koufi" pitchFamily="2" charset="-78"/>
                <a:cs typeface="Monotype Koufi" pitchFamily="2" charset="-78"/>
              </a:rPr>
              <a:t>.</a:t>
            </a:r>
          </a:p>
          <a:p>
            <a:pPr>
              <a:buFont typeface="Wingdings" pitchFamily="2" charset="2"/>
              <a:buChar char="v"/>
            </a:pPr>
            <a:endParaRPr lang="ar-SA" sz="2400" b="1" dirty="0" smtClean="0">
              <a:solidFill>
                <a:srgbClr val="002060"/>
              </a:solidFill>
              <a:latin typeface="Monotype Koufi" pitchFamily="2" charset="-78"/>
              <a:ea typeface="Monotype Koufi" pitchFamily="2" charset="-78"/>
              <a:cs typeface="Monotype Koufi" pitchFamily="2" charset="-78"/>
            </a:endParaRPr>
          </a:p>
        </p:txBody>
      </p:sp>
      <p:sp>
        <p:nvSpPr>
          <p:cNvPr id="4" name="مستطيل 3"/>
          <p:cNvSpPr/>
          <p:nvPr/>
        </p:nvSpPr>
        <p:spPr>
          <a:xfrm>
            <a:off x="2000232" y="4357694"/>
            <a:ext cx="6286512" cy="1384995"/>
          </a:xfrm>
          <a:prstGeom prst="rect">
            <a:avLst/>
          </a:prstGeom>
        </p:spPr>
        <p:txBody>
          <a:bodyPr wrap="square">
            <a:spAutoFit/>
          </a:bodyPr>
          <a:lstStyle/>
          <a:p>
            <a:pPr algn="ctr">
              <a:buFont typeface="Wingdings" pitchFamily="2" charset="2"/>
              <a:buChar char="v"/>
            </a:pPr>
            <a:r>
              <a:rPr lang="ar-SA" sz="2800" b="1" dirty="0" smtClean="0">
                <a:solidFill>
                  <a:srgbClr val="002060"/>
                </a:solidFill>
                <a:latin typeface="Monotype Koufi" pitchFamily="2" charset="-78"/>
                <a:ea typeface="Monotype Koufi" pitchFamily="2" charset="-78"/>
                <a:cs typeface="Monotype Koufi" pitchFamily="2" charset="-78"/>
              </a:rPr>
              <a:t>قبل استعمال المرهم يفرك الجسم بالصابون والماء الفاتر </a:t>
            </a:r>
            <a:r>
              <a:rPr lang="ar-SA" sz="2800" b="1" dirty="0" err="1" smtClean="0">
                <a:solidFill>
                  <a:srgbClr val="002060"/>
                </a:solidFill>
                <a:latin typeface="Monotype Koufi" pitchFamily="2" charset="-78"/>
                <a:ea typeface="Monotype Koufi" pitchFamily="2" charset="-78"/>
                <a:cs typeface="Monotype Koufi" pitchFamily="2" charset="-78"/>
              </a:rPr>
              <a:t>و</a:t>
            </a:r>
            <a:r>
              <a:rPr lang="ar-SA" sz="2800" b="1" dirty="0" smtClean="0">
                <a:solidFill>
                  <a:srgbClr val="002060"/>
                </a:solidFill>
                <a:latin typeface="Monotype Koufi" pitchFamily="2" charset="-78"/>
                <a:ea typeface="Monotype Koufi" pitchFamily="2" charset="-78"/>
                <a:cs typeface="Monotype Koufi" pitchFamily="2" charset="-78"/>
              </a:rPr>
              <a:t> إذا كان مستحيلا فإنه يغسل كل صباح ، ولكن يجب استعماله طوال خمسة أيام .</a:t>
            </a:r>
          </a:p>
        </p:txBody>
      </p:sp>
      <p:sp>
        <p:nvSpPr>
          <p:cNvPr id="6" name="مستطيل 5"/>
          <p:cNvSpPr/>
          <p:nvPr/>
        </p:nvSpPr>
        <p:spPr>
          <a:xfrm>
            <a:off x="3143240" y="285728"/>
            <a:ext cx="3337773" cy="707886"/>
          </a:xfrm>
          <a:prstGeom prst="rect">
            <a:avLst/>
          </a:prstGeom>
          <a:noFill/>
        </p:spPr>
        <p:txBody>
          <a:bodyPr wrap="none" lIns="91440" tIns="45720" rIns="91440" bIns="45720">
            <a:spAutoFit/>
          </a:bodyPr>
          <a:lstStyle/>
          <a:p>
            <a:pPr algn="ctr"/>
            <a:r>
              <a:rPr lang="ar-SA"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تابع لطرق العلاج :</a:t>
            </a:r>
            <a:endParaRPr lang="ar-SA"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6w.net/album/26/w6w200504140953443dbdc69ea.jpg"/>
          <p:cNvPicPr>
            <a:picLocks noChangeAspect="1" noChangeArrowheads="1"/>
          </p:cNvPicPr>
          <p:nvPr/>
        </p:nvPicPr>
        <p:blipFill>
          <a:blip r:embed="rId3" cstate="print"/>
          <a:srcRect/>
          <a:stretch>
            <a:fillRect/>
          </a:stretch>
        </p:blipFill>
        <p:spPr bwMode="auto">
          <a:xfrm>
            <a:off x="0" y="-30202"/>
            <a:ext cx="9144000" cy="6888202"/>
          </a:xfrm>
          <a:prstGeom prst="rect">
            <a:avLst/>
          </a:prstGeom>
          <a:noFill/>
        </p:spPr>
      </p:pic>
      <p:sp>
        <p:nvSpPr>
          <p:cNvPr id="3" name="مستطيل 2"/>
          <p:cNvSpPr/>
          <p:nvPr/>
        </p:nvSpPr>
        <p:spPr>
          <a:xfrm>
            <a:off x="3143240" y="571480"/>
            <a:ext cx="5429272" cy="5632311"/>
          </a:xfrm>
          <a:prstGeom prst="rect">
            <a:avLst/>
          </a:prstGeom>
        </p:spPr>
        <p:txBody>
          <a:bodyPr wrap="square">
            <a:spAutoFit/>
          </a:bodyPr>
          <a:lstStyle/>
          <a:p>
            <a:pPr algn="ctr">
              <a:buFont typeface="Wingdings" pitchFamily="2" charset="2"/>
              <a:buChar char="v"/>
            </a:pPr>
            <a:r>
              <a:rPr lang="ar-SA" sz="2400" b="1" dirty="0" smtClean="0">
                <a:solidFill>
                  <a:srgbClr val="000066"/>
                </a:solidFill>
                <a:latin typeface="Monotype Koufi" pitchFamily="2" charset="-78"/>
                <a:ea typeface="Monotype Koufi" pitchFamily="2" charset="-78"/>
                <a:cs typeface="Monotype Koufi" pitchFamily="2" charset="-78"/>
              </a:rPr>
              <a:t>قبل آخر ليلة من ليالي العلاج يجب </a:t>
            </a:r>
            <a:r>
              <a:rPr lang="ar-SA" sz="2400" b="1" dirty="0" err="1" smtClean="0">
                <a:solidFill>
                  <a:srgbClr val="000066"/>
                </a:solidFill>
                <a:latin typeface="Monotype Koufi" pitchFamily="2" charset="-78"/>
                <a:ea typeface="Monotype Koufi" pitchFamily="2" charset="-78"/>
                <a:cs typeface="Monotype Koufi" pitchFamily="2" charset="-78"/>
              </a:rPr>
              <a:t>الإستحمام</a:t>
            </a:r>
            <a:r>
              <a:rPr lang="ar-SA" sz="2400" b="1" dirty="0" smtClean="0">
                <a:solidFill>
                  <a:srgbClr val="000066"/>
                </a:solidFill>
                <a:latin typeface="Monotype Koufi" pitchFamily="2" charset="-78"/>
                <a:ea typeface="Monotype Koufi" pitchFamily="2" charset="-78"/>
                <a:cs typeface="Monotype Koufi" pitchFamily="2" charset="-78"/>
              </a:rPr>
              <a:t> بمياه حارة وارتداء الملابس النظيفة وكذلك استخدام ملاءات نظيفة أما الملابس الملوثة فتنظف على البخار أو تغسل في محلول تنظيف أو ترسل للمغسلة .</a:t>
            </a:r>
          </a:p>
          <a:p>
            <a:pPr algn="ctr">
              <a:buFont typeface="Wingdings" pitchFamily="2" charset="2"/>
              <a:buChar char="v"/>
            </a:pPr>
            <a:endParaRPr lang="ar-SA" sz="2400" b="1" dirty="0" smtClean="0">
              <a:solidFill>
                <a:srgbClr val="000066"/>
              </a:solidFill>
              <a:latin typeface="Monotype Koufi" pitchFamily="2" charset="-78"/>
              <a:ea typeface="Monotype Koufi" pitchFamily="2" charset="-78"/>
              <a:cs typeface="Monotype Koufi" pitchFamily="2" charset="-78"/>
            </a:endParaRPr>
          </a:p>
          <a:p>
            <a:pPr algn="ctr">
              <a:buFont typeface="Wingdings" pitchFamily="2" charset="2"/>
              <a:buChar char="v"/>
            </a:pPr>
            <a:r>
              <a:rPr lang="ar-SA" sz="2400" b="1" dirty="0" smtClean="0">
                <a:solidFill>
                  <a:srgbClr val="000066"/>
                </a:solidFill>
                <a:latin typeface="Monotype Koufi" pitchFamily="2" charset="-78"/>
                <a:ea typeface="Monotype Koufi" pitchFamily="2" charset="-78"/>
                <a:cs typeface="Monotype Koufi" pitchFamily="2" charset="-78"/>
              </a:rPr>
              <a:t> بعد إكمال العلاج يستعمل غسول </a:t>
            </a:r>
            <a:r>
              <a:rPr lang="ar-SA" sz="2400" b="1" dirty="0" err="1" smtClean="0">
                <a:solidFill>
                  <a:srgbClr val="000066"/>
                </a:solidFill>
                <a:latin typeface="Monotype Koufi" pitchFamily="2" charset="-78"/>
                <a:ea typeface="Monotype Koufi" pitchFamily="2" charset="-78"/>
                <a:cs typeface="Monotype Koufi" pitchFamily="2" charset="-78"/>
              </a:rPr>
              <a:t>كالامين</a:t>
            </a:r>
            <a:r>
              <a:rPr lang="ar-SA" sz="2400" b="1" dirty="0" smtClean="0">
                <a:solidFill>
                  <a:srgbClr val="000066"/>
                </a:solidFill>
                <a:latin typeface="Monotype Koufi" pitchFamily="2" charset="-78"/>
                <a:ea typeface="Monotype Koufi" pitchFamily="2" charset="-78"/>
                <a:cs typeface="Monotype Koufi" pitchFamily="2" charset="-78"/>
              </a:rPr>
              <a:t> أربع أو خمس مرات في اليوم لتهدئة المرض وتجفيف الجلد .</a:t>
            </a:r>
          </a:p>
          <a:p>
            <a:pPr algn="ctr">
              <a:buFont typeface="Wingdings" pitchFamily="2" charset="2"/>
              <a:buChar char="v"/>
            </a:pPr>
            <a:endParaRPr lang="ar-SA" sz="2400" b="1" dirty="0" smtClean="0">
              <a:solidFill>
                <a:srgbClr val="000066"/>
              </a:solidFill>
              <a:latin typeface="Monotype Koufi" pitchFamily="2" charset="-78"/>
              <a:ea typeface="Monotype Koufi" pitchFamily="2" charset="-78"/>
              <a:cs typeface="Monotype Koufi" pitchFamily="2" charset="-78"/>
            </a:endParaRPr>
          </a:p>
          <a:p>
            <a:pPr algn="ctr">
              <a:buFont typeface="Wingdings" pitchFamily="2" charset="2"/>
              <a:buChar char="v"/>
            </a:pPr>
            <a:r>
              <a:rPr lang="ar-SA" sz="2400" b="1" dirty="0" smtClean="0">
                <a:solidFill>
                  <a:srgbClr val="000066"/>
                </a:solidFill>
                <a:latin typeface="Monotype Koufi" pitchFamily="2" charset="-78"/>
                <a:ea typeface="Monotype Koufi" pitchFamily="2" charset="-78"/>
                <a:cs typeface="Monotype Koufi" pitchFamily="2" charset="-78"/>
              </a:rPr>
              <a:t>إذا ظل الجلد متهيجا يجب </a:t>
            </a:r>
            <a:r>
              <a:rPr lang="ar-SA" sz="2400" b="1" dirty="0" err="1" smtClean="0">
                <a:solidFill>
                  <a:srgbClr val="000066"/>
                </a:solidFill>
                <a:latin typeface="Monotype Koufi" pitchFamily="2" charset="-78"/>
                <a:ea typeface="Monotype Koufi" pitchFamily="2" charset="-78"/>
                <a:cs typeface="Monotype Koufi" pitchFamily="2" charset="-78"/>
              </a:rPr>
              <a:t>الإستحمام</a:t>
            </a:r>
            <a:r>
              <a:rPr lang="ar-SA" sz="2400" b="1" dirty="0" smtClean="0">
                <a:solidFill>
                  <a:srgbClr val="000066"/>
                </a:solidFill>
                <a:latin typeface="Monotype Koufi" pitchFamily="2" charset="-78"/>
                <a:ea typeface="Monotype Koufi" pitchFamily="2" charset="-78"/>
                <a:cs typeface="Monotype Koufi" pitchFamily="2" charset="-78"/>
              </a:rPr>
              <a:t> بحمام نشا طوال نصف ساعة مرة أو مرتين في اليوم .</a:t>
            </a:r>
          </a:p>
          <a:p>
            <a:pPr algn="ctr">
              <a:buFont typeface="Wingdings" pitchFamily="2" charset="2"/>
              <a:buChar char="v"/>
            </a:pPr>
            <a:endParaRPr lang="ar-SA" sz="2400" b="1" dirty="0" smtClean="0">
              <a:solidFill>
                <a:srgbClr val="000066"/>
              </a:solidFill>
              <a:latin typeface="Monotype Koufi" pitchFamily="2" charset="-78"/>
              <a:ea typeface="Monotype Koufi" pitchFamily="2" charset="-78"/>
              <a:cs typeface="Monotype Koufi" pitchFamily="2" charset="-78"/>
            </a:endParaRPr>
          </a:p>
          <a:p>
            <a:pPr algn="ctr">
              <a:buFont typeface="Wingdings" pitchFamily="2" charset="2"/>
              <a:buChar char="v"/>
            </a:pPr>
            <a:r>
              <a:rPr lang="ar-SA" sz="2400" b="1" dirty="0" smtClean="0">
                <a:solidFill>
                  <a:srgbClr val="000066"/>
                </a:solidFill>
                <a:latin typeface="Monotype Koufi" pitchFamily="2" charset="-78"/>
                <a:ea typeface="Monotype Koufi" pitchFamily="2" charset="-78"/>
                <a:cs typeface="Monotype Koufi" pitchFamily="2" charset="-78"/>
              </a:rPr>
              <a:t>إذا لم يشفى المريض بعد مرور أسبوع من العلاج فإنه يكرر العلاج بالمرهم .</a:t>
            </a:r>
            <a:endParaRPr lang="ar-SA" sz="2400" dirty="0" smtClean="0">
              <a:solidFill>
                <a:srgbClr val="000066"/>
              </a:solidFill>
              <a:latin typeface="Monotype Koufi" pitchFamily="2" charset="-78"/>
              <a:ea typeface="Monotype Koufi" pitchFamily="2" charset="-78"/>
              <a:cs typeface="Monotype Koufi" pitchFamily="2" charset="-78"/>
            </a:endParaRPr>
          </a:p>
        </p:txBody>
      </p:sp>
      <p:sp>
        <p:nvSpPr>
          <p:cNvPr id="5" name="مستطيل 4"/>
          <p:cNvSpPr/>
          <p:nvPr/>
        </p:nvSpPr>
        <p:spPr>
          <a:xfrm>
            <a:off x="285720" y="642918"/>
            <a:ext cx="2807601" cy="1323439"/>
          </a:xfrm>
          <a:prstGeom prst="rect">
            <a:avLst/>
          </a:prstGeom>
          <a:noFill/>
        </p:spPr>
        <p:txBody>
          <a:bodyPr wrap="square" lIns="91440" tIns="45720" rIns="91440" bIns="45720">
            <a:spAutoFit/>
          </a:bodyPr>
          <a:lstStyle/>
          <a:p>
            <a:pPr algn="ctr"/>
            <a:r>
              <a:rPr lang="ar-SA"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تابع لعلاج مرض الجرب</a:t>
            </a:r>
            <a:endParaRPr lang="ar-SA"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سهم إلى اليمين 5"/>
          <p:cNvSpPr/>
          <p:nvPr/>
        </p:nvSpPr>
        <p:spPr>
          <a:xfrm>
            <a:off x="785786" y="2214554"/>
            <a:ext cx="1643074"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900" decel="100000" fill="hold"/>
                                        <p:tgtEl>
                                          <p:spTgt spid="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900" decel="100000" fill="hold"/>
                                        <p:tgtEl>
                                          <p:spTgt spid="6"/>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Terminator 7"/>
          <p:cNvSpPr/>
          <p:nvPr/>
        </p:nvSpPr>
        <p:spPr>
          <a:xfrm>
            <a:off x="2051050" y="2276475"/>
            <a:ext cx="4752975" cy="1081088"/>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2" name="Title 1"/>
          <p:cNvSpPr>
            <a:spLocks noGrp="1"/>
          </p:cNvSpPr>
          <p:nvPr>
            <p:ph type="ctrTitle"/>
          </p:nvPr>
        </p:nvSpPr>
        <p:spPr>
          <a:xfrm>
            <a:off x="467544" y="2130425"/>
            <a:ext cx="7990656" cy="1370583"/>
          </a:xfrm>
          <a:noFill/>
          <a:ln>
            <a:solidFill>
              <a:schemeClr val="accent1"/>
            </a:solidFill>
          </a:ln>
          <a:scene3d>
            <a:camera prst="orthographicFront"/>
            <a:lightRig rig="threePt" dir="t"/>
          </a:scene3d>
          <a:sp3d extrusionH="76200">
            <a:extrusionClr>
              <a:schemeClr val="accent1"/>
            </a:extrusionClr>
          </a:sp3d>
        </p:spPr>
        <p:txBody>
          <a:bodyPr rtlCol="1">
            <a:normAutofit/>
          </a:bodyPr>
          <a:lstStyle/>
          <a:p>
            <a:pPr eaLnBrk="1" fontAlgn="auto" hangingPunct="1">
              <a:spcAft>
                <a:spcPts val="0"/>
              </a:spcAft>
              <a:defRPr/>
            </a:pPr>
            <a:r>
              <a:rPr lang="ar-SA" sz="3600" b="1" u="sng" dirty="0">
                <a:solidFill>
                  <a:schemeClr val="bg2"/>
                </a:solidFill>
              </a:rPr>
              <a:t>قرحة الفراش </a:t>
            </a:r>
            <a:r>
              <a:rPr lang="en-US" sz="3600" b="1" u="sng" dirty="0" err="1" smtClean="0">
                <a:solidFill>
                  <a:schemeClr val="bg2"/>
                </a:solidFill>
              </a:rPr>
              <a:t>BedSore</a:t>
            </a:r>
            <a:endParaRPr lang="en-US" sz="3600" b="1" dirty="0">
              <a:solidFill>
                <a:schemeClr val="bg2"/>
              </a:solidFill>
            </a:endParaRPr>
          </a:p>
        </p:txBody>
      </p:sp>
      <p:pic>
        <p:nvPicPr>
          <p:cNvPr id="2054" name="Picture 3" descr="ن.jpg"/>
          <p:cNvPicPr>
            <a:picLocks noChangeAspect="1"/>
          </p:cNvPicPr>
          <p:nvPr/>
        </p:nvPicPr>
        <p:blipFill>
          <a:blip r:embed="rId3" cstate="print"/>
          <a:srcRect/>
          <a:stretch>
            <a:fillRect/>
          </a:stretch>
        </p:blipFill>
        <p:spPr bwMode="auto">
          <a:xfrm>
            <a:off x="611188" y="3789363"/>
            <a:ext cx="3889375" cy="2735262"/>
          </a:xfrm>
          <a:prstGeom prst="rect">
            <a:avLst/>
          </a:prstGeom>
          <a:noFill/>
          <a:ln w="9525">
            <a:noFill/>
            <a:miter lim="800000"/>
            <a:headEnd/>
            <a:tailEnd/>
          </a:ln>
        </p:spPr>
      </p:pic>
      <p:pic>
        <p:nvPicPr>
          <p:cNvPr id="2055" name="Picture 4" descr="domain-cd2a88d734.jpg"/>
          <p:cNvPicPr>
            <a:picLocks noChangeAspect="1"/>
          </p:cNvPicPr>
          <p:nvPr/>
        </p:nvPicPr>
        <p:blipFill>
          <a:blip r:embed="rId4" cstate="print"/>
          <a:srcRect/>
          <a:stretch>
            <a:fillRect/>
          </a:stretch>
        </p:blipFill>
        <p:spPr bwMode="auto">
          <a:xfrm>
            <a:off x="971550" y="333375"/>
            <a:ext cx="3146425" cy="1360488"/>
          </a:xfrm>
          <a:prstGeom prst="rect">
            <a:avLst/>
          </a:prstGeom>
          <a:noFill/>
          <a:ln w="9525">
            <a:noFill/>
            <a:miter lim="800000"/>
            <a:headEnd/>
            <a:tailEnd/>
          </a:ln>
        </p:spPr>
      </p:pic>
      <p:pic>
        <p:nvPicPr>
          <p:cNvPr id="2056" name="Picture 5" descr="images.jpg"/>
          <p:cNvPicPr>
            <a:picLocks noChangeAspect="1"/>
          </p:cNvPicPr>
          <p:nvPr/>
        </p:nvPicPr>
        <p:blipFill>
          <a:blip r:embed="rId5" cstate="print"/>
          <a:srcRect/>
          <a:stretch>
            <a:fillRect/>
          </a:stretch>
        </p:blipFill>
        <p:spPr bwMode="auto">
          <a:xfrm>
            <a:off x="5795963" y="3716338"/>
            <a:ext cx="2808287" cy="1903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Content Placeholder 3" descr="pressure_sore05.jpg"/>
          <p:cNvPicPr>
            <a:picLocks noGrp="1" noChangeAspect="1"/>
          </p:cNvPicPr>
          <p:nvPr>
            <p:ph idx="1"/>
          </p:nvPr>
        </p:nvPicPr>
        <p:blipFill>
          <a:blip r:embed="rId3" cstate="print"/>
          <a:srcRect/>
          <a:stretch>
            <a:fillRect/>
          </a:stretch>
        </p:blipFill>
        <p:spPr>
          <a:xfrm>
            <a:off x="250825" y="260350"/>
            <a:ext cx="8642350" cy="63373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وان 1"/>
          <p:cNvSpPr>
            <a:spLocks noGrp="1"/>
          </p:cNvSpPr>
          <p:nvPr>
            <p:ph type="title"/>
          </p:nvPr>
        </p:nvSpPr>
        <p:spPr/>
        <p:txBody>
          <a:bodyPr/>
          <a:lstStyle/>
          <a:p>
            <a:r>
              <a:rPr lang="ar-SA" smtClean="0"/>
              <a:t>ممر</a:t>
            </a:r>
            <a:endParaRPr lang="en-US" smtClean="0">
              <a:cs typeface="Times New Roman" pitchFamily="18" charset="0"/>
            </a:endParaRPr>
          </a:p>
        </p:txBody>
      </p:sp>
      <p:pic>
        <p:nvPicPr>
          <p:cNvPr id="4" name="عنصر نائب للمحتوى 3" descr="press2-s.jpg"/>
          <p:cNvPicPr>
            <a:picLocks noGrp="1" noChangeAspect="1"/>
          </p:cNvPicPr>
          <p:nvPr>
            <p:ph idx="1"/>
          </p:nvPr>
        </p:nvPicPr>
        <p:blipFill>
          <a:blip r:embed="rId3" cstate="print"/>
          <a:stretch>
            <a:fillRect/>
          </a:stretch>
        </p:blipFill>
        <p:spPr>
          <a:xfrm>
            <a:off x="539552" y="764704"/>
            <a:ext cx="8352928" cy="5544616"/>
          </a:xfrm>
          <a:prstGeom prst="ellipse">
            <a:avLst/>
          </a:prstGeom>
          <a:ln w="190500" cap="rnd">
            <a:solidFill>
              <a:srgbClr val="C8C6BD"/>
            </a:solidFill>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Diagonal Corner Rectangle 3"/>
          <p:cNvSpPr/>
          <p:nvPr/>
        </p:nvSpPr>
        <p:spPr>
          <a:xfrm>
            <a:off x="539750" y="549275"/>
            <a:ext cx="8135938" cy="5975350"/>
          </a:xfrm>
          <a:prstGeom prst="snip2DiagRect">
            <a:avLst>
              <a:gd name="adj1" fmla="val 0"/>
              <a:gd name="adj2" fmla="val 776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123" name="Content Placeholder 2"/>
          <p:cNvSpPr>
            <a:spLocks noGrp="1"/>
          </p:cNvSpPr>
          <p:nvPr>
            <p:ph idx="1"/>
          </p:nvPr>
        </p:nvSpPr>
        <p:spPr>
          <a:xfrm>
            <a:off x="395536" y="548680"/>
            <a:ext cx="8291513" cy="5649913"/>
          </a:xfrm>
        </p:spPr>
        <p:txBody>
          <a:bodyPr/>
          <a:lstStyle/>
          <a:p>
            <a:pPr eaLnBrk="1" hangingPunct="1"/>
            <a:endParaRPr lang="ar-SA" sz="3600" smtClean="0">
              <a:solidFill>
                <a:schemeClr val="bg2"/>
              </a:solidFill>
            </a:endParaRPr>
          </a:p>
          <a:p>
            <a:pPr eaLnBrk="1" hangingPunct="1"/>
            <a:r>
              <a:rPr lang="ar-SA" sz="3600" smtClean="0">
                <a:solidFill>
                  <a:schemeClr val="bg2"/>
                </a:solidFill>
              </a:rPr>
              <a:t>هذا المرض عباره عن تقرح في الجلد والأنسجة التي تحته .</a:t>
            </a:r>
          </a:p>
          <a:p>
            <a:pPr eaLnBrk="1" hangingPunct="1"/>
            <a:r>
              <a:rPr lang="ar-SA" sz="3600" smtClean="0">
                <a:solidFill>
                  <a:schemeClr val="bg2"/>
                </a:solidFill>
              </a:rPr>
              <a:t>ويصيب بشكل مميز الأشخاص الذين يلازمون الفراش ويظلون مضجعين في وضع واحد لفترة طويلة جدا بحيث يحرم الضغط أجزاء الجلد التي تحمل وزنهم من مددها الطبيعي من الدم فيصير الموضع المصاب غامق اللون ويتقرح الجلد ويتشقق والوقاية أفضل من العلاج في هذه الحالة ..</a:t>
            </a:r>
          </a:p>
          <a:p>
            <a:pPr eaLnBrk="1" hangingPunct="1"/>
            <a:endParaRPr lang="ar-SA" sz="2800" smtClean="0"/>
          </a:p>
          <a:p>
            <a:pPr eaLnBrk="1" hangingPunct="1">
              <a:buFont typeface="Arial" charset="0"/>
              <a:buNone/>
            </a:pPr>
            <a:endParaRPr lang="ar-SA" sz="28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ressure_sore02.jpg"/>
          <p:cNvPicPr>
            <a:picLocks noChangeAspect="1"/>
          </p:cNvPicPr>
          <p:nvPr/>
        </p:nvPicPr>
        <p:blipFill>
          <a:blip r:embed="rId3" cstate="print"/>
          <a:stretch>
            <a:fillRect/>
          </a:stretch>
        </p:blipFill>
        <p:spPr>
          <a:xfrm>
            <a:off x="223838" y="333375"/>
            <a:ext cx="8669337" cy="6237288"/>
          </a:xfrm>
          <a:prstGeom prst="rect">
            <a:avLst/>
          </a:prstGeom>
          <a:ln>
            <a:solidFill>
              <a:schemeClr val="accent1">
                <a:lumMod val="75000"/>
              </a:schemeClr>
            </a:solid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Diagonal Corner Rectangle 3"/>
          <p:cNvSpPr/>
          <p:nvPr/>
        </p:nvSpPr>
        <p:spPr>
          <a:xfrm>
            <a:off x="395288" y="333375"/>
            <a:ext cx="8424862" cy="6191250"/>
          </a:xfrm>
          <a:prstGeom prst="snip2DiagRect">
            <a:avLst>
              <a:gd name="adj1" fmla="val 0"/>
              <a:gd name="adj2" fmla="val 834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3" name="Content Placeholder 2"/>
          <p:cNvSpPr>
            <a:spLocks noGrp="1"/>
          </p:cNvSpPr>
          <p:nvPr>
            <p:ph idx="1"/>
          </p:nvPr>
        </p:nvSpPr>
        <p:spPr>
          <a:xfrm>
            <a:off x="457200" y="476250"/>
            <a:ext cx="8229600" cy="5761038"/>
          </a:xfrm>
        </p:spPr>
        <p:txBody>
          <a:bodyPr rtlCol="1">
            <a:normAutofit fontScale="92500" lnSpcReduction="10000"/>
          </a:bodyPr>
          <a:lstStyle/>
          <a:p>
            <a:pPr eaLnBrk="1" fontAlgn="auto" hangingPunct="1">
              <a:spcAft>
                <a:spcPts val="0"/>
              </a:spcAft>
              <a:buFont typeface="Arial" pitchFamily="34" charset="0"/>
              <a:buChar char="•"/>
              <a:defRPr/>
            </a:pPr>
            <a:r>
              <a:rPr lang="ar-SA" b="1" u="sng" dirty="0">
                <a:solidFill>
                  <a:schemeClr val="tx1">
                    <a:lumMod val="85000"/>
                    <a:lumOff val="15000"/>
                  </a:schemeClr>
                </a:solidFill>
              </a:rPr>
              <a:t>معدلات حدوث المرض</a:t>
            </a:r>
            <a:r>
              <a:rPr lang="ar-SA" b="1" dirty="0">
                <a:solidFill>
                  <a:schemeClr val="bg2"/>
                </a:solidFill>
              </a:rPr>
              <a:t/>
            </a:r>
            <a:br>
              <a:rPr lang="ar-SA" b="1" dirty="0">
                <a:solidFill>
                  <a:schemeClr val="bg2"/>
                </a:solidFill>
              </a:rPr>
            </a:br>
            <a:r>
              <a:rPr lang="ar-SA" b="1" dirty="0">
                <a:solidFill>
                  <a:schemeClr val="bg2"/>
                </a:solidFill>
              </a:rPr>
              <a:t/>
            </a:r>
            <a:br>
              <a:rPr lang="ar-SA" b="1" dirty="0">
                <a:solidFill>
                  <a:schemeClr val="bg2"/>
                </a:solidFill>
              </a:rPr>
            </a:br>
            <a:r>
              <a:rPr lang="ar-SA" b="1" dirty="0">
                <a:solidFill>
                  <a:schemeClr val="bg2"/>
                </a:solidFill>
              </a:rPr>
              <a:t>ثلثي حالات قرح الفراش تحدث عند أشخاص أعمارهم أكثر من 70 عام, وتشير التقارير إلى أن نسبة حدوث قرح الفراش في دور التمريض هي من 17-28%, وبين الأشخاص الذين لديهم تلف بالجهاز العصبي تكون نسب قرح الفراش من 5–8% كل عام, وعند الذين يصابون بشلل النصف السفلي للجسد تكون قرح الفراش سبب مباشر للوفاة عند 7–8% منهم , أما المرض الذين دخلوا المستشفى بمرض شديد تكون نسبة قرح الفراش بينهم 3–11%, والمزعج أنه مع العلاجات الطبية والجراحية السارية فإن المرضى الذين يتم التئام قرح سابقة عندهم تكون عندهم معدلات مرتفعة لعودة القرح إليهم, والتي تصل إلى نسبة 90%.</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Content Placeholder 3" descr="pressure_sore03.jpg"/>
          <p:cNvPicPr>
            <a:picLocks noGrp="1" noChangeAspect="1"/>
          </p:cNvPicPr>
          <p:nvPr>
            <p:ph idx="1"/>
          </p:nvPr>
        </p:nvPicPr>
        <p:blipFill>
          <a:blip r:embed="rId3" cstate="print"/>
          <a:srcRect/>
          <a:stretch>
            <a:fillRect/>
          </a:stretch>
        </p:blipFill>
        <p:spPr>
          <a:xfrm>
            <a:off x="971550" y="549275"/>
            <a:ext cx="7632700" cy="5688013"/>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1">
            <a:normAutofit fontScale="90000"/>
          </a:bodyPr>
          <a:lstStyle/>
          <a:p>
            <a:pPr eaLnBrk="1" fontAlgn="auto" hangingPunct="1">
              <a:spcAft>
                <a:spcPts val="0"/>
              </a:spcAft>
              <a:defRPr/>
            </a:pPr>
            <a:r>
              <a:rPr lang="ar-SA" b="1" u="sng" dirty="0"/>
              <a:t>مراحلها:</a:t>
            </a:r>
            <a:r>
              <a:rPr lang="ar-SA" b="1" dirty="0"/>
              <a:t/>
            </a:r>
            <a:br>
              <a:rPr lang="ar-SA" b="1" dirty="0"/>
            </a:br>
            <a:endParaRPr lang="ar-SA" dirty="0"/>
          </a:p>
        </p:txBody>
      </p:sp>
      <p:sp>
        <p:nvSpPr>
          <p:cNvPr id="9219" name="Content Placeholder 2"/>
          <p:cNvSpPr>
            <a:spLocks noGrp="1"/>
          </p:cNvSpPr>
          <p:nvPr>
            <p:ph idx="1"/>
          </p:nvPr>
        </p:nvSpPr>
        <p:spPr/>
        <p:txBody>
          <a:bodyPr/>
          <a:lstStyle/>
          <a:p>
            <a:pPr eaLnBrk="1" hangingPunct="1"/>
            <a:r>
              <a:rPr lang="ar-SA" b="1" smtClean="0"/>
              <a:t>تم تقسيم مراحل القرحة إلى 4 مراحل..</a:t>
            </a:r>
          </a:p>
          <a:p>
            <a:pPr eaLnBrk="1" hangingPunct="1"/>
            <a:endParaRPr lang="ar-SA" smtClean="0"/>
          </a:p>
        </p:txBody>
      </p:sp>
      <p:pic>
        <p:nvPicPr>
          <p:cNvPr id="9220" name="Picture 3" descr="pressure_sore04.jpg"/>
          <p:cNvPicPr>
            <a:picLocks noChangeAspect="1"/>
          </p:cNvPicPr>
          <p:nvPr/>
        </p:nvPicPr>
        <p:blipFill>
          <a:blip r:embed="rId3" cstate="print"/>
          <a:srcRect/>
          <a:stretch>
            <a:fillRect/>
          </a:stretch>
        </p:blipFill>
        <p:spPr bwMode="auto">
          <a:xfrm>
            <a:off x="755650" y="2565400"/>
            <a:ext cx="7993063" cy="3816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0825" y="260350"/>
            <a:ext cx="8569325" cy="6408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3" name="Content Placeholder 2"/>
          <p:cNvSpPr>
            <a:spLocks noGrp="1"/>
          </p:cNvSpPr>
          <p:nvPr>
            <p:ph idx="1"/>
          </p:nvPr>
        </p:nvSpPr>
        <p:spPr>
          <a:xfrm>
            <a:off x="457200" y="333375"/>
            <a:ext cx="8229600" cy="6264275"/>
          </a:xfrm>
        </p:spPr>
        <p:txBody>
          <a:bodyPr rtlCol="1">
            <a:normAutofit fontScale="70000" lnSpcReduction="20000"/>
          </a:bodyPr>
          <a:lstStyle/>
          <a:p>
            <a:pPr eaLnBrk="1" fontAlgn="auto" hangingPunct="1">
              <a:spcAft>
                <a:spcPts val="0"/>
              </a:spcAft>
              <a:buFont typeface="Arial" pitchFamily="34" charset="0"/>
              <a:buChar char="•"/>
              <a:defRPr/>
            </a:pPr>
            <a:r>
              <a:rPr lang="ar-SA" b="1" dirty="0">
                <a:solidFill>
                  <a:schemeClr val="accent1">
                    <a:lumMod val="20000"/>
                    <a:lumOff val="80000"/>
                  </a:schemeClr>
                </a:solidFill>
              </a:rPr>
              <a:t>1 - </a:t>
            </a:r>
            <a:r>
              <a:rPr lang="ar-SA" b="1" u="sng" dirty="0">
                <a:solidFill>
                  <a:schemeClr val="accent1">
                    <a:lumMod val="20000"/>
                    <a:lumOff val="80000"/>
                  </a:schemeClr>
                </a:solidFill>
              </a:rPr>
              <a:t>المرحلة </a:t>
            </a:r>
            <a:r>
              <a:rPr lang="ar-SA" b="1" u="sng" dirty="0" smtClean="0">
                <a:solidFill>
                  <a:schemeClr val="accent1">
                    <a:lumMod val="20000"/>
                    <a:lumOff val="80000"/>
                  </a:schemeClr>
                </a:solidFill>
              </a:rPr>
              <a:t>الأولى:</a:t>
            </a:r>
          </a:p>
          <a:p>
            <a:pPr eaLnBrk="1" fontAlgn="auto" hangingPunct="1">
              <a:spcAft>
                <a:spcPts val="0"/>
              </a:spcAft>
              <a:buFont typeface="Arial" pitchFamily="34" charset="0"/>
              <a:buNone/>
              <a:defRPr/>
            </a:pPr>
            <a:r>
              <a:rPr lang="ar-SA" b="1" dirty="0" smtClean="0">
                <a:solidFill>
                  <a:schemeClr val="accent1">
                    <a:lumMod val="20000"/>
                    <a:lumOff val="80000"/>
                  </a:schemeClr>
                </a:solidFill>
              </a:rPr>
              <a:t>يكون </a:t>
            </a:r>
            <a:r>
              <a:rPr lang="ar-SA" b="1" dirty="0">
                <a:solidFill>
                  <a:schemeClr val="accent1">
                    <a:lumMod val="20000"/>
                    <a:lumOff val="80000"/>
                  </a:schemeClr>
                </a:solidFill>
              </a:rPr>
              <a:t>فيها الجلد سليم مع وجود علامات تشير إلى تقرح وشيك الحدوث, ففي البداية يظهر احمرار يذهب عند الضغط عليه نتيجة الزيادة التفاعلية للدم بالمنطقة, والذي يزول خلال 24 ساعة, وقد يوجد دفء وتيبس, واستمرار الضغط يسبب احمرار لا يصبح أبيض عند الضغط عليه ويكون ذلك أول إشارة لحدوث تحطم بالأنسجة, وفى الأخير يبدو النسيج أبيض نتيجة قصور سريان الدم إليه.</a:t>
            </a:r>
            <a:br>
              <a:rPr lang="ar-SA" b="1" dirty="0">
                <a:solidFill>
                  <a:schemeClr val="accent1">
                    <a:lumMod val="20000"/>
                    <a:lumOff val="80000"/>
                  </a:schemeClr>
                </a:solidFill>
              </a:rPr>
            </a:br>
            <a:r>
              <a:rPr lang="ar-SA" b="1" dirty="0">
                <a:solidFill>
                  <a:schemeClr val="accent1">
                    <a:lumMod val="20000"/>
                    <a:lumOff val="80000"/>
                  </a:schemeClr>
                </a:solidFill>
              </a:rPr>
              <a:t/>
            </a:r>
            <a:br>
              <a:rPr lang="ar-SA" b="1" dirty="0">
                <a:solidFill>
                  <a:schemeClr val="accent1">
                    <a:lumMod val="20000"/>
                    <a:lumOff val="80000"/>
                  </a:schemeClr>
                </a:solidFill>
              </a:rPr>
            </a:br>
            <a:r>
              <a:rPr lang="ar-SA" b="1" dirty="0">
                <a:solidFill>
                  <a:schemeClr val="accent1">
                    <a:lumMod val="20000"/>
                    <a:lumOff val="80000"/>
                  </a:schemeClr>
                </a:solidFill>
              </a:rPr>
              <a:t>2 - </a:t>
            </a:r>
            <a:r>
              <a:rPr lang="ar-SA" b="1" u="sng" dirty="0">
                <a:solidFill>
                  <a:schemeClr val="accent1">
                    <a:lumMod val="20000"/>
                    <a:lumOff val="80000"/>
                  </a:schemeClr>
                </a:solidFill>
              </a:rPr>
              <a:t>المرحلة الثانية: </a:t>
            </a:r>
            <a:r>
              <a:rPr lang="ar-SA" b="1" u="sng" dirty="0" smtClean="0">
                <a:solidFill>
                  <a:schemeClr val="accent1">
                    <a:lumMod val="20000"/>
                    <a:lumOff val="80000"/>
                  </a:schemeClr>
                </a:solidFill>
              </a:rPr>
              <a:t> </a:t>
            </a:r>
            <a:r>
              <a:rPr lang="ar-SA" b="1" dirty="0" smtClean="0">
                <a:solidFill>
                  <a:schemeClr val="accent1">
                    <a:lumMod val="20000"/>
                    <a:lumOff val="80000"/>
                  </a:schemeClr>
                </a:solidFill>
              </a:rPr>
              <a:t>وهي </a:t>
            </a:r>
            <a:r>
              <a:rPr lang="ar-SA" b="1" dirty="0">
                <a:solidFill>
                  <a:schemeClr val="accent1">
                    <a:lumMod val="20000"/>
                    <a:lumOff val="80000"/>
                  </a:schemeClr>
                </a:solidFill>
              </a:rPr>
              <a:t>تمثل فقدان جزئي من سمك الجلد, والذي يشمل البشرة كما أنه من الممكن أن يشمل الأدمة, وقد يكون ذلك على شكل خدش </a:t>
            </a:r>
            <a:r>
              <a:rPr lang="en-US" b="1" dirty="0">
                <a:solidFill>
                  <a:schemeClr val="accent1">
                    <a:lumMod val="20000"/>
                    <a:lumOff val="80000"/>
                  </a:schemeClr>
                </a:solidFill>
              </a:rPr>
              <a:t>abrasion, </a:t>
            </a:r>
            <a:r>
              <a:rPr lang="ar-SA" b="1" dirty="0">
                <a:solidFill>
                  <a:schemeClr val="accent1">
                    <a:lumMod val="20000"/>
                    <a:lumOff val="80000"/>
                  </a:schemeClr>
                </a:solidFill>
              </a:rPr>
              <a:t>أو بثرة مائية </a:t>
            </a:r>
            <a:r>
              <a:rPr lang="en-US" b="1" dirty="0">
                <a:solidFill>
                  <a:schemeClr val="accent1">
                    <a:lumMod val="20000"/>
                    <a:lumOff val="80000"/>
                  </a:schemeClr>
                </a:solidFill>
              </a:rPr>
              <a:t>blister, </a:t>
            </a:r>
            <a:r>
              <a:rPr lang="ar-SA" b="1" dirty="0">
                <a:solidFill>
                  <a:schemeClr val="accent1">
                    <a:lumMod val="20000"/>
                    <a:lumOff val="80000"/>
                  </a:schemeClr>
                </a:solidFill>
              </a:rPr>
              <a:t>أو تقرح سطحي </a:t>
            </a:r>
            <a:r>
              <a:rPr lang="en-US" b="1" dirty="0">
                <a:solidFill>
                  <a:schemeClr val="accent1">
                    <a:lumMod val="20000"/>
                    <a:lumOff val="80000"/>
                  </a:schemeClr>
                </a:solidFill>
              </a:rPr>
              <a:t>superficial ulceration.</a:t>
            </a:r>
            <a:br>
              <a:rPr lang="en-US" b="1" dirty="0">
                <a:solidFill>
                  <a:schemeClr val="accent1">
                    <a:lumMod val="20000"/>
                    <a:lumOff val="80000"/>
                  </a:schemeClr>
                </a:solidFill>
              </a:rPr>
            </a:br>
            <a:r>
              <a:rPr lang="en-US" b="1" u="sng" dirty="0">
                <a:solidFill>
                  <a:schemeClr val="accent1">
                    <a:lumMod val="20000"/>
                    <a:lumOff val="80000"/>
                  </a:schemeClr>
                </a:solidFill>
              </a:rPr>
              <a:t/>
            </a:r>
            <a:br>
              <a:rPr lang="en-US" b="1" u="sng" dirty="0">
                <a:solidFill>
                  <a:schemeClr val="accent1">
                    <a:lumMod val="20000"/>
                    <a:lumOff val="80000"/>
                  </a:schemeClr>
                </a:solidFill>
              </a:rPr>
            </a:br>
            <a:r>
              <a:rPr lang="en-US" b="1" u="sng" dirty="0">
                <a:solidFill>
                  <a:schemeClr val="accent1">
                    <a:lumMod val="20000"/>
                    <a:lumOff val="80000"/>
                  </a:schemeClr>
                </a:solidFill>
              </a:rPr>
              <a:t>3 - </a:t>
            </a:r>
            <a:r>
              <a:rPr lang="ar-SA" b="1" u="sng" dirty="0">
                <a:solidFill>
                  <a:schemeClr val="accent1">
                    <a:lumMod val="20000"/>
                    <a:lumOff val="80000"/>
                  </a:schemeClr>
                </a:solidFill>
              </a:rPr>
              <a:t>المرحلة الثالثة: </a:t>
            </a:r>
            <a:endParaRPr lang="ar-SA" b="1" u="sng" dirty="0" smtClean="0">
              <a:solidFill>
                <a:schemeClr val="accent1">
                  <a:lumMod val="20000"/>
                  <a:lumOff val="80000"/>
                </a:schemeClr>
              </a:solidFill>
            </a:endParaRPr>
          </a:p>
          <a:p>
            <a:pPr eaLnBrk="1" fontAlgn="auto" hangingPunct="1">
              <a:spcAft>
                <a:spcPts val="0"/>
              </a:spcAft>
              <a:buFont typeface="Arial" pitchFamily="34" charset="0"/>
              <a:buNone/>
              <a:defRPr/>
            </a:pPr>
            <a:r>
              <a:rPr lang="ar-SA" b="1" dirty="0" smtClean="0">
                <a:solidFill>
                  <a:schemeClr val="accent1">
                    <a:lumMod val="20000"/>
                    <a:lumOff val="80000"/>
                  </a:schemeClr>
                </a:solidFill>
              </a:rPr>
              <a:t>وهي </a:t>
            </a:r>
            <a:r>
              <a:rPr lang="ar-SA" b="1" dirty="0">
                <a:solidFill>
                  <a:schemeClr val="accent1">
                    <a:lumMod val="20000"/>
                    <a:lumOff val="80000"/>
                  </a:schemeClr>
                </a:solidFill>
              </a:rPr>
              <a:t>تمثل فقدان سمك الجلد بالكامل مع الامتداد إلى الطبقة تحت الجلد.</a:t>
            </a:r>
            <a:br>
              <a:rPr lang="ar-SA" b="1" dirty="0">
                <a:solidFill>
                  <a:schemeClr val="accent1">
                    <a:lumMod val="20000"/>
                    <a:lumOff val="80000"/>
                  </a:schemeClr>
                </a:solidFill>
              </a:rPr>
            </a:br>
            <a:r>
              <a:rPr lang="ar-SA" b="1" dirty="0">
                <a:solidFill>
                  <a:schemeClr val="accent1">
                    <a:lumMod val="20000"/>
                    <a:lumOff val="80000"/>
                  </a:schemeClr>
                </a:solidFill>
              </a:rPr>
              <a:t/>
            </a:r>
            <a:br>
              <a:rPr lang="ar-SA" b="1" dirty="0">
                <a:solidFill>
                  <a:schemeClr val="accent1">
                    <a:lumMod val="20000"/>
                    <a:lumOff val="80000"/>
                  </a:schemeClr>
                </a:solidFill>
              </a:rPr>
            </a:br>
            <a:r>
              <a:rPr lang="ar-SA" b="1" u="sng" dirty="0">
                <a:solidFill>
                  <a:schemeClr val="accent1">
                    <a:lumMod val="20000"/>
                    <a:lumOff val="80000"/>
                  </a:schemeClr>
                </a:solidFill>
              </a:rPr>
              <a:t>4 - المرحلة الرابعة: </a:t>
            </a:r>
            <a:endParaRPr lang="ar-SA" b="1" u="sng" dirty="0" smtClean="0">
              <a:solidFill>
                <a:schemeClr val="accent1">
                  <a:lumMod val="20000"/>
                  <a:lumOff val="80000"/>
                </a:schemeClr>
              </a:solidFill>
            </a:endParaRPr>
          </a:p>
          <a:p>
            <a:pPr eaLnBrk="1" fontAlgn="auto" hangingPunct="1">
              <a:spcAft>
                <a:spcPts val="0"/>
              </a:spcAft>
              <a:buFont typeface="Arial" pitchFamily="34" charset="0"/>
              <a:buNone/>
              <a:defRPr/>
            </a:pPr>
            <a:r>
              <a:rPr lang="ar-SA" b="1" dirty="0" smtClean="0">
                <a:solidFill>
                  <a:schemeClr val="accent1">
                    <a:lumMod val="20000"/>
                    <a:lumOff val="80000"/>
                  </a:schemeClr>
                </a:solidFill>
              </a:rPr>
              <a:t>وهي </a:t>
            </a:r>
            <a:r>
              <a:rPr lang="ar-SA" b="1" dirty="0">
                <a:solidFill>
                  <a:schemeClr val="accent1">
                    <a:lumMod val="20000"/>
                    <a:lumOff val="80000"/>
                  </a:schemeClr>
                </a:solidFill>
              </a:rPr>
              <a:t>تمثل فقدان الجلد والطبقة تحت الجلد, والامتداد إلى العضلات, والعظم, والأوتار, ومحفظة المفصل, والتهاب العظام أو نخاع العظام </a:t>
            </a:r>
            <a:r>
              <a:rPr lang="en-US" b="1" dirty="0" err="1">
                <a:solidFill>
                  <a:schemeClr val="accent1">
                    <a:lumMod val="20000"/>
                    <a:lumOff val="80000"/>
                  </a:schemeClr>
                </a:solidFill>
              </a:rPr>
              <a:t>Osteomyelitis</a:t>
            </a:r>
            <a:r>
              <a:rPr lang="en-US" b="1" dirty="0">
                <a:solidFill>
                  <a:schemeClr val="accent1">
                    <a:lumMod val="20000"/>
                    <a:lumOff val="80000"/>
                  </a:schemeClr>
                </a:solidFill>
              </a:rPr>
              <a:t> </a:t>
            </a:r>
            <a:r>
              <a:rPr lang="ar-SA" b="1" dirty="0">
                <a:solidFill>
                  <a:schemeClr val="accent1">
                    <a:lumMod val="20000"/>
                    <a:lumOff val="80000"/>
                  </a:schemeClr>
                </a:solidFill>
              </a:rPr>
              <a:t>مع تحطم العظم وحدوث خلع أو كسر مرضي </a:t>
            </a:r>
            <a:r>
              <a:rPr lang="en-US" b="1" dirty="0">
                <a:solidFill>
                  <a:schemeClr val="accent1">
                    <a:lumMod val="20000"/>
                    <a:lumOff val="80000"/>
                  </a:schemeClr>
                </a:solidFill>
              </a:rPr>
              <a:t>pathologic fractures, </a:t>
            </a:r>
            <a:r>
              <a:rPr lang="ar-SA" b="1" dirty="0">
                <a:solidFill>
                  <a:schemeClr val="accent1">
                    <a:lumMod val="20000"/>
                    <a:lumOff val="80000"/>
                  </a:schemeClr>
                </a:solidFill>
              </a:rPr>
              <a:t>و وجود ناصور </a:t>
            </a:r>
            <a:r>
              <a:rPr lang="en-US" b="1" dirty="0">
                <a:solidFill>
                  <a:schemeClr val="accent1">
                    <a:lumMod val="20000"/>
                    <a:lumOff val="80000"/>
                  </a:schemeClr>
                </a:solidFill>
              </a:rPr>
              <a:t>Sinus tracts , </a:t>
            </a:r>
            <a:r>
              <a:rPr lang="ar-SA" b="1" dirty="0">
                <a:solidFill>
                  <a:schemeClr val="accent1">
                    <a:lumMod val="20000"/>
                    <a:lumOff val="80000"/>
                  </a:schemeClr>
                </a:solidFill>
              </a:rPr>
              <a:t>ودمار الأنسجة تحت الجلد يكون موجود بصورة شائعة.</a:t>
            </a:r>
          </a:p>
          <a:p>
            <a:pPr eaLnBrk="1" fontAlgn="auto" hangingPunct="1">
              <a:spcAft>
                <a:spcPts val="0"/>
              </a:spcAft>
              <a:buFont typeface="Arial" pitchFamily="34" charset="0"/>
              <a:buChar char="•"/>
              <a:defRPr/>
            </a:pP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68313" y="620713"/>
            <a:ext cx="8064500" cy="5472112"/>
          </a:xfrm>
          <a:prstGeom prst="teardrop">
            <a:avLst>
              <a:gd name="adj" fmla="val 9654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2" name="Title 1"/>
          <p:cNvSpPr>
            <a:spLocks noGrp="1"/>
          </p:cNvSpPr>
          <p:nvPr>
            <p:ph type="title"/>
          </p:nvPr>
        </p:nvSpPr>
        <p:spPr>
          <a:xfrm>
            <a:off x="468313" y="1628775"/>
            <a:ext cx="8229600" cy="1143000"/>
          </a:xfrm>
        </p:spPr>
        <p:txBody>
          <a:bodyPr rtlCol="1">
            <a:normAutofit fontScale="90000"/>
          </a:bodyPr>
          <a:lstStyle/>
          <a:p>
            <a:pPr eaLnBrk="1" fontAlgn="auto" hangingPunct="1">
              <a:spcAft>
                <a:spcPts val="0"/>
              </a:spcAft>
              <a:defRPr/>
            </a:pPr>
            <a:r>
              <a:rPr lang="ar-SA" sz="4800" b="1" dirty="0" smtClean="0">
                <a:solidFill>
                  <a:schemeClr val="bg2">
                    <a:lumMod val="90000"/>
                  </a:schemeClr>
                </a:solidFill>
              </a:rPr>
              <a:t/>
            </a:r>
            <a:br>
              <a:rPr lang="ar-SA" sz="4800" b="1" dirty="0" smtClean="0">
                <a:solidFill>
                  <a:schemeClr val="bg2">
                    <a:lumMod val="90000"/>
                  </a:schemeClr>
                </a:solidFill>
              </a:rPr>
            </a:br>
            <a:r>
              <a:rPr lang="ar-SA" sz="4800" b="1" dirty="0" smtClean="0">
                <a:solidFill>
                  <a:schemeClr val="bg2">
                    <a:lumMod val="90000"/>
                  </a:schemeClr>
                </a:solidFill>
              </a:rPr>
              <a:t>من </a:t>
            </a:r>
            <a:r>
              <a:rPr lang="ar-SA" sz="4800" b="1" dirty="0">
                <a:solidFill>
                  <a:schemeClr val="bg2">
                    <a:lumMod val="90000"/>
                  </a:schemeClr>
                </a:solidFill>
              </a:rPr>
              <a:t>هم الأشخاص المعرضين للإصابة؟</a:t>
            </a:r>
            <a:endParaRPr lang="ar-SA" sz="4800" dirty="0">
              <a:solidFill>
                <a:schemeClr val="bg2">
                  <a:lumMod val="9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Diagonal Corner Rectangle 3"/>
          <p:cNvSpPr/>
          <p:nvPr/>
        </p:nvSpPr>
        <p:spPr>
          <a:xfrm>
            <a:off x="395288" y="476250"/>
            <a:ext cx="8424862" cy="6192838"/>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3" name="Content Placeholder 2"/>
          <p:cNvSpPr>
            <a:spLocks noGrp="1"/>
          </p:cNvSpPr>
          <p:nvPr>
            <p:ph idx="1"/>
          </p:nvPr>
        </p:nvSpPr>
        <p:spPr/>
        <p:txBody>
          <a:bodyPr rtlCol="1">
            <a:normAutofit/>
          </a:bodyPr>
          <a:lstStyle/>
          <a:p>
            <a:pPr eaLnBrk="1" fontAlgn="auto" hangingPunct="1">
              <a:spcAft>
                <a:spcPts val="0"/>
              </a:spcAft>
              <a:buFont typeface="Arial" pitchFamily="34" charset="0"/>
              <a:buChar char="•"/>
              <a:defRPr/>
            </a:pPr>
            <a:r>
              <a:rPr lang="ar-SA" b="1" dirty="0">
                <a:solidFill>
                  <a:schemeClr val="bg2">
                    <a:lumMod val="90000"/>
                  </a:schemeClr>
                </a:solidFill>
              </a:rPr>
              <a:t>الأشخاص الذين يستخدمون تجهيزات طبية (طرف اصطناعي،ا شكال تقويمية، الخ</a:t>
            </a:r>
            <a:r>
              <a:rPr lang="en-US" b="1" dirty="0">
                <a:solidFill>
                  <a:schemeClr val="bg2">
                    <a:lumMod val="90000"/>
                  </a:schemeClr>
                </a:solidFill>
              </a:rPr>
              <a:t>...). </a:t>
            </a:r>
            <a:br>
              <a:rPr lang="en-US" b="1" dirty="0">
                <a:solidFill>
                  <a:schemeClr val="bg2">
                    <a:lumMod val="90000"/>
                  </a:schemeClr>
                </a:solidFill>
              </a:rPr>
            </a:br>
            <a:r>
              <a:rPr lang="en-US" b="1" dirty="0">
                <a:solidFill>
                  <a:schemeClr val="bg2">
                    <a:lumMod val="90000"/>
                  </a:schemeClr>
                </a:solidFill>
              </a:rPr>
              <a:t/>
            </a:r>
            <a:br>
              <a:rPr lang="en-US" b="1" dirty="0">
                <a:solidFill>
                  <a:schemeClr val="bg2">
                    <a:lumMod val="90000"/>
                  </a:schemeClr>
                </a:solidFill>
              </a:rPr>
            </a:br>
            <a:r>
              <a:rPr lang="ar-SA" b="1" dirty="0" smtClean="0">
                <a:solidFill>
                  <a:schemeClr val="bg2">
                    <a:lumMod val="90000"/>
                  </a:schemeClr>
                </a:solidFill>
              </a:rPr>
              <a:t>الأشخاص </a:t>
            </a:r>
            <a:r>
              <a:rPr lang="ar-SA" b="1" dirty="0">
                <a:solidFill>
                  <a:schemeClr val="bg2">
                    <a:lumMod val="90000"/>
                  </a:schemeClr>
                </a:solidFill>
              </a:rPr>
              <a:t>الذين يعانون من نقص في الإحساس في جزء من الجسم</a:t>
            </a:r>
            <a:r>
              <a:rPr lang="en-US" b="1" dirty="0">
                <a:solidFill>
                  <a:schemeClr val="bg2">
                    <a:lumMod val="90000"/>
                  </a:schemeClr>
                </a:solidFill>
              </a:rPr>
              <a:t>. </a:t>
            </a:r>
            <a:br>
              <a:rPr lang="en-US" b="1" dirty="0">
                <a:solidFill>
                  <a:schemeClr val="bg2">
                    <a:lumMod val="90000"/>
                  </a:schemeClr>
                </a:solidFill>
              </a:rPr>
            </a:br>
            <a:r>
              <a:rPr lang="en-US" b="1" dirty="0">
                <a:solidFill>
                  <a:schemeClr val="bg2">
                    <a:lumMod val="90000"/>
                  </a:schemeClr>
                </a:solidFill>
              </a:rPr>
              <a:t/>
            </a:r>
            <a:br>
              <a:rPr lang="en-US" b="1" dirty="0">
                <a:solidFill>
                  <a:schemeClr val="bg2">
                    <a:lumMod val="90000"/>
                  </a:schemeClr>
                </a:solidFill>
              </a:rPr>
            </a:br>
            <a:r>
              <a:rPr lang="ar-SA" b="1" dirty="0" smtClean="0">
                <a:solidFill>
                  <a:schemeClr val="bg2">
                    <a:lumMod val="90000"/>
                  </a:schemeClr>
                </a:solidFill>
              </a:rPr>
              <a:t>الأشخاص </a:t>
            </a:r>
            <a:r>
              <a:rPr lang="ar-SA" b="1" dirty="0">
                <a:solidFill>
                  <a:schemeClr val="bg2">
                    <a:lumMod val="90000"/>
                  </a:schemeClr>
                </a:solidFill>
              </a:rPr>
              <a:t>المجبرون ملازمة الفراش لفترة طويلة</a:t>
            </a:r>
            <a:r>
              <a:rPr lang="en-US" b="1" dirty="0">
                <a:solidFill>
                  <a:schemeClr val="bg2">
                    <a:lumMod val="90000"/>
                  </a:schemeClr>
                </a:solidFill>
              </a:rPr>
              <a:t>. </a:t>
            </a:r>
            <a:br>
              <a:rPr lang="en-US" b="1" dirty="0">
                <a:solidFill>
                  <a:schemeClr val="bg2">
                    <a:lumMod val="90000"/>
                  </a:schemeClr>
                </a:solidFill>
              </a:rPr>
            </a:br>
            <a:r>
              <a:rPr lang="en-US" b="1" dirty="0">
                <a:solidFill>
                  <a:schemeClr val="bg2">
                    <a:lumMod val="90000"/>
                  </a:schemeClr>
                </a:solidFill>
              </a:rPr>
              <a:t/>
            </a:r>
            <a:br>
              <a:rPr lang="en-US" b="1" dirty="0">
                <a:solidFill>
                  <a:schemeClr val="bg2">
                    <a:lumMod val="90000"/>
                  </a:schemeClr>
                </a:solidFill>
              </a:rPr>
            </a:br>
            <a:r>
              <a:rPr lang="en-US" b="1" dirty="0" smtClean="0">
                <a:solidFill>
                  <a:schemeClr val="bg2">
                    <a:lumMod val="90000"/>
                  </a:schemeClr>
                </a:solidFill>
              </a:rPr>
              <a:t> </a:t>
            </a:r>
            <a:r>
              <a:rPr lang="ar-SA" b="1" dirty="0">
                <a:solidFill>
                  <a:schemeClr val="bg2">
                    <a:lumMod val="90000"/>
                  </a:schemeClr>
                </a:solidFill>
              </a:rPr>
              <a:t>الأشخاص الذين لا يستطيعون الحركة كلياً أو جزئياً</a:t>
            </a:r>
            <a:r>
              <a:rPr lang="en-US" b="1" dirty="0">
                <a:solidFill>
                  <a:schemeClr val="bg2">
                    <a:lumMod val="90000"/>
                  </a:schemeClr>
                </a:solidFill>
              </a:rPr>
              <a:t>. </a:t>
            </a:r>
            <a:endParaRPr lang="en-US" dirty="0">
              <a:solidFill>
                <a:schemeClr val="bg2">
                  <a:lumMod val="90000"/>
                </a:schemeClr>
              </a:solidFill>
            </a:endParaRPr>
          </a:p>
          <a:p>
            <a:pPr eaLnBrk="1" fontAlgn="auto" hangingPunct="1">
              <a:spcAft>
                <a:spcPts val="0"/>
              </a:spcAft>
              <a:buFont typeface="Arial" pitchFamily="34" charset="0"/>
              <a:buChar char="•"/>
              <a:defRPr/>
            </a:pPr>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457200" y="908050"/>
            <a:ext cx="8229600" cy="5218113"/>
          </a:xfrm>
        </p:spPr>
        <p:txBody>
          <a:bodyPr/>
          <a:lstStyle/>
          <a:p>
            <a:pPr eaLnBrk="1" hangingPunct="1"/>
            <a:r>
              <a:rPr lang="ar-SA" b="1" smtClean="0">
                <a:solidFill>
                  <a:schemeClr val="accent1"/>
                </a:solidFill>
              </a:rPr>
              <a:t>ما هي مواقع الجسم الأكثر تعرضاً؟</a:t>
            </a:r>
            <a:endParaRPr lang="ar-SA" smtClean="0">
              <a:solidFill>
                <a:schemeClr val="accent1"/>
              </a:solidFill>
            </a:endParaRPr>
          </a:p>
        </p:txBody>
      </p:sp>
      <p:pic>
        <p:nvPicPr>
          <p:cNvPr id="13315" name="Picture 3" descr="pressure_sore06.gif"/>
          <p:cNvPicPr>
            <a:picLocks noChangeAspect="1"/>
          </p:cNvPicPr>
          <p:nvPr/>
        </p:nvPicPr>
        <p:blipFill>
          <a:blip r:embed="rId3" cstate="print"/>
          <a:srcRect/>
          <a:stretch>
            <a:fillRect/>
          </a:stretch>
        </p:blipFill>
        <p:spPr bwMode="auto">
          <a:xfrm>
            <a:off x="468313" y="1773238"/>
            <a:ext cx="8064500" cy="4392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Content Placeholder 3" descr="pressure_sore07.jpg"/>
          <p:cNvPicPr>
            <a:picLocks noGrp="1" noChangeAspect="1"/>
          </p:cNvPicPr>
          <p:nvPr>
            <p:ph idx="1"/>
          </p:nvPr>
        </p:nvPicPr>
        <p:blipFill>
          <a:blip r:embed="rId3" cstate="print"/>
          <a:srcRect/>
          <a:stretch>
            <a:fillRect/>
          </a:stretch>
        </p:blipFill>
        <p:spPr>
          <a:xfrm>
            <a:off x="323850" y="227013"/>
            <a:ext cx="8496300" cy="6226175"/>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Diagonal Corner Rectangle 2"/>
          <p:cNvSpPr/>
          <p:nvPr/>
        </p:nvSpPr>
        <p:spPr>
          <a:xfrm>
            <a:off x="250825" y="1628775"/>
            <a:ext cx="8569325" cy="230505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5363" name="Title 1"/>
          <p:cNvSpPr>
            <a:spLocks noGrp="1"/>
          </p:cNvSpPr>
          <p:nvPr>
            <p:ph type="title"/>
          </p:nvPr>
        </p:nvSpPr>
        <p:spPr>
          <a:xfrm>
            <a:off x="395288" y="1989138"/>
            <a:ext cx="8229600" cy="1143000"/>
          </a:xfrm>
        </p:spPr>
        <p:txBody>
          <a:bodyPr/>
          <a:lstStyle/>
          <a:p>
            <a:pPr eaLnBrk="1" hangingPunct="1"/>
            <a:r>
              <a:rPr lang="ar-SA" smtClean="0">
                <a:solidFill>
                  <a:schemeClr val="bg2"/>
                </a:solidFill>
              </a:rPr>
              <a:t>تنقسم قرحة الفراش إلي مستويات مختلفة</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Diagonal Corner Rectangle 3"/>
          <p:cNvSpPr/>
          <p:nvPr/>
        </p:nvSpPr>
        <p:spPr>
          <a:xfrm>
            <a:off x="395288" y="404813"/>
            <a:ext cx="8497887" cy="6048375"/>
          </a:xfrm>
          <a:prstGeom prst="snip2DiagRect">
            <a:avLst>
              <a:gd name="adj1" fmla="val 0"/>
              <a:gd name="adj2" fmla="val 1172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3" name="Content Placeholder 2"/>
          <p:cNvSpPr>
            <a:spLocks noGrp="1"/>
          </p:cNvSpPr>
          <p:nvPr>
            <p:ph idx="1"/>
          </p:nvPr>
        </p:nvSpPr>
        <p:spPr>
          <a:xfrm>
            <a:off x="457200" y="620713"/>
            <a:ext cx="8229600" cy="5505450"/>
          </a:xfrm>
        </p:spPr>
        <p:txBody>
          <a:bodyPr rtlCol="1">
            <a:normAutofit fontScale="92500" lnSpcReduction="10000"/>
          </a:bodyPr>
          <a:lstStyle/>
          <a:p>
            <a:pPr eaLnBrk="1" fontAlgn="auto" hangingPunct="1">
              <a:spcAft>
                <a:spcPts val="0"/>
              </a:spcAft>
              <a:buFont typeface="Arial" pitchFamily="34" charset="0"/>
              <a:buChar char="•"/>
              <a:defRPr/>
            </a:pPr>
            <a:r>
              <a:rPr lang="ar-SA" u="sng" dirty="0">
                <a:solidFill>
                  <a:schemeClr val="bg2"/>
                </a:solidFill>
              </a:rPr>
              <a:t>المستوى الأول</a:t>
            </a:r>
            <a:r>
              <a:rPr lang="en-US" dirty="0">
                <a:solidFill>
                  <a:schemeClr val="bg2"/>
                </a:solidFill>
              </a:rPr>
              <a:t>- </a:t>
            </a:r>
            <a:r>
              <a:rPr lang="ar-SA" dirty="0">
                <a:solidFill>
                  <a:schemeClr val="bg2"/>
                </a:solidFill>
              </a:rPr>
              <a:t>قبل بداية تكوين القرحة بشكل كامل، فقط يكون الجلد أحمر اللون</a:t>
            </a:r>
            <a:r>
              <a:rPr lang="en-US" dirty="0">
                <a:solidFill>
                  <a:schemeClr val="bg2"/>
                </a:solidFill>
              </a:rPr>
              <a:t>.</a:t>
            </a:r>
            <a:br>
              <a:rPr lang="en-US" dirty="0">
                <a:solidFill>
                  <a:schemeClr val="bg2"/>
                </a:solidFill>
              </a:rPr>
            </a:br>
            <a:r>
              <a:rPr lang="en-US" u="sng" dirty="0">
                <a:solidFill>
                  <a:schemeClr val="bg2"/>
                </a:solidFill>
              </a:rPr>
              <a:t>- </a:t>
            </a:r>
            <a:r>
              <a:rPr lang="ar-SA" u="sng" dirty="0">
                <a:solidFill>
                  <a:schemeClr val="bg2"/>
                </a:solidFill>
              </a:rPr>
              <a:t>المستوى الثاني</a:t>
            </a:r>
            <a:r>
              <a:rPr lang="en-US" dirty="0">
                <a:solidFill>
                  <a:schemeClr val="bg2"/>
                </a:solidFill>
              </a:rPr>
              <a:t>- </a:t>
            </a:r>
            <a:r>
              <a:rPr lang="ar-SA" dirty="0">
                <a:solidFill>
                  <a:schemeClr val="bg2"/>
                </a:solidFill>
              </a:rPr>
              <a:t>يبدأ الجلد في الإحمرار الشديد والتضخم وغالباً توجد بثور علي سطح الجلد، ويكون السطح الخارجي للجلد ليس بحالة جيدة</a:t>
            </a:r>
            <a:r>
              <a:rPr lang="en-US" dirty="0">
                <a:solidFill>
                  <a:schemeClr val="bg2"/>
                </a:solidFill>
              </a:rPr>
              <a:t>.</a:t>
            </a:r>
            <a:br>
              <a:rPr lang="en-US" dirty="0">
                <a:solidFill>
                  <a:schemeClr val="bg2"/>
                </a:solidFill>
              </a:rPr>
            </a:br>
            <a:r>
              <a:rPr lang="en-US" dirty="0">
                <a:solidFill>
                  <a:schemeClr val="bg2"/>
                </a:solidFill>
              </a:rPr>
              <a:t>- </a:t>
            </a:r>
            <a:r>
              <a:rPr lang="ar-SA" u="sng" dirty="0">
                <a:solidFill>
                  <a:schemeClr val="bg2"/>
                </a:solidFill>
              </a:rPr>
              <a:t>المستوى الثالث</a:t>
            </a:r>
            <a:r>
              <a:rPr lang="en-US" u="sng" dirty="0">
                <a:solidFill>
                  <a:schemeClr val="bg2"/>
                </a:solidFill>
              </a:rPr>
              <a:t> </a:t>
            </a:r>
            <a:r>
              <a:rPr lang="en-US" dirty="0">
                <a:solidFill>
                  <a:schemeClr val="bg2"/>
                </a:solidFill>
              </a:rPr>
              <a:t>- </a:t>
            </a:r>
            <a:r>
              <a:rPr lang="ar-SA" dirty="0">
                <a:solidFill>
                  <a:schemeClr val="bg2"/>
                </a:solidFill>
              </a:rPr>
              <a:t>تظهر القرحة علي الجلد وتخترق مستوى أعمق من طبقات الجلد</a:t>
            </a:r>
            <a:r>
              <a:rPr lang="en-US" dirty="0">
                <a:solidFill>
                  <a:schemeClr val="bg2"/>
                </a:solidFill>
              </a:rPr>
              <a:t>.</a:t>
            </a:r>
            <a:br>
              <a:rPr lang="en-US" dirty="0">
                <a:solidFill>
                  <a:schemeClr val="bg2"/>
                </a:solidFill>
              </a:rPr>
            </a:br>
            <a:r>
              <a:rPr lang="en-US" dirty="0">
                <a:solidFill>
                  <a:schemeClr val="bg2"/>
                </a:solidFill>
              </a:rPr>
              <a:t>- </a:t>
            </a:r>
            <a:r>
              <a:rPr lang="ar-SA" u="sng" dirty="0">
                <a:solidFill>
                  <a:schemeClr val="bg2"/>
                </a:solidFill>
              </a:rPr>
              <a:t>المستوى الرابع</a:t>
            </a:r>
            <a:r>
              <a:rPr lang="en-US" dirty="0">
                <a:solidFill>
                  <a:schemeClr val="bg2"/>
                </a:solidFill>
              </a:rPr>
              <a:t> - </a:t>
            </a:r>
            <a:r>
              <a:rPr lang="ar-SA" dirty="0">
                <a:solidFill>
                  <a:schemeClr val="bg2"/>
                </a:solidFill>
              </a:rPr>
              <a:t>تخترق القرحة طبقات الجلد بشكل أعمق وطبقة الدهون والعضلات</a:t>
            </a:r>
            <a:r>
              <a:rPr lang="en-US" dirty="0">
                <a:solidFill>
                  <a:schemeClr val="bg2"/>
                </a:solidFill>
              </a:rPr>
              <a:t>.</a:t>
            </a:r>
            <a:br>
              <a:rPr lang="en-US" dirty="0">
                <a:solidFill>
                  <a:schemeClr val="bg2"/>
                </a:solidFill>
              </a:rPr>
            </a:br>
            <a:r>
              <a:rPr lang="en-US" dirty="0">
                <a:solidFill>
                  <a:schemeClr val="bg2"/>
                </a:solidFill>
              </a:rPr>
              <a:t>- </a:t>
            </a:r>
            <a:r>
              <a:rPr lang="ar-SA" u="sng" dirty="0">
                <a:solidFill>
                  <a:schemeClr val="bg2"/>
                </a:solidFill>
              </a:rPr>
              <a:t>المستوى الخامس</a:t>
            </a:r>
            <a:r>
              <a:rPr lang="en-US" u="sng" dirty="0">
                <a:solidFill>
                  <a:schemeClr val="bg2"/>
                </a:solidFill>
              </a:rPr>
              <a:t> - </a:t>
            </a:r>
            <a:r>
              <a:rPr lang="ar-SA" dirty="0">
                <a:solidFill>
                  <a:schemeClr val="bg2"/>
                </a:solidFill>
              </a:rPr>
              <a:t>يحدث خلل في العضلات</a:t>
            </a:r>
            <a:r>
              <a:rPr lang="en-US" dirty="0">
                <a:solidFill>
                  <a:schemeClr val="bg2"/>
                </a:solidFill>
              </a:rPr>
              <a:t>.</a:t>
            </a:r>
            <a:br>
              <a:rPr lang="en-US" dirty="0">
                <a:solidFill>
                  <a:schemeClr val="bg2"/>
                </a:solidFill>
              </a:rPr>
            </a:br>
            <a:r>
              <a:rPr lang="en-US" dirty="0">
                <a:solidFill>
                  <a:schemeClr val="bg2"/>
                </a:solidFill>
              </a:rPr>
              <a:t>- </a:t>
            </a:r>
            <a:r>
              <a:rPr lang="ar-SA" u="sng" dirty="0">
                <a:solidFill>
                  <a:schemeClr val="bg2"/>
                </a:solidFill>
              </a:rPr>
              <a:t>المستوى السادس</a:t>
            </a:r>
            <a:r>
              <a:rPr lang="en-US" u="sng" dirty="0">
                <a:solidFill>
                  <a:schemeClr val="bg2"/>
                </a:solidFill>
              </a:rPr>
              <a:t> - </a:t>
            </a:r>
            <a:r>
              <a:rPr lang="ar-SA" dirty="0">
                <a:solidFill>
                  <a:schemeClr val="bg2"/>
                </a:solidFill>
              </a:rPr>
              <a:t>وهو أعمق مستوى للقرحة في الجلد ويحدث خلل وإصابة بالغة في العظام</a:t>
            </a:r>
            <a:r>
              <a:rPr lang="en-US" dirty="0">
                <a:solidFill>
                  <a:schemeClr val="bg2"/>
                </a:solidFill>
              </a:rPr>
              <a:t>. </a:t>
            </a:r>
            <a:endParaRPr lang="ar-SA" dirty="0">
              <a:solidFill>
                <a:schemeClr val="bg2"/>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Diagonal Corner Rectangle 3"/>
          <p:cNvSpPr/>
          <p:nvPr/>
        </p:nvSpPr>
        <p:spPr>
          <a:xfrm>
            <a:off x="323850" y="1341438"/>
            <a:ext cx="8424863" cy="5183187"/>
          </a:xfrm>
          <a:prstGeom prst="snip2DiagRect">
            <a:avLst>
              <a:gd name="adj1" fmla="val 0"/>
              <a:gd name="adj2" fmla="val 6406"/>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3" name="Content Placeholder 2"/>
          <p:cNvSpPr>
            <a:spLocks noGrp="1"/>
          </p:cNvSpPr>
          <p:nvPr>
            <p:ph idx="1"/>
          </p:nvPr>
        </p:nvSpPr>
        <p:spPr>
          <a:xfrm>
            <a:off x="468313" y="1628775"/>
            <a:ext cx="8229600" cy="4713288"/>
          </a:xfrm>
        </p:spPr>
        <p:txBody>
          <a:bodyPr rtlCol="1">
            <a:normAutofit fontScale="85000" lnSpcReduction="20000"/>
          </a:bodyPr>
          <a:lstStyle/>
          <a:p>
            <a:pPr eaLnBrk="1" fontAlgn="auto" hangingPunct="1">
              <a:spcAft>
                <a:spcPts val="0"/>
              </a:spcAft>
              <a:buFont typeface="Arial" pitchFamily="34" charset="0"/>
              <a:buChar char="•"/>
              <a:defRPr/>
            </a:pPr>
            <a:r>
              <a:rPr lang="ar-SA" dirty="0">
                <a:solidFill>
                  <a:schemeClr val="tx2">
                    <a:lumMod val="40000"/>
                    <a:lumOff val="60000"/>
                  </a:schemeClr>
                </a:solidFill>
              </a:rPr>
              <a:t>علاج قرح الفراش أصعب بكثير من منع حدوثها. في بداية مرحلة حدوث القرح يمكن الشفاء منها بسهولة بمجرد تغيير الضغط علي الجسم. وأيضاً عن طريق تحسين المستوى العام للصحة والتغذية وتناول</a:t>
            </a:r>
            <a:r>
              <a:rPr lang="en-US" dirty="0">
                <a:solidFill>
                  <a:schemeClr val="tx2">
                    <a:lumMod val="40000"/>
                    <a:lumOff val="60000"/>
                  </a:schemeClr>
                </a:solidFill>
              </a:rPr>
              <a:t> </a:t>
            </a:r>
            <a:r>
              <a:rPr lang="ar-SA" u="sng" dirty="0">
                <a:solidFill>
                  <a:schemeClr val="tx2">
                    <a:lumMod val="40000"/>
                    <a:lumOff val="60000"/>
                  </a:schemeClr>
                </a:solidFill>
              </a:rPr>
              <a:t>البروتينات</a:t>
            </a:r>
            <a:r>
              <a:rPr lang="en-US" dirty="0">
                <a:solidFill>
                  <a:schemeClr val="tx2">
                    <a:lumMod val="40000"/>
                    <a:lumOff val="60000"/>
                  </a:schemeClr>
                </a:solidFill>
              </a:rPr>
              <a:t> </a:t>
            </a:r>
            <a:r>
              <a:rPr lang="ar-SA" dirty="0">
                <a:solidFill>
                  <a:schemeClr val="tx2">
                    <a:lumMod val="40000"/>
                    <a:lumOff val="60000"/>
                  </a:schemeClr>
                </a:solidFill>
              </a:rPr>
              <a:t>و</a:t>
            </a:r>
            <a:r>
              <a:rPr lang="ar-SA" u="sng" dirty="0">
                <a:solidFill>
                  <a:schemeClr val="tx2">
                    <a:lumMod val="40000"/>
                    <a:lumOff val="60000"/>
                  </a:schemeClr>
                </a:solidFill>
              </a:rPr>
              <a:t>السعرات الحرارية</a:t>
            </a:r>
            <a:r>
              <a:rPr lang="en-US" dirty="0">
                <a:solidFill>
                  <a:schemeClr val="tx2">
                    <a:lumMod val="40000"/>
                    <a:lumOff val="60000"/>
                  </a:schemeClr>
                </a:solidFill>
              </a:rPr>
              <a:t> </a:t>
            </a:r>
            <a:r>
              <a:rPr lang="ar-SA" dirty="0">
                <a:solidFill>
                  <a:schemeClr val="tx2">
                    <a:lumMod val="40000"/>
                    <a:lumOff val="60000"/>
                  </a:schemeClr>
                </a:solidFill>
              </a:rPr>
              <a:t>الزائدة</a:t>
            </a:r>
            <a:r>
              <a:rPr lang="en-US" dirty="0">
                <a:solidFill>
                  <a:schemeClr val="tx2">
                    <a:lumMod val="40000"/>
                    <a:lumOff val="60000"/>
                  </a:schemeClr>
                </a:solidFill>
              </a:rPr>
              <a:t>.</a:t>
            </a:r>
            <a:br>
              <a:rPr lang="en-US" dirty="0">
                <a:solidFill>
                  <a:schemeClr val="tx2">
                    <a:lumMod val="40000"/>
                    <a:lumOff val="60000"/>
                  </a:schemeClr>
                </a:solidFill>
              </a:rPr>
            </a:br>
            <a:r>
              <a:rPr lang="en-US" dirty="0">
                <a:solidFill>
                  <a:schemeClr val="tx2">
                    <a:lumMod val="40000"/>
                    <a:lumOff val="60000"/>
                  </a:schemeClr>
                </a:solidFill>
              </a:rPr>
              <a:t/>
            </a:r>
            <a:br>
              <a:rPr lang="en-US" dirty="0">
                <a:solidFill>
                  <a:schemeClr val="tx2">
                    <a:lumMod val="40000"/>
                    <a:lumOff val="60000"/>
                  </a:schemeClr>
                </a:solidFill>
              </a:rPr>
            </a:br>
            <a:r>
              <a:rPr lang="ar-SA" dirty="0">
                <a:solidFill>
                  <a:schemeClr val="tx2">
                    <a:lumMod val="40000"/>
                    <a:lumOff val="60000"/>
                  </a:schemeClr>
                </a:solidFill>
              </a:rPr>
              <a:t>أما إذا حدث جرح في الجلد، فيمكن تغطيته بالشاش وحمايته فذلك يساعد علي شفاءه سريعاً</a:t>
            </a:r>
            <a:r>
              <a:rPr lang="en-US" dirty="0">
                <a:solidFill>
                  <a:schemeClr val="tx2">
                    <a:lumMod val="40000"/>
                    <a:lumOff val="60000"/>
                  </a:schemeClr>
                </a:solidFill>
              </a:rPr>
              <a:t>.</a:t>
            </a:r>
            <a:br>
              <a:rPr lang="en-US" dirty="0">
                <a:solidFill>
                  <a:schemeClr val="tx2">
                    <a:lumMod val="40000"/>
                    <a:lumOff val="60000"/>
                  </a:schemeClr>
                </a:solidFill>
              </a:rPr>
            </a:br>
            <a:r>
              <a:rPr lang="ar-SA" dirty="0">
                <a:solidFill>
                  <a:schemeClr val="tx2">
                    <a:lumMod val="40000"/>
                    <a:lumOff val="60000"/>
                  </a:schemeClr>
                </a:solidFill>
              </a:rPr>
              <a:t>هناك أنواع شاش خاصة تمنع الالتصاق بالجرح</a:t>
            </a:r>
            <a:r>
              <a:rPr lang="en-US" dirty="0">
                <a:solidFill>
                  <a:schemeClr val="tx2">
                    <a:lumMod val="40000"/>
                    <a:lumOff val="60000"/>
                  </a:schemeClr>
                </a:solidFill>
              </a:rPr>
              <a:t>. </a:t>
            </a:r>
            <a:br>
              <a:rPr lang="en-US" dirty="0">
                <a:solidFill>
                  <a:schemeClr val="tx2">
                    <a:lumMod val="40000"/>
                    <a:lumOff val="60000"/>
                  </a:schemeClr>
                </a:solidFill>
              </a:rPr>
            </a:br>
            <a:r>
              <a:rPr lang="ar-SA" dirty="0">
                <a:solidFill>
                  <a:schemeClr val="tx2">
                    <a:lumMod val="40000"/>
                    <a:lumOff val="60000"/>
                  </a:schemeClr>
                </a:solidFill>
              </a:rPr>
              <a:t>إذا حدث إصابة بالقرحة فيمكن شطفها برفق شديد بالصابون أو بمضادات الالتهاب حيث يمكن التخلص من المواد الميتة والمصابة بالجرح</a:t>
            </a:r>
            <a:r>
              <a:rPr lang="en-US" dirty="0">
                <a:solidFill>
                  <a:schemeClr val="tx2">
                    <a:lumMod val="40000"/>
                    <a:lumOff val="60000"/>
                  </a:schemeClr>
                </a:solidFill>
              </a:rPr>
              <a:t>.</a:t>
            </a:r>
            <a:br>
              <a:rPr lang="en-US" dirty="0">
                <a:solidFill>
                  <a:schemeClr val="tx2">
                    <a:lumMod val="40000"/>
                    <a:lumOff val="60000"/>
                  </a:schemeClr>
                </a:solidFill>
              </a:rPr>
            </a:br>
            <a:r>
              <a:rPr lang="ar-SA" dirty="0">
                <a:solidFill>
                  <a:schemeClr val="tx2">
                    <a:lumMod val="40000"/>
                    <a:lumOff val="60000"/>
                  </a:schemeClr>
                </a:solidFill>
              </a:rPr>
              <a:t>تنظيف الجرح بشكل شديد يزيد من فترة التئام الجرح</a:t>
            </a:r>
            <a:r>
              <a:rPr lang="en-US" dirty="0">
                <a:solidFill>
                  <a:schemeClr val="tx2">
                    <a:lumMod val="40000"/>
                    <a:lumOff val="60000"/>
                  </a:schemeClr>
                </a:solidFill>
              </a:rPr>
              <a:t>.</a:t>
            </a:r>
            <a:r>
              <a:rPr lang="en-US" dirty="0"/>
              <a:t/>
            </a:r>
            <a:br>
              <a:rPr lang="en-US" dirty="0"/>
            </a:br>
            <a:endParaRPr lang="ar-SA" dirty="0"/>
          </a:p>
        </p:txBody>
      </p:sp>
      <p:sp>
        <p:nvSpPr>
          <p:cNvPr id="5" name="Title 1"/>
          <p:cNvSpPr>
            <a:spLocks noGrp="1"/>
          </p:cNvSpPr>
          <p:nvPr>
            <p:ph type="title"/>
          </p:nvPr>
        </p:nvSpPr>
        <p:spPr>
          <a:xfrm>
            <a:off x="457200" y="274638"/>
            <a:ext cx="8229600" cy="777875"/>
          </a:xfrm>
        </p:spPr>
        <p:txBody>
          <a:bodyPr rtlCol="1">
            <a:normAutofit/>
          </a:bodyPr>
          <a:lstStyle/>
          <a:p>
            <a:pPr eaLnBrk="1" fontAlgn="auto" hangingPunct="1">
              <a:spcAft>
                <a:spcPts val="0"/>
              </a:spcAft>
              <a:defRPr/>
            </a:pPr>
            <a:r>
              <a:rPr lang="en-US" dirty="0">
                <a:solidFill>
                  <a:schemeClr val="accent1">
                    <a:lumMod val="75000"/>
                  </a:schemeClr>
                </a:solidFill>
              </a:rPr>
              <a:t>- </a:t>
            </a:r>
            <a:r>
              <a:rPr lang="ar-SA" dirty="0">
                <a:solidFill>
                  <a:schemeClr val="accent1">
                    <a:lumMod val="75000"/>
                  </a:schemeClr>
                </a:solidFill>
              </a:rPr>
              <a:t>العلاج</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Diagonal Corner Rectangle 3"/>
          <p:cNvSpPr/>
          <p:nvPr/>
        </p:nvSpPr>
        <p:spPr>
          <a:xfrm>
            <a:off x="395288" y="260350"/>
            <a:ext cx="8497887" cy="6337300"/>
          </a:xfrm>
          <a:prstGeom prst="snip2DiagRect">
            <a:avLst>
              <a:gd name="adj1" fmla="val 0"/>
              <a:gd name="adj2" fmla="val 1142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3" name="Content Placeholder 2"/>
          <p:cNvSpPr>
            <a:spLocks noGrp="1"/>
          </p:cNvSpPr>
          <p:nvPr>
            <p:ph idx="1"/>
          </p:nvPr>
        </p:nvSpPr>
        <p:spPr>
          <a:xfrm>
            <a:off x="457200" y="404813"/>
            <a:ext cx="8229600" cy="5721350"/>
          </a:xfrm>
        </p:spPr>
        <p:txBody>
          <a:bodyPr rtlCol="1">
            <a:normAutofit fontScale="92500" lnSpcReduction="10000"/>
          </a:bodyPr>
          <a:lstStyle/>
          <a:p>
            <a:pPr eaLnBrk="1" fontAlgn="auto" hangingPunct="1">
              <a:spcAft>
                <a:spcPts val="0"/>
              </a:spcAft>
              <a:buFont typeface="Arial" pitchFamily="34" charset="0"/>
              <a:buChar char="•"/>
              <a:defRPr/>
            </a:pPr>
            <a:endParaRPr lang="ar-SA" dirty="0" smtClean="0">
              <a:solidFill>
                <a:schemeClr val="tx2">
                  <a:lumMod val="40000"/>
                  <a:lumOff val="60000"/>
                </a:schemeClr>
              </a:solidFill>
            </a:endParaRPr>
          </a:p>
          <a:p>
            <a:pPr eaLnBrk="1" fontAlgn="auto" hangingPunct="1">
              <a:spcAft>
                <a:spcPts val="0"/>
              </a:spcAft>
              <a:buFont typeface="Arial" pitchFamily="34" charset="0"/>
              <a:buChar char="•"/>
              <a:defRPr/>
            </a:pPr>
            <a:r>
              <a:rPr lang="ar-SA" b="1" dirty="0" smtClean="0">
                <a:solidFill>
                  <a:schemeClr val="bg1"/>
                </a:solidFill>
              </a:rPr>
              <a:t>أما </a:t>
            </a:r>
            <a:r>
              <a:rPr lang="ar-SA" b="1" dirty="0">
                <a:solidFill>
                  <a:schemeClr val="bg1"/>
                </a:solidFill>
              </a:rPr>
              <a:t>بالنسبة لأنواع </a:t>
            </a:r>
            <a:r>
              <a:rPr lang="ar-SA" b="1" dirty="0" smtClean="0">
                <a:solidFill>
                  <a:schemeClr val="bg1"/>
                </a:solidFill>
              </a:rPr>
              <a:t>قرحة الفراش </a:t>
            </a:r>
            <a:r>
              <a:rPr lang="ar-SA" b="1" dirty="0">
                <a:solidFill>
                  <a:schemeClr val="bg1"/>
                </a:solidFill>
              </a:rPr>
              <a:t>الشديدة (العميقة) فيكون من الصعب علاجها</a:t>
            </a:r>
            <a:r>
              <a:rPr lang="en-US" b="1" dirty="0">
                <a:solidFill>
                  <a:schemeClr val="bg1"/>
                </a:solidFill>
              </a:rPr>
              <a:t>.</a:t>
            </a:r>
            <a:br>
              <a:rPr lang="en-US" b="1" dirty="0">
                <a:solidFill>
                  <a:schemeClr val="bg1"/>
                </a:solidFill>
              </a:rPr>
            </a:br>
            <a:r>
              <a:rPr lang="ar-SA" b="1" dirty="0">
                <a:solidFill>
                  <a:schemeClr val="bg1"/>
                </a:solidFill>
              </a:rPr>
              <a:t>يتطلب في بعض الأحيان زرع قطعة جلدية سليمة مكان المنطقة المصابة (في حالة الإصابة البالغة) ولكن هذا النوع من العلاج الجراحي لا يمكن استخدامه في أحوال كثيرة، خاصة إذا كان المريض شخص كبير في السن وضعيف من ناحية التغذية الصحية. </a:t>
            </a:r>
            <a:endParaRPr lang="ar-SA" b="1" dirty="0" smtClean="0">
              <a:solidFill>
                <a:schemeClr val="bg1"/>
              </a:solidFill>
            </a:endParaRPr>
          </a:p>
          <a:p>
            <a:pPr eaLnBrk="1" fontAlgn="auto" hangingPunct="1">
              <a:spcAft>
                <a:spcPts val="0"/>
              </a:spcAft>
              <a:buFont typeface="Arial" pitchFamily="34" charset="0"/>
              <a:buNone/>
              <a:defRPr/>
            </a:pPr>
            <a:r>
              <a:rPr lang="ar-SA" b="1" dirty="0" smtClean="0">
                <a:solidFill>
                  <a:schemeClr val="bg1"/>
                </a:solidFill>
              </a:rPr>
              <a:t>ويمكن </a:t>
            </a:r>
            <a:r>
              <a:rPr lang="ar-SA" b="1" dirty="0">
                <a:solidFill>
                  <a:schemeClr val="bg1"/>
                </a:solidFill>
              </a:rPr>
              <a:t>أيضاً العلاج</a:t>
            </a:r>
            <a:r>
              <a:rPr lang="en-US" b="1" dirty="0">
                <a:solidFill>
                  <a:schemeClr val="bg1"/>
                </a:solidFill>
              </a:rPr>
              <a:t> </a:t>
            </a:r>
            <a:r>
              <a:rPr lang="ar-SA" b="1" u="sng" dirty="0">
                <a:solidFill>
                  <a:schemeClr val="bg1"/>
                </a:solidFill>
              </a:rPr>
              <a:t>بالمضادات الحيوية</a:t>
            </a:r>
            <a:r>
              <a:rPr lang="en-US" b="1" dirty="0" smtClean="0">
                <a:solidFill>
                  <a:schemeClr val="bg1"/>
                </a:solidFill>
              </a:rPr>
              <a:t>.</a:t>
            </a:r>
            <a:endParaRPr lang="ar-SA" b="1" dirty="0" smtClean="0">
              <a:solidFill>
                <a:schemeClr val="bg1"/>
              </a:solidFill>
            </a:endParaRPr>
          </a:p>
          <a:p>
            <a:pPr eaLnBrk="1" fontAlgn="auto" hangingPunct="1">
              <a:spcAft>
                <a:spcPts val="0"/>
              </a:spcAft>
              <a:buFont typeface="Arial" pitchFamily="34" charset="0"/>
              <a:buNone/>
              <a:defRPr/>
            </a:pPr>
            <a:r>
              <a:rPr lang="en-US" b="1" dirty="0">
                <a:solidFill>
                  <a:schemeClr val="bg1"/>
                </a:solidFill>
              </a:rPr>
              <a:t/>
            </a:r>
            <a:br>
              <a:rPr lang="en-US" b="1" dirty="0">
                <a:solidFill>
                  <a:schemeClr val="bg1"/>
                </a:solidFill>
              </a:rPr>
            </a:br>
            <a:r>
              <a:rPr lang="ar-SA" b="1" dirty="0">
                <a:solidFill>
                  <a:schemeClr val="bg1"/>
                </a:solidFill>
              </a:rPr>
              <a:t>إذا حدثت إصابة للعظام تحت القرحة (في الحالات المتأخرة للإصابة) فيكون من الصعب جداً العلاج وقد تحتاج الحالة إلي أسابيع طويلة وعلاج بالمضادات </a:t>
            </a:r>
            <a:r>
              <a:rPr lang="ar-SA" b="1" dirty="0" smtClean="0">
                <a:solidFill>
                  <a:schemeClr val="bg1"/>
                </a:solidFill>
              </a:rPr>
              <a:t>الحيوية.</a:t>
            </a:r>
            <a:endParaRPr lang="ar-SA" b="1" dirty="0">
              <a:solidFill>
                <a:schemeClr val="bg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Content Placeholder 3" descr="pressure_sore08 (1).jpg"/>
          <p:cNvPicPr>
            <a:picLocks noGrp="1" noChangeAspect="1"/>
          </p:cNvPicPr>
          <p:nvPr>
            <p:ph idx="1"/>
          </p:nvPr>
        </p:nvPicPr>
        <p:blipFill>
          <a:blip r:embed="rId3" cstate="print"/>
          <a:srcRect/>
          <a:stretch>
            <a:fillRect/>
          </a:stretch>
        </p:blipFill>
        <p:spPr>
          <a:xfrm>
            <a:off x="900113" y="696913"/>
            <a:ext cx="7488237" cy="5421312"/>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Diagonal Corner Rectangle 3"/>
          <p:cNvSpPr/>
          <p:nvPr/>
        </p:nvSpPr>
        <p:spPr>
          <a:xfrm flipV="1">
            <a:off x="1476375" y="1341438"/>
            <a:ext cx="6264275" cy="381635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2" name="Title 1"/>
          <p:cNvSpPr>
            <a:spLocks noGrp="1"/>
          </p:cNvSpPr>
          <p:nvPr>
            <p:ph type="title"/>
          </p:nvPr>
        </p:nvSpPr>
        <p:spPr>
          <a:xfrm>
            <a:off x="457200" y="1700213"/>
            <a:ext cx="8229600" cy="3168650"/>
          </a:xfrm>
        </p:spPr>
        <p:txBody>
          <a:bodyPr rtlCol="1">
            <a:normAutofit/>
          </a:bodyPr>
          <a:lstStyle/>
          <a:p>
            <a:pPr eaLnBrk="1" fontAlgn="auto" hangingPunct="1">
              <a:spcAft>
                <a:spcPts val="0"/>
              </a:spcAft>
              <a:defRPr/>
            </a:pPr>
            <a:r>
              <a:rPr lang="en-US" sz="8800" dirty="0" smtClean="0">
                <a:solidFill>
                  <a:schemeClr val="tx2">
                    <a:lumMod val="20000"/>
                    <a:lumOff val="80000"/>
                  </a:schemeClr>
                </a:solidFill>
              </a:rPr>
              <a:t> </a:t>
            </a:r>
            <a:r>
              <a:rPr lang="ar-SA" sz="8800" dirty="0" smtClean="0">
                <a:solidFill>
                  <a:schemeClr val="tx2">
                    <a:lumMod val="20000"/>
                    <a:lumOff val="80000"/>
                  </a:schemeClr>
                </a:solidFill>
              </a:rPr>
              <a:t>الوقــــايــــة..</a:t>
            </a:r>
            <a:endParaRPr lang="ar-SA" sz="8800" dirty="0">
              <a:solidFill>
                <a:schemeClr val="tx2">
                  <a:lumMod val="20000"/>
                  <a:lumOff val="80000"/>
                </a:schemeClr>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Content Placeholder 3" descr="pressure_sore11.jpg"/>
          <p:cNvPicPr>
            <a:picLocks noGrp="1" noChangeAspect="1"/>
          </p:cNvPicPr>
          <p:nvPr>
            <p:ph idx="1"/>
          </p:nvPr>
        </p:nvPicPr>
        <p:blipFill>
          <a:blip r:embed="rId3" cstate="print"/>
          <a:srcRect/>
          <a:stretch>
            <a:fillRect/>
          </a:stretch>
        </p:blipFill>
        <p:spPr>
          <a:xfrm>
            <a:off x="684213" y="1196975"/>
            <a:ext cx="7870825" cy="5184775"/>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Content Placeholder 3" descr="pressure_sore10.jpg"/>
          <p:cNvPicPr>
            <a:picLocks noGrp="1" noChangeAspect="1"/>
          </p:cNvPicPr>
          <p:nvPr>
            <p:ph idx="1"/>
          </p:nvPr>
        </p:nvPicPr>
        <p:blipFill>
          <a:blip r:embed="rId3" cstate="print"/>
          <a:srcRect/>
          <a:stretch>
            <a:fillRect/>
          </a:stretch>
        </p:blipFill>
        <p:spPr>
          <a:xfrm>
            <a:off x="827088" y="1203325"/>
            <a:ext cx="7273925" cy="4746625"/>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179388" y="1268413"/>
            <a:ext cx="8640762" cy="5256212"/>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3" name="Content Placeholder 2"/>
          <p:cNvSpPr>
            <a:spLocks noGrp="1"/>
          </p:cNvSpPr>
          <p:nvPr>
            <p:ph idx="1"/>
          </p:nvPr>
        </p:nvSpPr>
        <p:spPr/>
        <p:txBody>
          <a:bodyPr rtlCol="1">
            <a:normAutofit/>
          </a:bodyPr>
          <a:lstStyle/>
          <a:p>
            <a:pPr eaLnBrk="1" fontAlgn="auto" hangingPunct="1">
              <a:spcAft>
                <a:spcPts val="0"/>
              </a:spcAft>
              <a:buFont typeface="Arial" pitchFamily="34" charset="0"/>
              <a:buChar char="•"/>
              <a:defRPr/>
            </a:pPr>
            <a:r>
              <a:rPr lang="ar-SA" dirty="0" smtClean="0">
                <a:solidFill>
                  <a:schemeClr val="accent2">
                    <a:lumMod val="20000"/>
                    <a:lumOff val="80000"/>
                  </a:schemeClr>
                </a:solidFill>
              </a:rPr>
              <a:t>المحافظه على نظافة الجلد التامه .</a:t>
            </a:r>
          </a:p>
          <a:p>
            <a:pPr eaLnBrk="1" fontAlgn="auto" hangingPunct="1">
              <a:spcAft>
                <a:spcPts val="0"/>
              </a:spcAft>
              <a:buFont typeface="Arial" pitchFamily="34" charset="0"/>
              <a:buChar char="•"/>
              <a:defRPr/>
            </a:pPr>
            <a:r>
              <a:rPr lang="ar-SA" dirty="0" smtClean="0">
                <a:solidFill>
                  <a:schemeClr val="accent2">
                    <a:lumMod val="20000"/>
                    <a:lumOff val="80000"/>
                  </a:schemeClr>
                </a:solidFill>
              </a:rPr>
              <a:t>بعد غسل الجلد يستخدم مهيجا خفيفا مثل الكحول مع التدليك الرقيق بكريم </a:t>
            </a:r>
            <a:r>
              <a:rPr lang="ar-SA" dirty="0" err="1" smtClean="0">
                <a:solidFill>
                  <a:schemeClr val="accent2">
                    <a:lumMod val="20000"/>
                    <a:lumOff val="80000"/>
                  </a:schemeClr>
                </a:solidFill>
              </a:rPr>
              <a:t>او</a:t>
            </a:r>
            <a:r>
              <a:rPr lang="ar-SA" dirty="0" smtClean="0">
                <a:solidFill>
                  <a:schemeClr val="accent2">
                    <a:lumMod val="20000"/>
                    <a:lumOff val="80000"/>
                  </a:schemeClr>
                </a:solidFill>
              </a:rPr>
              <a:t> الفرك بالكحول لزيادة دوران الدم .</a:t>
            </a:r>
          </a:p>
          <a:p>
            <a:pPr eaLnBrk="1" fontAlgn="auto" hangingPunct="1">
              <a:spcAft>
                <a:spcPts val="0"/>
              </a:spcAft>
              <a:buFont typeface="Arial" pitchFamily="34" charset="0"/>
              <a:buChar char="•"/>
              <a:defRPr/>
            </a:pPr>
            <a:r>
              <a:rPr lang="ar-SA" dirty="0" smtClean="0">
                <a:solidFill>
                  <a:schemeClr val="accent2">
                    <a:lumMod val="20000"/>
                    <a:lumOff val="80000"/>
                  </a:schemeClr>
                </a:solidFill>
              </a:rPr>
              <a:t>استعمال بودرة </a:t>
            </a:r>
            <a:r>
              <a:rPr lang="ar-SA" dirty="0" err="1" smtClean="0">
                <a:solidFill>
                  <a:schemeClr val="accent2">
                    <a:lumMod val="20000"/>
                    <a:lumOff val="80000"/>
                  </a:schemeClr>
                </a:solidFill>
              </a:rPr>
              <a:t>التلك</a:t>
            </a:r>
            <a:r>
              <a:rPr lang="ar-SA" dirty="0" smtClean="0">
                <a:solidFill>
                  <a:schemeClr val="accent2">
                    <a:lumMod val="20000"/>
                    <a:lumOff val="80000"/>
                  </a:schemeClr>
                </a:solidFill>
              </a:rPr>
              <a:t> ولباسا مناسبا لمنع الجلد من الاحتكاك بالشرشف.</a:t>
            </a:r>
          </a:p>
          <a:p>
            <a:pPr eaLnBrk="1" fontAlgn="auto" hangingPunct="1">
              <a:spcAft>
                <a:spcPts val="0"/>
              </a:spcAft>
              <a:buFont typeface="Arial" pitchFamily="34" charset="0"/>
              <a:buChar char="•"/>
              <a:defRPr/>
            </a:pPr>
            <a:r>
              <a:rPr lang="ar-SA" dirty="0" smtClean="0">
                <a:solidFill>
                  <a:schemeClr val="accent2">
                    <a:lumMod val="20000"/>
                    <a:lumOff val="80000"/>
                  </a:schemeClr>
                </a:solidFill>
              </a:rPr>
              <a:t>تنظيف القرح وتطهيرها يوميا .</a:t>
            </a:r>
            <a:endParaRPr lang="ar-SA" dirty="0">
              <a:solidFill>
                <a:schemeClr val="accent2">
                  <a:lumMod val="20000"/>
                  <a:lumOff val="80000"/>
                </a:scheme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765175"/>
            <a:ext cx="8229600" cy="1143000"/>
          </a:xfrm>
        </p:spPr>
        <p:txBody>
          <a:bodyPr rtlCol="1">
            <a:normAutofit fontScale="90000"/>
          </a:bodyPr>
          <a:lstStyle/>
          <a:p>
            <a:pPr eaLnBrk="1" fontAlgn="auto" hangingPunct="1">
              <a:spcAft>
                <a:spcPts val="0"/>
              </a:spcAft>
              <a:defRPr/>
            </a:pPr>
            <a:r>
              <a:rPr lang="ar-SA" b="1" dirty="0" smtClean="0">
                <a:solidFill>
                  <a:srgbClr val="CC0099"/>
                </a:solidFill>
              </a:rPr>
              <a:t>استعمال لبادات او حلقات مطاطيه منفوخه كي توزع ظغط وزن الجسم .</a:t>
            </a:r>
            <a:endParaRPr lang="ar-SA" b="1" dirty="0">
              <a:solidFill>
                <a:srgbClr val="CC0099"/>
              </a:solidFill>
            </a:endParaRPr>
          </a:p>
        </p:txBody>
      </p:sp>
      <p:pic>
        <p:nvPicPr>
          <p:cNvPr id="24579" name="Content Placeholder 3" descr="10101010.jpg"/>
          <p:cNvPicPr>
            <a:picLocks noGrp="1" noChangeAspect="1"/>
          </p:cNvPicPr>
          <p:nvPr>
            <p:ph idx="1"/>
          </p:nvPr>
        </p:nvPicPr>
        <p:blipFill>
          <a:blip r:embed="rId3" cstate="print"/>
          <a:srcRect/>
          <a:stretch>
            <a:fillRect/>
          </a:stretch>
        </p:blipFill>
        <p:spPr>
          <a:xfrm>
            <a:off x="323850" y="2349500"/>
            <a:ext cx="7848600" cy="3776663"/>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WordArt 9"/>
          <p:cNvSpPr>
            <a:spLocks noChangeArrowheads="1" noChangeShapeType="1" noTextEdit="1"/>
          </p:cNvSpPr>
          <p:nvPr/>
        </p:nvSpPr>
        <p:spPr bwMode="auto">
          <a:xfrm>
            <a:off x="1258888" y="476250"/>
            <a:ext cx="6696075" cy="3024188"/>
          </a:xfrm>
          <a:prstGeom prst="rect">
            <a:avLst/>
          </a:prstGeom>
        </p:spPr>
        <p:txBody>
          <a:bodyPr wrap="none" fromWordArt="1">
            <a:prstTxWarp prst="textPlain">
              <a:avLst>
                <a:gd name="adj" fmla="val 50000"/>
              </a:avLst>
            </a:prstTxWarp>
          </a:bodyPr>
          <a:lstStyle/>
          <a:p>
            <a:pPr algn="ctr"/>
            <a:r>
              <a:rPr lang="ar-SA" sz="3600" b="1" kern="10">
                <a:ln w="9525">
                  <a:solidFill>
                    <a:srgbClr val="336699"/>
                  </a:solidFill>
                  <a:round/>
                  <a:headEnd/>
                  <a:tailEnd/>
                </a:ln>
                <a:solidFill>
                  <a:srgbClr val="336699"/>
                </a:solidFill>
                <a:cs typeface="Andalus"/>
              </a:rPr>
              <a:t>أمراض</a:t>
            </a:r>
          </a:p>
          <a:p>
            <a:pPr algn="ctr"/>
            <a:r>
              <a:rPr lang="ar-SA" sz="3600" b="1" kern="10">
                <a:ln w="9525">
                  <a:solidFill>
                    <a:srgbClr val="336699"/>
                  </a:solidFill>
                  <a:round/>
                  <a:headEnd/>
                  <a:tailEnd/>
                </a:ln>
                <a:solidFill>
                  <a:srgbClr val="336699"/>
                </a:solidFill>
                <a:cs typeface="Andalus"/>
              </a:rPr>
              <a:t>الجهاز التنفسي </a:t>
            </a:r>
            <a:endParaRPr lang="en-US" sz="3600" b="1" kern="10">
              <a:ln w="9525">
                <a:solidFill>
                  <a:srgbClr val="336699"/>
                </a:solidFill>
                <a:round/>
                <a:headEnd/>
                <a:tailEnd/>
              </a:ln>
              <a:solidFill>
                <a:srgbClr val="336699"/>
              </a:solidFill>
              <a:cs typeface="Andalus"/>
            </a:endParaRPr>
          </a:p>
        </p:txBody>
      </p:sp>
      <p:sp>
        <p:nvSpPr>
          <p:cNvPr id="2060" name="WordArt 12"/>
          <p:cNvSpPr>
            <a:spLocks noChangeArrowheads="1" noChangeShapeType="1" noTextEdit="1"/>
          </p:cNvSpPr>
          <p:nvPr/>
        </p:nvSpPr>
        <p:spPr bwMode="auto">
          <a:xfrm>
            <a:off x="2268538" y="4581525"/>
            <a:ext cx="4967287" cy="1439863"/>
          </a:xfrm>
          <a:prstGeom prst="rect">
            <a:avLst/>
          </a:prstGeom>
        </p:spPr>
        <p:txBody>
          <a:bodyPr wrap="none" fromWordArt="1">
            <a:prstTxWarp prst="textPlain">
              <a:avLst>
                <a:gd name="adj" fmla="val 50000"/>
              </a:avLst>
            </a:prstTxWarp>
          </a:bodyPr>
          <a:lstStyle/>
          <a:p>
            <a:pPr algn="ctr" rtl="0"/>
            <a:endParaRPr lang="en-US" b="1" kern="10">
              <a:ln w="9525">
                <a:solidFill>
                  <a:srgbClr val="FF3F3F"/>
                </a:solidFill>
                <a:round/>
                <a:headEnd/>
                <a:tailEnd/>
              </a:ln>
              <a:solidFill>
                <a:srgbClr val="FF3F3F"/>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2057"/>
                                        </p:tgtEl>
                                        <p:attrNameLst>
                                          <p:attrName>style.visibility</p:attrName>
                                        </p:attrNameLst>
                                      </p:cBhvr>
                                      <p:to>
                                        <p:strVal val="visible"/>
                                      </p:to>
                                    </p:set>
                                    <p:animEffect transition="in" filter="box(in)">
                                      <p:cBhvr>
                                        <p:cTn id="7" dur="2000"/>
                                        <p:tgtEl>
                                          <p:spTgt spid="2057"/>
                                        </p:tgtEl>
                                      </p:cBhvr>
                                    </p:animEffect>
                                  </p:childTnLst>
                                </p:cTn>
                              </p:par>
                              <p:par>
                                <p:cTn id="8" presetID="4" presetClass="entr" presetSubtype="16" fill="hold" grpId="0" nodeType="withEffect" nodePh="1">
                                  <p:stCondLst>
                                    <p:cond delay="0"/>
                                  </p:stCondLst>
                                  <p:endCondLst>
                                    <p:cond evt="begin" delay="0">
                                      <p:tn val="8"/>
                                    </p:cond>
                                  </p:endCondLst>
                                  <p:childTnLst>
                                    <p:set>
                                      <p:cBhvr>
                                        <p:cTn id="9" dur="1" fill="hold">
                                          <p:stCondLst>
                                            <p:cond delay="0"/>
                                          </p:stCondLst>
                                        </p:cTn>
                                        <p:tgtEl>
                                          <p:spTgt spid="2060"/>
                                        </p:tgtEl>
                                        <p:attrNameLst>
                                          <p:attrName>style.visibility</p:attrName>
                                        </p:attrNameLst>
                                      </p:cBhvr>
                                      <p:to>
                                        <p:strVal val="visible"/>
                                      </p:to>
                                    </p:set>
                                    <p:animEffect transition="in" filter="box(in)">
                                      <p:cBhvr>
                                        <p:cTn id="10" dur="2000"/>
                                        <p:tgtEl>
                                          <p:spTgt spid="2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P spid="206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55650" y="260350"/>
            <a:ext cx="8050213" cy="1143000"/>
          </a:xfrm>
        </p:spPr>
        <p:txBody>
          <a:bodyPr/>
          <a:lstStyle/>
          <a:p>
            <a:pPr eaLnBrk="1" hangingPunct="1"/>
            <a:r>
              <a:rPr lang="ar-SA" b="1" u="sng" smtClean="0">
                <a:solidFill>
                  <a:srgbClr val="FF3F3F"/>
                </a:solidFill>
              </a:rPr>
              <a:t>السل(الدرن) </a:t>
            </a:r>
            <a:endParaRPr lang="en-US" b="1" u="sng" smtClean="0">
              <a:solidFill>
                <a:srgbClr val="FF3F3F"/>
              </a:solidFill>
            </a:endParaRPr>
          </a:p>
        </p:txBody>
      </p:sp>
      <p:sp>
        <p:nvSpPr>
          <p:cNvPr id="5123" name="Rectangle 3"/>
          <p:cNvSpPr>
            <a:spLocks noGrp="1" noChangeArrowheads="1"/>
          </p:cNvSpPr>
          <p:nvPr>
            <p:ph type="body" idx="1"/>
          </p:nvPr>
        </p:nvSpPr>
        <p:spPr>
          <a:xfrm>
            <a:off x="539750" y="1628775"/>
            <a:ext cx="8064500" cy="863600"/>
          </a:xfrm>
        </p:spPr>
        <p:txBody>
          <a:bodyPr/>
          <a:lstStyle/>
          <a:p>
            <a:pPr algn="ctr" eaLnBrk="1" hangingPunct="1">
              <a:buFontTx/>
              <a:buNone/>
            </a:pPr>
            <a:r>
              <a:rPr lang="ar-SA" sz="4000" b="1" smtClean="0">
                <a:solidFill>
                  <a:srgbClr val="336699"/>
                </a:solidFill>
              </a:rPr>
              <a:t>من الامراض الشائعة الحدوث بين الناس </a:t>
            </a:r>
          </a:p>
        </p:txBody>
      </p:sp>
      <p:pic>
        <p:nvPicPr>
          <p:cNvPr id="5125" name="Picture 5"/>
          <p:cNvPicPr>
            <a:picLocks noChangeAspect="1" noChangeArrowheads="1"/>
          </p:cNvPicPr>
          <p:nvPr/>
        </p:nvPicPr>
        <p:blipFill>
          <a:blip r:embed="rId3" cstate="print"/>
          <a:srcRect/>
          <a:stretch>
            <a:fillRect/>
          </a:stretch>
        </p:blipFill>
        <p:spPr bwMode="auto">
          <a:xfrm>
            <a:off x="2195513" y="2708275"/>
            <a:ext cx="4897437" cy="3889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linds(horizontal)">
                                      <p:cBhvr>
                                        <p:cTn id="7" dur="2000"/>
                                        <p:tgtEl>
                                          <p:spTgt spid="512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123">
                                            <p:txEl>
                                              <p:pRg st="0" end="0"/>
                                            </p:txEl>
                                          </p:spTgt>
                                        </p:tgtEl>
                                        <p:attrNameLst>
                                          <p:attrName>style.visibility</p:attrName>
                                        </p:attrNameLst>
                                      </p:cBhvr>
                                      <p:to>
                                        <p:strVal val="visible"/>
                                      </p:to>
                                    </p:set>
                                    <p:animEffect transition="in" filter="blinds(horizontal)">
                                      <p:cBhvr>
                                        <p:cTn id="10" dur="2000"/>
                                        <p:tgtEl>
                                          <p:spTgt spid="5123">
                                            <p:txEl>
                                              <p:pRg st="0" end="0"/>
                                            </p:txEl>
                                          </p:spTgt>
                                        </p:tgtEl>
                                      </p:cBhvr>
                                    </p:animEffect>
                                  </p:childTnLst>
                                </p:cTn>
                              </p:par>
                            </p:childTnLst>
                          </p:cTn>
                        </p:par>
                        <p:par>
                          <p:cTn id="11" fill="hold">
                            <p:stCondLst>
                              <p:cond delay="2000"/>
                            </p:stCondLst>
                            <p:childTnLst>
                              <p:par>
                                <p:cTn id="12" presetID="21" presetClass="entr" presetSubtype="4" fill="hold" nodeType="afterEffect">
                                  <p:stCondLst>
                                    <p:cond delay="0"/>
                                  </p:stCondLst>
                                  <p:childTnLst>
                                    <p:set>
                                      <p:cBhvr>
                                        <p:cTn id="13" dur="1" fill="hold">
                                          <p:stCondLst>
                                            <p:cond delay="0"/>
                                          </p:stCondLst>
                                        </p:cTn>
                                        <p:tgtEl>
                                          <p:spTgt spid="5125"/>
                                        </p:tgtEl>
                                        <p:attrNameLst>
                                          <p:attrName>style.visibility</p:attrName>
                                        </p:attrNameLst>
                                      </p:cBhvr>
                                      <p:to>
                                        <p:strVal val="visible"/>
                                      </p:to>
                                    </p:set>
                                    <p:animEffect transition="in" filter="wheel(4)">
                                      <p:cBhvr>
                                        <p:cTn id="14" dur="20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ar-SA" b="1" smtClean="0">
                <a:solidFill>
                  <a:srgbClr val="FF3F3F"/>
                </a:solidFill>
              </a:rPr>
              <a:t>العضو المصاب :</a:t>
            </a:r>
            <a:endParaRPr lang="en-US" b="1" smtClean="0">
              <a:solidFill>
                <a:srgbClr val="FF3F3F"/>
              </a:solidFill>
            </a:endParaRPr>
          </a:p>
        </p:txBody>
      </p:sp>
      <p:sp>
        <p:nvSpPr>
          <p:cNvPr id="6148" name="Rectangle 4"/>
          <p:cNvSpPr>
            <a:spLocks noChangeArrowheads="1"/>
          </p:cNvSpPr>
          <p:nvPr/>
        </p:nvSpPr>
        <p:spPr bwMode="auto">
          <a:xfrm>
            <a:off x="2268538" y="1557338"/>
            <a:ext cx="4572000" cy="701675"/>
          </a:xfrm>
          <a:prstGeom prst="rect">
            <a:avLst/>
          </a:prstGeom>
          <a:noFill/>
          <a:ln w="9525">
            <a:noFill/>
            <a:miter lim="800000"/>
            <a:headEnd/>
            <a:tailEnd/>
          </a:ln>
        </p:spPr>
        <p:txBody>
          <a:bodyPr>
            <a:spAutoFit/>
          </a:bodyPr>
          <a:lstStyle/>
          <a:p>
            <a:pPr algn="ctr"/>
            <a:r>
              <a:rPr lang="ar-SA" sz="4000" b="1">
                <a:solidFill>
                  <a:srgbClr val="336699"/>
                </a:solidFill>
              </a:rPr>
              <a:t>الجهاز التنفسي</a:t>
            </a:r>
          </a:p>
        </p:txBody>
      </p:sp>
      <p:pic>
        <p:nvPicPr>
          <p:cNvPr id="6149" name="Picture 5" descr="rti1"/>
          <p:cNvPicPr>
            <a:picLocks noChangeAspect="1" noChangeArrowheads="1"/>
          </p:cNvPicPr>
          <p:nvPr/>
        </p:nvPicPr>
        <p:blipFill>
          <a:blip r:embed="rId3" cstate="print"/>
          <a:srcRect/>
          <a:stretch>
            <a:fillRect/>
          </a:stretch>
        </p:blipFill>
        <p:spPr bwMode="auto">
          <a:xfrm>
            <a:off x="3348038" y="2636838"/>
            <a:ext cx="2663825" cy="37449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edge">
                                      <p:cBhvr>
                                        <p:cTn id="7" dur="2000"/>
                                        <p:tgtEl>
                                          <p:spTgt spid="6146"/>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6148"/>
                                        </p:tgtEl>
                                        <p:attrNameLst>
                                          <p:attrName>style.visibility</p:attrName>
                                        </p:attrNameLst>
                                      </p:cBhvr>
                                      <p:to>
                                        <p:strVal val="visible"/>
                                      </p:to>
                                    </p:set>
                                    <p:animEffect transition="in" filter="wedge">
                                      <p:cBhvr>
                                        <p:cTn id="10" dur="2000"/>
                                        <p:tgtEl>
                                          <p:spTgt spid="6148"/>
                                        </p:tgtEl>
                                      </p:cBhvr>
                                    </p:animEffect>
                                  </p:childTnLst>
                                </p:cTn>
                              </p:par>
                            </p:childTnLst>
                          </p:cTn>
                        </p:par>
                        <p:par>
                          <p:cTn id="11" fill="hold">
                            <p:stCondLst>
                              <p:cond delay="2000"/>
                            </p:stCondLst>
                            <p:childTnLst>
                              <p:par>
                                <p:cTn id="12" presetID="2" presetClass="entr" presetSubtype="4" fill="hold" nodeType="afterEffect">
                                  <p:stCondLst>
                                    <p:cond delay="0"/>
                                  </p:stCondLst>
                                  <p:childTnLst>
                                    <p:set>
                                      <p:cBhvr>
                                        <p:cTn id="13" dur="1" fill="hold">
                                          <p:stCondLst>
                                            <p:cond delay="0"/>
                                          </p:stCondLst>
                                        </p:cTn>
                                        <p:tgtEl>
                                          <p:spTgt spid="6149"/>
                                        </p:tgtEl>
                                        <p:attrNameLst>
                                          <p:attrName>style.visibility</p:attrName>
                                        </p:attrNameLst>
                                      </p:cBhvr>
                                      <p:to>
                                        <p:strVal val="visible"/>
                                      </p:to>
                                    </p:set>
                                    <p:anim calcmode="lin" valueType="num">
                                      <p:cBhvr additive="base">
                                        <p:cTn id="14" dur="2000" fill="hold"/>
                                        <p:tgtEl>
                                          <p:spTgt spid="6149"/>
                                        </p:tgtEl>
                                        <p:attrNameLst>
                                          <p:attrName>ppt_x</p:attrName>
                                        </p:attrNameLst>
                                      </p:cBhvr>
                                      <p:tavLst>
                                        <p:tav tm="0">
                                          <p:val>
                                            <p:strVal val="#ppt_x"/>
                                          </p:val>
                                        </p:tav>
                                        <p:tav tm="100000">
                                          <p:val>
                                            <p:strVal val="#ppt_x"/>
                                          </p:val>
                                        </p:tav>
                                      </p:tavLst>
                                    </p:anim>
                                    <p:anim calcmode="lin" valueType="num">
                                      <p:cBhvr additive="base">
                                        <p:cTn id="15" dur="2000" fill="hold"/>
                                        <p:tgtEl>
                                          <p:spTgt spid="61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ar-SA" b="1" smtClean="0">
                <a:solidFill>
                  <a:srgbClr val="FF3F3F"/>
                </a:solidFill>
              </a:rPr>
              <a:t>السبب :</a:t>
            </a:r>
            <a:endParaRPr lang="en-US" b="1" smtClean="0">
              <a:solidFill>
                <a:srgbClr val="FF3F3F"/>
              </a:solidFill>
            </a:endParaRPr>
          </a:p>
        </p:txBody>
      </p:sp>
      <p:sp>
        <p:nvSpPr>
          <p:cNvPr id="7172" name="Rectangle 4"/>
          <p:cNvSpPr>
            <a:spLocks noChangeArrowheads="1"/>
          </p:cNvSpPr>
          <p:nvPr/>
        </p:nvSpPr>
        <p:spPr bwMode="auto">
          <a:xfrm>
            <a:off x="1619250" y="1916113"/>
            <a:ext cx="5221288" cy="708025"/>
          </a:xfrm>
          <a:prstGeom prst="rect">
            <a:avLst/>
          </a:prstGeom>
          <a:noFill/>
          <a:ln w="9525">
            <a:noFill/>
            <a:miter lim="800000"/>
            <a:headEnd/>
            <a:tailEnd/>
          </a:ln>
        </p:spPr>
        <p:txBody>
          <a:bodyPr>
            <a:spAutoFit/>
          </a:bodyPr>
          <a:lstStyle/>
          <a:p>
            <a:pPr algn="ctr"/>
            <a:r>
              <a:rPr lang="ar-SA" sz="4000" b="1">
                <a:solidFill>
                  <a:srgbClr val="336699"/>
                </a:solidFill>
              </a:rPr>
              <a:t>عدوى بكتيرية </a:t>
            </a:r>
          </a:p>
        </p:txBody>
      </p:sp>
      <p:pic>
        <p:nvPicPr>
          <p:cNvPr id="7173" name="Picture 5"/>
          <p:cNvPicPr>
            <a:picLocks noChangeAspect="1" noChangeArrowheads="1"/>
          </p:cNvPicPr>
          <p:nvPr/>
        </p:nvPicPr>
        <p:blipFill>
          <a:blip r:embed="rId3" cstate="print"/>
          <a:srcRect/>
          <a:stretch>
            <a:fillRect/>
          </a:stretch>
        </p:blipFill>
        <p:spPr bwMode="auto">
          <a:xfrm>
            <a:off x="2268538" y="2852738"/>
            <a:ext cx="4572000" cy="3429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linds(horizontal)">
                                      <p:cBhvr>
                                        <p:cTn id="7" dur="2000"/>
                                        <p:tgtEl>
                                          <p:spTgt spid="717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blinds(horizontal)">
                                      <p:cBhvr>
                                        <p:cTn id="10" dur="2000"/>
                                        <p:tgtEl>
                                          <p:spTgt spid="7172"/>
                                        </p:tgtEl>
                                      </p:cBhvr>
                                    </p:animEffect>
                                  </p:childTnLst>
                                </p:cTn>
                              </p:par>
                            </p:childTnLst>
                          </p:cTn>
                        </p:par>
                        <p:par>
                          <p:cTn id="11" fill="hold">
                            <p:stCondLst>
                              <p:cond delay="2000"/>
                            </p:stCondLst>
                            <p:childTnLst>
                              <p:par>
                                <p:cTn id="12" presetID="16" presetClass="entr" presetSubtype="26" fill="hold" nodeType="afterEffect">
                                  <p:stCondLst>
                                    <p:cond delay="0"/>
                                  </p:stCondLst>
                                  <p:childTnLst>
                                    <p:set>
                                      <p:cBhvr>
                                        <p:cTn id="13" dur="1" fill="hold">
                                          <p:stCondLst>
                                            <p:cond delay="0"/>
                                          </p:stCondLst>
                                        </p:cTn>
                                        <p:tgtEl>
                                          <p:spTgt spid="7173"/>
                                        </p:tgtEl>
                                        <p:attrNameLst>
                                          <p:attrName>style.visibility</p:attrName>
                                        </p:attrNameLst>
                                      </p:cBhvr>
                                      <p:to>
                                        <p:strVal val="visible"/>
                                      </p:to>
                                    </p:set>
                                    <p:animEffect transition="in" filter="barn(inHorizontal)">
                                      <p:cBhvr>
                                        <p:cTn id="14" dur="20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68313" y="188913"/>
            <a:ext cx="8229600" cy="1143000"/>
          </a:xfrm>
        </p:spPr>
        <p:txBody>
          <a:bodyPr/>
          <a:lstStyle/>
          <a:p>
            <a:pPr eaLnBrk="1" hangingPunct="1"/>
            <a:r>
              <a:rPr lang="ar-SA" b="1" smtClean="0">
                <a:solidFill>
                  <a:srgbClr val="FF3F3F"/>
                </a:solidFill>
              </a:rPr>
              <a:t>أنواع الإصابة :</a:t>
            </a:r>
            <a:endParaRPr lang="en-US" b="1" smtClean="0">
              <a:solidFill>
                <a:srgbClr val="FF3F3F"/>
              </a:solidFill>
            </a:endParaRPr>
          </a:p>
        </p:txBody>
      </p:sp>
      <p:sp>
        <p:nvSpPr>
          <p:cNvPr id="8195" name="Rectangle 3"/>
          <p:cNvSpPr>
            <a:spLocks noGrp="1" noChangeArrowheads="1"/>
          </p:cNvSpPr>
          <p:nvPr>
            <p:ph type="body" idx="1"/>
          </p:nvPr>
        </p:nvSpPr>
        <p:spPr>
          <a:xfrm>
            <a:off x="179388" y="1341438"/>
            <a:ext cx="8785225" cy="5516562"/>
          </a:xfrm>
        </p:spPr>
        <p:txBody>
          <a:bodyPr/>
          <a:lstStyle/>
          <a:p>
            <a:pPr eaLnBrk="1" hangingPunct="1">
              <a:buFontTx/>
              <a:buNone/>
            </a:pPr>
            <a:endParaRPr lang="ar-SA" b="1" u="sng" smtClean="0">
              <a:solidFill>
                <a:srgbClr val="FF3F3F"/>
              </a:solidFill>
            </a:endParaRPr>
          </a:p>
          <a:p>
            <a:pPr eaLnBrk="1" hangingPunct="1">
              <a:buFontTx/>
              <a:buNone/>
            </a:pPr>
            <a:r>
              <a:rPr lang="ar-SA" b="1" u="sng" smtClean="0">
                <a:solidFill>
                  <a:srgbClr val="FF3F3F"/>
                </a:solidFill>
              </a:rPr>
              <a:t>أولاً :</a:t>
            </a:r>
          </a:p>
          <a:p>
            <a:pPr eaLnBrk="1" hangingPunct="1">
              <a:buFontTx/>
              <a:buNone/>
            </a:pPr>
            <a:r>
              <a:rPr lang="ar-SA" b="1" smtClean="0"/>
              <a:t>    </a:t>
            </a:r>
            <a:r>
              <a:rPr lang="ar-SA" b="1" smtClean="0">
                <a:solidFill>
                  <a:srgbClr val="336699"/>
                </a:solidFill>
              </a:rPr>
              <a:t>الإصابة بفلقتي الرئة ..</a:t>
            </a:r>
            <a:r>
              <a:rPr lang="ar-SA" b="1" smtClean="0"/>
              <a:t> </a:t>
            </a:r>
          </a:p>
          <a:p>
            <a:pPr eaLnBrk="1" hangingPunct="1">
              <a:buFontTx/>
              <a:buNone/>
            </a:pPr>
            <a:endParaRPr lang="ar-SA" b="1" smtClean="0"/>
          </a:p>
          <a:p>
            <a:pPr eaLnBrk="1" hangingPunct="1">
              <a:buFontTx/>
              <a:buNone/>
            </a:pPr>
            <a:r>
              <a:rPr lang="ar-SA" b="1" smtClean="0"/>
              <a:t>        </a:t>
            </a:r>
            <a:r>
              <a:rPr lang="ar-SA" b="1" smtClean="0">
                <a:solidFill>
                  <a:srgbClr val="FF3F3F"/>
                </a:solidFill>
              </a:rPr>
              <a:t>ويسمى :</a:t>
            </a:r>
          </a:p>
          <a:p>
            <a:pPr eaLnBrk="1" hangingPunct="1">
              <a:buFontTx/>
              <a:buNone/>
            </a:pPr>
            <a:r>
              <a:rPr lang="ar-SA" b="1" smtClean="0"/>
              <a:t>     </a:t>
            </a:r>
            <a:r>
              <a:rPr lang="ar-SA" b="1" smtClean="0">
                <a:solidFill>
                  <a:srgbClr val="336699"/>
                </a:solidFill>
              </a:rPr>
              <a:t>( مرض تدرن الرئه).</a:t>
            </a:r>
          </a:p>
        </p:txBody>
      </p:sp>
      <p:pic>
        <p:nvPicPr>
          <p:cNvPr id="8198" name="Picture 6" descr="pn-loc_1"/>
          <p:cNvPicPr>
            <a:picLocks noChangeAspect="1" noChangeArrowheads="1"/>
          </p:cNvPicPr>
          <p:nvPr/>
        </p:nvPicPr>
        <p:blipFill>
          <a:blip r:embed="rId3" cstate="print"/>
          <a:srcRect/>
          <a:stretch>
            <a:fillRect/>
          </a:stretch>
        </p:blipFill>
        <p:spPr bwMode="auto">
          <a:xfrm>
            <a:off x="1547813" y="4221163"/>
            <a:ext cx="2736850" cy="2376487"/>
          </a:xfrm>
          <a:prstGeom prst="rect">
            <a:avLst/>
          </a:prstGeom>
          <a:noFill/>
          <a:ln w="9525">
            <a:noFill/>
            <a:miter lim="800000"/>
            <a:headEnd/>
            <a:tailEnd/>
          </a:ln>
        </p:spPr>
      </p:pic>
      <p:pic>
        <p:nvPicPr>
          <p:cNvPr id="8199" name="Picture 7" descr="صور للجهاز التنفسـي_jpg"/>
          <p:cNvPicPr>
            <a:picLocks noChangeAspect="1" noChangeArrowheads="1"/>
          </p:cNvPicPr>
          <p:nvPr/>
        </p:nvPicPr>
        <p:blipFill>
          <a:blip r:embed="rId4" cstate="print"/>
          <a:srcRect/>
          <a:stretch>
            <a:fillRect/>
          </a:stretch>
        </p:blipFill>
        <p:spPr bwMode="auto">
          <a:xfrm>
            <a:off x="468313" y="1196975"/>
            <a:ext cx="2655887" cy="25923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95">
                                            <p:txEl>
                                              <p:pRg st="1" end="1"/>
                                            </p:txEl>
                                          </p:spTgt>
                                        </p:tgtEl>
                                        <p:attrNameLst>
                                          <p:attrName>style.visibility</p:attrName>
                                        </p:attrNameLst>
                                      </p:cBhvr>
                                      <p:to>
                                        <p:strVal val="visible"/>
                                      </p:to>
                                    </p:set>
                                    <p:animEffect transition="in" filter="fade">
                                      <p:cBhvr>
                                        <p:cTn id="10" dur="2000"/>
                                        <p:tgtEl>
                                          <p:spTgt spid="819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Effect transition="in" filter="fade">
                                      <p:cBhvr>
                                        <p:cTn id="13" dur="2000"/>
                                        <p:tgtEl>
                                          <p:spTgt spid="819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195">
                                            <p:txEl>
                                              <p:pRg st="4" end="4"/>
                                            </p:txEl>
                                          </p:spTgt>
                                        </p:tgtEl>
                                        <p:attrNameLst>
                                          <p:attrName>style.visibility</p:attrName>
                                        </p:attrNameLst>
                                      </p:cBhvr>
                                      <p:to>
                                        <p:strVal val="visible"/>
                                      </p:to>
                                    </p:set>
                                    <p:animEffect transition="in" filter="fade">
                                      <p:cBhvr>
                                        <p:cTn id="16" dur="2000"/>
                                        <p:tgtEl>
                                          <p:spTgt spid="8195">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195">
                                            <p:txEl>
                                              <p:pRg st="5" end="5"/>
                                            </p:txEl>
                                          </p:spTgt>
                                        </p:tgtEl>
                                        <p:attrNameLst>
                                          <p:attrName>style.visibility</p:attrName>
                                        </p:attrNameLst>
                                      </p:cBhvr>
                                      <p:to>
                                        <p:strVal val="visible"/>
                                      </p:to>
                                    </p:set>
                                    <p:animEffect transition="in" filter="fade">
                                      <p:cBhvr>
                                        <p:cTn id="19" dur="2000"/>
                                        <p:tgtEl>
                                          <p:spTgt spid="8195">
                                            <p:txEl>
                                              <p:pRg st="5" end="5"/>
                                            </p:txEl>
                                          </p:spTgt>
                                        </p:tgtEl>
                                      </p:cBhvr>
                                    </p:animEffect>
                                  </p:childTnLst>
                                </p:cTn>
                              </p:par>
                            </p:childTnLst>
                          </p:cTn>
                        </p:par>
                        <p:par>
                          <p:cTn id="20" fill="hold">
                            <p:stCondLst>
                              <p:cond delay="2000"/>
                            </p:stCondLst>
                            <p:childTnLst>
                              <p:par>
                                <p:cTn id="21" presetID="55" presetClass="entr" presetSubtype="0" fill="hold" nodeType="afterEffect">
                                  <p:stCondLst>
                                    <p:cond delay="0"/>
                                  </p:stCondLst>
                                  <p:childTnLst>
                                    <p:set>
                                      <p:cBhvr>
                                        <p:cTn id="22" dur="1" fill="hold">
                                          <p:stCondLst>
                                            <p:cond delay="0"/>
                                          </p:stCondLst>
                                        </p:cTn>
                                        <p:tgtEl>
                                          <p:spTgt spid="8198"/>
                                        </p:tgtEl>
                                        <p:attrNameLst>
                                          <p:attrName>style.visibility</p:attrName>
                                        </p:attrNameLst>
                                      </p:cBhvr>
                                      <p:to>
                                        <p:strVal val="visible"/>
                                      </p:to>
                                    </p:set>
                                    <p:anim calcmode="lin" valueType="num">
                                      <p:cBhvr>
                                        <p:cTn id="23" dur="2000" fill="hold"/>
                                        <p:tgtEl>
                                          <p:spTgt spid="8198"/>
                                        </p:tgtEl>
                                        <p:attrNameLst>
                                          <p:attrName>ppt_w</p:attrName>
                                        </p:attrNameLst>
                                      </p:cBhvr>
                                      <p:tavLst>
                                        <p:tav tm="0">
                                          <p:val>
                                            <p:strVal val="#ppt_w*0.70"/>
                                          </p:val>
                                        </p:tav>
                                        <p:tav tm="100000">
                                          <p:val>
                                            <p:strVal val="#ppt_w"/>
                                          </p:val>
                                        </p:tav>
                                      </p:tavLst>
                                    </p:anim>
                                    <p:anim calcmode="lin" valueType="num">
                                      <p:cBhvr>
                                        <p:cTn id="24" dur="2000" fill="hold"/>
                                        <p:tgtEl>
                                          <p:spTgt spid="8198"/>
                                        </p:tgtEl>
                                        <p:attrNameLst>
                                          <p:attrName>ppt_h</p:attrName>
                                        </p:attrNameLst>
                                      </p:cBhvr>
                                      <p:tavLst>
                                        <p:tav tm="0">
                                          <p:val>
                                            <p:strVal val="#ppt_h"/>
                                          </p:val>
                                        </p:tav>
                                        <p:tav tm="100000">
                                          <p:val>
                                            <p:strVal val="#ppt_h"/>
                                          </p:val>
                                        </p:tav>
                                      </p:tavLst>
                                    </p:anim>
                                    <p:animEffect transition="in" filter="fade">
                                      <p:cBhvr>
                                        <p:cTn id="25" dur="2000"/>
                                        <p:tgtEl>
                                          <p:spTgt spid="8198"/>
                                        </p:tgtEl>
                                      </p:cBhvr>
                                    </p:animEffect>
                                  </p:childTnLst>
                                </p:cTn>
                              </p:par>
                            </p:childTnLst>
                          </p:cTn>
                        </p:par>
                        <p:par>
                          <p:cTn id="26" fill="hold">
                            <p:stCondLst>
                              <p:cond delay="4000"/>
                            </p:stCondLst>
                            <p:childTnLst>
                              <p:par>
                                <p:cTn id="27" presetID="55" presetClass="entr" presetSubtype="0" fill="hold" nodeType="afterEffect">
                                  <p:stCondLst>
                                    <p:cond delay="0"/>
                                  </p:stCondLst>
                                  <p:childTnLst>
                                    <p:set>
                                      <p:cBhvr>
                                        <p:cTn id="28" dur="1" fill="hold">
                                          <p:stCondLst>
                                            <p:cond delay="0"/>
                                          </p:stCondLst>
                                        </p:cTn>
                                        <p:tgtEl>
                                          <p:spTgt spid="8199"/>
                                        </p:tgtEl>
                                        <p:attrNameLst>
                                          <p:attrName>style.visibility</p:attrName>
                                        </p:attrNameLst>
                                      </p:cBhvr>
                                      <p:to>
                                        <p:strVal val="visible"/>
                                      </p:to>
                                    </p:set>
                                    <p:anim calcmode="lin" valueType="num">
                                      <p:cBhvr>
                                        <p:cTn id="29" dur="2000" fill="hold"/>
                                        <p:tgtEl>
                                          <p:spTgt spid="8199"/>
                                        </p:tgtEl>
                                        <p:attrNameLst>
                                          <p:attrName>ppt_w</p:attrName>
                                        </p:attrNameLst>
                                      </p:cBhvr>
                                      <p:tavLst>
                                        <p:tav tm="0">
                                          <p:val>
                                            <p:strVal val="#ppt_w*0.70"/>
                                          </p:val>
                                        </p:tav>
                                        <p:tav tm="100000">
                                          <p:val>
                                            <p:strVal val="#ppt_w"/>
                                          </p:val>
                                        </p:tav>
                                      </p:tavLst>
                                    </p:anim>
                                    <p:anim calcmode="lin" valueType="num">
                                      <p:cBhvr>
                                        <p:cTn id="30" dur="2000" fill="hold"/>
                                        <p:tgtEl>
                                          <p:spTgt spid="8199"/>
                                        </p:tgtEl>
                                        <p:attrNameLst>
                                          <p:attrName>ppt_h</p:attrName>
                                        </p:attrNameLst>
                                      </p:cBhvr>
                                      <p:tavLst>
                                        <p:tav tm="0">
                                          <p:val>
                                            <p:strVal val="#ppt_h"/>
                                          </p:val>
                                        </p:tav>
                                        <p:tav tm="100000">
                                          <p:val>
                                            <p:strVal val="#ppt_h"/>
                                          </p:val>
                                        </p:tav>
                                      </p:tavLst>
                                    </p:anim>
                                    <p:animEffect transition="in" filter="fade">
                                      <p:cBhvr>
                                        <p:cTn id="31" dur="2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250825" y="188913"/>
            <a:ext cx="8713788" cy="6408737"/>
          </a:xfrm>
        </p:spPr>
        <p:txBody>
          <a:bodyPr/>
          <a:lstStyle/>
          <a:p>
            <a:pPr eaLnBrk="1" hangingPunct="1">
              <a:buFontTx/>
              <a:buNone/>
            </a:pPr>
            <a:r>
              <a:rPr lang="ar-SA" b="1" smtClean="0">
                <a:solidFill>
                  <a:srgbClr val="FF3F3F"/>
                </a:solidFill>
              </a:rPr>
              <a:t>    ثانياً :</a:t>
            </a:r>
          </a:p>
          <a:p>
            <a:pPr eaLnBrk="1" hangingPunct="1">
              <a:buFontTx/>
              <a:buNone/>
            </a:pPr>
            <a:r>
              <a:rPr lang="ar-SA" b="1" smtClean="0"/>
              <a:t>       </a:t>
            </a:r>
            <a:r>
              <a:rPr lang="ar-SA" b="1" smtClean="0">
                <a:solidFill>
                  <a:srgbClr val="336699"/>
                </a:solidFill>
              </a:rPr>
              <a:t>تتوزع في انحاء الرئتين وتشمل الانسجة الحساسة المرتبطة ارتباطاً وثيقاً بالشعب الهوائية  ..</a:t>
            </a:r>
          </a:p>
          <a:p>
            <a:pPr eaLnBrk="1" hangingPunct="1">
              <a:buFontTx/>
              <a:buNone/>
            </a:pPr>
            <a:endParaRPr lang="ar-SA" b="1" smtClean="0">
              <a:solidFill>
                <a:srgbClr val="336699"/>
              </a:solidFill>
            </a:endParaRPr>
          </a:p>
          <a:p>
            <a:pPr eaLnBrk="1" hangingPunct="1">
              <a:buFontTx/>
              <a:buNone/>
            </a:pPr>
            <a:endParaRPr lang="ar-SA" b="1" smtClean="0"/>
          </a:p>
          <a:p>
            <a:pPr eaLnBrk="1" hangingPunct="1">
              <a:buFontTx/>
              <a:buNone/>
            </a:pPr>
            <a:r>
              <a:rPr lang="ar-SA" b="1" smtClean="0">
                <a:solidFill>
                  <a:srgbClr val="FF3F3F"/>
                </a:solidFill>
              </a:rPr>
              <a:t>ويسمى :</a:t>
            </a:r>
          </a:p>
          <a:p>
            <a:pPr eaLnBrk="1" hangingPunct="1">
              <a:buFontTx/>
              <a:buNone/>
            </a:pPr>
            <a:r>
              <a:rPr lang="ar-SA" b="1" smtClean="0"/>
              <a:t> </a:t>
            </a:r>
            <a:r>
              <a:rPr lang="ar-SA" b="1" smtClean="0">
                <a:solidFill>
                  <a:srgbClr val="336699"/>
                </a:solidFill>
              </a:rPr>
              <a:t>(التيبس الرئوي ) .</a:t>
            </a:r>
            <a:endParaRPr lang="en-US" b="1" smtClean="0">
              <a:solidFill>
                <a:srgbClr val="336699"/>
              </a:solidFill>
            </a:endParaRPr>
          </a:p>
          <a:p>
            <a:pPr eaLnBrk="1" hangingPunct="1">
              <a:buFontTx/>
              <a:buNone/>
            </a:pPr>
            <a:endParaRPr lang="en-US" b="1" smtClean="0"/>
          </a:p>
        </p:txBody>
      </p:sp>
      <p:pic>
        <p:nvPicPr>
          <p:cNvPr id="9220" name="Picture 4" descr="pn-loc"/>
          <p:cNvPicPr>
            <a:picLocks noChangeAspect="1" noChangeArrowheads="1"/>
          </p:cNvPicPr>
          <p:nvPr/>
        </p:nvPicPr>
        <p:blipFill>
          <a:blip r:embed="rId3" cstate="print"/>
          <a:srcRect/>
          <a:stretch>
            <a:fillRect/>
          </a:stretch>
        </p:blipFill>
        <p:spPr bwMode="auto">
          <a:xfrm>
            <a:off x="3924300" y="4508500"/>
            <a:ext cx="2230438" cy="2089150"/>
          </a:xfrm>
          <a:prstGeom prst="rect">
            <a:avLst/>
          </a:prstGeom>
          <a:noFill/>
          <a:ln w="9525">
            <a:noFill/>
            <a:miter lim="800000"/>
            <a:headEnd/>
            <a:tailEnd/>
          </a:ln>
        </p:spPr>
      </p:pic>
      <p:pic>
        <p:nvPicPr>
          <p:cNvPr id="9221" name="Picture 5"/>
          <p:cNvPicPr>
            <a:picLocks noChangeAspect="1" noChangeArrowheads="1"/>
          </p:cNvPicPr>
          <p:nvPr/>
        </p:nvPicPr>
        <p:blipFill>
          <a:blip r:embed="rId4" cstate="print"/>
          <a:srcRect/>
          <a:stretch>
            <a:fillRect/>
          </a:stretch>
        </p:blipFill>
        <p:spPr bwMode="auto">
          <a:xfrm>
            <a:off x="323850" y="2205038"/>
            <a:ext cx="3311525" cy="31686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770" decel="100000"/>
                                        <p:tgtEl>
                                          <p:spTgt spid="9219">
                                            <p:txEl>
                                              <p:pRg st="0" end="0"/>
                                            </p:txEl>
                                          </p:spTgt>
                                        </p:tgtEl>
                                      </p:cBhvr>
                                    </p:animEffect>
                                    <p:animScale>
                                      <p:cBhvr>
                                        <p:cTn id="8" dur="770" decel="100000"/>
                                        <p:tgtEl>
                                          <p:spTgt spid="9219">
                                            <p:txEl>
                                              <p:pRg st="0" end="0"/>
                                            </p:txEl>
                                          </p:spTgt>
                                        </p:tgtEl>
                                      </p:cBhvr>
                                      <p:from x="10000" y="10000"/>
                                      <p:to x="200000" y="450000"/>
                                    </p:animScale>
                                    <p:animScale>
                                      <p:cBhvr>
                                        <p:cTn id="9" dur="1230" accel="100000" fill="hold">
                                          <p:stCondLst>
                                            <p:cond delay="770"/>
                                          </p:stCondLst>
                                        </p:cTn>
                                        <p:tgtEl>
                                          <p:spTgt spid="9219">
                                            <p:txEl>
                                              <p:pRg st="0" end="0"/>
                                            </p:txEl>
                                          </p:spTgt>
                                        </p:tgtEl>
                                      </p:cBhvr>
                                      <p:from x="200000" y="450000"/>
                                      <p:to x="100000" y="100000"/>
                                    </p:animScale>
                                    <p:set>
                                      <p:cBhvr>
                                        <p:cTn id="10" dur="770" fill="hold"/>
                                        <p:tgtEl>
                                          <p:spTgt spid="9219">
                                            <p:txEl>
                                              <p:pRg st="0" end="0"/>
                                            </p:txEl>
                                          </p:spTgt>
                                        </p:tgtEl>
                                        <p:attrNameLst>
                                          <p:attrName>ppt_x</p:attrName>
                                        </p:attrNameLst>
                                      </p:cBhvr>
                                      <p:to>
                                        <p:strVal val="(0.5)"/>
                                      </p:to>
                                    </p:set>
                                    <p:anim from="(0.5)" to="(#ppt_x)" calcmode="lin" valueType="num">
                                      <p:cBhvr>
                                        <p:cTn id="11" dur="1230" accel="100000" fill="hold">
                                          <p:stCondLst>
                                            <p:cond delay="770"/>
                                          </p:stCondLst>
                                        </p:cTn>
                                        <p:tgtEl>
                                          <p:spTgt spid="9219">
                                            <p:txEl>
                                              <p:pRg st="0" end="0"/>
                                            </p:txEl>
                                          </p:spTgt>
                                        </p:tgtEl>
                                        <p:attrNameLst>
                                          <p:attrName>ppt_x</p:attrName>
                                        </p:attrNameLst>
                                      </p:cBhvr>
                                    </p:anim>
                                    <p:set>
                                      <p:cBhvr>
                                        <p:cTn id="12" dur="770" fill="hold"/>
                                        <p:tgtEl>
                                          <p:spTgt spid="9219">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9219">
                                            <p:txEl>
                                              <p:pRg st="0" end="0"/>
                                            </p:txEl>
                                          </p:spTgt>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9219">
                                            <p:txEl>
                                              <p:pRg st="1" end="1"/>
                                            </p:txEl>
                                          </p:spTgt>
                                        </p:tgtEl>
                                        <p:attrNameLst>
                                          <p:attrName>style.visibility</p:attrName>
                                        </p:attrNameLst>
                                      </p:cBhvr>
                                      <p:to>
                                        <p:strVal val="visible"/>
                                      </p:to>
                                    </p:set>
                                    <p:animEffect transition="in" filter="fade">
                                      <p:cBhvr>
                                        <p:cTn id="16" dur="770" decel="100000"/>
                                        <p:tgtEl>
                                          <p:spTgt spid="9219">
                                            <p:txEl>
                                              <p:pRg st="1" end="1"/>
                                            </p:txEl>
                                          </p:spTgt>
                                        </p:tgtEl>
                                      </p:cBhvr>
                                    </p:animEffect>
                                    <p:animScale>
                                      <p:cBhvr>
                                        <p:cTn id="17" dur="770" decel="100000"/>
                                        <p:tgtEl>
                                          <p:spTgt spid="9219">
                                            <p:txEl>
                                              <p:pRg st="1" end="1"/>
                                            </p:txEl>
                                          </p:spTgt>
                                        </p:tgtEl>
                                      </p:cBhvr>
                                      <p:from x="10000" y="10000"/>
                                      <p:to x="200000" y="450000"/>
                                    </p:animScale>
                                    <p:animScale>
                                      <p:cBhvr>
                                        <p:cTn id="18" dur="1230" accel="100000" fill="hold">
                                          <p:stCondLst>
                                            <p:cond delay="770"/>
                                          </p:stCondLst>
                                        </p:cTn>
                                        <p:tgtEl>
                                          <p:spTgt spid="9219">
                                            <p:txEl>
                                              <p:pRg st="1" end="1"/>
                                            </p:txEl>
                                          </p:spTgt>
                                        </p:tgtEl>
                                      </p:cBhvr>
                                      <p:from x="200000" y="450000"/>
                                      <p:to x="100000" y="100000"/>
                                    </p:animScale>
                                    <p:set>
                                      <p:cBhvr>
                                        <p:cTn id="19" dur="770" fill="hold"/>
                                        <p:tgtEl>
                                          <p:spTgt spid="9219">
                                            <p:txEl>
                                              <p:pRg st="1" end="1"/>
                                            </p:txEl>
                                          </p:spTgt>
                                        </p:tgtEl>
                                        <p:attrNameLst>
                                          <p:attrName>ppt_x</p:attrName>
                                        </p:attrNameLst>
                                      </p:cBhvr>
                                      <p:to>
                                        <p:strVal val="(0.5)"/>
                                      </p:to>
                                    </p:set>
                                    <p:anim from="(0.5)" to="(#ppt_x)" calcmode="lin" valueType="num">
                                      <p:cBhvr>
                                        <p:cTn id="20" dur="1230" accel="100000" fill="hold">
                                          <p:stCondLst>
                                            <p:cond delay="770"/>
                                          </p:stCondLst>
                                        </p:cTn>
                                        <p:tgtEl>
                                          <p:spTgt spid="9219">
                                            <p:txEl>
                                              <p:pRg st="1" end="1"/>
                                            </p:txEl>
                                          </p:spTgt>
                                        </p:tgtEl>
                                        <p:attrNameLst>
                                          <p:attrName>ppt_x</p:attrName>
                                        </p:attrNameLst>
                                      </p:cBhvr>
                                    </p:anim>
                                    <p:set>
                                      <p:cBhvr>
                                        <p:cTn id="21" dur="770" fill="hold"/>
                                        <p:tgtEl>
                                          <p:spTgt spid="9219">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9219">
                                            <p:txEl>
                                              <p:pRg st="1" end="1"/>
                                            </p:txEl>
                                          </p:spTgt>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9219">
                                            <p:txEl>
                                              <p:pRg st="4" end="4"/>
                                            </p:txEl>
                                          </p:spTgt>
                                        </p:tgtEl>
                                        <p:attrNameLst>
                                          <p:attrName>style.visibility</p:attrName>
                                        </p:attrNameLst>
                                      </p:cBhvr>
                                      <p:to>
                                        <p:strVal val="visible"/>
                                      </p:to>
                                    </p:set>
                                    <p:animEffect transition="in" filter="fade">
                                      <p:cBhvr>
                                        <p:cTn id="25" dur="770" decel="100000"/>
                                        <p:tgtEl>
                                          <p:spTgt spid="9219">
                                            <p:txEl>
                                              <p:pRg st="4" end="4"/>
                                            </p:txEl>
                                          </p:spTgt>
                                        </p:tgtEl>
                                      </p:cBhvr>
                                    </p:animEffect>
                                    <p:animScale>
                                      <p:cBhvr>
                                        <p:cTn id="26" dur="770" decel="100000"/>
                                        <p:tgtEl>
                                          <p:spTgt spid="9219">
                                            <p:txEl>
                                              <p:pRg st="4" end="4"/>
                                            </p:txEl>
                                          </p:spTgt>
                                        </p:tgtEl>
                                      </p:cBhvr>
                                      <p:from x="10000" y="10000"/>
                                      <p:to x="200000" y="450000"/>
                                    </p:animScale>
                                    <p:animScale>
                                      <p:cBhvr>
                                        <p:cTn id="27" dur="1230" accel="100000" fill="hold">
                                          <p:stCondLst>
                                            <p:cond delay="770"/>
                                          </p:stCondLst>
                                        </p:cTn>
                                        <p:tgtEl>
                                          <p:spTgt spid="9219">
                                            <p:txEl>
                                              <p:pRg st="4" end="4"/>
                                            </p:txEl>
                                          </p:spTgt>
                                        </p:tgtEl>
                                      </p:cBhvr>
                                      <p:from x="200000" y="450000"/>
                                      <p:to x="100000" y="100000"/>
                                    </p:animScale>
                                    <p:set>
                                      <p:cBhvr>
                                        <p:cTn id="28" dur="770" fill="hold"/>
                                        <p:tgtEl>
                                          <p:spTgt spid="9219">
                                            <p:txEl>
                                              <p:pRg st="4" end="4"/>
                                            </p:txEl>
                                          </p:spTgt>
                                        </p:tgtEl>
                                        <p:attrNameLst>
                                          <p:attrName>ppt_x</p:attrName>
                                        </p:attrNameLst>
                                      </p:cBhvr>
                                      <p:to>
                                        <p:strVal val="(0.5)"/>
                                      </p:to>
                                    </p:set>
                                    <p:anim from="(0.5)" to="(#ppt_x)" calcmode="lin" valueType="num">
                                      <p:cBhvr>
                                        <p:cTn id="29" dur="1230" accel="100000" fill="hold">
                                          <p:stCondLst>
                                            <p:cond delay="770"/>
                                          </p:stCondLst>
                                        </p:cTn>
                                        <p:tgtEl>
                                          <p:spTgt spid="9219">
                                            <p:txEl>
                                              <p:pRg st="4" end="4"/>
                                            </p:txEl>
                                          </p:spTgt>
                                        </p:tgtEl>
                                        <p:attrNameLst>
                                          <p:attrName>ppt_x</p:attrName>
                                        </p:attrNameLst>
                                      </p:cBhvr>
                                    </p:anim>
                                    <p:set>
                                      <p:cBhvr>
                                        <p:cTn id="30" dur="770" fill="hold"/>
                                        <p:tgtEl>
                                          <p:spTgt spid="9219">
                                            <p:txEl>
                                              <p:pRg st="4" end="4"/>
                                            </p:txEl>
                                          </p:spTgt>
                                        </p:tgtEl>
                                        <p:attrNameLst>
                                          <p:attrName>ppt_y</p:attrName>
                                        </p:attrNameLst>
                                      </p:cBhvr>
                                      <p:to>
                                        <p:strVal val="(#ppt_y+0.4)"/>
                                      </p:to>
                                    </p:set>
                                    <p:anim from="(#ppt_y+0.4)" to="(#ppt_y)" calcmode="lin" valueType="num">
                                      <p:cBhvr>
                                        <p:cTn id="31" dur="1230" accel="100000" fill="hold">
                                          <p:stCondLst>
                                            <p:cond delay="770"/>
                                          </p:stCondLst>
                                        </p:cTn>
                                        <p:tgtEl>
                                          <p:spTgt spid="9219">
                                            <p:txEl>
                                              <p:pRg st="4" end="4"/>
                                            </p:txEl>
                                          </p:spTgt>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9219">
                                            <p:txEl>
                                              <p:pRg st="5" end="5"/>
                                            </p:txEl>
                                          </p:spTgt>
                                        </p:tgtEl>
                                        <p:attrNameLst>
                                          <p:attrName>style.visibility</p:attrName>
                                        </p:attrNameLst>
                                      </p:cBhvr>
                                      <p:to>
                                        <p:strVal val="visible"/>
                                      </p:to>
                                    </p:set>
                                    <p:animEffect transition="in" filter="fade">
                                      <p:cBhvr>
                                        <p:cTn id="34" dur="770" decel="100000"/>
                                        <p:tgtEl>
                                          <p:spTgt spid="9219">
                                            <p:txEl>
                                              <p:pRg st="5" end="5"/>
                                            </p:txEl>
                                          </p:spTgt>
                                        </p:tgtEl>
                                      </p:cBhvr>
                                    </p:animEffect>
                                    <p:animScale>
                                      <p:cBhvr>
                                        <p:cTn id="35" dur="770" decel="100000"/>
                                        <p:tgtEl>
                                          <p:spTgt spid="9219">
                                            <p:txEl>
                                              <p:pRg st="5" end="5"/>
                                            </p:txEl>
                                          </p:spTgt>
                                        </p:tgtEl>
                                      </p:cBhvr>
                                      <p:from x="10000" y="10000"/>
                                      <p:to x="200000" y="450000"/>
                                    </p:animScale>
                                    <p:animScale>
                                      <p:cBhvr>
                                        <p:cTn id="36" dur="1230" accel="100000" fill="hold">
                                          <p:stCondLst>
                                            <p:cond delay="770"/>
                                          </p:stCondLst>
                                        </p:cTn>
                                        <p:tgtEl>
                                          <p:spTgt spid="9219">
                                            <p:txEl>
                                              <p:pRg st="5" end="5"/>
                                            </p:txEl>
                                          </p:spTgt>
                                        </p:tgtEl>
                                      </p:cBhvr>
                                      <p:from x="200000" y="450000"/>
                                      <p:to x="100000" y="100000"/>
                                    </p:animScale>
                                    <p:set>
                                      <p:cBhvr>
                                        <p:cTn id="37" dur="770" fill="hold"/>
                                        <p:tgtEl>
                                          <p:spTgt spid="9219">
                                            <p:txEl>
                                              <p:pRg st="5" end="5"/>
                                            </p:txEl>
                                          </p:spTgt>
                                        </p:tgtEl>
                                        <p:attrNameLst>
                                          <p:attrName>ppt_x</p:attrName>
                                        </p:attrNameLst>
                                      </p:cBhvr>
                                      <p:to>
                                        <p:strVal val="(0.5)"/>
                                      </p:to>
                                    </p:set>
                                    <p:anim from="(0.5)" to="(#ppt_x)" calcmode="lin" valueType="num">
                                      <p:cBhvr>
                                        <p:cTn id="38" dur="1230" accel="100000" fill="hold">
                                          <p:stCondLst>
                                            <p:cond delay="770"/>
                                          </p:stCondLst>
                                        </p:cTn>
                                        <p:tgtEl>
                                          <p:spTgt spid="9219">
                                            <p:txEl>
                                              <p:pRg st="5" end="5"/>
                                            </p:txEl>
                                          </p:spTgt>
                                        </p:tgtEl>
                                        <p:attrNameLst>
                                          <p:attrName>ppt_x</p:attrName>
                                        </p:attrNameLst>
                                      </p:cBhvr>
                                    </p:anim>
                                    <p:set>
                                      <p:cBhvr>
                                        <p:cTn id="39" dur="770" fill="hold"/>
                                        <p:tgtEl>
                                          <p:spTgt spid="9219">
                                            <p:txEl>
                                              <p:pRg st="5" end="5"/>
                                            </p:txEl>
                                          </p:spTgt>
                                        </p:tgtEl>
                                        <p:attrNameLst>
                                          <p:attrName>ppt_y</p:attrName>
                                        </p:attrNameLst>
                                      </p:cBhvr>
                                      <p:to>
                                        <p:strVal val="(#ppt_y+0.4)"/>
                                      </p:to>
                                    </p:set>
                                    <p:anim from="(#ppt_y+0.4)" to="(#ppt_y)" calcmode="lin" valueType="num">
                                      <p:cBhvr>
                                        <p:cTn id="40" dur="1230" accel="100000" fill="hold">
                                          <p:stCondLst>
                                            <p:cond delay="770"/>
                                          </p:stCondLst>
                                        </p:cTn>
                                        <p:tgtEl>
                                          <p:spTgt spid="9219">
                                            <p:txEl>
                                              <p:pRg st="5" end="5"/>
                                            </p:txEl>
                                          </p:spTgt>
                                        </p:tgtEl>
                                        <p:attrNameLst>
                                          <p:attrName>ppt_y</p:attrName>
                                        </p:attrNameLst>
                                      </p:cBhvr>
                                    </p:anim>
                                  </p:childTnLst>
                                </p:cTn>
                              </p:par>
                            </p:childTnLst>
                          </p:cTn>
                        </p:par>
                        <p:par>
                          <p:cTn id="41" fill="hold">
                            <p:stCondLst>
                              <p:cond delay="2000"/>
                            </p:stCondLst>
                            <p:childTnLst>
                              <p:par>
                                <p:cTn id="42" presetID="55" presetClass="entr" presetSubtype="0" fill="hold" nodeType="afterEffect">
                                  <p:stCondLst>
                                    <p:cond delay="0"/>
                                  </p:stCondLst>
                                  <p:childTnLst>
                                    <p:set>
                                      <p:cBhvr>
                                        <p:cTn id="43" dur="1" fill="hold">
                                          <p:stCondLst>
                                            <p:cond delay="0"/>
                                          </p:stCondLst>
                                        </p:cTn>
                                        <p:tgtEl>
                                          <p:spTgt spid="9221"/>
                                        </p:tgtEl>
                                        <p:attrNameLst>
                                          <p:attrName>style.visibility</p:attrName>
                                        </p:attrNameLst>
                                      </p:cBhvr>
                                      <p:to>
                                        <p:strVal val="visible"/>
                                      </p:to>
                                    </p:set>
                                    <p:anim calcmode="lin" valueType="num">
                                      <p:cBhvr>
                                        <p:cTn id="44" dur="2000" fill="hold"/>
                                        <p:tgtEl>
                                          <p:spTgt spid="9221"/>
                                        </p:tgtEl>
                                        <p:attrNameLst>
                                          <p:attrName>ppt_w</p:attrName>
                                        </p:attrNameLst>
                                      </p:cBhvr>
                                      <p:tavLst>
                                        <p:tav tm="0">
                                          <p:val>
                                            <p:strVal val="#ppt_w*0.70"/>
                                          </p:val>
                                        </p:tav>
                                        <p:tav tm="100000">
                                          <p:val>
                                            <p:strVal val="#ppt_w"/>
                                          </p:val>
                                        </p:tav>
                                      </p:tavLst>
                                    </p:anim>
                                    <p:anim calcmode="lin" valueType="num">
                                      <p:cBhvr>
                                        <p:cTn id="45" dur="2000" fill="hold"/>
                                        <p:tgtEl>
                                          <p:spTgt spid="9221"/>
                                        </p:tgtEl>
                                        <p:attrNameLst>
                                          <p:attrName>ppt_h</p:attrName>
                                        </p:attrNameLst>
                                      </p:cBhvr>
                                      <p:tavLst>
                                        <p:tav tm="0">
                                          <p:val>
                                            <p:strVal val="#ppt_h"/>
                                          </p:val>
                                        </p:tav>
                                        <p:tav tm="100000">
                                          <p:val>
                                            <p:strVal val="#ppt_h"/>
                                          </p:val>
                                        </p:tav>
                                      </p:tavLst>
                                    </p:anim>
                                    <p:animEffect transition="in" filter="fade">
                                      <p:cBhvr>
                                        <p:cTn id="46" dur="2000"/>
                                        <p:tgtEl>
                                          <p:spTgt spid="9221"/>
                                        </p:tgtEl>
                                      </p:cBhvr>
                                    </p:animEffect>
                                  </p:childTnLst>
                                </p:cTn>
                              </p:par>
                            </p:childTnLst>
                          </p:cTn>
                        </p:par>
                        <p:par>
                          <p:cTn id="47" fill="hold">
                            <p:stCondLst>
                              <p:cond delay="4000"/>
                            </p:stCondLst>
                            <p:childTnLst>
                              <p:par>
                                <p:cTn id="48" presetID="55" presetClass="entr" presetSubtype="0" fill="hold" nodeType="afterEffect">
                                  <p:stCondLst>
                                    <p:cond delay="0"/>
                                  </p:stCondLst>
                                  <p:childTnLst>
                                    <p:set>
                                      <p:cBhvr>
                                        <p:cTn id="49" dur="1" fill="hold">
                                          <p:stCondLst>
                                            <p:cond delay="0"/>
                                          </p:stCondLst>
                                        </p:cTn>
                                        <p:tgtEl>
                                          <p:spTgt spid="9220"/>
                                        </p:tgtEl>
                                        <p:attrNameLst>
                                          <p:attrName>style.visibility</p:attrName>
                                        </p:attrNameLst>
                                      </p:cBhvr>
                                      <p:to>
                                        <p:strVal val="visible"/>
                                      </p:to>
                                    </p:set>
                                    <p:anim calcmode="lin" valueType="num">
                                      <p:cBhvr>
                                        <p:cTn id="50" dur="2000" fill="hold"/>
                                        <p:tgtEl>
                                          <p:spTgt spid="9220"/>
                                        </p:tgtEl>
                                        <p:attrNameLst>
                                          <p:attrName>ppt_w</p:attrName>
                                        </p:attrNameLst>
                                      </p:cBhvr>
                                      <p:tavLst>
                                        <p:tav tm="0">
                                          <p:val>
                                            <p:strVal val="#ppt_w*0.70"/>
                                          </p:val>
                                        </p:tav>
                                        <p:tav tm="100000">
                                          <p:val>
                                            <p:strVal val="#ppt_w"/>
                                          </p:val>
                                        </p:tav>
                                      </p:tavLst>
                                    </p:anim>
                                    <p:anim calcmode="lin" valueType="num">
                                      <p:cBhvr>
                                        <p:cTn id="51" dur="2000" fill="hold"/>
                                        <p:tgtEl>
                                          <p:spTgt spid="9220"/>
                                        </p:tgtEl>
                                        <p:attrNameLst>
                                          <p:attrName>ppt_h</p:attrName>
                                        </p:attrNameLst>
                                      </p:cBhvr>
                                      <p:tavLst>
                                        <p:tav tm="0">
                                          <p:val>
                                            <p:strVal val="#ppt_h"/>
                                          </p:val>
                                        </p:tav>
                                        <p:tav tm="100000">
                                          <p:val>
                                            <p:strVal val="#ppt_h"/>
                                          </p:val>
                                        </p:tav>
                                      </p:tavLst>
                                    </p:anim>
                                    <p:animEffect transition="in" filter="fade">
                                      <p:cBhvr>
                                        <p:cTn id="52"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ctrTitle"/>
          </p:nvPr>
        </p:nvSpPr>
        <p:spPr>
          <a:xfrm>
            <a:off x="684213" y="549275"/>
            <a:ext cx="7772400" cy="1470025"/>
          </a:xfrm>
        </p:spPr>
        <p:txBody>
          <a:bodyPr/>
          <a:lstStyle/>
          <a:p>
            <a:pPr eaLnBrk="1" hangingPunct="1"/>
            <a:r>
              <a:rPr lang="ar-SA" smtClean="0"/>
              <a:t>كيف يحدث التيبس في الرئتين</a:t>
            </a:r>
            <a:endParaRPr lang="en-US" smtClean="0"/>
          </a:p>
        </p:txBody>
      </p:sp>
      <p:sp>
        <p:nvSpPr>
          <p:cNvPr id="8195" name="عنوان فرعي 2"/>
          <p:cNvSpPr>
            <a:spLocks noGrp="1"/>
          </p:cNvSpPr>
          <p:nvPr>
            <p:ph type="subTitle" idx="1"/>
          </p:nvPr>
        </p:nvSpPr>
        <p:spPr>
          <a:xfrm>
            <a:off x="971550" y="2205038"/>
            <a:ext cx="6905625" cy="4103687"/>
          </a:xfrm>
        </p:spPr>
        <p:txBody>
          <a:bodyPr/>
          <a:lstStyle/>
          <a:p>
            <a:pPr algn="r" eaLnBrk="1" hangingPunct="1"/>
            <a:r>
              <a:rPr lang="ar-SA" smtClean="0"/>
              <a:t>عندما تهاجم البكتريا خلايا الرئتين تقوم الخلايا بردفعل دفاعي تجاه البكتريا فتنشي سجونا علي شكل قباب بغرض حبس البكتريا .هذه السجون تشبه الدرنات ولذلك سمي بالرن. في مرحلة متأخرة من المرض تتحول خلايا الرئتين الي مادة كلسيه مما يسبب صعوبة التنفس </a:t>
            </a:r>
            <a:endParaRPr lang="en-US"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وان 1"/>
          <p:cNvSpPr>
            <a:spLocks noGrp="1"/>
          </p:cNvSpPr>
          <p:nvPr>
            <p:ph type="ctrTitle"/>
          </p:nvPr>
        </p:nvSpPr>
        <p:spPr>
          <a:xfrm>
            <a:off x="971550" y="620713"/>
            <a:ext cx="7772400" cy="1470025"/>
          </a:xfrm>
        </p:spPr>
        <p:txBody>
          <a:bodyPr/>
          <a:lstStyle/>
          <a:p>
            <a:pPr eaLnBrk="1" hangingPunct="1"/>
            <a:r>
              <a:rPr lang="ar-SA" smtClean="0"/>
              <a:t>لماذا يصعب جدا مقاومة البكتريا</a:t>
            </a:r>
            <a:endParaRPr lang="en-US" smtClean="0"/>
          </a:p>
        </p:txBody>
      </p:sp>
      <p:sp>
        <p:nvSpPr>
          <p:cNvPr id="9219" name="عنوان فرعي 2"/>
          <p:cNvSpPr>
            <a:spLocks noGrp="1"/>
          </p:cNvSpPr>
          <p:nvPr>
            <p:ph type="subTitle" idx="1"/>
          </p:nvPr>
        </p:nvSpPr>
        <p:spPr>
          <a:xfrm>
            <a:off x="611188" y="1844675"/>
            <a:ext cx="8281987" cy="4679950"/>
          </a:xfrm>
        </p:spPr>
        <p:txBody>
          <a:bodyPr/>
          <a:lstStyle/>
          <a:p>
            <a:pPr eaLnBrk="1" hangingPunct="1"/>
            <a:r>
              <a:rPr lang="ar-SA" smtClean="0"/>
              <a:t>يصعب مقاومة البكتريا لسببين</a:t>
            </a:r>
          </a:p>
          <a:p>
            <a:pPr algn="r" eaLnBrk="1" hangingPunct="1"/>
            <a:r>
              <a:rPr lang="ar-SA" smtClean="0"/>
              <a:t>1- لان غلاف البكتريا شمعي مما يسبب عدم استجابتها للادوية</a:t>
            </a:r>
          </a:p>
          <a:p>
            <a:pPr algn="r" eaLnBrk="1" hangingPunct="1"/>
            <a:r>
              <a:rPr lang="ar-SA" smtClean="0"/>
              <a:t>2- لأن البكتريا تحتوي علي بروتين من نوع خاص يسمي تيوبركيولين هذا البروتين يسبب حساسية شديده </a:t>
            </a:r>
          </a:p>
          <a:p>
            <a:pPr algn="r" eaLnBrk="1" hangingPunct="1"/>
            <a:endParaRPr lang="ar-SA" smtClean="0"/>
          </a:p>
          <a:p>
            <a:pPr algn="r" eaLnBrk="1" hangingPunct="1"/>
            <a:r>
              <a:rPr lang="ar-SA" smtClean="0"/>
              <a:t>بالرغم من هذا الا ان التعرض للشمس والهواء الطلق يقضي تماما علي البكتريا</a:t>
            </a:r>
            <a:endParaRPr lang="en-US"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وان 1"/>
          <p:cNvSpPr>
            <a:spLocks noGrp="1"/>
          </p:cNvSpPr>
          <p:nvPr>
            <p:ph type="ctrTitle"/>
          </p:nvPr>
        </p:nvSpPr>
        <p:spPr>
          <a:xfrm>
            <a:off x="684213" y="692150"/>
            <a:ext cx="7772400" cy="1470025"/>
          </a:xfrm>
        </p:spPr>
        <p:txBody>
          <a:bodyPr/>
          <a:lstStyle/>
          <a:p>
            <a:pPr eaLnBrk="1" hangingPunct="1"/>
            <a:r>
              <a:rPr lang="ar-SA" smtClean="0"/>
              <a:t>عادات سيئة تساعد علي الانتشار</a:t>
            </a:r>
            <a:endParaRPr lang="en-US" smtClean="0"/>
          </a:p>
        </p:txBody>
      </p:sp>
      <p:sp>
        <p:nvSpPr>
          <p:cNvPr id="10243" name="عنوان فرعي 2"/>
          <p:cNvSpPr>
            <a:spLocks noGrp="1"/>
          </p:cNvSpPr>
          <p:nvPr>
            <p:ph type="subTitle" idx="1"/>
          </p:nvPr>
        </p:nvSpPr>
        <p:spPr>
          <a:xfrm>
            <a:off x="1371600" y="1773238"/>
            <a:ext cx="7088188" cy="3865562"/>
          </a:xfrm>
        </p:spPr>
        <p:txBody>
          <a:bodyPr/>
          <a:lstStyle/>
          <a:p>
            <a:pPr algn="r" eaLnBrk="1" hangingPunct="1"/>
            <a:r>
              <a:rPr lang="ar-SA" smtClean="0"/>
              <a:t>1- البصق في الطرقات يجلب العدوي الي البيت ويعرض حياة الأطفال للخطر خاصة في مرحلة الحبو وعدم التمييز</a:t>
            </a:r>
          </a:p>
          <a:p>
            <a:pPr algn="r" eaLnBrk="1" hangingPunct="1"/>
            <a:r>
              <a:rPr lang="ar-SA" smtClean="0"/>
              <a:t>2- التقبيل في الفم</a:t>
            </a:r>
          </a:p>
          <a:p>
            <a:pPr algn="r" eaLnBrk="1" hangingPunct="1"/>
            <a:r>
              <a:rPr lang="ar-SA" smtClean="0"/>
              <a:t>3- ابتلاع افرازات الجهاز التنفسي</a:t>
            </a:r>
            <a:endParaRPr 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r" eaLnBrk="1" hangingPunct="1"/>
            <a:r>
              <a:rPr lang="ar-SA" b="1" smtClean="0">
                <a:solidFill>
                  <a:srgbClr val="C00000"/>
                </a:solidFill>
              </a:rPr>
              <a:t>هل هناك انواع اخري من السل؟</a:t>
            </a:r>
            <a:endParaRPr lang="en-US" b="1" smtClean="0">
              <a:solidFill>
                <a:srgbClr val="C00000"/>
              </a:solidFill>
            </a:endParaRPr>
          </a:p>
        </p:txBody>
      </p:sp>
      <p:sp>
        <p:nvSpPr>
          <p:cNvPr id="10243" name="Rectangle 3"/>
          <p:cNvSpPr>
            <a:spLocks noGrp="1" noChangeArrowheads="1"/>
          </p:cNvSpPr>
          <p:nvPr>
            <p:ph type="body" idx="1"/>
          </p:nvPr>
        </p:nvSpPr>
        <p:spPr/>
        <p:txBody>
          <a:bodyPr/>
          <a:lstStyle/>
          <a:p>
            <a:pPr eaLnBrk="1" hangingPunct="1">
              <a:buFontTx/>
              <a:buNone/>
            </a:pPr>
            <a:endParaRPr lang="ar-SA" b="1" smtClean="0">
              <a:solidFill>
                <a:srgbClr val="336699"/>
              </a:solidFill>
            </a:endParaRPr>
          </a:p>
          <a:p>
            <a:pPr eaLnBrk="1" hangingPunct="1">
              <a:buFontTx/>
              <a:buNone/>
            </a:pPr>
            <a:r>
              <a:rPr lang="ar-SA" b="1" smtClean="0">
                <a:solidFill>
                  <a:srgbClr val="336699"/>
                </a:solidFill>
              </a:rPr>
              <a:t>1/سل العظام والعقد اللمفاويه </a:t>
            </a:r>
          </a:p>
          <a:p>
            <a:pPr eaLnBrk="1" hangingPunct="1">
              <a:buFontTx/>
              <a:buNone/>
            </a:pPr>
            <a:r>
              <a:rPr lang="ar-SA" b="1" smtClean="0">
                <a:solidFill>
                  <a:srgbClr val="336699"/>
                </a:solidFill>
              </a:rPr>
              <a:t>ينتقل من الأبقار</a:t>
            </a:r>
          </a:p>
          <a:p>
            <a:pPr eaLnBrk="1" hangingPunct="1">
              <a:buFontTx/>
              <a:buNone/>
            </a:pPr>
            <a:r>
              <a:rPr lang="ar-SA" b="1" smtClean="0">
                <a:solidFill>
                  <a:srgbClr val="336699"/>
                </a:solidFill>
              </a:rPr>
              <a:t>2/انواع اخري مثل سل اللوز </a:t>
            </a:r>
          </a:p>
          <a:p>
            <a:pPr eaLnBrk="1" hangingPunct="1">
              <a:buFontTx/>
              <a:buNone/>
            </a:pPr>
            <a:r>
              <a:rPr lang="ar-SA" b="1" smtClean="0">
                <a:solidFill>
                  <a:srgbClr val="336699"/>
                </a:solidFill>
              </a:rPr>
              <a:t>الأمعاء- السحايا ---------</a:t>
            </a:r>
            <a:endParaRPr lang="en-US" b="1" smtClean="0">
              <a:solidFill>
                <a:srgbClr val="336699"/>
              </a:solidFill>
            </a:endParaRPr>
          </a:p>
        </p:txBody>
      </p:sp>
      <p:pic>
        <p:nvPicPr>
          <p:cNvPr id="10244" name="Picture 4"/>
          <p:cNvPicPr>
            <a:picLocks noChangeAspect="1" noChangeArrowheads="1"/>
          </p:cNvPicPr>
          <p:nvPr/>
        </p:nvPicPr>
        <p:blipFill>
          <a:blip r:embed="rId3" cstate="print"/>
          <a:srcRect/>
          <a:stretch>
            <a:fillRect/>
          </a:stretch>
        </p:blipFill>
        <p:spPr bwMode="auto">
          <a:xfrm>
            <a:off x="611188" y="1700213"/>
            <a:ext cx="3959225" cy="42497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decel="50000" fill="hold">
                                          <p:stCondLst>
                                            <p:cond delay="0"/>
                                          </p:stCondLst>
                                        </p:cTn>
                                        <p:tgtEl>
                                          <p:spTgt spid="10242"/>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0242"/>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0242"/>
                                        </p:tgtEl>
                                        <p:attrNameLst>
                                          <p:attrName>ppt_w</p:attrName>
                                        </p:attrNameLst>
                                      </p:cBhvr>
                                      <p:tavLst>
                                        <p:tav tm="0">
                                          <p:val>
                                            <p:strVal val="#ppt_w*.05"/>
                                          </p:val>
                                        </p:tav>
                                        <p:tav tm="100000">
                                          <p:val>
                                            <p:strVal val="#ppt_w"/>
                                          </p:val>
                                        </p:tav>
                                      </p:tavLst>
                                    </p:anim>
                                    <p:anim calcmode="lin" valueType="num">
                                      <p:cBhvr>
                                        <p:cTn id="10" dur="2000" fill="hold"/>
                                        <p:tgtEl>
                                          <p:spTgt spid="10242"/>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0242"/>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0242"/>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0242"/>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0242"/>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10243">
                                            <p:txEl>
                                              <p:pRg st="1" end="1"/>
                                            </p:txEl>
                                          </p:spTgt>
                                        </p:tgtEl>
                                        <p:attrNameLst>
                                          <p:attrName>style.visibility</p:attrName>
                                        </p:attrNameLst>
                                      </p:cBhvr>
                                      <p:to>
                                        <p:strVal val="visible"/>
                                      </p:to>
                                    </p:set>
                                    <p:anim calcmode="lin" valueType="num">
                                      <p:cBhvr>
                                        <p:cTn id="17" dur="1000" decel="50000" fill="hold">
                                          <p:stCondLst>
                                            <p:cond delay="0"/>
                                          </p:stCondLst>
                                        </p:cTn>
                                        <p:tgtEl>
                                          <p:spTgt spid="10243">
                                            <p:txEl>
                                              <p:pRg st="1" end="1"/>
                                            </p:txEl>
                                          </p:spTgt>
                                        </p:tgtEl>
                                        <p:attrNameLst>
                                          <p:attrName>style.rotation</p:attrName>
                                        </p:attrNameLst>
                                      </p:cBhvr>
                                      <p:tavLst>
                                        <p:tav tm="0">
                                          <p:val>
                                            <p:fltVal val="-90"/>
                                          </p:val>
                                        </p:tav>
                                        <p:tav tm="100000">
                                          <p:val>
                                            <p:fltVal val="0"/>
                                          </p:val>
                                        </p:tav>
                                      </p:tavLst>
                                    </p:anim>
                                    <p:anim calcmode="lin" valueType="num">
                                      <p:cBhvr>
                                        <p:cTn id="18" dur="1000" decel="50000" fill="hold">
                                          <p:stCondLst>
                                            <p:cond delay="0"/>
                                          </p:stCondLst>
                                        </p:cTn>
                                        <p:tgtEl>
                                          <p:spTgt spid="10243">
                                            <p:txEl>
                                              <p:pRg st="1" end="1"/>
                                            </p:txEl>
                                          </p:spTgt>
                                        </p:tgtEl>
                                        <p:attrNameLst>
                                          <p:attrName>ppt_w</p:attrName>
                                        </p:attrNameLst>
                                      </p:cBhvr>
                                      <p:tavLst>
                                        <p:tav tm="0">
                                          <p:val>
                                            <p:strVal val="#ppt_w"/>
                                          </p:val>
                                        </p:tav>
                                        <p:tav tm="100000">
                                          <p:val>
                                            <p:strVal val="#ppt_w*.05"/>
                                          </p:val>
                                        </p:tav>
                                      </p:tavLst>
                                    </p:anim>
                                    <p:anim calcmode="lin" valueType="num">
                                      <p:cBhvr>
                                        <p:cTn id="19" dur="1000" accel="50000" fill="hold">
                                          <p:stCondLst>
                                            <p:cond delay="1000"/>
                                          </p:stCondLst>
                                        </p:cTn>
                                        <p:tgtEl>
                                          <p:spTgt spid="10243">
                                            <p:txEl>
                                              <p:pRg st="1" end="1"/>
                                            </p:txEl>
                                          </p:spTgt>
                                        </p:tgtEl>
                                        <p:attrNameLst>
                                          <p:attrName>ppt_w</p:attrName>
                                        </p:attrNameLst>
                                      </p:cBhvr>
                                      <p:tavLst>
                                        <p:tav tm="0">
                                          <p:val>
                                            <p:strVal val="#ppt_w*.05"/>
                                          </p:val>
                                        </p:tav>
                                        <p:tav tm="100000">
                                          <p:val>
                                            <p:strVal val="#ppt_w"/>
                                          </p:val>
                                        </p:tav>
                                      </p:tavLst>
                                    </p:anim>
                                    <p:anim calcmode="lin" valueType="num">
                                      <p:cBhvr>
                                        <p:cTn id="20" dur="2000" fill="hold"/>
                                        <p:tgtEl>
                                          <p:spTgt spid="10243">
                                            <p:txEl>
                                              <p:pRg st="1" end="1"/>
                                            </p:txEl>
                                          </p:spTgt>
                                        </p:tgtEl>
                                        <p:attrNameLst>
                                          <p:attrName>ppt_h</p:attrName>
                                        </p:attrNameLst>
                                      </p:cBhvr>
                                      <p:tavLst>
                                        <p:tav tm="0">
                                          <p:val>
                                            <p:strVal val="#ppt_h"/>
                                          </p:val>
                                        </p:tav>
                                        <p:tav tm="100000">
                                          <p:val>
                                            <p:strVal val="#ppt_h"/>
                                          </p:val>
                                        </p:tav>
                                      </p:tavLst>
                                    </p:anim>
                                    <p:anim calcmode="lin" valueType="num">
                                      <p:cBhvr>
                                        <p:cTn id="21" dur="1000" decel="50000" fill="hold">
                                          <p:stCondLst>
                                            <p:cond delay="0"/>
                                          </p:stCondLst>
                                        </p:cTn>
                                        <p:tgtEl>
                                          <p:spTgt spid="10243">
                                            <p:txEl>
                                              <p:pRg st="1" end="1"/>
                                            </p:txEl>
                                          </p:spTgt>
                                        </p:tgtEl>
                                        <p:attrNameLst>
                                          <p:attrName>ppt_x</p:attrName>
                                        </p:attrNameLst>
                                      </p:cBhvr>
                                      <p:tavLst>
                                        <p:tav tm="0">
                                          <p:val>
                                            <p:strVal val="#ppt_x+.4"/>
                                          </p:val>
                                        </p:tav>
                                        <p:tav tm="100000">
                                          <p:val>
                                            <p:strVal val="#ppt_x"/>
                                          </p:val>
                                        </p:tav>
                                      </p:tavLst>
                                    </p:anim>
                                    <p:anim calcmode="lin" valueType="num">
                                      <p:cBhvr>
                                        <p:cTn id="22" dur="1000" decel="50000" fill="hold">
                                          <p:stCondLst>
                                            <p:cond delay="0"/>
                                          </p:stCondLst>
                                        </p:cTn>
                                        <p:tgtEl>
                                          <p:spTgt spid="10243">
                                            <p:txEl>
                                              <p:pRg st="1" end="1"/>
                                            </p:txEl>
                                          </p:spTgt>
                                        </p:tgtEl>
                                        <p:attrNameLst>
                                          <p:attrName>ppt_y</p:attrName>
                                        </p:attrNameLst>
                                      </p:cBhvr>
                                      <p:tavLst>
                                        <p:tav tm="0">
                                          <p:val>
                                            <p:strVal val="#ppt_y-.2"/>
                                          </p:val>
                                        </p:tav>
                                        <p:tav tm="100000">
                                          <p:val>
                                            <p:strVal val="#ppt_y+.1"/>
                                          </p:val>
                                        </p:tav>
                                      </p:tavLst>
                                    </p:anim>
                                    <p:anim calcmode="lin" valueType="num">
                                      <p:cBhvr>
                                        <p:cTn id="23" dur="1000" accel="50000" fill="hold">
                                          <p:stCondLst>
                                            <p:cond delay="1000"/>
                                          </p:stCondLst>
                                        </p:cTn>
                                        <p:tgtEl>
                                          <p:spTgt spid="10243">
                                            <p:txEl>
                                              <p:pRg st="1" end="1"/>
                                            </p:txEl>
                                          </p:spTgt>
                                        </p:tgtEl>
                                        <p:attrNameLst>
                                          <p:attrName>ppt_y</p:attrName>
                                        </p:attrNameLst>
                                      </p:cBhvr>
                                      <p:tavLst>
                                        <p:tav tm="0">
                                          <p:val>
                                            <p:strVal val="#ppt_y+.1"/>
                                          </p:val>
                                        </p:tav>
                                        <p:tav tm="100000">
                                          <p:val>
                                            <p:strVal val="#ppt_y"/>
                                          </p:val>
                                        </p:tav>
                                      </p:tavLst>
                                    </p:anim>
                                    <p:animEffect transition="in" filter="fade">
                                      <p:cBhvr>
                                        <p:cTn id="24" dur="2000" decel="50000">
                                          <p:stCondLst>
                                            <p:cond delay="0"/>
                                          </p:stCondLst>
                                        </p:cTn>
                                        <p:tgtEl>
                                          <p:spTgt spid="1024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grpId="0" nodeType="clickEffect">
                                  <p:stCondLst>
                                    <p:cond delay="0"/>
                                  </p:stCondLst>
                                  <p:childTnLst>
                                    <p:set>
                                      <p:cBhvr>
                                        <p:cTn id="28" dur="1" fill="hold">
                                          <p:stCondLst>
                                            <p:cond delay="0"/>
                                          </p:stCondLst>
                                        </p:cTn>
                                        <p:tgtEl>
                                          <p:spTgt spid="10243">
                                            <p:txEl>
                                              <p:pRg st="2" end="2"/>
                                            </p:txEl>
                                          </p:spTgt>
                                        </p:tgtEl>
                                        <p:attrNameLst>
                                          <p:attrName>style.visibility</p:attrName>
                                        </p:attrNameLst>
                                      </p:cBhvr>
                                      <p:to>
                                        <p:strVal val="visible"/>
                                      </p:to>
                                    </p:set>
                                    <p:anim calcmode="lin" valueType="num">
                                      <p:cBhvr>
                                        <p:cTn id="29" dur="1000" decel="50000" fill="hold">
                                          <p:stCondLst>
                                            <p:cond delay="0"/>
                                          </p:stCondLst>
                                        </p:cTn>
                                        <p:tgtEl>
                                          <p:spTgt spid="10243">
                                            <p:txEl>
                                              <p:pRg st="2" end="2"/>
                                            </p:txEl>
                                          </p:spTgt>
                                        </p:tgtEl>
                                        <p:attrNameLst>
                                          <p:attrName>style.rotation</p:attrName>
                                        </p:attrNameLst>
                                      </p:cBhvr>
                                      <p:tavLst>
                                        <p:tav tm="0">
                                          <p:val>
                                            <p:fltVal val="-90"/>
                                          </p:val>
                                        </p:tav>
                                        <p:tav tm="100000">
                                          <p:val>
                                            <p:fltVal val="0"/>
                                          </p:val>
                                        </p:tav>
                                      </p:tavLst>
                                    </p:anim>
                                    <p:anim calcmode="lin" valueType="num">
                                      <p:cBhvr>
                                        <p:cTn id="30" dur="1000" decel="50000" fill="hold">
                                          <p:stCondLst>
                                            <p:cond delay="0"/>
                                          </p:stCondLst>
                                        </p:cTn>
                                        <p:tgtEl>
                                          <p:spTgt spid="10243">
                                            <p:txEl>
                                              <p:pRg st="2" end="2"/>
                                            </p:txEl>
                                          </p:spTgt>
                                        </p:tgtEl>
                                        <p:attrNameLst>
                                          <p:attrName>ppt_w</p:attrName>
                                        </p:attrNameLst>
                                      </p:cBhvr>
                                      <p:tavLst>
                                        <p:tav tm="0">
                                          <p:val>
                                            <p:strVal val="#ppt_w"/>
                                          </p:val>
                                        </p:tav>
                                        <p:tav tm="100000">
                                          <p:val>
                                            <p:strVal val="#ppt_w*.05"/>
                                          </p:val>
                                        </p:tav>
                                      </p:tavLst>
                                    </p:anim>
                                    <p:anim calcmode="lin" valueType="num">
                                      <p:cBhvr>
                                        <p:cTn id="31" dur="1000" accel="50000" fill="hold">
                                          <p:stCondLst>
                                            <p:cond delay="1000"/>
                                          </p:stCondLst>
                                        </p:cTn>
                                        <p:tgtEl>
                                          <p:spTgt spid="10243">
                                            <p:txEl>
                                              <p:pRg st="2" end="2"/>
                                            </p:txEl>
                                          </p:spTgt>
                                        </p:tgtEl>
                                        <p:attrNameLst>
                                          <p:attrName>ppt_w</p:attrName>
                                        </p:attrNameLst>
                                      </p:cBhvr>
                                      <p:tavLst>
                                        <p:tav tm="0">
                                          <p:val>
                                            <p:strVal val="#ppt_w*.05"/>
                                          </p:val>
                                        </p:tav>
                                        <p:tav tm="100000">
                                          <p:val>
                                            <p:strVal val="#ppt_w"/>
                                          </p:val>
                                        </p:tav>
                                      </p:tavLst>
                                    </p:anim>
                                    <p:anim calcmode="lin" valueType="num">
                                      <p:cBhvr>
                                        <p:cTn id="32" dur="2000" fill="hold"/>
                                        <p:tgtEl>
                                          <p:spTgt spid="10243">
                                            <p:txEl>
                                              <p:pRg st="2" end="2"/>
                                            </p:txEl>
                                          </p:spTgt>
                                        </p:tgtEl>
                                        <p:attrNameLst>
                                          <p:attrName>ppt_h</p:attrName>
                                        </p:attrNameLst>
                                      </p:cBhvr>
                                      <p:tavLst>
                                        <p:tav tm="0">
                                          <p:val>
                                            <p:strVal val="#ppt_h"/>
                                          </p:val>
                                        </p:tav>
                                        <p:tav tm="100000">
                                          <p:val>
                                            <p:strVal val="#ppt_h"/>
                                          </p:val>
                                        </p:tav>
                                      </p:tavLst>
                                    </p:anim>
                                    <p:anim calcmode="lin" valueType="num">
                                      <p:cBhvr>
                                        <p:cTn id="33" dur="1000" decel="50000" fill="hold">
                                          <p:stCondLst>
                                            <p:cond delay="0"/>
                                          </p:stCondLst>
                                        </p:cTn>
                                        <p:tgtEl>
                                          <p:spTgt spid="10243">
                                            <p:txEl>
                                              <p:pRg st="2" end="2"/>
                                            </p:txEl>
                                          </p:spTgt>
                                        </p:tgtEl>
                                        <p:attrNameLst>
                                          <p:attrName>ppt_x</p:attrName>
                                        </p:attrNameLst>
                                      </p:cBhvr>
                                      <p:tavLst>
                                        <p:tav tm="0">
                                          <p:val>
                                            <p:strVal val="#ppt_x+.4"/>
                                          </p:val>
                                        </p:tav>
                                        <p:tav tm="100000">
                                          <p:val>
                                            <p:strVal val="#ppt_x"/>
                                          </p:val>
                                        </p:tav>
                                      </p:tavLst>
                                    </p:anim>
                                    <p:anim calcmode="lin" valueType="num">
                                      <p:cBhvr>
                                        <p:cTn id="34" dur="1000" decel="50000" fill="hold">
                                          <p:stCondLst>
                                            <p:cond delay="0"/>
                                          </p:stCondLst>
                                        </p:cTn>
                                        <p:tgtEl>
                                          <p:spTgt spid="10243">
                                            <p:txEl>
                                              <p:pRg st="2" end="2"/>
                                            </p:txEl>
                                          </p:spTgt>
                                        </p:tgtEl>
                                        <p:attrNameLst>
                                          <p:attrName>ppt_y</p:attrName>
                                        </p:attrNameLst>
                                      </p:cBhvr>
                                      <p:tavLst>
                                        <p:tav tm="0">
                                          <p:val>
                                            <p:strVal val="#ppt_y-.2"/>
                                          </p:val>
                                        </p:tav>
                                        <p:tav tm="100000">
                                          <p:val>
                                            <p:strVal val="#ppt_y+.1"/>
                                          </p:val>
                                        </p:tav>
                                      </p:tavLst>
                                    </p:anim>
                                    <p:anim calcmode="lin" valueType="num">
                                      <p:cBhvr>
                                        <p:cTn id="35" dur="1000" accel="50000" fill="hold">
                                          <p:stCondLst>
                                            <p:cond delay="1000"/>
                                          </p:stCondLst>
                                        </p:cTn>
                                        <p:tgtEl>
                                          <p:spTgt spid="10243">
                                            <p:txEl>
                                              <p:pRg st="2" end="2"/>
                                            </p:txEl>
                                          </p:spTgt>
                                        </p:tgtEl>
                                        <p:attrNameLst>
                                          <p:attrName>ppt_y</p:attrName>
                                        </p:attrNameLst>
                                      </p:cBhvr>
                                      <p:tavLst>
                                        <p:tav tm="0">
                                          <p:val>
                                            <p:strVal val="#ppt_y+.1"/>
                                          </p:val>
                                        </p:tav>
                                        <p:tav tm="100000">
                                          <p:val>
                                            <p:strVal val="#ppt_y"/>
                                          </p:val>
                                        </p:tav>
                                      </p:tavLst>
                                    </p:anim>
                                    <p:animEffect transition="in" filter="fade">
                                      <p:cBhvr>
                                        <p:cTn id="36" dur="2000" decel="50000">
                                          <p:stCondLst>
                                            <p:cond delay="0"/>
                                          </p:stCondLst>
                                        </p:cTn>
                                        <p:tgtEl>
                                          <p:spTgt spid="10243">
                                            <p:txEl>
                                              <p:pRg st="2" end="2"/>
                                            </p:txEl>
                                          </p:spTgt>
                                        </p:tgtEl>
                                      </p:cBhvr>
                                    </p:animEffect>
                                  </p:childTnLst>
                                </p:cTn>
                              </p:par>
                              <p:par>
                                <p:cTn id="37" presetID="25" presetClass="entr" presetSubtype="0" fill="hold" grpId="0" nodeType="withEffect">
                                  <p:stCondLst>
                                    <p:cond delay="0"/>
                                  </p:stCondLst>
                                  <p:childTnLst>
                                    <p:set>
                                      <p:cBhvr>
                                        <p:cTn id="38" dur="1" fill="hold">
                                          <p:stCondLst>
                                            <p:cond delay="0"/>
                                          </p:stCondLst>
                                        </p:cTn>
                                        <p:tgtEl>
                                          <p:spTgt spid="10243">
                                            <p:txEl>
                                              <p:pRg st="3" end="3"/>
                                            </p:txEl>
                                          </p:spTgt>
                                        </p:tgtEl>
                                        <p:attrNameLst>
                                          <p:attrName>style.visibility</p:attrName>
                                        </p:attrNameLst>
                                      </p:cBhvr>
                                      <p:to>
                                        <p:strVal val="visible"/>
                                      </p:to>
                                    </p:set>
                                    <p:anim calcmode="lin" valueType="num">
                                      <p:cBhvr>
                                        <p:cTn id="39" dur="1000" decel="50000" fill="hold">
                                          <p:stCondLst>
                                            <p:cond delay="0"/>
                                          </p:stCondLst>
                                        </p:cTn>
                                        <p:tgtEl>
                                          <p:spTgt spid="10243">
                                            <p:txEl>
                                              <p:pRg st="3" end="3"/>
                                            </p:txEl>
                                          </p:spTgt>
                                        </p:tgtEl>
                                        <p:attrNameLst>
                                          <p:attrName>style.rotation</p:attrName>
                                        </p:attrNameLst>
                                      </p:cBhvr>
                                      <p:tavLst>
                                        <p:tav tm="0">
                                          <p:val>
                                            <p:fltVal val="-90"/>
                                          </p:val>
                                        </p:tav>
                                        <p:tav tm="100000">
                                          <p:val>
                                            <p:fltVal val="0"/>
                                          </p:val>
                                        </p:tav>
                                      </p:tavLst>
                                    </p:anim>
                                    <p:anim calcmode="lin" valueType="num">
                                      <p:cBhvr>
                                        <p:cTn id="40" dur="1000" decel="50000" fill="hold">
                                          <p:stCondLst>
                                            <p:cond delay="0"/>
                                          </p:stCondLst>
                                        </p:cTn>
                                        <p:tgtEl>
                                          <p:spTgt spid="10243">
                                            <p:txEl>
                                              <p:pRg st="3" end="3"/>
                                            </p:txEl>
                                          </p:spTgt>
                                        </p:tgtEl>
                                        <p:attrNameLst>
                                          <p:attrName>ppt_w</p:attrName>
                                        </p:attrNameLst>
                                      </p:cBhvr>
                                      <p:tavLst>
                                        <p:tav tm="0">
                                          <p:val>
                                            <p:strVal val="#ppt_w"/>
                                          </p:val>
                                        </p:tav>
                                        <p:tav tm="100000">
                                          <p:val>
                                            <p:strVal val="#ppt_w*.05"/>
                                          </p:val>
                                        </p:tav>
                                      </p:tavLst>
                                    </p:anim>
                                    <p:anim calcmode="lin" valueType="num">
                                      <p:cBhvr>
                                        <p:cTn id="41" dur="1000" accel="50000" fill="hold">
                                          <p:stCondLst>
                                            <p:cond delay="1000"/>
                                          </p:stCondLst>
                                        </p:cTn>
                                        <p:tgtEl>
                                          <p:spTgt spid="10243">
                                            <p:txEl>
                                              <p:pRg st="3" end="3"/>
                                            </p:txEl>
                                          </p:spTgt>
                                        </p:tgtEl>
                                        <p:attrNameLst>
                                          <p:attrName>ppt_w</p:attrName>
                                        </p:attrNameLst>
                                      </p:cBhvr>
                                      <p:tavLst>
                                        <p:tav tm="0">
                                          <p:val>
                                            <p:strVal val="#ppt_w*.05"/>
                                          </p:val>
                                        </p:tav>
                                        <p:tav tm="100000">
                                          <p:val>
                                            <p:strVal val="#ppt_w"/>
                                          </p:val>
                                        </p:tav>
                                      </p:tavLst>
                                    </p:anim>
                                    <p:anim calcmode="lin" valueType="num">
                                      <p:cBhvr>
                                        <p:cTn id="42" dur="2000" fill="hold"/>
                                        <p:tgtEl>
                                          <p:spTgt spid="10243">
                                            <p:txEl>
                                              <p:pRg st="3" end="3"/>
                                            </p:txEl>
                                          </p:spTgt>
                                        </p:tgtEl>
                                        <p:attrNameLst>
                                          <p:attrName>ppt_h</p:attrName>
                                        </p:attrNameLst>
                                      </p:cBhvr>
                                      <p:tavLst>
                                        <p:tav tm="0">
                                          <p:val>
                                            <p:strVal val="#ppt_h"/>
                                          </p:val>
                                        </p:tav>
                                        <p:tav tm="100000">
                                          <p:val>
                                            <p:strVal val="#ppt_h"/>
                                          </p:val>
                                        </p:tav>
                                      </p:tavLst>
                                    </p:anim>
                                    <p:anim calcmode="lin" valueType="num">
                                      <p:cBhvr>
                                        <p:cTn id="43" dur="1000" decel="50000" fill="hold">
                                          <p:stCondLst>
                                            <p:cond delay="0"/>
                                          </p:stCondLst>
                                        </p:cTn>
                                        <p:tgtEl>
                                          <p:spTgt spid="10243">
                                            <p:txEl>
                                              <p:pRg st="3" end="3"/>
                                            </p:txEl>
                                          </p:spTgt>
                                        </p:tgtEl>
                                        <p:attrNameLst>
                                          <p:attrName>ppt_x</p:attrName>
                                        </p:attrNameLst>
                                      </p:cBhvr>
                                      <p:tavLst>
                                        <p:tav tm="0">
                                          <p:val>
                                            <p:strVal val="#ppt_x+.4"/>
                                          </p:val>
                                        </p:tav>
                                        <p:tav tm="100000">
                                          <p:val>
                                            <p:strVal val="#ppt_x"/>
                                          </p:val>
                                        </p:tav>
                                      </p:tavLst>
                                    </p:anim>
                                    <p:anim calcmode="lin" valueType="num">
                                      <p:cBhvr>
                                        <p:cTn id="44" dur="1000" decel="50000" fill="hold">
                                          <p:stCondLst>
                                            <p:cond delay="0"/>
                                          </p:stCondLst>
                                        </p:cTn>
                                        <p:tgtEl>
                                          <p:spTgt spid="10243">
                                            <p:txEl>
                                              <p:pRg st="3" end="3"/>
                                            </p:txEl>
                                          </p:spTgt>
                                        </p:tgtEl>
                                        <p:attrNameLst>
                                          <p:attrName>ppt_y</p:attrName>
                                        </p:attrNameLst>
                                      </p:cBhvr>
                                      <p:tavLst>
                                        <p:tav tm="0">
                                          <p:val>
                                            <p:strVal val="#ppt_y-.2"/>
                                          </p:val>
                                        </p:tav>
                                        <p:tav tm="100000">
                                          <p:val>
                                            <p:strVal val="#ppt_y+.1"/>
                                          </p:val>
                                        </p:tav>
                                      </p:tavLst>
                                    </p:anim>
                                    <p:anim calcmode="lin" valueType="num">
                                      <p:cBhvr>
                                        <p:cTn id="45" dur="1000" accel="50000" fill="hold">
                                          <p:stCondLst>
                                            <p:cond delay="1000"/>
                                          </p:stCondLst>
                                        </p:cTn>
                                        <p:tgtEl>
                                          <p:spTgt spid="10243">
                                            <p:txEl>
                                              <p:pRg st="3" end="3"/>
                                            </p:txEl>
                                          </p:spTgt>
                                        </p:tgtEl>
                                        <p:attrNameLst>
                                          <p:attrName>ppt_y</p:attrName>
                                        </p:attrNameLst>
                                      </p:cBhvr>
                                      <p:tavLst>
                                        <p:tav tm="0">
                                          <p:val>
                                            <p:strVal val="#ppt_y+.1"/>
                                          </p:val>
                                        </p:tav>
                                        <p:tav tm="100000">
                                          <p:val>
                                            <p:strVal val="#ppt_y"/>
                                          </p:val>
                                        </p:tav>
                                      </p:tavLst>
                                    </p:anim>
                                    <p:animEffect transition="in" filter="fade">
                                      <p:cBhvr>
                                        <p:cTn id="46" dur="2000" decel="50000">
                                          <p:stCondLst>
                                            <p:cond delay="0"/>
                                          </p:stCondLst>
                                        </p:cTn>
                                        <p:tgtEl>
                                          <p:spTgt spid="10243">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5" presetClass="entr" presetSubtype="0" fill="hold" grpId="0" nodeType="clickEffect">
                                  <p:stCondLst>
                                    <p:cond delay="0"/>
                                  </p:stCondLst>
                                  <p:childTnLst>
                                    <p:set>
                                      <p:cBhvr>
                                        <p:cTn id="50" dur="1" fill="hold">
                                          <p:stCondLst>
                                            <p:cond delay="0"/>
                                          </p:stCondLst>
                                        </p:cTn>
                                        <p:tgtEl>
                                          <p:spTgt spid="10243">
                                            <p:txEl>
                                              <p:pRg st="4" end="4"/>
                                            </p:txEl>
                                          </p:spTgt>
                                        </p:tgtEl>
                                        <p:attrNameLst>
                                          <p:attrName>style.visibility</p:attrName>
                                        </p:attrNameLst>
                                      </p:cBhvr>
                                      <p:to>
                                        <p:strVal val="visible"/>
                                      </p:to>
                                    </p:set>
                                    <p:anim calcmode="lin" valueType="num">
                                      <p:cBhvr>
                                        <p:cTn id="51" dur="1000" decel="50000" fill="hold">
                                          <p:stCondLst>
                                            <p:cond delay="0"/>
                                          </p:stCondLst>
                                        </p:cTn>
                                        <p:tgtEl>
                                          <p:spTgt spid="10243">
                                            <p:txEl>
                                              <p:pRg st="4" end="4"/>
                                            </p:txEl>
                                          </p:spTgt>
                                        </p:tgtEl>
                                        <p:attrNameLst>
                                          <p:attrName>style.rotation</p:attrName>
                                        </p:attrNameLst>
                                      </p:cBhvr>
                                      <p:tavLst>
                                        <p:tav tm="0">
                                          <p:val>
                                            <p:fltVal val="-90"/>
                                          </p:val>
                                        </p:tav>
                                        <p:tav tm="100000">
                                          <p:val>
                                            <p:fltVal val="0"/>
                                          </p:val>
                                        </p:tav>
                                      </p:tavLst>
                                    </p:anim>
                                    <p:anim calcmode="lin" valueType="num">
                                      <p:cBhvr>
                                        <p:cTn id="52" dur="1000" decel="50000" fill="hold">
                                          <p:stCondLst>
                                            <p:cond delay="0"/>
                                          </p:stCondLst>
                                        </p:cTn>
                                        <p:tgtEl>
                                          <p:spTgt spid="10243">
                                            <p:txEl>
                                              <p:pRg st="4" end="4"/>
                                            </p:txEl>
                                          </p:spTgt>
                                        </p:tgtEl>
                                        <p:attrNameLst>
                                          <p:attrName>ppt_w</p:attrName>
                                        </p:attrNameLst>
                                      </p:cBhvr>
                                      <p:tavLst>
                                        <p:tav tm="0">
                                          <p:val>
                                            <p:strVal val="#ppt_w"/>
                                          </p:val>
                                        </p:tav>
                                        <p:tav tm="100000">
                                          <p:val>
                                            <p:strVal val="#ppt_w*.05"/>
                                          </p:val>
                                        </p:tav>
                                      </p:tavLst>
                                    </p:anim>
                                    <p:anim calcmode="lin" valueType="num">
                                      <p:cBhvr>
                                        <p:cTn id="53" dur="1000" accel="50000" fill="hold">
                                          <p:stCondLst>
                                            <p:cond delay="1000"/>
                                          </p:stCondLst>
                                        </p:cTn>
                                        <p:tgtEl>
                                          <p:spTgt spid="10243">
                                            <p:txEl>
                                              <p:pRg st="4" end="4"/>
                                            </p:txEl>
                                          </p:spTgt>
                                        </p:tgtEl>
                                        <p:attrNameLst>
                                          <p:attrName>ppt_w</p:attrName>
                                        </p:attrNameLst>
                                      </p:cBhvr>
                                      <p:tavLst>
                                        <p:tav tm="0">
                                          <p:val>
                                            <p:strVal val="#ppt_w*.05"/>
                                          </p:val>
                                        </p:tav>
                                        <p:tav tm="100000">
                                          <p:val>
                                            <p:strVal val="#ppt_w"/>
                                          </p:val>
                                        </p:tav>
                                      </p:tavLst>
                                    </p:anim>
                                    <p:anim calcmode="lin" valueType="num">
                                      <p:cBhvr>
                                        <p:cTn id="54" dur="2000" fill="hold"/>
                                        <p:tgtEl>
                                          <p:spTgt spid="10243">
                                            <p:txEl>
                                              <p:pRg st="4" end="4"/>
                                            </p:txEl>
                                          </p:spTgt>
                                        </p:tgtEl>
                                        <p:attrNameLst>
                                          <p:attrName>ppt_h</p:attrName>
                                        </p:attrNameLst>
                                      </p:cBhvr>
                                      <p:tavLst>
                                        <p:tav tm="0">
                                          <p:val>
                                            <p:strVal val="#ppt_h"/>
                                          </p:val>
                                        </p:tav>
                                        <p:tav tm="100000">
                                          <p:val>
                                            <p:strVal val="#ppt_h"/>
                                          </p:val>
                                        </p:tav>
                                      </p:tavLst>
                                    </p:anim>
                                    <p:anim calcmode="lin" valueType="num">
                                      <p:cBhvr>
                                        <p:cTn id="55" dur="1000" decel="50000" fill="hold">
                                          <p:stCondLst>
                                            <p:cond delay="0"/>
                                          </p:stCondLst>
                                        </p:cTn>
                                        <p:tgtEl>
                                          <p:spTgt spid="10243">
                                            <p:txEl>
                                              <p:pRg st="4" end="4"/>
                                            </p:txEl>
                                          </p:spTgt>
                                        </p:tgtEl>
                                        <p:attrNameLst>
                                          <p:attrName>ppt_x</p:attrName>
                                        </p:attrNameLst>
                                      </p:cBhvr>
                                      <p:tavLst>
                                        <p:tav tm="0">
                                          <p:val>
                                            <p:strVal val="#ppt_x+.4"/>
                                          </p:val>
                                        </p:tav>
                                        <p:tav tm="100000">
                                          <p:val>
                                            <p:strVal val="#ppt_x"/>
                                          </p:val>
                                        </p:tav>
                                      </p:tavLst>
                                    </p:anim>
                                    <p:anim calcmode="lin" valueType="num">
                                      <p:cBhvr>
                                        <p:cTn id="56" dur="1000" decel="50000" fill="hold">
                                          <p:stCondLst>
                                            <p:cond delay="0"/>
                                          </p:stCondLst>
                                        </p:cTn>
                                        <p:tgtEl>
                                          <p:spTgt spid="10243">
                                            <p:txEl>
                                              <p:pRg st="4" end="4"/>
                                            </p:txEl>
                                          </p:spTgt>
                                        </p:tgtEl>
                                        <p:attrNameLst>
                                          <p:attrName>ppt_y</p:attrName>
                                        </p:attrNameLst>
                                      </p:cBhvr>
                                      <p:tavLst>
                                        <p:tav tm="0">
                                          <p:val>
                                            <p:strVal val="#ppt_y-.2"/>
                                          </p:val>
                                        </p:tav>
                                        <p:tav tm="100000">
                                          <p:val>
                                            <p:strVal val="#ppt_y+.1"/>
                                          </p:val>
                                        </p:tav>
                                      </p:tavLst>
                                    </p:anim>
                                    <p:anim calcmode="lin" valueType="num">
                                      <p:cBhvr>
                                        <p:cTn id="57" dur="1000" accel="50000" fill="hold">
                                          <p:stCondLst>
                                            <p:cond delay="1000"/>
                                          </p:stCondLst>
                                        </p:cTn>
                                        <p:tgtEl>
                                          <p:spTgt spid="10243">
                                            <p:txEl>
                                              <p:pRg st="4" end="4"/>
                                            </p:txEl>
                                          </p:spTgt>
                                        </p:tgtEl>
                                        <p:attrNameLst>
                                          <p:attrName>ppt_y</p:attrName>
                                        </p:attrNameLst>
                                      </p:cBhvr>
                                      <p:tavLst>
                                        <p:tav tm="0">
                                          <p:val>
                                            <p:strVal val="#ppt_y+.1"/>
                                          </p:val>
                                        </p:tav>
                                        <p:tav tm="100000">
                                          <p:val>
                                            <p:strVal val="#ppt_y"/>
                                          </p:val>
                                        </p:tav>
                                      </p:tavLst>
                                    </p:anim>
                                    <p:animEffect transition="in" filter="fade">
                                      <p:cBhvr>
                                        <p:cTn id="58" dur="2000" decel="50000">
                                          <p:stCondLst>
                                            <p:cond delay="0"/>
                                          </p:stCondLst>
                                        </p:cTn>
                                        <p:tgtEl>
                                          <p:spTgt spid="10243">
                                            <p:txEl>
                                              <p:pRg st="4" end="4"/>
                                            </p:txEl>
                                          </p:spTgt>
                                        </p:tgtEl>
                                      </p:cBhvr>
                                    </p:animEffect>
                                  </p:childTnLst>
                                </p:cTn>
                              </p:par>
                            </p:childTnLst>
                          </p:cTn>
                        </p:par>
                        <p:par>
                          <p:cTn id="59" fill="hold">
                            <p:stCondLst>
                              <p:cond delay="2000"/>
                            </p:stCondLst>
                            <p:childTnLst>
                              <p:par>
                                <p:cTn id="60" presetID="10" presetClass="entr" presetSubtype="0" fill="hold" nodeType="afterEffect">
                                  <p:stCondLst>
                                    <p:cond delay="0"/>
                                  </p:stCondLst>
                                  <p:childTnLst>
                                    <p:set>
                                      <p:cBhvr>
                                        <p:cTn id="61" dur="1" fill="hold">
                                          <p:stCondLst>
                                            <p:cond delay="0"/>
                                          </p:stCondLst>
                                        </p:cTn>
                                        <p:tgtEl>
                                          <p:spTgt spid="10244"/>
                                        </p:tgtEl>
                                        <p:attrNameLst>
                                          <p:attrName>style.visibility</p:attrName>
                                        </p:attrNameLst>
                                      </p:cBhvr>
                                      <p:to>
                                        <p:strVal val="visible"/>
                                      </p:to>
                                    </p:set>
                                    <p:animEffect transition="in" filter="fade">
                                      <p:cBhvr>
                                        <p:cTn id="62" dur="20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14400" y="260350"/>
            <a:ext cx="8229600" cy="1143000"/>
          </a:xfrm>
        </p:spPr>
        <p:txBody>
          <a:bodyPr/>
          <a:lstStyle/>
          <a:p>
            <a:pPr eaLnBrk="1" hangingPunct="1"/>
            <a:r>
              <a:rPr lang="ar-SA" sz="6000" b="1" smtClean="0">
                <a:solidFill>
                  <a:srgbClr val="C00000"/>
                </a:solidFill>
              </a:rPr>
              <a:t>أعراضه :</a:t>
            </a:r>
            <a:endParaRPr lang="en-US" sz="6000" b="1" smtClean="0">
              <a:solidFill>
                <a:srgbClr val="C00000"/>
              </a:solidFill>
            </a:endParaRPr>
          </a:p>
        </p:txBody>
      </p:sp>
      <p:sp>
        <p:nvSpPr>
          <p:cNvPr id="12291" name="Rectangle 3"/>
          <p:cNvSpPr>
            <a:spLocks noGrp="1" noChangeArrowheads="1"/>
          </p:cNvSpPr>
          <p:nvPr>
            <p:ph type="body" idx="1"/>
          </p:nvPr>
        </p:nvSpPr>
        <p:spPr/>
        <p:txBody>
          <a:bodyPr/>
          <a:lstStyle/>
          <a:p>
            <a:pPr eaLnBrk="1" hangingPunct="1">
              <a:buFontTx/>
              <a:buNone/>
            </a:pPr>
            <a:endParaRPr lang="ar-SA" b="1" smtClean="0">
              <a:solidFill>
                <a:srgbClr val="336699"/>
              </a:solidFill>
            </a:endParaRPr>
          </a:p>
          <a:p>
            <a:pPr eaLnBrk="1" hangingPunct="1">
              <a:buFontTx/>
              <a:buNone/>
            </a:pPr>
            <a:r>
              <a:rPr lang="ar-SA" b="1" smtClean="0">
                <a:solidFill>
                  <a:srgbClr val="C00000"/>
                </a:solidFill>
              </a:rPr>
              <a:t>1/تعب وإعياء شديد- نقص الوزن</a:t>
            </a:r>
          </a:p>
          <a:p>
            <a:pPr eaLnBrk="1" hangingPunct="1">
              <a:buFontTx/>
              <a:buNone/>
            </a:pPr>
            <a:r>
              <a:rPr lang="ar-SA" b="1" smtClean="0">
                <a:solidFill>
                  <a:srgbClr val="C00000"/>
                </a:solidFill>
              </a:rPr>
              <a:t>فقدان شهية –سعال شديد </a:t>
            </a:r>
          </a:p>
          <a:p>
            <a:pPr eaLnBrk="1" hangingPunct="1">
              <a:buFontTx/>
              <a:buNone/>
            </a:pPr>
            <a:r>
              <a:rPr lang="ar-SA" b="1" smtClean="0">
                <a:solidFill>
                  <a:srgbClr val="C00000"/>
                </a:solidFill>
              </a:rPr>
              <a:t>تنفس سطحي جدا</a:t>
            </a:r>
          </a:p>
          <a:p>
            <a:pPr eaLnBrk="1" hangingPunct="1">
              <a:buFontTx/>
              <a:buNone/>
            </a:pPr>
            <a:r>
              <a:rPr lang="ar-SA" b="1" smtClean="0">
                <a:solidFill>
                  <a:srgbClr val="336699"/>
                </a:solidFill>
              </a:rPr>
              <a:t>    </a:t>
            </a:r>
            <a:endParaRPr lang="en-US" b="1" smtClean="0">
              <a:solidFill>
                <a:srgbClr val="336699"/>
              </a:solidFill>
            </a:endParaRPr>
          </a:p>
        </p:txBody>
      </p:sp>
      <p:pic>
        <p:nvPicPr>
          <p:cNvPr id="12292" name="Picture 4"/>
          <p:cNvPicPr>
            <a:picLocks noChangeAspect="1" noChangeArrowheads="1"/>
          </p:cNvPicPr>
          <p:nvPr/>
        </p:nvPicPr>
        <p:blipFill>
          <a:blip r:embed="rId3" cstate="print"/>
          <a:srcRect/>
          <a:stretch>
            <a:fillRect/>
          </a:stretch>
        </p:blipFill>
        <p:spPr bwMode="auto">
          <a:xfrm>
            <a:off x="827088" y="1989138"/>
            <a:ext cx="2735262" cy="3311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2000" fill="hold"/>
                                        <p:tgtEl>
                                          <p:spTgt spid="12290"/>
                                        </p:tgtEl>
                                        <p:attrNameLst>
                                          <p:attrName>ppt_w</p:attrName>
                                        </p:attrNameLst>
                                      </p:cBhvr>
                                      <p:tavLst>
                                        <p:tav tm="0">
                                          <p:val>
                                            <p:strVal val="#ppt_w+.3"/>
                                          </p:val>
                                        </p:tav>
                                        <p:tav tm="100000">
                                          <p:val>
                                            <p:strVal val="#ppt_w"/>
                                          </p:val>
                                        </p:tav>
                                      </p:tavLst>
                                    </p:anim>
                                    <p:anim calcmode="lin" valueType="num">
                                      <p:cBhvr>
                                        <p:cTn id="8" dur="2000" fill="hold"/>
                                        <p:tgtEl>
                                          <p:spTgt spid="12290"/>
                                        </p:tgtEl>
                                        <p:attrNameLst>
                                          <p:attrName>ppt_h</p:attrName>
                                        </p:attrNameLst>
                                      </p:cBhvr>
                                      <p:tavLst>
                                        <p:tav tm="0">
                                          <p:val>
                                            <p:strVal val="#ppt_h"/>
                                          </p:val>
                                        </p:tav>
                                        <p:tav tm="100000">
                                          <p:val>
                                            <p:strVal val="#ppt_h"/>
                                          </p:val>
                                        </p:tav>
                                      </p:tavLst>
                                    </p:anim>
                                    <p:animEffect transition="in" filter="fade">
                                      <p:cBhvr>
                                        <p:cTn id="9" dur="2000"/>
                                        <p:tgtEl>
                                          <p:spTgt spid="12290"/>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 calcmode="lin" valueType="num">
                                      <p:cBhvr>
                                        <p:cTn id="12" dur="2000" fill="hold"/>
                                        <p:tgtEl>
                                          <p:spTgt spid="12291">
                                            <p:txEl>
                                              <p:pRg st="1" end="1"/>
                                            </p:txEl>
                                          </p:spTgt>
                                        </p:tgtEl>
                                        <p:attrNameLst>
                                          <p:attrName>ppt_w</p:attrName>
                                        </p:attrNameLst>
                                      </p:cBhvr>
                                      <p:tavLst>
                                        <p:tav tm="0">
                                          <p:val>
                                            <p:strVal val="#ppt_w+.3"/>
                                          </p:val>
                                        </p:tav>
                                        <p:tav tm="100000">
                                          <p:val>
                                            <p:strVal val="#ppt_w"/>
                                          </p:val>
                                        </p:tav>
                                      </p:tavLst>
                                    </p:anim>
                                    <p:anim calcmode="lin" valueType="num">
                                      <p:cBhvr>
                                        <p:cTn id="13" dur="2000" fill="hold"/>
                                        <p:tgtEl>
                                          <p:spTgt spid="12291">
                                            <p:txEl>
                                              <p:pRg st="1" end="1"/>
                                            </p:txEl>
                                          </p:spTgt>
                                        </p:tgtEl>
                                        <p:attrNameLst>
                                          <p:attrName>ppt_h</p:attrName>
                                        </p:attrNameLst>
                                      </p:cBhvr>
                                      <p:tavLst>
                                        <p:tav tm="0">
                                          <p:val>
                                            <p:strVal val="#ppt_h"/>
                                          </p:val>
                                        </p:tav>
                                        <p:tav tm="100000">
                                          <p:val>
                                            <p:strVal val="#ppt_h"/>
                                          </p:val>
                                        </p:tav>
                                      </p:tavLst>
                                    </p:anim>
                                    <p:animEffect transition="in" filter="fade">
                                      <p:cBhvr>
                                        <p:cTn id="14" dur="2000"/>
                                        <p:tgtEl>
                                          <p:spTgt spid="12291">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anim calcmode="lin" valueType="num">
                                      <p:cBhvr>
                                        <p:cTn id="19" dur="2000" fill="hold"/>
                                        <p:tgtEl>
                                          <p:spTgt spid="12291">
                                            <p:txEl>
                                              <p:pRg st="2" end="2"/>
                                            </p:txEl>
                                          </p:spTgt>
                                        </p:tgtEl>
                                        <p:attrNameLst>
                                          <p:attrName>ppt_w</p:attrName>
                                        </p:attrNameLst>
                                      </p:cBhvr>
                                      <p:tavLst>
                                        <p:tav tm="0">
                                          <p:val>
                                            <p:strVal val="#ppt_w+.3"/>
                                          </p:val>
                                        </p:tav>
                                        <p:tav tm="100000">
                                          <p:val>
                                            <p:strVal val="#ppt_w"/>
                                          </p:val>
                                        </p:tav>
                                      </p:tavLst>
                                    </p:anim>
                                    <p:anim calcmode="lin" valueType="num">
                                      <p:cBhvr>
                                        <p:cTn id="20" dur="2000" fill="hold"/>
                                        <p:tgtEl>
                                          <p:spTgt spid="12291">
                                            <p:txEl>
                                              <p:pRg st="2" end="2"/>
                                            </p:txEl>
                                          </p:spTgt>
                                        </p:tgtEl>
                                        <p:attrNameLst>
                                          <p:attrName>ppt_h</p:attrName>
                                        </p:attrNameLst>
                                      </p:cBhvr>
                                      <p:tavLst>
                                        <p:tav tm="0">
                                          <p:val>
                                            <p:strVal val="#ppt_h"/>
                                          </p:val>
                                        </p:tav>
                                        <p:tav tm="100000">
                                          <p:val>
                                            <p:strVal val="#ppt_h"/>
                                          </p:val>
                                        </p:tav>
                                      </p:tavLst>
                                    </p:anim>
                                    <p:animEffect transition="in" filter="fade">
                                      <p:cBhvr>
                                        <p:cTn id="21" dur="2000"/>
                                        <p:tgtEl>
                                          <p:spTgt spid="12291">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12291">
                                            <p:txEl>
                                              <p:pRg st="3" end="3"/>
                                            </p:txEl>
                                          </p:spTgt>
                                        </p:tgtEl>
                                        <p:attrNameLst>
                                          <p:attrName>style.visibility</p:attrName>
                                        </p:attrNameLst>
                                      </p:cBhvr>
                                      <p:to>
                                        <p:strVal val="visible"/>
                                      </p:to>
                                    </p:set>
                                    <p:anim calcmode="lin" valueType="num">
                                      <p:cBhvr>
                                        <p:cTn id="26" dur="2000" fill="hold"/>
                                        <p:tgtEl>
                                          <p:spTgt spid="12291">
                                            <p:txEl>
                                              <p:pRg st="3" end="3"/>
                                            </p:txEl>
                                          </p:spTgt>
                                        </p:tgtEl>
                                        <p:attrNameLst>
                                          <p:attrName>ppt_w</p:attrName>
                                        </p:attrNameLst>
                                      </p:cBhvr>
                                      <p:tavLst>
                                        <p:tav tm="0">
                                          <p:val>
                                            <p:strVal val="#ppt_w+.3"/>
                                          </p:val>
                                        </p:tav>
                                        <p:tav tm="100000">
                                          <p:val>
                                            <p:strVal val="#ppt_w"/>
                                          </p:val>
                                        </p:tav>
                                      </p:tavLst>
                                    </p:anim>
                                    <p:anim calcmode="lin" valueType="num">
                                      <p:cBhvr>
                                        <p:cTn id="27" dur="2000" fill="hold"/>
                                        <p:tgtEl>
                                          <p:spTgt spid="12291">
                                            <p:txEl>
                                              <p:pRg st="3" end="3"/>
                                            </p:txEl>
                                          </p:spTgt>
                                        </p:tgtEl>
                                        <p:attrNameLst>
                                          <p:attrName>ppt_h</p:attrName>
                                        </p:attrNameLst>
                                      </p:cBhvr>
                                      <p:tavLst>
                                        <p:tav tm="0">
                                          <p:val>
                                            <p:strVal val="#ppt_h"/>
                                          </p:val>
                                        </p:tav>
                                        <p:tav tm="100000">
                                          <p:val>
                                            <p:strVal val="#ppt_h"/>
                                          </p:val>
                                        </p:tav>
                                      </p:tavLst>
                                    </p:anim>
                                    <p:animEffect transition="in" filter="fade">
                                      <p:cBhvr>
                                        <p:cTn id="28" dur="2000"/>
                                        <p:tgtEl>
                                          <p:spTgt spid="12291">
                                            <p:txEl>
                                              <p:pRg st="3" end="3"/>
                                            </p:txEl>
                                          </p:spTgt>
                                        </p:tgtEl>
                                      </p:cBhvr>
                                    </p:animEffect>
                                  </p:childTnLst>
                                </p:cTn>
                              </p:par>
                              <p:par>
                                <p:cTn id="29" presetID="50" presetClass="entr" presetSubtype="0" decel="100000" fill="hold" grpId="0" nodeType="withEffect">
                                  <p:stCondLst>
                                    <p:cond delay="0"/>
                                  </p:stCondLst>
                                  <p:childTnLst>
                                    <p:set>
                                      <p:cBhvr>
                                        <p:cTn id="30" dur="1" fill="hold">
                                          <p:stCondLst>
                                            <p:cond delay="0"/>
                                          </p:stCondLst>
                                        </p:cTn>
                                        <p:tgtEl>
                                          <p:spTgt spid="12291">
                                            <p:txEl>
                                              <p:pRg st="4" end="4"/>
                                            </p:txEl>
                                          </p:spTgt>
                                        </p:tgtEl>
                                        <p:attrNameLst>
                                          <p:attrName>style.visibility</p:attrName>
                                        </p:attrNameLst>
                                      </p:cBhvr>
                                      <p:to>
                                        <p:strVal val="visible"/>
                                      </p:to>
                                    </p:set>
                                    <p:anim calcmode="lin" valueType="num">
                                      <p:cBhvr>
                                        <p:cTn id="31" dur="2000" fill="hold"/>
                                        <p:tgtEl>
                                          <p:spTgt spid="12291">
                                            <p:txEl>
                                              <p:pRg st="4" end="4"/>
                                            </p:txEl>
                                          </p:spTgt>
                                        </p:tgtEl>
                                        <p:attrNameLst>
                                          <p:attrName>ppt_w</p:attrName>
                                        </p:attrNameLst>
                                      </p:cBhvr>
                                      <p:tavLst>
                                        <p:tav tm="0">
                                          <p:val>
                                            <p:strVal val="#ppt_w+.3"/>
                                          </p:val>
                                        </p:tav>
                                        <p:tav tm="100000">
                                          <p:val>
                                            <p:strVal val="#ppt_w"/>
                                          </p:val>
                                        </p:tav>
                                      </p:tavLst>
                                    </p:anim>
                                    <p:anim calcmode="lin" valueType="num">
                                      <p:cBhvr>
                                        <p:cTn id="32" dur="2000" fill="hold"/>
                                        <p:tgtEl>
                                          <p:spTgt spid="12291">
                                            <p:txEl>
                                              <p:pRg st="4" end="4"/>
                                            </p:txEl>
                                          </p:spTgt>
                                        </p:tgtEl>
                                        <p:attrNameLst>
                                          <p:attrName>ppt_h</p:attrName>
                                        </p:attrNameLst>
                                      </p:cBhvr>
                                      <p:tavLst>
                                        <p:tav tm="0">
                                          <p:val>
                                            <p:strVal val="#ppt_h"/>
                                          </p:val>
                                        </p:tav>
                                        <p:tav tm="100000">
                                          <p:val>
                                            <p:strVal val="#ppt_h"/>
                                          </p:val>
                                        </p:tav>
                                      </p:tavLst>
                                    </p:anim>
                                    <p:animEffect transition="in" filter="fade">
                                      <p:cBhvr>
                                        <p:cTn id="33" dur="2000"/>
                                        <p:tgtEl>
                                          <p:spTgt spid="12291">
                                            <p:txEl>
                                              <p:pRg st="4" end="4"/>
                                            </p:txEl>
                                          </p:spTgt>
                                        </p:tgtEl>
                                      </p:cBhvr>
                                    </p:animEffect>
                                  </p:childTnLst>
                                </p:cTn>
                              </p:par>
                            </p:childTnLst>
                          </p:cTn>
                        </p:par>
                        <p:par>
                          <p:cTn id="34" fill="hold">
                            <p:stCondLst>
                              <p:cond delay="2000"/>
                            </p:stCondLst>
                            <p:childTnLst>
                              <p:par>
                                <p:cTn id="35" presetID="3" presetClass="entr" presetSubtype="10" fill="hold" nodeType="afterEffect">
                                  <p:stCondLst>
                                    <p:cond delay="0"/>
                                  </p:stCondLst>
                                  <p:childTnLst>
                                    <p:set>
                                      <p:cBhvr>
                                        <p:cTn id="36" dur="1" fill="hold">
                                          <p:stCondLst>
                                            <p:cond delay="0"/>
                                          </p:stCondLst>
                                        </p:cTn>
                                        <p:tgtEl>
                                          <p:spTgt spid="12292"/>
                                        </p:tgtEl>
                                        <p:attrNameLst>
                                          <p:attrName>style.visibility</p:attrName>
                                        </p:attrNameLst>
                                      </p:cBhvr>
                                      <p:to>
                                        <p:strVal val="visible"/>
                                      </p:to>
                                    </p:set>
                                    <p:animEffect transition="in" filter="blinds(horizontal)">
                                      <p:cBhvr>
                                        <p:cTn id="37"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ar-SA" b="1" smtClean="0">
                <a:solidFill>
                  <a:srgbClr val="FF3F3F"/>
                </a:solidFill>
              </a:rPr>
              <a:t>2/</a:t>
            </a:r>
            <a:r>
              <a:rPr lang="ar-SA" b="1" smtClean="0"/>
              <a:t> </a:t>
            </a:r>
            <a:r>
              <a:rPr lang="ar-SA" b="1" smtClean="0">
                <a:solidFill>
                  <a:srgbClr val="336699"/>
                </a:solidFill>
              </a:rPr>
              <a:t>الام حادة  في الصدر</a:t>
            </a:r>
            <a:endParaRPr lang="en-US" b="1" smtClean="0">
              <a:solidFill>
                <a:srgbClr val="336699"/>
              </a:solidFill>
            </a:endParaRPr>
          </a:p>
        </p:txBody>
      </p:sp>
      <p:pic>
        <p:nvPicPr>
          <p:cNvPr id="13316" name="Picture 4"/>
          <p:cNvPicPr>
            <a:picLocks noChangeAspect="1" noChangeArrowheads="1"/>
          </p:cNvPicPr>
          <p:nvPr/>
        </p:nvPicPr>
        <p:blipFill>
          <a:blip r:embed="rId3" cstate="print"/>
          <a:srcRect/>
          <a:stretch>
            <a:fillRect/>
          </a:stretch>
        </p:blipFill>
        <p:spPr bwMode="auto">
          <a:xfrm>
            <a:off x="1258888" y="1844675"/>
            <a:ext cx="6769100" cy="4464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2000" fill="hold"/>
                                        <p:tgtEl>
                                          <p:spTgt spid="13314"/>
                                        </p:tgtEl>
                                        <p:attrNameLst>
                                          <p:attrName>ppt_w</p:attrName>
                                        </p:attrNameLst>
                                      </p:cBhvr>
                                      <p:tavLst>
                                        <p:tav tm="0">
                                          <p:val>
                                            <p:strVal val="#ppt_w*0.05"/>
                                          </p:val>
                                        </p:tav>
                                        <p:tav tm="100000">
                                          <p:val>
                                            <p:strVal val="#ppt_w"/>
                                          </p:val>
                                        </p:tav>
                                      </p:tavLst>
                                    </p:anim>
                                    <p:anim calcmode="lin" valueType="num">
                                      <p:cBhvr>
                                        <p:cTn id="8" dur="2000" fill="hold"/>
                                        <p:tgtEl>
                                          <p:spTgt spid="13314"/>
                                        </p:tgtEl>
                                        <p:attrNameLst>
                                          <p:attrName>ppt_h</p:attrName>
                                        </p:attrNameLst>
                                      </p:cBhvr>
                                      <p:tavLst>
                                        <p:tav tm="0">
                                          <p:val>
                                            <p:strVal val="#ppt_h"/>
                                          </p:val>
                                        </p:tav>
                                        <p:tav tm="100000">
                                          <p:val>
                                            <p:strVal val="#ppt_h"/>
                                          </p:val>
                                        </p:tav>
                                      </p:tavLst>
                                    </p:anim>
                                    <p:anim calcmode="lin" valueType="num">
                                      <p:cBhvr>
                                        <p:cTn id="9" dur="2000" fill="hold"/>
                                        <p:tgtEl>
                                          <p:spTgt spid="13314"/>
                                        </p:tgtEl>
                                        <p:attrNameLst>
                                          <p:attrName>ppt_x</p:attrName>
                                        </p:attrNameLst>
                                      </p:cBhvr>
                                      <p:tavLst>
                                        <p:tav tm="0">
                                          <p:val>
                                            <p:strVal val="#ppt_x-.2"/>
                                          </p:val>
                                        </p:tav>
                                        <p:tav tm="100000">
                                          <p:val>
                                            <p:strVal val="#ppt_x"/>
                                          </p:val>
                                        </p:tav>
                                      </p:tavLst>
                                    </p:anim>
                                    <p:anim calcmode="lin" valueType="num">
                                      <p:cBhvr>
                                        <p:cTn id="10" dur="2000" fill="hold"/>
                                        <p:tgtEl>
                                          <p:spTgt spid="13314"/>
                                        </p:tgtEl>
                                        <p:attrNameLst>
                                          <p:attrName>ppt_y</p:attrName>
                                        </p:attrNameLst>
                                      </p:cBhvr>
                                      <p:tavLst>
                                        <p:tav tm="0">
                                          <p:val>
                                            <p:strVal val="#ppt_y"/>
                                          </p:val>
                                        </p:tav>
                                        <p:tav tm="100000">
                                          <p:val>
                                            <p:strVal val="#ppt_y"/>
                                          </p:val>
                                        </p:tav>
                                      </p:tavLst>
                                    </p:anim>
                                    <p:animEffect transition="in" filter="fade">
                                      <p:cBhvr>
                                        <p:cTn id="11" dur="2000"/>
                                        <p:tgtEl>
                                          <p:spTgt spid="13314"/>
                                        </p:tgtEl>
                                      </p:cBhvr>
                                    </p:animEffect>
                                  </p:childTnLst>
                                </p:cTn>
                              </p:par>
                            </p:childTnLst>
                          </p:cTn>
                        </p:par>
                        <p:par>
                          <p:cTn id="12" fill="hold">
                            <p:stCondLst>
                              <p:cond delay="2000"/>
                            </p:stCondLst>
                            <p:childTnLst>
                              <p:par>
                                <p:cTn id="13" presetID="54" presetClass="entr" presetSubtype="0" accel="100000" fill="hold" nodeType="afterEffect">
                                  <p:stCondLst>
                                    <p:cond delay="0"/>
                                  </p:stCondLst>
                                  <p:childTnLst>
                                    <p:set>
                                      <p:cBhvr>
                                        <p:cTn id="14" dur="1" fill="hold">
                                          <p:stCondLst>
                                            <p:cond delay="0"/>
                                          </p:stCondLst>
                                        </p:cTn>
                                        <p:tgtEl>
                                          <p:spTgt spid="13316"/>
                                        </p:tgtEl>
                                        <p:attrNameLst>
                                          <p:attrName>style.visibility</p:attrName>
                                        </p:attrNameLst>
                                      </p:cBhvr>
                                      <p:to>
                                        <p:strVal val="visible"/>
                                      </p:to>
                                    </p:set>
                                    <p:anim calcmode="lin" valueType="num">
                                      <p:cBhvr>
                                        <p:cTn id="15" dur="2000" fill="hold"/>
                                        <p:tgtEl>
                                          <p:spTgt spid="13316"/>
                                        </p:tgtEl>
                                        <p:attrNameLst>
                                          <p:attrName>ppt_w</p:attrName>
                                        </p:attrNameLst>
                                      </p:cBhvr>
                                      <p:tavLst>
                                        <p:tav tm="0">
                                          <p:val>
                                            <p:strVal val="#ppt_w*0.05"/>
                                          </p:val>
                                        </p:tav>
                                        <p:tav tm="100000">
                                          <p:val>
                                            <p:strVal val="#ppt_w"/>
                                          </p:val>
                                        </p:tav>
                                      </p:tavLst>
                                    </p:anim>
                                    <p:anim calcmode="lin" valueType="num">
                                      <p:cBhvr>
                                        <p:cTn id="16" dur="2000" fill="hold"/>
                                        <p:tgtEl>
                                          <p:spTgt spid="13316"/>
                                        </p:tgtEl>
                                        <p:attrNameLst>
                                          <p:attrName>ppt_h</p:attrName>
                                        </p:attrNameLst>
                                      </p:cBhvr>
                                      <p:tavLst>
                                        <p:tav tm="0">
                                          <p:val>
                                            <p:strVal val="#ppt_h"/>
                                          </p:val>
                                        </p:tav>
                                        <p:tav tm="100000">
                                          <p:val>
                                            <p:strVal val="#ppt_h"/>
                                          </p:val>
                                        </p:tav>
                                      </p:tavLst>
                                    </p:anim>
                                    <p:anim calcmode="lin" valueType="num">
                                      <p:cBhvr>
                                        <p:cTn id="17" dur="2000" fill="hold"/>
                                        <p:tgtEl>
                                          <p:spTgt spid="13316"/>
                                        </p:tgtEl>
                                        <p:attrNameLst>
                                          <p:attrName>ppt_x</p:attrName>
                                        </p:attrNameLst>
                                      </p:cBhvr>
                                      <p:tavLst>
                                        <p:tav tm="0">
                                          <p:val>
                                            <p:strVal val="#ppt_x-.2"/>
                                          </p:val>
                                        </p:tav>
                                        <p:tav tm="100000">
                                          <p:val>
                                            <p:strVal val="#ppt_x"/>
                                          </p:val>
                                        </p:tav>
                                      </p:tavLst>
                                    </p:anim>
                                    <p:anim calcmode="lin" valueType="num">
                                      <p:cBhvr>
                                        <p:cTn id="18" dur="2000" fill="hold"/>
                                        <p:tgtEl>
                                          <p:spTgt spid="13316"/>
                                        </p:tgtEl>
                                        <p:attrNameLst>
                                          <p:attrName>ppt_y</p:attrName>
                                        </p:attrNameLst>
                                      </p:cBhvr>
                                      <p:tavLst>
                                        <p:tav tm="0">
                                          <p:val>
                                            <p:strVal val="#ppt_y"/>
                                          </p:val>
                                        </p:tav>
                                        <p:tav tm="100000">
                                          <p:val>
                                            <p:strVal val="#ppt_y"/>
                                          </p:val>
                                        </p:tav>
                                      </p:tavLst>
                                    </p:anim>
                                    <p:animEffect transition="in" filter="fade">
                                      <p:cBhvr>
                                        <p:cTn id="19" dur="20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5"/>
          <p:cNvSpPr>
            <a:spLocks noGrp="1" noChangeArrowheads="1"/>
          </p:cNvSpPr>
          <p:nvPr>
            <p:ph type="ctrTitle"/>
          </p:nvPr>
        </p:nvSpPr>
        <p:spPr>
          <a:xfrm>
            <a:off x="250825" y="404813"/>
            <a:ext cx="8424863" cy="1470025"/>
          </a:xfrm>
        </p:spPr>
        <p:txBody>
          <a:bodyPr/>
          <a:lstStyle/>
          <a:p>
            <a:pPr eaLnBrk="1" hangingPunct="1"/>
            <a:r>
              <a:rPr lang="ar-SA" b="1" smtClean="0">
                <a:solidFill>
                  <a:srgbClr val="FF3F3F"/>
                </a:solidFill>
              </a:rPr>
              <a:t>3/</a:t>
            </a:r>
            <a:r>
              <a:rPr lang="ar-SA" b="1" smtClean="0">
                <a:solidFill>
                  <a:srgbClr val="336699"/>
                </a:solidFill>
              </a:rPr>
              <a:t> سعال ونخامة ملوثة بالدم وتنفس سريع</a:t>
            </a:r>
            <a:endParaRPr lang="en-US" b="1" smtClean="0">
              <a:solidFill>
                <a:srgbClr val="336699"/>
              </a:solidFill>
            </a:endParaRPr>
          </a:p>
        </p:txBody>
      </p:sp>
      <p:pic>
        <p:nvPicPr>
          <p:cNvPr id="14340" name="Picture 4"/>
          <p:cNvPicPr>
            <a:picLocks noChangeAspect="1" noChangeArrowheads="1"/>
          </p:cNvPicPr>
          <p:nvPr/>
        </p:nvPicPr>
        <p:blipFill>
          <a:blip r:embed="rId3" cstate="print"/>
          <a:srcRect/>
          <a:stretch>
            <a:fillRect/>
          </a:stretch>
        </p:blipFill>
        <p:spPr bwMode="auto">
          <a:xfrm>
            <a:off x="2195513" y="2060575"/>
            <a:ext cx="4537075" cy="41767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4341"/>
                                        </p:tgtEl>
                                        <p:attrNameLst>
                                          <p:attrName>style.visibility</p:attrName>
                                        </p:attrNameLst>
                                      </p:cBhvr>
                                      <p:to>
                                        <p:strVal val="visible"/>
                                      </p:to>
                                    </p:set>
                                    <p:anim calcmode="lin" valueType="num">
                                      <p:cBhvr>
                                        <p:cTn id="7" dur="2000" fill="hold"/>
                                        <p:tgtEl>
                                          <p:spTgt spid="14341"/>
                                        </p:tgtEl>
                                        <p:attrNameLst>
                                          <p:attrName>ppt_w</p:attrName>
                                        </p:attrNameLst>
                                      </p:cBhvr>
                                      <p:tavLst>
                                        <p:tav tm="0">
                                          <p:val>
                                            <p:fltVal val="0"/>
                                          </p:val>
                                        </p:tav>
                                        <p:tav tm="100000">
                                          <p:val>
                                            <p:strVal val="#ppt_w"/>
                                          </p:val>
                                        </p:tav>
                                      </p:tavLst>
                                    </p:anim>
                                    <p:anim calcmode="lin" valueType="num">
                                      <p:cBhvr>
                                        <p:cTn id="8" dur="2000" fill="hold"/>
                                        <p:tgtEl>
                                          <p:spTgt spid="14341"/>
                                        </p:tgtEl>
                                        <p:attrNameLst>
                                          <p:attrName>ppt_h</p:attrName>
                                        </p:attrNameLst>
                                      </p:cBhvr>
                                      <p:tavLst>
                                        <p:tav tm="0">
                                          <p:val>
                                            <p:fltVal val="0"/>
                                          </p:val>
                                        </p:tav>
                                        <p:tav tm="100000">
                                          <p:val>
                                            <p:strVal val="#ppt_h"/>
                                          </p:val>
                                        </p:tav>
                                      </p:tavLst>
                                    </p:anim>
                                    <p:anim calcmode="lin" valueType="num">
                                      <p:cBhvr>
                                        <p:cTn id="9" dur="2000" fill="hold"/>
                                        <p:tgtEl>
                                          <p:spTgt spid="14341"/>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1434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2000"/>
                            </p:stCondLst>
                            <p:childTnLst>
                              <p:par>
                                <p:cTn id="12" presetID="15" presetClass="entr" presetSubtype="0" fill="hold" nodeType="afterEffect">
                                  <p:stCondLst>
                                    <p:cond delay="0"/>
                                  </p:stCondLst>
                                  <p:childTnLst>
                                    <p:set>
                                      <p:cBhvr>
                                        <p:cTn id="13" dur="1" fill="hold">
                                          <p:stCondLst>
                                            <p:cond delay="0"/>
                                          </p:stCondLst>
                                        </p:cTn>
                                        <p:tgtEl>
                                          <p:spTgt spid="14340"/>
                                        </p:tgtEl>
                                        <p:attrNameLst>
                                          <p:attrName>style.visibility</p:attrName>
                                        </p:attrNameLst>
                                      </p:cBhvr>
                                      <p:to>
                                        <p:strVal val="visible"/>
                                      </p:to>
                                    </p:set>
                                    <p:anim calcmode="lin" valueType="num">
                                      <p:cBhvr>
                                        <p:cTn id="14" dur="2000" fill="hold"/>
                                        <p:tgtEl>
                                          <p:spTgt spid="14340"/>
                                        </p:tgtEl>
                                        <p:attrNameLst>
                                          <p:attrName>ppt_w</p:attrName>
                                        </p:attrNameLst>
                                      </p:cBhvr>
                                      <p:tavLst>
                                        <p:tav tm="0">
                                          <p:val>
                                            <p:fltVal val="0"/>
                                          </p:val>
                                        </p:tav>
                                        <p:tav tm="100000">
                                          <p:val>
                                            <p:strVal val="#ppt_w"/>
                                          </p:val>
                                        </p:tav>
                                      </p:tavLst>
                                    </p:anim>
                                    <p:anim calcmode="lin" valueType="num">
                                      <p:cBhvr>
                                        <p:cTn id="15" dur="2000" fill="hold"/>
                                        <p:tgtEl>
                                          <p:spTgt spid="14340"/>
                                        </p:tgtEl>
                                        <p:attrNameLst>
                                          <p:attrName>ppt_h</p:attrName>
                                        </p:attrNameLst>
                                      </p:cBhvr>
                                      <p:tavLst>
                                        <p:tav tm="0">
                                          <p:val>
                                            <p:fltVal val="0"/>
                                          </p:val>
                                        </p:tav>
                                        <p:tav tm="100000">
                                          <p:val>
                                            <p:strVal val="#ppt_h"/>
                                          </p:val>
                                        </p:tav>
                                      </p:tavLst>
                                    </p:anim>
                                    <p:anim calcmode="lin" valueType="num">
                                      <p:cBhvr>
                                        <p:cTn id="16" dur="2000" fill="hold"/>
                                        <p:tgtEl>
                                          <p:spTgt spid="14340"/>
                                        </p:tgtEl>
                                        <p:attrNameLst>
                                          <p:attrName>ppt_x</p:attrName>
                                        </p:attrNameLst>
                                      </p:cBhvr>
                                      <p:tavLst>
                                        <p:tav tm="0" fmla="#ppt_x+(cos(-2*pi*(1-$))*-#ppt_x-sin(-2*pi*(1-$))*(1-#ppt_y))*(1-$)">
                                          <p:val>
                                            <p:fltVal val="0"/>
                                          </p:val>
                                        </p:tav>
                                        <p:tav tm="100000">
                                          <p:val>
                                            <p:fltVal val="1"/>
                                          </p:val>
                                        </p:tav>
                                      </p:tavLst>
                                    </p:anim>
                                    <p:anim calcmode="lin" valueType="num">
                                      <p:cBhvr>
                                        <p:cTn id="17" dur="2000" fill="hold"/>
                                        <p:tgtEl>
                                          <p:spTgt spid="1434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ar-SA" b="1" smtClean="0">
                <a:solidFill>
                  <a:srgbClr val="C00000"/>
                </a:solidFill>
              </a:rPr>
              <a:t>عندما يترك المرض دون علاج</a:t>
            </a:r>
            <a:endParaRPr lang="en-US" b="1" smtClean="0">
              <a:solidFill>
                <a:srgbClr val="C00000"/>
              </a:solidFill>
            </a:endParaRPr>
          </a:p>
        </p:txBody>
      </p:sp>
      <p:sp>
        <p:nvSpPr>
          <p:cNvPr id="15363" name="Rectangle 3"/>
          <p:cNvSpPr>
            <a:spLocks noGrp="1" noChangeArrowheads="1"/>
          </p:cNvSpPr>
          <p:nvPr>
            <p:ph type="body" idx="1"/>
          </p:nvPr>
        </p:nvSpPr>
        <p:spPr/>
        <p:txBody>
          <a:bodyPr/>
          <a:lstStyle/>
          <a:p>
            <a:pPr eaLnBrk="1" hangingPunct="1">
              <a:buFontTx/>
              <a:buNone/>
            </a:pPr>
            <a:r>
              <a:rPr lang="ar-SA" b="1" smtClean="0">
                <a:solidFill>
                  <a:srgbClr val="FF3F3F"/>
                </a:solidFill>
              </a:rPr>
              <a:t> *</a:t>
            </a:r>
            <a:r>
              <a:rPr lang="ar-SA" b="1" smtClean="0">
                <a:solidFill>
                  <a:srgbClr val="336699"/>
                </a:solidFill>
              </a:rPr>
              <a:t> يأخذ مجراه في غضون اسبوعين تقريبا ..</a:t>
            </a:r>
          </a:p>
          <a:p>
            <a:pPr eaLnBrk="1" hangingPunct="1">
              <a:buFontTx/>
              <a:buNone/>
            </a:pPr>
            <a:r>
              <a:rPr lang="ar-SA" b="1" smtClean="0">
                <a:solidFill>
                  <a:srgbClr val="336699"/>
                </a:solidFill>
              </a:rPr>
              <a:t>مؤدياً في النهاية إلى الوفاة في أكثر من </a:t>
            </a:r>
            <a:r>
              <a:rPr lang="ar-SA" b="1" smtClean="0">
                <a:solidFill>
                  <a:srgbClr val="FF3F3F"/>
                </a:solidFill>
              </a:rPr>
              <a:t>30%</a:t>
            </a:r>
            <a:r>
              <a:rPr lang="ar-SA" b="1" smtClean="0">
                <a:solidFill>
                  <a:srgbClr val="336699"/>
                </a:solidFill>
              </a:rPr>
              <a:t> من الحالات </a:t>
            </a:r>
            <a:endParaRPr lang="en-US" b="1" smtClean="0">
              <a:solidFill>
                <a:srgbClr val="336699"/>
              </a:solidFill>
            </a:endParaRPr>
          </a:p>
        </p:txBody>
      </p:sp>
      <p:pic>
        <p:nvPicPr>
          <p:cNvPr id="15364" name="Picture 4"/>
          <p:cNvPicPr>
            <a:picLocks noChangeAspect="1" noChangeArrowheads="1"/>
          </p:cNvPicPr>
          <p:nvPr/>
        </p:nvPicPr>
        <p:blipFill>
          <a:blip r:embed="rId3" cstate="print"/>
          <a:srcRect/>
          <a:stretch>
            <a:fillRect/>
          </a:stretch>
        </p:blipFill>
        <p:spPr bwMode="auto">
          <a:xfrm>
            <a:off x="1258888" y="2924175"/>
            <a:ext cx="6624637" cy="37163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2000"/>
                                        <p:tgtEl>
                                          <p:spTgt spid="153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363">
                                            <p:txEl>
                                              <p:pRg st="0" end="0"/>
                                            </p:txEl>
                                          </p:spTgt>
                                        </p:tgtEl>
                                        <p:attrNameLst>
                                          <p:attrName>style.visibility</p:attrName>
                                        </p:attrNameLst>
                                      </p:cBhvr>
                                      <p:to>
                                        <p:strVal val="visible"/>
                                      </p:to>
                                    </p:set>
                                    <p:animEffect transition="in" filter="fade">
                                      <p:cBhvr>
                                        <p:cTn id="10" dur="2000"/>
                                        <p:tgtEl>
                                          <p:spTgt spid="1536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Effect transition="in" filter="fade">
                                      <p:cBhvr>
                                        <p:cTn id="13" dur="2000"/>
                                        <p:tgtEl>
                                          <p:spTgt spid="15363">
                                            <p:txEl>
                                              <p:pRg st="1" end="1"/>
                                            </p:txEl>
                                          </p:spTgt>
                                        </p:tgtEl>
                                      </p:cBhvr>
                                    </p:animEffect>
                                  </p:childTnLst>
                                </p:cTn>
                              </p:par>
                            </p:childTnLst>
                          </p:cTn>
                        </p:par>
                        <p:par>
                          <p:cTn id="14" fill="hold">
                            <p:stCondLst>
                              <p:cond delay="2000"/>
                            </p:stCondLst>
                            <p:childTnLst>
                              <p:par>
                                <p:cTn id="15" presetID="26" presetClass="entr" presetSubtype="0" fill="hold" nodeType="afterEffect">
                                  <p:stCondLst>
                                    <p:cond delay="0"/>
                                  </p:stCondLst>
                                  <p:childTnLst>
                                    <p:set>
                                      <p:cBhvr>
                                        <p:cTn id="16" dur="1" fill="hold">
                                          <p:stCondLst>
                                            <p:cond delay="0"/>
                                          </p:stCondLst>
                                        </p:cTn>
                                        <p:tgtEl>
                                          <p:spTgt spid="15364"/>
                                        </p:tgtEl>
                                        <p:attrNameLst>
                                          <p:attrName>style.visibility</p:attrName>
                                        </p:attrNameLst>
                                      </p:cBhvr>
                                      <p:to>
                                        <p:strVal val="visible"/>
                                      </p:to>
                                    </p:set>
                                    <p:animEffect transition="in" filter="wipe(down)">
                                      <p:cBhvr>
                                        <p:cTn id="17" dur="580">
                                          <p:stCondLst>
                                            <p:cond delay="0"/>
                                          </p:stCondLst>
                                        </p:cTn>
                                        <p:tgtEl>
                                          <p:spTgt spid="15364"/>
                                        </p:tgtEl>
                                      </p:cBhvr>
                                    </p:animEffect>
                                    <p:anim calcmode="lin" valueType="num">
                                      <p:cBhvr>
                                        <p:cTn id="18" dur="1822" tmFilter="0,0; 0.14,0.36; 0.43,0.73; 0.71,0.91; 1.0,1.0">
                                          <p:stCondLst>
                                            <p:cond delay="0"/>
                                          </p:stCondLst>
                                        </p:cTn>
                                        <p:tgtEl>
                                          <p:spTgt spid="1536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536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536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536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5364"/>
                                        </p:tgtEl>
                                        <p:attrNameLst>
                                          <p:attrName>ppt_y</p:attrName>
                                        </p:attrNameLst>
                                      </p:cBhvr>
                                      <p:tavLst>
                                        <p:tav tm="0" fmla="#ppt_y-sin(pi*$)/81">
                                          <p:val>
                                            <p:fltVal val="0"/>
                                          </p:val>
                                        </p:tav>
                                        <p:tav tm="100000">
                                          <p:val>
                                            <p:fltVal val="1"/>
                                          </p:val>
                                        </p:tav>
                                      </p:tavLst>
                                    </p:anim>
                                    <p:animScale>
                                      <p:cBhvr>
                                        <p:cTn id="23" dur="26">
                                          <p:stCondLst>
                                            <p:cond delay="650"/>
                                          </p:stCondLst>
                                        </p:cTn>
                                        <p:tgtEl>
                                          <p:spTgt spid="15364"/>
                                        </p:tgtEl>
                                      </p:cBhvr>
                                      <p:to x="100000" y="60000"/>
                                    </p:animScale>
                                    <p:animScale>
                                      <p:cBhvr>
                                        <p:cTn id="24" dur="166" decel="50000">
                                          <p:stCondLst>
                                            <p:cond delay="676"/>
                                          </p:stCondLst>
                                        </p:cTn>
                                        <p:tgtEl>
                                          <p:spTgt spid="15364"/>
                                        </p:tgtEl>
                                      </p:cBhvr>
                                      <p:to x="100000" y="100000"/>
                                    </p:animScale>
                                    <p:animScale>
                                      <p:cBhvr>
                                        <p:cTn id="25" dur="26">
                                          <p:stCondLst>
                                            <p:cond delay="1312"/>
                                          </p:stCondLst>
                                        </p:cTn>
                                        <p:tgtEl>
                                          <p:spTgt spid="15364"/>
                                        </p:tgtEl>
                                      </p:cBhvr>
                                      <p:to x="100000" y="80000"/>
                                    </p:animScale>
                                    <p:animScale>
                                      <p:cBhvr>
                                        <p:cTn id="26" dur="166" decel="50000">
                                          <p:stCondLst>
                                            <p:cond delay="1338"/>
                                          </p:stCondLst>
                                        </p:cTn>
                                        <p:tgtEl>
                                          <p:spTgt spid="15364"/>
                                        </p:tgtEl>
                                      </p:cBhvr>
                                      <p:to x="100000" y="100000"/>
                                    </p:animScale>
                                    <p:animScale>
                                      <p:cBhvr>
                                        <p:cTn id="27" dur="26">
                                          <p:stCondLst>
                                            <p:cond delay="1642"/>
                                          </p:stCondLst>
                                        </p:cTn>
                                        <p:tgtEl>
                                          <p:spTgt spid="15364"/>
                                        </p:tgtEl>
                                      </p:cBhvr>
                                      <p:to x="100000" y="90000"/>
                                    </p:animScale>
                                    <p:animScale>
                                      <p:cBhvr>
                                        <p:cTn id="28" dur="166" decel="50000">
                                          <p:stCondLst>
                                            <p:cond delay="1668"/>
                                          </p:stCondLst>
                                        </p:cTn>
                                        <p:tgtEl>
                                          <p:spTgt spid="15364"/>
                                        </p:tgtEl>
                                      </p:cBhvr>
                                      <p:to x="100000" y="100000"/>
                                    </p:animScale>
                                    <p:animScale>
                                      <p:cBhvr>
                                        <p:cTn id="29" dur="26">
                                          <p:stCondLst>
                                            <p:cond delay="1808"/>
                                          </p:stCondLst>
                                        </p:cTn>
                                        <p:tgtEl>
                                          <p:spTgt spid="15364"/>
                                        </p:tgtEl>
                                      </p:cBhvr>
                                      <p:to x="100000" y="95000"/>
                                    </p:animScale>
                                    <p:animScale>
                                      <p:cBhvr>
                                        <p:cTn id="30" dur="166" decel="50000">
                                          <p:stCondLst>
                                            <p:cond delay="1834"/>
                                          </p:stCondLst>
                                        </p:cTn>
                                        <p:tgtEl>
                                          <p:spTgt spid="1536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ar-SA" b="1" smtClean="0">
                <a:solidFill>
                  <a:srgbClr val="FF3F3F"/>
                </a:solidFill>
              </a:rPr>
              <a:t>*</a:t>
            </a:r>
            <a:r>
              <a:rPr lang="ar-SA" b="1" smtClean="0">
                <a:solidFill>
                  <a:srgbClr val="336699"/>
                </a:solidFill>
              </a:rPr>
              <a:t> التقيح وخراجات الرئة </a:t>
            </a:r>
            <a:endParaRPr lang="en-US" b="1" smtClean="0">
              <a:solidFill>
                <a:srgbClr val="336699"/>
              </a:solidFill>
            </a:endParaRPr>
          </a:p>
        </p:txBody>
      </p:sp>
      <p:pic>
        <p:nvPicPr>
          <p:cNvPr id="16388" name="Picture 4"/>
          <p:cNvPicPr>
            <a:picLocks noChangeAspect="1" noChangeArrowheads="1"/>
          </p:cNvPicPr>
          <p:nvPr/>
        </p:nvPicPr>
        <p:blipFill>
          <a:blip r:embed="rId3" cstate="print"/>
          <a:srcRect/>
          <a:stretch>
            <a:fillRect/>
          </a:stretch>
        </p:blipFill>
        <p:spPr bwMode="auto">
          <a:xfrm>
            <a:off x="468313" y="1773238"/>
            <a:ext cx="3790950" cy="2781300"/>
          </a:xfrm>
          <a:prstGeom prst="rect">
            <a:avLst/>
          </a:prstGeom>
          <a:noFill/>
          <a:ln w="9525">
            <a:noFill/>
            <a:miter lim="800000"/>
            <a:headEnd/>
            <a:tailEnd/>
          </a:ln>
        </p:spPr>
      </p:pic>
      <p:pic>
        <p:nvPicPr>
          <p:cNvPr id="16389" name="Picture 5"/>
          <p:cNvPicPr>
            <a:picLocks noChangeAspect="1" noChangeArrowheads="1"/>
          </p:cNvPicPr>
          <p:nvPr/>
        </p:nvPicPr>
        <p:blipFill>
          <a:blip r:embed="rId4" cstate="print"/>
          <a:srcRect/>
          <a:stretch>
            <a:fillRect/>
          </a:stretch>
        </p:blipFill>
        <p:spPr bwMode="auto">
          <a:xfrm>
            <a:off x="5148263" y="2852738"/>
            <a:ext cx="3362325" cy="3467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2000" fill="hold"/>
                                        <p:tgtEl>
                                          <p:spTgt spid="16386"/>
                                        </p:tgtEl>
                                        <p:attrNameLst>
                                          <p:attrName>ppt_w</p:attrName>
                                        </p:attrNameLst>
                                      </p:cBhvr>
                                      <p:tavLst>
                                        <p:tav tm="0">
                                          <p:val>
                                            <p:fltVal val="0"/>
                                          </p:val>
                                        </p:tav>
                                        <p:tav tm="100000">
                                          <p:val>
                                            <p:strVal val="#ppt_w"/>
                                          </p:val>
                                        </p:tav>
                                      </p:tavLst>
                                    </p:anim>
                                    <p:anim calcmode="lin" valueType="num">
                                      <p:cBhvr>
                                        <p:cTn id="8" dur="2000" fill="hold"/>
                                        <p:tgtEl>
                                          <p:spTgt spid="16386"/>
                                        </p:tgtEl>
                                        <p:attrNameLst>
                                          <p:attrName>ppt_h</p:attrName>
                                        </p:attrNameLst>
                                      </p:cBhvr>
                                      <p:tavLst>
                                        <p:tav tm="0">
                                          <p:val>
                                            <p:fltVal val="0"/>
                                          </p:val>
                                        </p:tav>
                                        <p:tav tm="100000">
                                          <p:val>
                                            <p:strVal val="#ppt_h"/>
                                          </p:val>
                                        </p:tav>
                                      </p:tavLst>
                                    </p:anim>
                                    <p:anim calcmode="lin" valueType="num">
                                      <p:cBhvr>
                                        <p:cTn id="9" dur="2000" fill="hold"/>
                                        <p:tgtEl>
                                          <p:spTgt spid="16386"/>
                                        </p:tgtEl>
                                        <p:attrNameLst>
                                          <p:attrName>style.rotation</p:attrName>
                                        </p:attrNameLst>
                                      </p:cBhvr>
                                      <p:tavLst>
                                        <p:tav tm="0">
                                          <p:val>
                                            <p:fltVal val="90"/>
                                          </p:val>
                                        </p:tav>
                                        <p:tav tm="100000">
                                          <p:val>
                                            <p:fltVal val="0"/>
                                          </p:val>
                                        </p:tav>
                                      </p:tavLst>
                                    </p:anim>
                                    <p:animEffect transition="in" filter="fade">
                                      <p:cBhvr>
                                        <p:cTn id="10" dur="2000"/>
                                        <p:tgtEl>
                                          <p:spTgt spid="16386"/>
                                        </p:tgtEl>
                                      </p:cBhvr>
                                    </p:animEffect>
                                  </p:childTnLst>
                                </p:cTn>
                              </p:par>
                            </p:childTnLst>
                          </p:cTn>
                        </p:par>
                        <p:par>
                          <p:cTn id="11" fill="hold">
                            <p:stCondLst>
                              <p:cond delay="38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16388"/>
                                        </p:tgtEl>
                                        <p:attrNameLst>
                                          <p:attrName>style.visibility</p:attrName>
                                        </p:attrNameLst>
                                      </p:cBhvr>
                                      <p:to>
                                        <p:strVal val="visible"/>
                                      </p:to>
                                    </p:set>
                                    <p:anim calcmode="lin" valueType="num">
                                      <p:cBhvr>
                                        <p:cTn id="14" dur="2000" fill="hold"/>
                                        <p:tgtEl>
                                          <p:spTgt spid="16388"/>
                                        </p:tgtEl>
                                        <p:attrNameLst>
                                          <p:attrName>ppt_w</p:attrName>
                                        </p:attrNameLst>
                                      </p:cBhvr>
                                      <p:tavLst>
                                        <p:tav tm="0">
                                          <p:val>
                                            <p:fltVal val="0"/>
                                          </p:val>
                                        </p:tav>
                                        <p:tav tm="100000">
                                          <p:val>
                                            <p:strVal val="#ppt_w"/>
                                          </p:val>
                                        </p:tav>
                                      </p:tavLst>
                                    </p:anim>
                                    <p:anim calcmode="lin" valueType="num">
                                      <p:cBhvr>
                                        <p:cTn id="15" dur="2000" fill="hold"/>
                                        <p:tgtEl>
                                          <p:spTgt spid="16388"/>
                                        </p:tgtEl>
                                        <p:attrNameLst>
                                          <p:attrName>ppt_h</p:attrName>
                                        </p:attrNameLst>
                                      </p:cBhvr>
                                      <p:tavLst>
                                        <p:tav tm="0">
                                          <p:val>
                                            <p:fltVal val="0"/>
                                          </p:val>
                                        </p:tav>
                                        <p:tav tm="100000">
                                          <p:val>
                                            <p:strVal val="#ppt_h"/>
                                          </p:val>
                                        </p:tav>
                                      </p:tavLst>
                                    </p:anim>
                                    <p:anim calcmode="lin" valueType="num">
                                      <p:cBhvr>
                                        <p:cTn id="16" dur="2000" fill="hold"/>
                                        <p:tgtEl>
                                          <p:spTgt spid="16388"/>
                                        </p:tgtEl>
                                        <p:attrNameLst>
                                          <p:attrName>style.rotation</p:attrName>
                                        </p:attrNameLst>
                                      </p:cBhvr>
                                      <p:tavLst>
                                        <p:tav tm="0">
                                          <p:val>
                                            <p:fltVal val="90"/>
                                          </p:val>
                                        </p:tav>
                                        <p:tav tm="100000">
                                          <p:val>
                                            <p:fltVal val="0"/>
                                          </p:val>
                                        </p:tav>
                                      </p:tavLst>
                                    </p:anim>
                                    <p:animEffect transition="in" filter="fade">
                                      <p:cBhvr>
                                        <p:cTn id="17" dur="2000"/>
                                        <p:tgtEl>
                                          <p:spTgt spid="16388"/>
                                        </p:tgtEl>
                                      </p:cBhvr>
                                    </p:animEffect>
                                  </p:childTnLst>
                                </p:cTn>
                              </p:par>
                            </p:childTnLst>
                          </p:cTn>
                        </p:par>
                        <p:par>
                          <p:cTn id="18" fill="hold">
                            <p:stCondLst>
                              <p:cond delay="5800"/>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16389"/>
                                        </p:tgtEl>
                                        <p:attrNameLst>
                                          <p:attrName>style.visibility</p:attrName>
                                        </p:attrNameLst>
                                      </p:cBhvr>
                                      <p:to>
                                        <p:strVal val="visible"/>
                                      </p:to>
                                    </p:set>
                                    <p:anim calcmode="lin" valueType="num">
                                      <p:cBhvr>
                                        <p:cTn id="21" dur="2000" fill="hold"/>
                                        <p:tgtEl>
                                          <p:spTgt spid="16389"/>
                                        </p:tgtEl>
                                        <p:attrNameLst>
                                          <p:attrName>ppt_w</p:attrName>
                                        </p:attrNameLst>
                                      </p:cBhvr>
                                      <p:tavLst>
                                        <p:tav tm="0">
                                          <p:val>
                                            <p:fltVal val="0"/>
                                          </p:val>
                                        </p:tav>
                                        <p:tav tm="100000">
                                          <p:val>
                                            <p:strVal val="#ppt_w"/>
                                          </p:val>
                                        </p:tav>
                                      </p:tavLst>
                                    </p:anim>
                                    <p:anim calcmode="lin" valueType="num">
                                      <p:cBhvr>
                                        <p:cTn id="22" dur="2000" fill="hold"/>
                                        <p:tgtEl>
                                          <p:spTgt spid="16389"/>
                                        </p:tgtEl>
                                        <p:attrNameLst>
                                          <p:attrName>ppt_h</p:attrName>
                                        </p:attrNameLst>
                                      </p:cBhvr>
                                      <p:tavLst>
                                        <p:tav tm="0">
                                          <p:val>
                                            <p:fltVal val="0"/>
                                          </p:val>
                                        </p:tav>
                                        <p:tav tm="100000">
                                          <p:val>
                                            <p:strVal val="#ppt_h"/>
                                          </p:val>
                                        </p:tav>
                                      </p:tavLst>
                                    </p:anim>
                                    <p:anim calcmode="lin" valueType="num">
                                      <p:cBhvr>
                                        <p:cTn id="23" dur="2000" fill="hold"/>
                                        <p:tgtEl>
                                          <p:spTgt spid="16389"/>
                                        </p:tgtEl>
                                        <p:attrNameLst>
                                          <p:attrName>style.rotation</p:attrName>
                                        </p:attrNameLst>
                                      </p:cBhvr>
                                      <p:tavLst>
                                        <p:tav tm="0">
                                          <p:val>
                                            <p:fltVal val="90"/>
                                          </p:val>
                                        </p:tav>
                                        <p:tav tm="100000">
                                          <p:val>
                                            <p:fltVal val="0"/>
                                          </p:val>
                                        </p:tav>
                                      </p:tavLst>
                                    </p:anim>
                                    <p:animEffect transition="in" filter="fade">
                                      <p:cBhvr>
                                        <p:cTn id="24" dur="20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468313" y="476250"/>
            <a:ext cx="8229600" cy="5832475"/>
          </a:xfrm>
        </p:spPr>
        <p:txBody>
          <a:bodyPr/>
          <a:lstStyle/>
          <a:p>
            <a:pPr eaLnBrk="1" hangingPunct="1">
              <a:buFontTx/>
              <a:buNone/>
            </a:pPr>
            <a:r>
              <a:rPr lang="ar-SA" b="1" smtClean="0"/>
              <a:t>  </a:t>
            </a:r>
            <a:r>
              <a:rPr lang="ar-SA" b="1" smtClean="0">
                <a:solidFill>
                  <a:srgbClr val="FF3F3F"/>
                </a:solidFill>
              </a:rPr>
              <a:t>*</a:t>
            </a:r>
            <a:r>
              <a:rPr lang="ar-SA" b="1" smtClean="0"/>
              <a:t> </a:t>
            </a:r>
            <a:r>
              <a:rPr lang="ar-SA" b="1" smtClean="0">
                <a:solidFill>
                  <a:srgbClr val="336699"/>
                </a:solidFill>
              </a:rPr>
              <a:t>تلوث القلب الجرثومي</a:t>
            </a:r>
            <a:r>
              <a:rPr lang="ar-SA" b="1" smtClean="0"/>
              <a:t> </a:t>
            </a:r>
          </a:p>
          <a:p>
            <a:pPr eaLnBrk="1" hangingPunct="1">
              <a:buFontTx/>
              <a:buNone/>
            </a:pPr>
            <a:endParaRPr lang="ar-SA" b="1" smtClean="0"/>
          </a:p>
          <a:p>
            <a:pPr eaLnBrk="1" hangingPunct="1">
              <a:buFontTx/>
              <a:buNone/>
            </a:pPr>
            <a:endParaRPr lang="ar-SA" b="1" smtClean="0"/>
          </a:p>
          <a:p>
            <a:pPr eaLnBrk="1" hangingPunct="1">
              <a:buFontTx/>
              <a:buNone/>
            </a:pPr>
            <a:endParaRPr lang="ar-SA" b="1" smtClean="0"/>
          </a:p>
          <a:p>
            <a:pPr eaLnBrk="1" hangingPunct="1">
              <a:buFontTx/>
              <a:buNone/>
            </a:pPr>
            <a:r>
              <a:rPr lang="ar-SA" b="1" smtClean="0"/>
              <a:t>                                           </a:t>
            </a:r>
            <a:r>
              <a:rPr lang="ar-SA" b="1" smtClean="0">
                <a:solidFill>
                  <a:srgbClr val="FF3F3F"/>
                </a:solidFill>
              </a:rPr>
              <a:t>*</a:t>
            </a:r>
            <a:r>
              <a:rPr lang="ar-SA" b="1" smtClean="0"/>
              <a:t> </a:t>
            </a:r>
            <a:r>
              <a:rPr lang="ar-SA" b="1" smtClean="0">
                <a:solidFill>
                  <a:srgbClr val="336699"/>
                </a:solidFill>
              </a:rPr>
              <a:t>التهاب السحايا</a:t>
            </a:r>
            <a:endParaRPr lang="en-US" b="1" smtClean="0">
              <a:solidFill>
                <a:srgbClr val="336699"/>
              </a:solidFill>
            </a:endParaRPr>
          </a:p>
        </p:txBody>
      </p:sp>
      <p:pic>
        <p:nvPicPr>
          <p:cNvPr id="18436" name="Picture 4"/>
          <p:cNvPicPr>
            <a:picLocks noChangeAspect="1" noChangeArrowheads="1"/>
          </p:cNvPicPr>
          <p:nvPr/>
        </p:nvPicPr>
        <p:blipFill>
          <a:blip r:embed="rId3" cstate="print"/>
          <a:srcRect/>
          <a:stretch>
            <a:fillRect/>
          </a:stretch>
        </p:blipFill>
        <p:spPr bwMode="auto">
          <a:xfrm>
            <a:off x="5435600" y="1412875"/>
            <a:ext cx="2808288" cy="2592388"/>
          </a:xfrm>
          <a:prstGeom prst="rect">
            <a:avLst/>
          </a:prstGeom>
          <a:noFill/>
          <a:ln w="9525">
            <a:noFill/>
            <a:miter lim="800000"/>
            <a:headEnd/>
            <a:tailEnd/>
          </a:ln>
        </p:spPr>
      </p:pic>
      <p:pic>
        <p:nvPicPr>
          <p:cNvPr id="18437" name="Picture 5"/>
          <p:cNvPicPr>
            <a:picLocks noChangeAspect="1" noChangeArrowheads="1"/>
          </p:cNvPicPr>
          <p:nvPr/>
        </p:nvPicPr>
        <p:blipFill>
          <a:blip r:embed="rId4" cstate="print"/>
          <a:srcRect/>
          <a:stretch>
            <a:fillRect/>
          </a:stretch>
        </p:blipFill>
        <p:spPr bwMode="auto">
          <a:xfrm>
            <a:off x="971550" y="3429000"/>
            <a:ext cx="3219450" cy="304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p:cTn id="7" dur="1000" decel="50000" fill="hold">
                                          <p:stCondLst>
                                            <p:cond delay="0"/>
                                          </p:stCondLst>
                                        </p:cTn>
                                        <p:tgtEl>
                                          <p:spTgt spid="18435">
                                            <p:txEl>
                                              <p:pRg st="0" end="0"/>
                                            </p:txEl>
                                          </p:spTgt>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8435">
                                            <p:txEl>
                                              <p:pRg st="0" end="0"/>
                                            </p:txEl>
                                          </p:spTgt>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8435">
                                            <p:txEl>
                                              <p:pRg st="0" end="0"/>
                                            </p:txEl>
                                          </p:spTgt>
                                        </p:tgtEl>
                                        <p:attrNameLst>
                                          <p:attrName>ppt_w</p:attrName>
                                        </p:attrNameLst>
                                      </p:cBhvr>
                                      <p:tavLst>
                                        <p:tav tm="0">
                                          <p:val>
                                            <p:strVal val="#ppt_w*.05"/>
                                          </p:val>
                                        </p:tav>
                                        <p:tav tm="100000">
                                          <p:val>
                                            <p:strVal val="#ppt_w"/>
                                          </p:val>
                                        </p:tav>
                                      </p:tavLst>
                                    </p:anim>
                                    <p:anim calcmode="lin" valueType="num">
                                      <p:cBhvr>
                                        <p:cTn id="10" dur="2000" fill="hold"/>
                                        <p:tgtEl>
                                          <p:spTgt spid="18435">
                                            <p:txEl>
                                              <p:pRg st="0" end="0"/>
                                            </p:txEl>
                                          </p:spTgt>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8435">
                                            <p:txEl>
                                              <p:pRg st="0" end="0"/>
                                            </p:txEl>
                                          </p:spTgt>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8435">
                                            <p:txEl>
                                              <p:pRg st="0" end="0"/>
                                            </p:txEl>
                                          </p:spTgt>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8435">
                                            <p:txEl>
                                              <p:pRg st="0" end="0"/>
                                            </p:txEl>
                                          </p:spTgt>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8435">
                                            <p:txEl>
                                              <p:pRg st="0" end="0"/>
                                            </p:txEl>
                                          </p:spTgt>
                                        </p:tgtEl>
                                      </p:cBhvr>
                                    </p:animEffect>
                                  </p:childTnLst>
                                </p:cTn>
                              </p:par>
                            </p:childTnLst>
                          </p:cTn>
                        </p:par>
                        <p:par>
                          <p:cTn id="15" fill="hold">
                            <p:stCondLst>
                              <p:cond delay="2000"/>
                            </p:stCondLst>
                            <p:childTnLst>
                              <p:par>
                                <p:cTn id="16" presetID="25" presetClass="entr" presetSubtype="0" fill="hold" grpId="0" nodeType="afterEffect">
                                  <p:stCondLst>
                                    <p:cond delay="0"/>
                                  </p:stCondLst>
                                  <p:childTnLst>
                                    <p:set>
                                      <p:cBhvr>
                                        <p:cTn id="17" dur="1" fill="hold">
                                          <p:stCondLst>
                                            <p:cond delay="0"/>
                                          </p:stCondLst>
                                        </p:cTn>
                                        <p:tgtEl>
                                          <p:spTgt spid="18435">
                                            <p:txEl>
                                              <p:pRg st="4" end="4"/>
                                            </p:txEl>
                                          </p:spTgt>
                                        </p:tgtEl>
                                        <p:attrNameLst>
                                          <p:attrName>style.visibility</p:attrName>
                                        </p:attrNameLst>
                                      </p:cBhvr>
                                      <p:to>
                                        <p:strVal val="visible"/>
                                      </p:to>
                                    </p:set>
                                    <p:anim calcmode="lin" valueType="num">
                                      <p:cBhvr>
                                        <p:cTn id="18" dur="1000" decel="50000" fill="hold">
                                          <p:stCondLst>
                                            <p:cond delay="0"/>
                                          </p:stCondLst>
                                        </p:cTn>
                                        <p:tgtEl>
                                          <p:spTgt spid="18435">
                                            <p:txEl>
                                              <p:pRg st="4" end="4"/>
                                            </p:txEl>
                                          </p:spTgt>
                                        </p:tgtEl>
                                        <p:attrNameLst>
                                          <p:attrName>style.rotation</p:attrName>
                                        </p:attrNameLst>
                                      </p:cBhvr>
                                      <p:tavLst>
                                        <p:tav tm="0">
                                          <p:val>
                                            <p:fltVal val="-90"/>
                                          </p:val>
                                        </p:tav>
                                        <p:tav tm="100000">
                                          <p:val>
                                            <p:fltVal val="0"/>
                                          </p:val>
                                        </p:tav>
                                      </p:tavLst>
                                    </p:anim>
                                    <p:anim calcmode="lin" valueType="num">
                                      <p:cBhvr>
                                        <p:cTn id="19" dur="1000" decel="50000" fill="hold">
                                          <p:stCondLst>
                                            <p:cond delay="0"/>
                                          </p:stCondLst>
                                        </p:cTn>
                                        <p:tgtEl>
                                          <p:spTgt spid="18435">
                                            <p:txEl>
                                              <p:pRg st="4" end="4"/>
                                            </p:txEl>
                                          </p:spTgt>
                                        </p:tgtEl>
                                        <p:attrNameLst>
                                          <p:attrName>ppt_w</p:attrName>
                                        </p:attrNameLst>
                                      </p:cBhvr>
                                      <p:tavLst>
                                        <p:tav tm="0">
                                          <p:val>
                                            <p:strVal val="#ppt_w"/>
                                          </p:val>
                                        </p:tav>
                                        <p:tav tm="100000">
                                          <p:val>
                                            <p:strVal val="#ppt_w*.05"/>
                                          </p:val>
                                        </p:tav>
                                      </p:tavLst>
                                    </p:anim>
                                    <p:anim calcmode="lin" valueType="num">
                                      <p:cBhvr>
                                        <p:cTn id="20" dur="1000" accel="50000" fill="hold">
                                          <p:stCondLst>
                                            <p:cond delay="1000"/>
                                          </p:stCondLst>
                                        </p:cTn>
                                        <p:tgtEl>
                                          <p:spTgt spid="18435">
                                            <p:txEl>
                                              <p:pRg st="4" end="4"/>
                                            </p:txEl>
                                          </p:spTgt>
                                        </p:tgtEl>
                                        <p:attrNameLst>
                                          <p:attrName>ppt_w</p:attrName>
                                        </p:attrNameLst>
                                      </p:cBhvr>
                                      <p:tavLst>
                                        <p:tav tm="0">
                                          <p:val>
                                            <p:strVal val="#ppt_w*.05"/>
                                          </p:val>
                                        </p:tav>
                                        <p:tav tm="100000">
                                          <p:val>
                                            <p:strVal val="#ppt_w"/>
                                          </p:val>
                                        </p:tav>
                                      </p:tavLst>
                                    </p:anim>
                                    <p:anim calcmode="lin" valueType="num">
                                      <p:cBhvr>
                                        <p:cTn id="21" dur="2000" fill="hold"/>
                                        <p:tgtEl>
                                          <p:spTgt spid="18435">
                                            <p:txEl>
                                              <p:pRg st="4" end="4"/>
                                            </p:txEl>
                                          </p:spTgt>
                                        </p:tgtEl>
                                        <p:attrNameLst>
                                          <p:attrName>ppt_h</p:attrName>
                                        </p:attrNameLst>
                                      </p:cBhvr>
                                      <p:tavLst>
                                        <p:tav tm="0">
                                          <p:val>
                                            <p:strVal val="#ppt_h"/>
                                          </p:val>
                                        </p:tav>
                                        <p:tav tm="100000">
                                          <p:val>
                                            <p:strVal val="#ppt_h"/>
                                          </p:val>
                                        </p:tav>
                                      </p:tavLst>
                                    </p:anim>
                                    <p:anim calcmode="lin" valueType="num">
                                      <p:cBhvr>
                                        <p:cTn id="22" dur="1000" decel="50000" fill="hold">
                                          <p:stCondLst>
                                            <p:cond delay="0"/>
                                          </p:stCondLst>
                                        </p:cTn>
                                        <p:tgtEl>
                                          <p:spTgt spid="18435">
                                            <p:txEl>
                                              <p:pRg st="4" end="4"/>
                                            </p:txEl>
                                          </p:spTgt>
                                        </p:tgtEl>
                                        <p:attrNameLst>
                                          <p:attrName>ppt_x</p:attrName>
                                        </p:attrNameLst>
                                      </p:cBhvr>
                                      <p:tavLst>
                                        <p:tav tm="0">
                                          <p:val>
                                            <p:strVal val="#ppt_x+.4"/>
                                          </p:val>
                                        </p:tav>
                                        <p:tav tm="100000">
                                          <p:val>
                                            <p:strVal val="#ppt_x"/>
                                          </p:val>
                                        </p:tav>
                                      </p:tavLst>
                                    </p:anim>
                                    <p:anim calcmode="lin" valueType="num">
                                      <p:cBhvr>
                                        <p:cTn id="23" dur="1000" decel="50000" fill="hold">
                                          <p:stCondLst>
                                            <p:cond delay="0"/>
                                          </p:stCondLst>
                                        </p:cTn>
                                        <p:tgtEl>
                                          <p:spTgt spid="18435">
                                            <p:txEl>
                                              <p:pRg st="4" end="4"/>
                                            </p:txEl>
                                          </p:spTgt>
                                        </p:tgtEl>
                                        <p:attrNameLst>
                                          <p:attrName>ppt_y</p:attrName>
                                        </p:attrNameLst>
                                      </p:cBhvr>
                                      <p:tavLst>
                                        <p:tav tm="0">
                                          <p:val>
                                            <p:strVal val="#ppt_y-.2"/>
                                          </p:val>
                                        </p:tav>
                                        <p:tav tm="100000">
                                          <p:val>
                                            <p:strVal val="#ppt_y+.1"/>
                                          </p:val>
                                        </p:tav>
                                      </p:tavLst>
                                    </p:anim>
                                    <p:anim calcmode="lin" valueType="num">
                                      <p:cBhvr>
                                        <p:cTn id="24" dur="1000" accel="50000" fill="hold">
                                          <p:stCondLst>
                                            <p:cond delay="1000"/>
                                          </p:stCondLst>
                                        </p:cTn>
                                        <p:tgtEl>
                                          <p:spTgt spid="18435">
                                            <p:txEl>
                                              <p:pRg st="4" end="4"/>
                                            </p:txEl>
                                          </p:spTgt>
                                        </p:tgtEl>
                                        <p:attrNameLst>
                                          <p:attrName>ppt_y</p:attrName>
                                        </p:attrNameLst>
                                      </p:cBhvr>
                                      <p:tavLst>
                                        <p:tav tm="0">
                                          <p:val>
                                            <p:strVal val="#ppt_y+.1"/>
                                          </p:val>
                                        </p:tav>
                                        <p:tav tm="100000">
                                          <p:val>
                                            <p:strVal val="#ppt_y"/>
                                          </p:val>
                                        </p:tav>
                                      </p:tavLst>
                                    </p:anim>
                                    <p:animEffect transition="in" filter="fade">
                                      <p:cBhvr>
                                        <p:cTn id="25" dur="2000" decel="50000">
                                          <p:stCondLst>
                                            <p:cond delay="0"/>
                                          </p:stCondLst>
                                        </p:cTn>
                                        <p:tgtEl>
                                          <p:spTgt spid="18435">
                                            <p:txEl>
                                              <p:pRg st="4" end="4"/>
                                            </p:txEl>
                                          </p:spTgt>
                                        </p:tgtEl>
                                      </p:cBhvr>
                                    </p:animEffect>
                                  </p:childTnLst>
                                </p:cTn>
                              </p:par>
                            </p:childTnLst>
                          </p:cTn>
                        </p:par>
                        <p:par>
                          <p:cTn id="26" fill="hold">
                            <p:stCondLst>
                              <p:cond delay="4000"/>
                            </p:stCondLst>
                            <p:childTnLst>
                              <p:par>
                                <p:cTn id="27" presetID="25" presetClass="entr" presetSubtype="0" fill="hold" nodeType="afterEffect">
                                  <p:stCondLst>
                                    <p:cond delay="0"/>
                                  </p:stCondLst>
                                  <p:childTnLst>
                                    <p:set>
                                      <p:cBhvr>
                                        <p:cTn id="28" dur="1" fill="hold">
                                          <p:stCondLst>
                                            <p:cond delay="0"/>
                                          </p:stCondLst>
                                        </p:cTn>
                                        <p:tgtEl>
                                          <p:spTgt spid="18436"/>
                                        </p:tgtEl>
                                        <p:attrNameLst>
                                          <p:attrName>style.visibility</p:attrName>
                                        </p:attrNameLst>
                                      </p:cBhvr>
                                      <p:to>
                                        <p:strVal val="visible"/>
                                      </p:to>
                                    </p:set>
                                    <p:anim calcmode="lin" valueType="num">
                                      <p:cBhvr>
                                        <p:cTn id="29" dur="1000" decel="50000" fill="hold">
                                          <p:stCondLst>
                                            <p:cond delay="0"/>
                                          </p:stCondLst>
                                        </p:cTn>
                                        <p:tgtEl>
                                          <p:spTgt spid="18436"/>
                                        </p:tgtEl>
                                        <p:attrNameLst>
                                          <p:attrName>style.rotation</p:attrName>
                                        </p:attrNameLst>
                                      </p:cBhvr>
                                      <p:tavLst>
                                        <p:tav tm="0">
                                          <p:val>
                                            <p:fltVal val="-90"/>
                                          </p:val>
                                        </p:tav>
                                        <p:tav tm="100000">
                                          <p:val>
                                            <p:fltVal val="0"/>
                                          </p:val>
                                        </p:tav>
                                      </p:tavLst>
                                    </p:anim>
                                    <p:anim calcmode="lin" valueType="num">
                                      <p:cBhvr>
                                        <p:cTn id="30" dur="1000" decel="50000" fill="hold">
                                          <p:stCondLst>
                                            <p:cond delay="0"/>
                                          </p:stCondLst>
                                        </p:cTn>
                                        <p:tgtEl>
                                          <p:spTgt spid="18436"/>
                                        </p:tgtEl>
                                        <p:attrNameLst>
                                          <p:attrName>ppt_w</p:attrName>
                                        </p:attrNameLst>
                                      </p:cBhvr>
                                      <p:tavLst>
                                        <p:tav tm="0">
                                          <p:val>
                                            <p:strVal val="#ppt_w"/>
                                          </p:val>
                                        </p:tav>
                                        <p:tav tm="100000">
                                          <p:val>
                                            <p:strVal val="#ppt_w*.05"/>
                                          </p:val>
                                        </p:tav>
                                      </p:tavLst>
                                    </p:anim>
                                    <p:anim calcmode="lin" valueType="num">
                                      <p:cBhvr>
                                        <p:cTn id="31" dur="1000" accel="50000" fill="hold">
                                          <p:stCondLst>
                                            <p:cond delay="1000"/>
                                          </p:stCondLst>
                                        </p:cTn>
                                        <p:tgtEl>
                                          <p:spTgt spid="18436"/>
                                        </p:tgtEl>
                                        <p:attrNameLst>
                                          <p:attrName>ppt_w</p:attrName>
                                        </p:attrNameLst>
                                      </p:cBhvr>
                                      <p:tavLst>
                                        <p:tav tm="0">
                                          <p:val>
                                            <p:strVal val="#ppt_w*.05"/>
                                          </p:val>
                                        </p:tav>
                                        <p:tav tm="100000">
                                          <p:val>
                                            <p:strVal val="#ppt_w"/>
                                          </p:val>
                                        </p:tav>
                                      </p:tavLst>
                                    </p:anim>
                                    <p:anim calcmode="lin" valueType="num">
                                      <p:cBhvr>
                                        <p:cTn id="32" dur="2000" fill="hold"/>
                                        <p:tgtEl>
                                          <p:spTgt spid="18436"/>
                                        </p:tgtEl>
                                        <p:attrNameLst>
                                          <p:attrName>ppt_h</p:attrName>
                                        </p:attrNameLst>
                                      </p:cBhvr>
                                      <p:tavLst>
                                        <p:tav tm="0">
                                          <p:val>
                                            <p:strVal val="#ppt_h"/>
                                          </p:val>
                                        </p:tav>
                                        <p:tav tm="100000">
                                          <p:val>
                                            <p:strVal val="#ppt_h"/>
                                          </p:val>
                                        </p:tav>
                                      </p:tavLst>
                                    </p:anim>
                                    <p:anim calcmode="lin" valueType="num">
                                      <p:cBhvr>
                                        <p:cTn id="33" dur="1000" decel="50000" fill="hold">
                                          <p:stCondLst>
                                            <p:cond delay="0"/>
                                          </p:stCondLst>
                                        </p:cTn>
                                        <p:tgtEl>
                                          <p:spTgt spid="18436"/>
                                        </p:tgtEl>
                                        <p:attrNameLst>
                                          <p:attrName>ppt_x</p:attrName>
                                        </p:attrNameLst>
                                      </p:cBhvr>
                                      <p:tavLst>
                                        <p:tav tm="0">
                                          <p:val>
                                            <p:strVal val="#ppt_x+.4"/>
                                          </p:val>
                                        </p:tav>
                                        <p:tav tm="100000">
                                          <p:val>
                                            <p:strVal val="#ppt_x"/>
                                          </p:val>
                                        </p:tav>
                                      </p:tavLst>
                                    </p:anim>
                                    <p:anim calcmode="lin" valueType="num">
                                      <p:cBhvr>
                                        <p:cTn id="34" dur="1000" decel="50000" fill="hold">
                                          <p:stCondLst>
                                            <p:cond delay="0"/>
                                          </p:stCondLst>
                                        </p:cTn>
                                        <p:tgtEl>
                                          <p:spTgt spid="18436"/>
                                        </p:tgtEl>
                                        <p:attrNameLst>
                                          <p:attrName>ppt_y</p:attrName>
                                        </p:attrNameLst>
                                      </p:cBhvr>
                                      <p:tavLst>
                                        <p:tav tm="0">
                                          <p:val>
                                            <p:strVal val="#ppt_y-.2"/>
                                          </p:val>
                                        </p:tav>
                                        <p:tav tm="100000">
                                          <p:val>
                                            <p:strVal val="#ppt_y+.1"/>
                                          </p:val>
                                        </p:tav>
                                      </p:tavLst>
                                    </p:anim>
                                    <p:anim calcmode="lin" valueType="num">
                                      <p:cBhvr>
                                        <p:cTn id="35" dur="1000" accel="50000" fill="hold">
                                          <p:stCondLst>
                                            <p:cond delay="1000"/>
                                          </p:stCondLst>
                                        </p:cTn>
                                        <p:tgtEl>
                                          <p:spTgt spid="18436"/>
                                        </p:tgtEl>
                                        <p:attrNameLst>
                                          <p:attrName>ppt_y</p:attrName>
                                        </p:attrNameLst>
                                      </p:cBhvr>
                                      <p:tavLst>
                                        <p:tav tm="0">
                                          <p:val>
                                            <p:strVal val="#ppt_y+.1"/>
                                          </p:val>
                                        </p:tav>
                                        <p:tav tm="100000">
                                          <p:val>
                                            <p:strVal val="#ppt_y"/>
                                          </p:val>
                                        </p:tav>
                                      </p:tavLst>
                                    </p:anim>
                                    <p:animEffect transition="in" filter="fade">
                                      <p:cBhvr>
                                        <p:cTn id="36" dur="2000" decel="50000">
                                          <p:stCondLst>
                                            <p:cond delay="0"/>
                                          </p:stCondLst>
                                        </p:cTn>
                                        <p:tgtEl>
                                          <p:spTgt spid="18436"/>
                                        </p:tgtEl>
                                      </p:cBhvr>
                                    </p:animEffect>
                                  </p:childTnLst>
                                </p:cTn>
                              </p:par>
                            </p:childTnLst>
                          </p:cTn>
                        </p:par>
                        <p:par>
                          <p:cTn id="37" fill="hold">
                            <p:stCondLst>
                              <p:cond delay="6000"/>
                            </p:stCondLst>
                            <p:childTnLst>
                              <p:par>
                                <p:cTn id="38" presetID="25" presetClass="entr" presetSubtype="0" fill="hold" nodeType="afterEffect">
                                  <p:stCondLst>
                                    <p:cond delay="0"/>
                                  </p:stCondLst>
                                  <p:childTnLst>
                                    <p:set>
                                      <p:cBhvr>
                                        <p:cTn id="39" dur="1" fill="hold">
                                          <p:stCondLst>
                                            <p:cond delay="0"/>
                                          </p:stCondLst>
                                        </p:cTn>
                                        <p:tgtEl>
                                          <p:spTgt spid="18437"/>
                                        </p:tgtEl>
                                        <p:attrNameLst>
                                          <p:attrName>style.visibility</p:attrName>
                                        </p:attrNameLst>
                                      </p:cBhvr>
                                      <p:to>
                                        <p:strVal val="visible"/>
                                      </p:to>
                                    </p:set>
                                    <p:anim calcmode="lin" valueType="num">
                                      <p:cBhvr>
                                        <p:cTn id="40" dur="1000" decel="50000" fill="hold">
                                          <p:stCondLst>
                                            <p:cond delay="0"/>
                                          </p:stCondLst>
                                        </p:cTn>
                                        <p:tgtEl>
                                          <p:spTgt spid="18437"/>
                                        </p:tgtEl>
                                        <p:attrNameLst>
                                          <p:attrName>style.rotation</p:attrName>
                                        </p:attrNameLst>
                                      </p:cBhvr>
                                      <p:tavLst>
                                        <p:tav tm="0">
                                          <p:val>
                                            <p:fltVal val="-90"/>
                                          </p:val>
                                        </p:tav>
                                        <p:tav tm="100000">
                                          <p:val>
                                            <p:fltVal val="0"/>
                                          </p:val>
                                        </p:tav>
                                      </p:tavLst>
                                    </p:anim>
                                    <p:anim calcmode="lin" valueType="num">
                                      <p:cBhvr>
                                        <p:cTn id="41" dur="1000" decel="50000" fill="hold">
                                          <p:stCondLst>
                                            <p:cond delay="0"/>
                                          </p:stCondLst>
                                        </p:cTn>
                                        <p:tgtEl>
                                          <p:spTgt spid="18437"/>
                                        </p:tgtEl>
                                        <p:attrNameLst>
                                          <p:attrName>ppt_w</p:attrName>
                                        </p:attrNameLst>
                                      </p:cBhvr>
                                      <p:tavLst>
                                        <p:tav tm="0">
                                          <p:val>
                                            <p:strVal val="#ppt_w"/>
                                          </p:val>
                                        </p:tav>
                                        <p:tav tm="100000">
                                          <p:val>
                                            <p:strVal val="#ppt_w*.05"/>
                                          </p:val>
                                        </p:tav>
                                      </p:tavLst>
                                    </p:anim>
                                    <p:anim calcmode="lin" valueType="num">
                                      <p:cBhvr>
                                        <p:cTn id="42" dur="1000" accel="50000" fill="hold">
                                          <p:stCondLst>
                                            <p:cond delay="1000"/>
                                          </p:stCondLst>
                                        </p:cTn>
                                        <p:tgtEl>
                                          <p:spTgt spid="18437"/>
                                        </p:tgtEl>
                                        <p:attrNameLst>
                                          <p:attrName>ppt_w</p:attrName>
                                        </p:attrNameLst>
                                      </p:cBhvr>
                                      <p:tavLst>
                                        <p:tav tm="0">
                                          <p:val>
                                            <p:strVal val="#ppt_w*.05"/>
                                          </p:val>
                                        </p:tav>
                                        <p:tav tm="100000">
                                          <p:val>
                                            <p:strVal val="#ppt_w"/>
                                          </p:val>
                                        </p:tav>
                                      </p:tavLst>
                                    </p:anim>
                                    <p:anim calcmode="lin" valueType="num">
                                      <p:cBhvr>
                                        <p:cTn id="43" dur="2000" fill="hold"/>
                                        <p:tgtEl>
                                          <p:spTgt spid="18437"/>
                                        </p:tgtEl>
                                        <p:attrNameLst>
                                          <p:attrName>ppt_h</p:attrName>
                                        </p:attrNameLst>
                                      </p:cBhvr>
                                      <p:tavLst>
                                        <p:tav tm="0">
                                          <p:val>
                                            <p:strVal val="#ppt_h"/>
                                          </p:val>
                                        </p:tav>
                                        <p:tav tm="100000">
                                          <p:val>
                                            <p:strVal val="#ppt_h"/>
                                          </p:val>
                                        </p:tav>
                                      </p:tavLst>
                                    </p:anim>
                                    <p:anim calcmode="lin" valueType="num">
                                      <p:cBhvr>
                                        <p:cTn id="44" dur="1000" decel="50000" fill="hold">
                                          <p:stCondLst>
                                            <p:cond delay="0"/>
                                          </p:stCondLst>
                                        </p:cTn>
                                        <p:tgtEl>
                                          <p:spTgt spid="18437"/>
                                        </p:tgtEl>
                                        <p:attrNameLst>
                                          <p:attrName>ppt_x</p:attrName>
                                        </p:attrNameLst>
                                      </p:cBhvr>
                                      <p:tavLst>
                                        <p:tav tm="0">
                                          <p:val>
                                            <p:strVal val="#ppt_x+.4"/>
                                          </p:val>
                                        </p:tav>
                                        <p:tav tm="100000">
                                          <p:val>
                                            <p:strVal val="#ppt_x"/>
                                          </p:val>
                                        </p:tav>
                                      </p:tavLst>
                                    </p:anim>
                                    <p:anim calcmode="lin" valueType="num">
                                      <p:cBhvr>
                                        <p:cTn id="45" dur="1000" decel="50000" fill="hold">
                                          <p:stCondLst>
                                            <p:cond delay="0"/>
                                          </p:stCondLst>
                                        </p:cTn>
                                        <p:tgtEl>
                                          <p:spTgt spid="18437"/>
                                        </p:tgtEl>
                                        <p:attrNameLst>
                                          <p:attrName>ppt_y</p:attrName>
                                        </p:attrNameLst>
                                      </p:cBhvr>
                                      <p:tavLst>
                                        <p:tav tm="0">
                                          <p:val>
                                            <p:strVal val="#ppt_y-.2"/>
                                          </p:val>
                                        </p:tav>
                                        <p:tav tm="100000">
                                          <p:val>
                                            <p:strVal val="#ppt_y+.1"/>
                                          </p:val>
                                        </p:tav>
                                      </p:tavLst>
                                    </p:anim>
                                    <p:anim calcmode="lin" valueType="num">
                                      <p:cBhvr>
                                        <p:cTn id="46" dur="1000" accel="50000" fill="hold">
                                          <p:stCondLst>
                                            <p:cond delay="1000"/>
                                          </p:stCondLst>
                                        </p:cTn>
                                        <p:tgtEl>
                                          <p:spTgt spid="18437"/>
                                        </p:tgtEl>
                                        <p:attrNameLst>
                                          <p:attrName>ppt_y</p:attrName>
                                        </p:attrNameLst>
                                      </p:cBhvr>
                                      <p:tavLst>
                                        <p:tav tm="0">
                                          <p:val>
                                            <p:strVal val="#ppt_y+.1"/>
                                          </p:val>
                                        </p:tav>
                                        <p:tav tm="100000">
                                          <p:val>
                                            <p:strVal val="#ppt_y"/>
                                          </p:val>
                                        </p:tav>
                                      </p:tavLst>
                                    </p:anim>
                                    <p:animEffect transition="in" filter="fade">
                                      <p:cBhvr>
                                        <p:cTn id="47" dur="2000" decel="50000">
                                          <p:stCondLst>
                                            <p:cond delay="0"/>
                                          </p:stCondLst>
                                        </p:cTn>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ar-SA" b="1" smtClean="0">
                <a:solidFill>
                  <a:srgbClr val="FF3F3F"/>
                </a:solidFill>
              </a:rPr>
              <a:t>ما يجب عمله :</a:t>
            </a:r>
            <a:endParaRPr lang="en-US" b="1" smtClean="0">
              <a:solidFill>
                <a:srgbClr val="FF3F3F"/>
              </a:solidFill>
            </a:endParaRPr>
          </a:p>
        </p:txBody>
      </p:sp>
      <p:sp>
        <p:nvSpPr>
          <p:cNvPr id="19459" name="Rectangle 3"/>
          <p:cNvSpPr>
            <a:spLocks noGrp="1" noChangeArrowheads="1"/>
          </p:cNvSpPr>
          <p:nvPr>
            <p:ph type="body" idx="1"/>
          </p:nvPr>
        </p:nvSpPr>
        <p:spPr/>
        <p:txBody>
          <a:bodyPr/>
          <a:lstStyle/>
          <a:p>
            <a:pPr eaLnBrk="1" hangingPunct="1">
              <a:buFontTx/>
              <a:buNone/>
            </a:pPr>
            <a:r>
              <a:rPr lang="ar-SA" sz="3600" b="1" smtClean="0">
                <a:solidFill>
                  <a:srgbClr val="FF3F3F"/>
                </a:solidFill>
              </a:rPr>
              <a:t>1/</a:t>
            </a:r>
            <a:r>
              <a:rPr lang="ar-SA" sz="3600" b="1" smtClean="0">
                <a:solidFill>
                  <a:srgbClr val="336699"/>
                </a:solidFill>
              </a:rPr>
              <a:t> نقل المصاب إلى المستشفى .</a:t>
            </a:r>
            <a:endParaRPr lang="en-US" sz="3600" b="1" smtClean="0">
              <a:solidFill>
                <a:srgbClr val="336699"/>
              </a:solidFill>
            </a:endParaRPr>
          </a:p>
        </p:txBody>
      </p:sp>
      <p:pic>
        <p:nvPicPr>
          <p:cNvPr id="19460" name="Picture 4"/>
          <p:cNvPicPr>
            <a:picLocks noChangeAspect="1" noChangeArrowheads="1"/>
          </p:cNvPicPr>
          <p:nvPr/>
        </p:nvPicPr>
        <p:blipFill>
          <a:blip r:embed="rId3" cstate="print"/>
          <a:srcRect/>
          <a:stretch>
            <a:fillRect/>
          </a:stretch>
        </p:blipFill>
        <p:spPr bwMode="auto">
          <a:xfrm>
            <a:off x="1403350" y="2492375"/>
            <a:ext cx="6697663" cy="39608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linds(horizontal)">
                                      <p:cBhvr>
                                        <p:cTn id="7" dur="2000"/>
                                        <p:tgtEl>
                                          <p:spTgt spid="19458"/>
                                        </p:tgtEl>
                                      </p:cBhvr>
                                    </p:animEffect>
                                  </p:childTnLst>
                                </p:cTn>
                              </p:par>
                            </p:childTnLst>
                          </p:cTn>
                        </p:par>
                        <p:par>
                          <p:cTn id="8" fill="hold">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9459">
                                            <p:txEl>
                                              <p:pRg st="0" end="0"/>
                                            </p:txEl>
                                          </p:spTgt>
                                        </p:tgtEl>
                                        <p:attrNameLst>
                                          <p:attrName>style.visibility</p:attrName>
                                        </p:attrNameLst>
                                      </p:cBhvr>
                                      <p:to>
                                        <p:strVal val="visible"/>
                                      </p:to>
                                    </p:set>
                                    <p:animEffect transition="in" filter="blinds(horizontal)">
                                      <p:cBhvr>
                                        <p:cTn id="11" dur="2000"/>
                                        <p:tgtEl>
                                          <p:spTgt spid="19459">
                                            <p:txEl>
                                              <p:pRg st="0" end="0"/>
                                            </p:txEl>
                                          </p:spTgt>
                                        </p:tgtEl>
                                      </p:cBhvr>
                                    </p:animEffect>
                                  </p:childTnLst>
                                </p:cTn>
                              </p:par>
                            </p:childTnLst>
                          </p:cTn>
                        </p:par>
                        <p:par>
                          <p:cTn id="12" fill="hold">
                            <p:stCondLst>
                              <p:cond delay="4000"/>
                            </p:stCondLst>
                            <p:childTnLst>
                              <p:par>
                                <p:cTn id="13" presetID="3" presetClass="entr" presetSubtype="10" fill="hold" nodeType="afterEffect">
                                  <p:stCondLst>
                                    <p:cond delay="0"/>
                                  </p:stCondLst>
                                  <p:childTnLst>
                                    <p:set>
                                      <p:cBhvr>
                                        <p:cTn id="14" dur="1" fill="hold">
                                          <p:stCondLst>
                                            <p:cond delay="0"/>
                                          </p:stCondLst>
                                        </p:cTn>
                                        <p:tgtEl>
                                          <p:spTgt spid="19460"/>
                                        </p:tgtEl>
                                        <p:attrNameLst>
                                          <p:attrName>style.visibility</p:attrName>
                                        </p:attrNameLst>
                                      </p:cBhvr>
                                      <p:to>
                                        <p:strVal val="visible"/>
                                      </p:to>
                                    </p:set>
                                    <p:animEffect transition="in" filter="blinds(horizontal)">
                                      <p:cBhvr>
                                        <p:cTn id="15" dur="20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50825" y="620713"/>
            <a:ext cx="8642350" cy="1143000"/>
          </a:xfrm>
        </p:spPr>
        <p:txBody>
          <a:bodyPr/>
          <a:lstStyle/>
          <a:p>
            <a:pPr eaLnBrk="1" hangingPunct="1"/>
            <a:r>
              <a:rPr lang="ar-SA" b="1" smtClean="0">
                <a:solidFill>
                  <a:srgbClr val="FF3F3F"/>
                </a:solidFill>
              </a:rPr>
              <a:t>2/</a:t>
            </a:r>
            <a:r>
              <a:rPr lang="ar-SA" b="1" smtClean="0">
                <a:solidFill>
                  <a:srgbClr val="336699"/>
                </a:solidFill>
              </a:rPr>
              <a:t> اخذ عينات من دم المريض ونخامته لتحليلها</a:t>
            </a:r>
            <a:endParaRPr lang="en-US" b="1" smtClean="0">
              <a:solidFill>
                <a:srgbClr val="336699"/>
              </a:solidFill>
            </a:endParaRPr>
          </a:p>
        </p:txBody>
      </p:sp>
      <p:pic>
        <p:nvPicPr>
          <p:cNvPr id="20484" name="Picture 4"/>
          <p:cNvPicPr>
            <a:picLocks noChangeAspect="1" noChangeArrowheads="1"/>
          </p:cNvPicPr>
          <p:nvPr/>
        </p:nvPicPr>
        <p:blipFill>
          <a:blip r:embed="rId3" cstate="print"/>
          <a:srcRect/>
          <a:stretch>
            <a:fillRect/>
          </a:stretch>
        </p:blipFill>
        <p:spPr bwMode="auto">
          <a:xfrm>
            <a:off x="1979613" y="2060575"/>
            <a:ext cx="5256212" cy="4464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p:cTn id="7" dur="2000" fill="hold"/>
                                        <p:tgtEl>
                                          <p:spTgt spid="20482"/>
                                        </p:tgtEl>
                                        <p:attrNameLst>
                                          <p:attrName>ppt_w</p:attrName>
                                        </p:attrNameLst>
                                      </p:cBhvr>
                                      <p:tavLst>
                                        <p:tav tm="0">
                                          <p:val>
                                            <p:fltVal val="0"/>
                                          </p:val>
                                        </p:tav>
                                        <p:tav tm="100000">
                                          <p:val>
                                            <p:strVal val="#ppt_w"/>
                                          </p:val>
                                        </p:tav>
                                      </p:tavLst>
                                    </p:anim>
                                    <p:anim calcmode="lin" valueType="num">
                                      <p:cBhvr>
                                        <p:cTn id="8" dur="2000" fill="hold"/>
                                        <p:tgtEl>
                                          <p:spTgt spid="20482"/>
                                        </p:tgtEl>
                                        <p:attrNameLst>
                                          <p:attrName>ppt_h</p:attrName>
                                        </p:attrNameLst>
                                      </p:cBhvr>
                                      <p:tavLst>
                                        <p:tav tm="0">
                                          <p:val>
                                            <p:fltVal val="0"/>
                                          </p:val>
                                        </p:tav>
                                        <p:tav tm="100000">
                                          <p:val>
                                            <p:strVal val="#ppt_h"/>
                                          </p:val>
                                        </p:tav>
                                      </p:tavLst>
                                    </p:anim>
                                    <p:anim calcmode="lin" valueType="num">
                                      <p:cBhvr>
                                        <p:cTn id="9" dur="2000" fill="hold"/>
                                        <p:tgtEl>
                                          <p:spTgt spid="20482"/>
                                        </p:tgtEl>
                                        <p:attrNameLst>
                                          <p:attrName>style.rotation</p:attrName>
                                        </p:attrNameLst>
                                      </p:cBhvr>
                                      <p:tavLst>
                                        <p:tav tm="0">
                                          <p:val>
                                            <p:fltVal val="360"/>
                                          </p:val>
                                        </p:tav>
                                        <p:tav tm="100000">
                                          <p:val>
                                            <p:fltVal val="0"/>
                                          </p:val>
                                        </p:tav>
                                      </p:tavLst>
                                    </p:anim>
                                    <p:animEffect transition="in" filter="fade">
                                      <p:cBhvr>
                                        <p:cTn id="10" dur="2000"/>
                                        <p:tgtEl>
                                          <p:spTgt spid="20482"/>
                                        </p:tgtEl>
                                      </p:cBhvr>
                                    </p:animEffect>
                                  </p:childTnLst>
                                </p:cTn>
                              </p:par>
                            </p:childTnLst>
                          </p:cTn>
                        </p:par>
                        <p:par>
                          <p:cTn id="11" fill="hold">
                            <p:stCondLst>
                              <p:cond delay="2000"/>
                            </p:stCondLst>
                            <p:childTnLst>
                              <p:par>
                                <p:cTn id="12" presetID="49" presetClass="entr" presetSubtype="0" decel="100000" fill="hold" nodeType="afterEffect">
                                  <p:stCondLst>
                                    <p:cond delay="0"/>
                                  </p:stCondLst>
                                  <p:childTnLst>
                                    <p:set>
                                      <p:cBhvr>
                                        <p:cTn id="13" dur="1" fill="hold">
                                          <p:stCondLst>
                                            <p:cond delay="0"/>
                                          </p:stCondLst>
                                        </p:cTn>
                                        <p:tgtEl>
                                          <p:spTgt spid="20484"/>
                                        </p:tgtEl>
                                        <p:attrNameLst>
                                          <p:attrName>style.visibility</p:attrName>
                                        </p:attrNameLst>
                                      </p:cBhvr>
                                      <p:to>
                                        <p:strVal val="visible"/>
                                      </p:to>
                                    </p:set>
                                    <p:anim calcmode="lin" valueType="num">
                                      <p:cBhvr>
                                        <p:cTn id="14" dur="2000" fill="hold"/>
                                        <p:tgtEl>
                                          <p:spTgt spid="20484"/>
                                        </p:tgtEl>
                                        <p:attrNameLst>
                                          <p:attrName>ppt_w</p:attrName>
                                        </p:attrNameLst>
                                      </p:cBhvr>
                                      <p:tavLst>
                                        <p:tav tm="0">
                                          <p:val>
                                            <p:fltVal val="0"/>
                                          </p:val>
                                        </p:tav>
                                        <p:tav tm="100000">
                                          <p:val>
                                            <p:strVal val="#ppt_w"/>
                                          </p:val>
                                        </p:tav>
                                      </p:tavLst>
                                    </p:anim>
                                    <p:anim calcmode="lin" valueType="num">
                                      <p:cBhvr>
                                        <p:cTn id="15" dur="2000" fill="hold"/>
                                        <p:tgtEl>
                                          <p:spTgt spid="20484"/>
                                        </p:tgtEl>
                                        <p:attrNameLst>
                                          <p:attrName>ppt_h</p:attrName>
                                        </p:attrNameLst>
                                      </p:cBhvr>
                                      <p:tavLst>
                                        <p:tav tm="0">
                                          <p:val>
                                            <p:fltVal val="0"/>
                                          </p:val>
                                        </p:tav>
                                        <p:tav tm="100000">
                                          <p:val>
                                            <p:strVal val="#ppt_h"/>
                                          </p:val>
                                        </p:tav>
                                      </p:tavLst>
                                    </p:anim>
                                    <p:anim calcmode="lin" valueType="num">
                                      <p:cBhvr>
                                        <p:cTn id="16" dur="2000" fill="hold"/>
                                        <p:tgtEl>
                                          <p:spTgt spid="20484"/>
                                        </p:tgtEl>
                                        <p:attrNameLst>
                                          <p:attrName>style.rotation</p:attrName>
                                        </p:attrNameLst>
                                      </p:cBhvr>
                                      <p:tavLst>
                                        <p:tav tm="0">
                                          <p:val>
                                            <p:fltVal val="360"/>
                                          </p:val>
                                        </p:tav>
                                        <p:tav tm="100000">
                                          <p:val>
                                            <p:fltVal val="0"/>
                                          </p:val>
                                        </p:tav>
                                      </p:tavLst>
                                    </p:anim>
                                    <p:animEffect transition="in" filter="fade">
                                      <p:cBhvr>
                                        <p:cTn id="17" dur="20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ar-SA" b="1" smtClean="0">
                <a:solidFill>
                  <a:srgbClr val="FF3F3F"/>
                </a:solidFill>
              </a:rPr>
              <a:t>3/</a:t>
            </a:r>
            <a:r>
              <a:rPr lang="ar-SA" b="1" smtClean="0">
                <a:solidFill>
                  <a:srgbClr val="336699"/>
                </a:solidFill>
              </a:rPr>
              <a:t> إعطاء المريض الأوكسجين عند الحاجة </a:t>
            </a:r>
            <a:endParaRPr lang="en-US" b="1" smtClean="0">
              <a:solidFill>
                <a:srgbClr val="336699"/>
              </a:solidFill>
            </a:endParaRPr>
          </a:p>
        </p:txBody>
      </p:sp>
      <p:pic>
        <p:nvPicPr>
          <p:cNvPr id="21508" name="Picture 4"/>
          <p:cNvPicPr>
            <a:picLocks noChangeAspect="1" noChangeArrowheads="1"/>
          </p:cNvPicPr>
          <p:nvPr/>
        </p:nvPicPr>
        <p:blipFill>
          <a:blip r:embed="rId3" cstate="print"/>
          <a:srcRect/>
          <a:stretch>
            <a:fillRect/>
          </a:stretch>
        </p:blipFill>
        <p:spPr bwMode="auto">
          <a:xfrm>
            <a:off x="2339975" y="1628775"/>
            <a:ext cx="4537075" cy="50403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2000" fill="hold"/>
                                        <p:tgtEl>
                                          <p:spTgt spid="21506"/>
                                        </p:tgtEl>
                                        <p:attrNameLst>
                                          <p:attrName>ppt_w</p:attrName>
                                        </p:attrNameLst>
                                      </p:cBhvr>
                                      <p:tavLst>
                                        <p:tav tm="0">
                                          <p:val>
                                            <p:strVal val="#ppt_w*0.70"/>
                                          </p:val>
                                        </p:tav>
                                        <p:tav tm="100000">
                                          <p:val>
                                            <p:strVal val="#ppt_w"/>
                                          </p:val>
                                        </p:tav>
                                      </p:tavLst>
                                    </p:anim>
                                    <p:anim calcmode="lin" valueType="num">
                                      <p:cBhvr>
                                        <p:cTn id="8" dur="2000" fill="hold"/>
                                        <p:tgtEl>
                                          <p:spTgt spid="21506"/>
                                        </p:tgtEl>
                                        <p:attrNameLst>
                                          <p:attrName>ppt_h</p:attrName>
                                        </p:attrNameLst>
                                      </p:cBhvr>
                                      <p:tavLst>
                                        <p:tav tm="0">
                                          <p:val>
                                            <p:strVal val="#ppt_h"/>
                                          </p:val>
                                        </p:tav>
                                        <p:tav tm="100000">
                                          <p:val>
                                            <p:strVal val="#ppt_h"/>
                                          </p:val>
                                        </p:tav>
                                      </p:tavLst>
                                    </p:anim>
                                    <p:animEffect transition="in" filter="fade">
                                      <p:cBhvr>
                                        <p:cTn id="9" dur="2000"/>
                                        <p:tgtEl>
                                          <p:spTgt spid="21506"/>
                                        </p:tgtEl>
                                      </p:cBhvr>
                                    </p:animEffect>
                                  </p:childTnLst>
                                </p:cTn>
                              </p:par>
                            </p:childTnLst>
                          </p:cTn>
                        </p:par>
                        <p:par>
                          <p:cTn id="10" fill="hold">
                            <p:stCondLst>
                              <p:cond delay="2000"/>
                            </p:stCondLst>
                            <p:childTnLst>
                              <p:par>
                                <p:cTn id="11" presetID="55" presetClass="entr" presetSubtype="0" fill="hold" nodeType="afterEffect">
                                  <p:stCondLst>
                                    <p:cond delay="0"/>
                                  </p:stCondLst>
                                  <p:childTnLst>
                                    <p:set>
                                      <p:cBhvr>
                                        <p:cTn id="12" dur="1" fill="hold">
                                          <p:stCondLst>
                                            <p:cond delay="0"/>
                                          </p:stCondLst>
                                        </p:cTn>
                                        <p:tgtEl>
                                          <p:spTgt spid="21508"/>
                                        </p:tgtEl>
                                        <p:attrNameLst>
                                          <p:attrName>style.visibility</p:attrName>
                                        </p:attrNameLst>
                                      </p:cBhvr>
                                      <p:to>
                                        <p:strVal val="visible"/>
                                      </p:to>
                                    </p:set>
                                    <p:anim calcmode="lin" valueType="num">
                                      <p:cBhvr>
                                        <p:cTn id="13" dur="2000" fill="hold"/>
                                        <p:tgtEl>
                                          <p:spTgt spid="21508"/>
                                        </p:tgtEl>
                                        <p:attrNameLst>
                                          <p:attrName>ppt_w</p:attrName>
                                        </p:attrNameLst>
                                      </p:cBhvr>
                                      <p:tavLst>
                                        <p:tav tm="0">
                                          <p:val>
                                            <p:strVal val="#ppt_w*0.70"/>
                                          </p:val>
                                        </p:tav>
                                        <p:tav tm="100000">
                                          <p:val>
                                            <p:strVal val="#ppt_w"/>
                                          </p:val>
                                        </p:tav>
                                      </p:tavLst>
                                    </p:anim>
                                    <p:anim calcmode="lin" valueType="num">
                                      <p:cBhvr>
                                        <p:cTn id="14" dur="2000" fill="hold"/>
                                        <p:tgtEl>
                                          <p:spTgt spid="21508"/>
                                        </p:tgtEl>
                                        <p:attrNameLst>
                                          <p:attrName>ppt_h</p:attrName>
                                        </p:attrNameLst>
                                      </p:cBhvr>
                                      <p:tavLst>
                                        <p:tav tm="0">
                                          <p:val>
                                            <p:strVal val="#ppt_h"/>
                                          </p:val>
                                        </p:tav>
                                        <p:tav tm="100000">
                                          <p:val>
                                            <p:strVal val="#ppt_h"/>
                                          </p:val>
                                        </p:tav>
                                      </p:tavLst>
                                    </p:anim>
                                    <p:animEffect transition="in" filter="fade">
                                      <p:cBhvr>
                                        <p:cTn id="15" dur="20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WordArt 5"/>
          <p:cNvSpPr>
            <a:spLocks noChangeArrowheads="1" noChangeShapeType="1" noTextEdit="1"/>
          </p:cNvSpPr>
          <p:nvPr/>
        </p:nvSpPr>
        <p:spPr bwMode="auto">
          <a:xfrm>
            <a:off x="684213" y="2492375"/>
            <a:ext cx="7775575" cy="1368425"/>
          </a:xfrm>
          <a:prstGeom prst="rect">
            <a:avLst/>
          </a:prstGeom>
        </p:spPr>
        <p:txBody>
          <a:bodyPr wrap="none" fromWordArt="1">
            <a:prstTxWarp prst="textPlain">
              <a:avLst>
                <a:gd name="adj" fmla="val 50000"/>
              </a:avLst>
            </a:prstTxWarp>
          </a:bodyPr>
          <a:lstStyle/>
          <a:p>
            <a:pPr algn="ctr"/>
            <a:r>
              <a:rPr lang="ar-SA" sz="3600" kern="10">
                <a:ln w="9525">
                  <a:solidFill>
                    <a:srgbClr val="FF3F3F"/>
                  </a:solidFill>
                  <a:round/>
                  <a:headEnd/>
                  <a:tailEnd/>
                </a:ln>
                <a:solidFill>
                  <a:srgbClr val="FF3F3F"/>
                </a:solidFill>
                <a:cs typeface="Andalus"/>
              </a:rPr>
              <a:t>حمانا الله وإياكم من كل سوء</a:t>
            </a:r>
          </a:p>
          <a:p>
            <a:pPr algn="ctr"/>
            <a:r>
              <a:rPr lang="ar-SA" sz="3600" kern="10">
                <a:ln w="9525">
                  <a:solidFill>
                    <a:srgbClr val="FF3F3F"/>
                  </a:solidFill>
                  <a:round/>
                  <a:headEnd/>
                  <a:tailEnd/>
                </a:ln>
                <a:solidFill>
                  <a:srgbClr val="FF3F3F"/>
                </a:solidFill>
                <a:cs typeface="Andalus"/>
              </a:rPr>
              <a:t>وشكرا علي حسن الاستماع</a:t>
            </a:r>
            <a:endParaRPr lang="en-US" sz="3600" kern="10">
              <a:ln w="9525">
                <a:solidFill>
                  <a:srgbClr val="FF3F3F"/>
                </a:solidFill>
                <a:round/>
                <a:headEnd/>
                <a:tailEnd/>
              </a:ln>
              <a:solidFill>
                <a:srgbClr val="FF3F3F"/>
              </a:solidFill>
              <a:cs typeface="Andalu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23557"/>
                                        </p:tgtEl>
                                        <p:attrNameLst>
                                          <p:attrName>style.visibility</p:attrName>
                                        </p:attrNameLst>
                                      </p:cBhvr>
                                      <p:to>
                                        <p:strVal val="visible"/>
                                      </p:to>
                                    </p:set>
                                    <p:anim calcmode="lin" valueType="num">
                                      <p:cBhvr>
                                        <p:cTn id="7" dur="2000" fill="hold"/>
                                        <p:tgtEl>
                                          <p:spTgt spid="23557"/>
                                        </p:tgtEl>
                                        <p:attrNameLst>
                                          <p:attrName>ppt_w</p:attrName>
                                        </p:attrNameLst>
                                      </p:cBhvr>
                                      <p:tavLst>
                                        <p:tav tm="0" fmla="#ppt_w*sin(2.5*pi*$)">
                                          <p:val>
                                            <p:fltVal val="0"/>
                                          </p:val>
                                        </p:tav>
                                        <p:tav tm="100000">
                                          <p:val>
                                            <p:fltVal val="1"/>
                                          </p:val>
                                        </p:tav>
                                      </p:tavLst>
                                    </p:anim>
                                    <p:anim calcmode="lin" valueType="num">
                                      <p:cBhvr>
                                        <p:cTn id="8" dur="2000" fill="hold"/>
                                        <p:tgtEl>
                                          <p:spTgt spid="2355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animBg="1"/>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687</TotalTime>
  <Words>1109</Words>
  <Application>Microsoft Office PowerPoint</Application>
  <PresentationFormat>عرض على الشاشة (3:4)‏</PresentationFormat>
  <Paragraphs>191</Paragraphs>
  <Slides>56</Slides>
  <Notes>56</Notes>
  <HiddenSlides>0</HiddenSlides>
  <MMClips>0</MMClips>
  <ScaleCrop>false</ScaleCrop>
  <HeadingPairs>
    <vt:vector size="4" baseType="variant">
      <vt:variant>
        <vt:lpstr>سمة</vt:lpstr>
      </vt:variant>
      <vt:variant>
        <vt:i4>1</vt:i4>
      </vt:variant>
      <vt:variant>
        <vt:lpstr>عناوين الشرائح</vt:lpstr>
      </vt:variant>
      <vt:variant>
        <vt:i4>56</vt:i4>
      </vt:variant>
    </vt:vector>
  </HeadingPairs>
  <TitlesOfParts>
    <vt:vector size="57" baseType="lpstr">
      <vt:lpstr>سمة Office</vt:lpstr>
      <vt:lpstr>الشريحة 1</vt:lpstr>
      <vt:lpstr>الشريحة 2</vt:lpstr>
      <vt:lpstr>الشريحة 3</vt:lpstr>
      <vt:lpstr>يسمي الطفيل (حلم الجرب)</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قرحة الفراش BedSore</vt:lpstr>
      <vt:lpstr>الشريحة 15</vt:lpstr>
      <vt:lpstr>ممر</vt:lpstr>
      <vt:lpstr>الشريحة 17</vt:lpstr>
      <vt:lpstr>الشريحة 18</vt:lpstr>
      <vt:lpstr>الشريحة 19</vt:lpstr>
      <vt:lpstr>الشريحة 20</vt:lpstr>
      <vt:lpstr>مراحلها: </vt:lpstr>
      <vt:lpstr>الشريحة 22</vt:lpstr>
      <vt:lpstr> من هم الأشخاص المعرضين للإصابة؟</vt:lpstr>
      <vt:lpstr>الشريحة 24</vt:lpstr>
      <vt:lpstr>الشريحة 25</vt:lpstr>
      <vt:lpstr>الشريحة 26</vt:lpstr>
      <vt:lpstr>تنقسم قرحة الفراش إلي مستويات مختلفة</vt:lpstr>
      <vt:lpstr>الشريحة 28</vt:lpstr>
      <vt:lpstr>- العلاج</vt:lpstr>
      <vt:lpstr>الشريحة 30</vt:lpstr>
      <vt:lpstr>الشريحة 31</vt:lpstr>
      <vt:lpstr> الوقــــايــــة..</vt:lpstr>
      <vt:lpstr>الشريحة 33</vt:lpstr>
      <vt:lpstr>الشريحة 34</vt:lpstr>
      <vt:lpstr>الشريحة 35</vt:lpstr>
      <vt:lpstr>استعمال لبادات او حلقات مطاطيه منفوخه كي توزع ظغط وزن الجسم .</vt:lpstr>
      <vt:lpstr>الشريحة 37</vt:lpstr>
      <vt:lpstr>السل(الدرن) </vt:lpstr>
      <vt:lpstr>العضو المصاب :</vt:lpstr>
      <vt:lpstr>السبب :</vt:lpstr>
      <vt:lpstr>أنواع الإصابة :</vt:lpstr>
      <vt:lpstr>الشريحة 42</vt:lpstr>
      <vt:lpstr>كيف يحدث التيبس في الرئتين</vt:lpstr>
      <vt:lpstr>لماذا يصعب جدا مقاومة البكتريا</vt:lpstr>
      <vt:lpstr>عادات سيئة تساعد علي الانتشار</vt:lpstr>
      <vt:lpstr>هل هناك انواع اخري من السل؟</vt:lpstr>
      <vt:lpstr>أعراضه :</vt:lpstr>
      <vt:lpstr>2/ الام حادة  في الصدر</vt:lpstr>
      <vt:lpstr>3/ سعال ونخامة ملوثة بالدم وتنفس سريع</vt:lpstr>
      <vt:lpstr>عندما يترك المرض دون علاج</vt:lpstr>
      <vt:lpstr>* التقيح وخراجات الرئة </vt:lpstr>
      <vt:lpstr>الشريحة 52</vt:lpstr>
      <vt:lpstr>ما يجب عمله :</vt:lpstr>
      <vt:lpstr>2/ اخذ عينات من دم المريض ونخامته لتحليلها</vt:lpstr>
      <vt:lpstr>3/ إعطاء المريض الأوكسجين عند الحاجة </vt:lpstr>
      <vt:lpstr>الشريحة 56</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Toshiba</dc:creator>
  <cp:lastModifiedBy>itp-0ct-10</cp:lastModifiedBy>
  <cp:revision>79</cp:revision>
  <dcterms:created xsi:type="dcterms:W3CDTF">2010-10-24T14:06:44Z</dcterms:created>
  <dcterms:modified xsi:type="dcterms:W3CDTF">2011-11-03T06:27:37Z</dcterms:modified>
</cp:coreProperties>
</file>