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notesMasterIdLst>
    <p:notesMasterId r:id="rId33"/>
  </p:notesMasterIdLst>
  <p:sldIdLst>
    <p:sldId id="256" r:id="rId2"/>
    <p:sldId id="259" r:id="rId3"/>
    <p:sldId id="257" r:id="rId4"/>
    <p:sldId id="284" r:id="rId5"/>
    <p:sldId id="260" r:id="rId6"/>
    <p:sldId id="293" r:id="rId7"/>
    <p:sldId id="263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294" r:id="rId3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2" d="100"/>
          <a:sy n="62" d="100"/>
        </p:scale>
        <p:origin x="-137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0D4A6D-F6AD-488B-AB23-DA3833A7013D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6C6599B-44D0-438A-8B0F-E17F88BCB451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1</a:t>
            </a:fld>
            <a:endParaRPr lang="ar-S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2</a:t>
            </a:fld>
            <a:endParaRPr lang="ar-S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3</a:t>
            </a:fld>
            <a:endParaRPr lang="ar-S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4</a:t>
            </a:fld>
            <a:endParaRPr lang="ar-S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5</a:t>
            </a:fld>
            <a:endParaRPr lang="ar-S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6</a:t>
            </a:fld>
            <a:endParaRPr lang="ar-S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7</a:t>
            </a:fld>
            <a:endParaRPr lang="ar-S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36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7A94F3-FD69-4E2B-812A-BBEB23B5B20A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638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E0080A-BEF9-48BD-926C-7FF5BF8DCD1C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741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55DCE0-5B12-4920-8A07-D2CA8AD93D8B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84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B066AD-DC56-4F8B-B81A-F4F19BDE8D96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946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776CE2-CE87-4EA0-8962-BB1DA99A42B2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>
              <a:cs typeface="Arial" charset="0"/>
            </a:endParaRPr>
          </a:p>
        </p:txBody>
      </p:sp>
      <p:sp>
        <p:nvSpPr>
          <p:cNvPr id="2048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362A40-CB07-4DF0-8AB2-5DE3FE76B324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2150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32AC63-F148-41E3-97B4-7E605013B400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2253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E022CE3-6C38-44D7-BC85-2A1BF708DD17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2355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D78134-49ED-4F23-82A2-7E4C59DF1626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2458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4C8BD4-81BF-4610-A752-5B03D6E07874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2560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0F5181-1563-454B-9D12-082407DBB732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2662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6A5003-F69C-4B02-8E41-C3C3A8D27DC2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BC16D-213B-433C-8E7E-99C4A83C813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31</a:t>
            </a:fld>
            <a:endParaRPr lang="ar-S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dirty="0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462AE-2F32-441F-8279-3079EB9F467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32C4BD9-A5BD-4686-B8AD-6B2AC41075E2}" type="datetimeFigureOut">
              <a:rPr lang="ar-SA" smtClean="0"/>
              <a:pPr/>
              <a:t>07/12/1432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-3505200" y="1219200"/>
            <a:ext cx="12207240" cy="1472184"/>
          </a:xfrm>
        </p:spPr>
        <p:txBody>
          <a:bodyPr>
            <a:noAutofit/>
          </a:bodyPr>
          <a:lstStyle/>
          <a:p>
            <a:pPr algn="ctr"/>
            <a:r>
              <a:rPr lang="ar-SA" sz="6000" dirty="0" err="1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ا</a:t>
            </a:r>
            <a:r>
              <a:rPr lang="ar-SA" sz="4800" dirty="0" err="1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مراض</a:t>
            </a:r>
            <a:r>
              <a:rPr lang="ar-SA" sz="4800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</a:t>
            </a:r>
            <a:r>
              <a:rPr lang="ar-SA" sz="4800" dirty="0" err="1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الجهازالهضمي</a:t>
            </a:r>
            <a:r>
              <a:rPr lang="ar-SA" sz="4800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</a:t>
            </a:r>
            <a:r>
              <a:rPr lang="ar-SA" sz="6000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/>
            </a:r>
            <a:br>
              <a:rPr lang="ar-SA" sz="6000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</a:br>
            <a:r>
              <a:rPr lang="ar-SA" sz="6000" dirty="0" err="1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الدوسنتاريا</a:t>
            </a:r>
            <a:endParaRPr lang="ar-SA" sz="6000" dirty="0">
              <a:solidFill>
                <a:schemeClr val="accent5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1676400" y="2743200"/>
            <a:ext cx="6172200" cy="1371600"/>
          </a:xfrm>
        </p:spPr>
        <p:txBody>
          <a:bodyPr>
            <a:normAutofit/>
          </a:bodyPr>
          <a:lstStyle/>
          <a:p>
            <a:r>
              <a:rPr lang="ar-SA" sz="4800" dirty="0" err="1" smtClean="0">
                <a:solidFill>
                  <a:schemeClr val="accent1">
                    <a:lumMod val="75000"/>
                  </a:schemeClr>
                </a:solidFill>
              </a:rPr>
              <a:t>الزحار</a:t>
            </a:r>
            <a:r>
              <a:rPr lang="ar-SA" sz="4800" dirty="0" smtClean="0">
                <a:solidFill>
                  <a:schemeClr val="accent1">
                    <a:lumMod val="75000"/>
                  </a:schemeClr>
                </a:solidFill>
              </a:rPr>
              <a:t> الأميبي</a:t>
            </a:r>
            <a:endParaRPr lang="ar-SA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7" descr="الأنتا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0"/>
            <a:ext cx="4419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0265" y="533400"/>
            <a:ext cx="7782900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latin typeface="Arial" pitchFamily="34" charset="0"/>
                <a:cs typeface="Arial" pitchFamily="34" charset="0"/>
              </a:rPr>
              <a:t>الزحار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الأميبي أو(الدوسنتاريا)هو أكثر الطفيليات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المعويه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شيوعاً. فالعديد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من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الأشخاص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مصابون بهذه الطفيليات من دون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أن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تلاحظ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إصابتهم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latin typeface="Arial" pitchFamily="34" charset="0"/>
                <a:cs typeface="Arial" pitchFamily="34" charset="0"/>
              </a:rPr>
              <a:t>بها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.فهي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تدخل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إلى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الجسم من خلال مجرى الجهاز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الهضمي 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latin typeface="Arial" pitchFamily="34" charset="0"/>
                <a:cs typeface="Arial" pitchFamily="34" charset="0"/>
              </a:rPr>
              <a:t>حيث يحملها الطعام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أو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الشراب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الملوث.بأكثر من طريقة..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5" descr="الإنتاميبا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19400"/>
            <a:ext cx="4267200" cy="3200400"/>
          </a:xfrm>
          <a:prstGeom prst="rect">
            <a:avLst/>
          </a:prstGeom>
          <a:noFill/>
        </p:spPr>
      </p:pic>
      <p:pic>
        <p:nvPicPr>
          <p:cNvPr id="4" name="Picture 7" descr="الإنتاميبا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819400"/>
            <a:ext cx="4038600" cy="327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949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467600" cy="1143000"/>
          </a:xfrm>
        </p:spPr>
        <p:txBody>
          <a:bodyPr>
            <a:normAutofit/>
          </a:bodyPr>
          <a:lstStyle/>
          <a:p>
            <a:r>
              <a:rPr lang="ar-SA" sz="4000" b="1" dirty="0" smtClean="0">
                <a:solidFill>
                  <a:schemeClr val="accent1"/>
                </a:solidFill>
              </a:rPr>
              <a:t>ما هي خطورة </a:t>
            </a:r>
            <a:r>
              <a:rPr lang="ar-SA" sz="4000" b="1" dirty="0" err="1" smtClean="0">
                <a:solidFill>
                  <a:schemeClr val="accent1"/>
                </a:solidFill>
              </a:rPr>
              <a:t>الاصابة</a:t>
            </a:r>
            <a:r>
              <a:rPr lang="ar-SA" sz="4000" b="1" dirty="0" smtClean="0">
                <a:solidFill>
                  <a:schemeClr val="accent1"/>
                </a:solidFill>
              </a:rPr>
              <a:t> </a:t>
            </a:r>
            <a:r>
              <a:rPr lang="ar-SA" sz="4000" b="1" dirty="0" err="1" smtClean="0">
                <a:solidFill>
                  <a:schemeClr val="accent1"/>
                </a:solidFill>
              </a:rPr>
              <a:t>بالانتاميبا</a:t>
            </a:r>
            <a:r>
              <a:rPr lang="ar-SA" sz="4000" b="1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2800" b="1" dirty="0" smtClean="0">
                <a:solidFill>
                  <a:schemeClr val="accent1"/>
                </a:solidFill>
              </a:rPr>
              <a:t>في الحالات المزمنة تقوم </a:t>
            </a:r>
            <a:r>
              <a:rPr lang="ar-SA" sz="2800" b="1" dirty="0" err="1" smtClean="0">
                <a:solidFill>
                  <a:schemeClr val="accent1"/>
                </a:solidFill>
              </a:rPr>
              <a:t>الانتاميبا</a:t>
            </a:r>
            <a:r>
              <a:rPr lang="ar-SA" sz="2800" b="1" dirty="0" smtClean="0">
                <a:solidFill>
                  <a:schemeClr val="accent1"/>
                </a:solidFill>
              </a:rPr>
              <a:t> باختراق جدار الأمعاء مما يسبب تثقب الجدار </a:t>
            </a:r>
            <a:r>
              <a:rPr lang="ar-SA" sz="2800" b="1" dirty="0" err="1" smtClean="0">
                <a:solidFill>
                  <a:schemeClr val="accent1"/>
                </a:solidFill>
              </a:rPr>
              <a:t>البريتوني</a:t>
            </a:r>
            <a:r>
              <a:rPr lang="ar-SA" sz="2800" b="1" dirty="0" smtClean="0">
                <a:solidFill>
                  <a:schemeClr val="accent1"/>
                </a:solidFill>
              </a:rPr>
              <a:t> –سرطانات متعددة –خراريج في الكبد - ناصور 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5" name="Picture 5" descr="الإنتاميبا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292475"/>
            <a:ext cx="4457700" cy="3565525"/>
          </a:xfrm>
          <a:prstGeom prst="rect">
            <a:avLst/>
          </a:prstGeom>
          <a:noFill/>
        </p:spPr>
      </p:pic>
      <p:pic>
        <p:nvPicPr>
          <p:cNvPr id="6" name="Picture 7" descr="الإنتاميبا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0"/>
            <a:ext cx="41148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3124200" y="457200"/>
            <a:ext cx="335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i="1" dirty="0" smtClean="0">
                <a:solidFill>
                  <a:schemeClr val="accent1"/>
                </a:solidFill>
                <a:latin typeface="Andalus" pitchFamily="2" charset="-78"/>
                <a:cs typeface="Andalus" pitchFamily="2" charset="-78"/>
              </a:rPr>
              <a:t>أعراض الزحار الأميبي :-</a:t>
            </a:r>
          </a:p>
          <a:p>
            <a:pPr lvl="0"/>
            <a:r>
              <a:rPr lang="ar-SA" sz="2800" b="1" i="1" dirty="0" smtClean="0">
                <a:solidFill>
                  <a:schemeClr val="accent1"/>
                </a:solidFill>
                <a:latin typeface="Andalus" pitchFamily="2" charset="-78"/>
                <a:cs typeface="Andalus" pitchFamily="2" charset="-78"/>
              </a:rPr>
              <a:t>        </a:t>
            </a:r>
            <a:r>
              <a:rPr lang="ar-SA" sz="2800" b="1" i="1" dirty="0" err="1" smtClean="0">
                <a:solidFill>
                  <a:schemeClr val="accent1"/>
                </a:solidFill>
                <a:latin typeface="Andalus" pitchFamily="2" charset="-78"/>
                <a:cs typeface="Andalus" pitchFamily="2" charset="-78"/>
              </a:rPr>
              <a:t>تاتي</a:t>
            </a:r>
            <a:r>
              <a:rPr lang="ar-SA" sz="2800" b="1" i="1" dirty="0" smtClean="0">
                <a:solidFill>
                  <a:schemeClr val="accent1"/>
                </a:solidFill>
                <a:latin typeface="Andalus" pitchFamily="2" charset="-78"/>
                <a:cs typeface="Andalus" pitchFamily="2" charset="-78"/>
              </a:rPr>
              <a:t> تدريجيا </a:t>
            </a:r>
            <a:endParaRPr lang="ar-SA" sz="2800" b="1" i="1" dirty="0">
              <a:solidFill>
                <a:schemeClr val="accent1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04800" y="2057400"/>
            <a:ext cx="8001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ar-SA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الإسهال والتشنجات والمغص وقد يكون المغص بدون إسهال.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2- احتواء البراز على القيح والمخاط والدم.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2819400" y="3352800"/>
            <a:ext cx="525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3- ارتفاع درجة الحرارة وزيادة نبضات القلب.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4- قد يتبرز المريض عشرين مرة </a:t>
            </a:r>
            <a:r>
              <a:rPr lang="ar-SA" sz="2800" b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فاكثر</a:t>
            </a:r>
            <a:endParaRPr lang="ar-SA" sz="28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438400" y="0"/>
            <a:ext cx="40094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i="1" u="sng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كيفية الوقاية منه ومنع انتشاره:-</a:t>
            </a:r>
            <a:endParaRPr lang="ar-SA" sz="2800" b="1" i="1" u="sng" dirty="0">
              <a:solidFill>
                <a:schemeClr val="accent5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752600" y="762000"/>
            <a:ext cx="662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1- عدم تعريض الماء والطعام والمشروبات الأخرى إلى احتمال</a:t>
            </a:r>
          </a:p>
          <a:p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التلوث بالبراز أو مياه المجارى وأقذارها ...</a:t>
            </a:r>
          </a:p>
          <a:p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2- التخلص جيداً من أي براز بشري ...</a:t>
            </a:r>
            <a:endParaRPr lang="ar-SA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066800" y="1905000"/>
            <a:ext cx="7391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3-يجب القضاء قدر الإمكان على مختلف أنواع الذباب واتخاذ إجراءات لمنع تناسله.</a:t>
            </a:r>
          </a:p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4- ينبغي لمن يعيش في أماكن خالة من مياه نظيفة أن يغلى مياه الشرب ثم يخزنها في أوعية مغطاة. </a:t>
            </a:r>
          </a:p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5- في الأماكن التي يستعمل فيها براز لتسميد التربة يتعين عدم تناول البقول أو الفاكهة نية إلى إذا طهرت.</a:t>
            </a:r>
          </a:p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6- ينغبي لمن كانت وظيفتهم تداول الطعام أن يراعوا جيداً في عاداتهم الشخصية حصول النظافة.</a:t>
            </a:r>
          </a:p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7- قبل توظيف أي شخص كطباخ أو ناقل مواد غذائية يجب فحص برازه لتحرى ما إذا كان يحتوى على الأميبا.</a:t>
            </a:r>
          </a:p>
        </p:txBody>
      </p:sp>
    </p:spTree>
    <p:extLst>
      <p:ext uri="{BB962C8B-B14F-4D97-AF65-F5344CB8AC3E}">
        <p14:creationId xmlns="" xmlns:p14="http://schemas.microsoft.com/office/powerpoint/2010/main" val="274744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7467600" cy="1143000"/>
          </a:xfrm>
        </p:spPr>
        <p:txBody>
          <a:bodyPr>
            <a:noAutofit/>
          </a:bodyPr>
          <a:lstStyle/>
          <a:p>
            <a:r>
              <a:rPr lang="ar-SA" sz="3200" b="1" u="sng" dirty="0" smtClean="0">
                <a:solidFill>
                  <a:schemeClr val="accent1"/>
                </a:solidFill>
              </a:rPr>
              <a:t>متي يتوقف المريض </a:t>
            </a:r>
            <a:r>
              <a:rPr lang="ar-SA" sz="3200" b="1" u="sng" dirty="0" err="1" smtClean="0">
                <a:solidFill>
                  <a:schemeClr val="accent1"/>
                </a:solidFill>
              </a:rPr>
              <a:t>بالدوسنتاريا</a:t>
            </a:r>
            <a:r>
              <a:rPr lang="ar-SA" sz="3200" b="1" u="sng" dirty="0" smtClean="0">
                <a:solidFill>
                  <a:schemeClr val="accent1"/>
                </a:solidFill>
              </a:rPr>
              <a:t> عن تناول الدواء</a:t>
            </a:r>
            <a:endParaRPr lang="en-US" sz="3200" b="1" u="sng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r>
              <a:rPr lang="ar-SA" sz="3600" b="1" dirty="0" smtClean="0">
                <a:solidFill>
                  <a:schemeClr val="accent1"/>
                </a:solidFill>
              </a:rPr>
              <a:t>عندما تختفي تماما </a:t>
            </a:r>
            <a:r>
              <a:rPr lang="ar-SA" sz="3600" b="1" dirty="0" err="1" smtClean="0">
                <a:solidFill>
                  <a:schemeClr val="accent1"/>
                </a:solidFill>
              </a:rPr>
              <a:t>الأميبا</a:t>
            </a:r>
            <a:r>
              <a:rPr lang="ar-SA" sz="3600" b="1" dirty="0" smtClean="0">
                <a:solidFill>
                  <a:schemeClr val="accent1"/>
                </a:solidFill>
              </a:rPr>
              <a:t> من البراز ولا يعني توقف </a:t>
            </a:r>
            <a:r>
              <a:rPr lang="ar-SA" sz="3600" b="1" dirty="0" err="1" smtClean="0">
                <a:solidFill>
                  <a:schemeClr val="accent1"/>
                </a:solidFill>
              </a:rPr>
              <a:t>الاسهال</a:t>
            </a:r>
            <a:r>
              <a:rPr lang="ar-SA" sz="3600" b="1" dirty="0" smtClean="0">
                <a:solidFill>
                  <a:schemeClr val="accent1"/>
                </a:solidFill>
              </a:rPr>
              <a:t>  </a:t>
            </a:r>
            <a:r>
              <a:rPr lang="ar-SA" sz="3600" b="1" dirty="0" err="1" smtClean="0">
                <a:solidFill>
                  <a:schemeClr val="accent1"/>
                </a:solidFill>
              </a:rPr>
              <a:t>ان</a:t>
            </a:r>
            <a:r>
              <a:rPr lang="ar-SA" sz="3600" b="1" dirty="0" smtClean="0">
                <a:solidFill>
                  <a:schemeClr val="accent1"/>
                </a:solidFill>
              </a:rPr>
              <a:t> المريض قد شفي لان هذه الطفيليات تمر بمرحلة تكيس تكون خلالها مقاومه </a:t>
            </a:r>
            <a:r>
              <a:rPr lang="ar-SA" sz="3600" b="1" dirty="0" err="1" smtClean="0">
                <a:solidFill>
                  <a:schemeClr val="accent1"/>
                </a:solidFill>
              </a:rPr>
              <a:t>للأدويه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4"/>
          <p:cNvSpPr txBox="1">
            <a:spLocks noChangeArrowheads="1"/>
          </p:cNvSpPr>
          <p:nvPr/>
        </p:nvSpPr>
        <p:spPr bwMode="auto">
          <a:xfrm>
            <a:off x="4010379" y="1066800"/>
            <a:ext cx="23142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ar-SA" sz="3600" b="1" i="1" u="sng" dirty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مايجب </a:t>
            </a:r>
            <a:r>
              <a:rPr lang="ar-SA" sz="3600" b="1" i="1" u="sng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عمله:-</a:t>
            </a:r>
            <a:endParaRPr lang="ar-SA" sz="3600" b="1" i="1" u="sng" dirty="0">
              <a:solidFill>
                <a:schemeClr val="accent5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143000" y="2057400"/>
            <a:ext cx="7209319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1-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إذا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كان هناك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اشتباه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بوجود تلوث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أميبي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يجب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إجراء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فحص للبراز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2- يخضع المصاب للعناية الطبيبة لان العلاجات المنزلية ليست فعالة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3- يتكرر فحص البراز كل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أسبوع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حتى الشفاء التام ثم تجرى فحوص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سنويا بعد ذالك لان المريض قد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تعاوده الإصابة </a:t>
            </a:r>
            <a:r>
              <a:rPr lang="ar-SA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4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20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3" descr="HS096_350AA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 rot="818905">
            <a:off x="2843213" y="1268413"/>
            <a:ext cx="63007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6000" b="1"/>
              <a:t>أمراض الجهاز الهضمي</a:t>
            </a:r>
            <a:endParaRPr lang="en-US" sz="6000" b="1"/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 rot="738512">
            <a:off x="4356100" y="2997200"/>
            <a:ext cx="42243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6000" b="1"/>
              <a:t>الدودة الدبوسية</a:t>
            </a:r>
            <a:r>
              <a:rPr lang="ar-SA" sz="6000"/>
              <a:t> </a:t>
            </a:r>
            <a:endParaRPr lang="en-US" sz="6000"/>
          </a:p>
        </p:txBody>
      </p:sp>
      <p:pic>
        <p:nvPicPr>
          <p:cNvPr id="3088" name="Picture 16" descr="o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32978">
            <a:off x="611188" y="3573463"/>
            <a:ext cx="2589212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 descr="الدبوسية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994627">
            <a:off x="468313" y="404813"/>
            <a:ext cx="2406650" cy="239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18" descr="FIGenterobius0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697392">
            <a:off x="3924300" y="4221163"/>
            <a:ext cx="2206625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3075" name="Picture 12" descr="HS096_350AA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0" y="-44450"/>
            <a:ext cx="9144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6600" b="1">
                <a:latin typeface="Arabic Typesetting" pitchFamily="66" charset="-78"/>
                <a:cs typeface="Arabic Typesetting" pitchFamily="66" charset="-78"/>
              </a:rPr>
              <a:t>الاصابة بالدودة الدبوسية  </a:t>
            </a:r>
            <a:endParaRPr lang="en-US" sz="6600" b="1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836613"/>
            <a:ext cx="9144000" cy="298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3800" b="1">
                <a:solidFill>
                  <a:srgbClr val="000066"/>
                </a:solidFill>
              </a:rPr>
              <a:t>تعيش هذه الديدان في الامعاء الغليظة, لاسيما في المستقيم. بأعداد كبيرة تزحف انثاها الجاهزة لوضع البيض الى الخارج من خلال فتحته الشرج و تضع بيضها على الجلد المحيط بها, وهي تسبب حكة شديدة لاسيما في الليل.</a:t>
            </a:r>
            <a:endParaRPr lang="en-US" sz="3800" b="1">
              <a:solidFill>
                <a:srgbClr val="000066"/>
              </a:solidFill>
            </a:endParaRPr>
          </a:p>
        </p:txBody>
      </p:sp>
      <p:pic>
        <p:nvPicPr>
          <p:cNvPr id="16399" name="Picture 15" descr="857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3789363"/>
            <a:ext cx="30289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16" descr="color_prostate_anatom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716338"/>
            <a:ext cx="3240087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2" descr="HS096_350AA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>
            <a:solidFill>
              <a:schemeClr val="tx1"/>
            </a:solidFill>
          </a:ln>
        </p:spPr>
      </p:pic>
      <p:pic>
        <p:nvPicPr>
          <p:cNvPr id="6157" name="Picture 13" descr="untitleيي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3068638"/>
            <a:ext cx="3089275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o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33375"/>
            <a:ext cx="36004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0" y="3284538"/>
            <a:ext cx="56515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/>
              <a:t>تتلوث الملابس الداخليه و اغطية الفراش بسهولة, ومن الصعب علاج مصاب من العائلة ما لم يخضع سائر الافراد للعلاج في الوقت ذاته.</a:t>
            </a:r>
            <a:endParaRPr lang="en-US" sz="4000" b="1"/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4356100" y="404813"/>
            <a:ext cx="47879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000" b="1"/>
              <a:t>هذه الديدان صغيرة بيضاء و الانثى اكبر من الذكر بكثير إذا يتراوح متوسط طولها 8 الى 13مم.</a:t>
            </a:r>
            <a:endParaRPr lang="en-US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3" descr="HS096_350AA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6000">
                <a:solidFill>
                  <a:srgbClr val="000066"/>
                </a:solidFill>
              </a:rPr>
              <a:t>الدودة  الدبوسية</a:t>
            </a:r>
            <a:endParaRPr lang="en-US" sz="6000">
              <a:solidFill>
                <a:srgbClr val="000066"/>
              </a:solidFill>
            </a:endParaRPr>
          </a:p>
        </p:txBody>
      </p:sp>
      <p:pic>
        <p:nvPicPr>
          <p:cNvPr id="20495" name="Picture 15" descr="الدبوسي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981075"/>
            <a:ext cx="40322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16" descr="نهاغuntitle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32906">
            <a:off x="6457950" y="4438650"/>
            <a:ext cx="22955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7" name="Picture 17" descr="2_3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410096">
            <a:off x="317500" y="4365625"/>
            <a:ext cx="2446338" cy="223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0" y="34290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b="1">
                <a:solidFill>
                  <a:srgbClr val="000066"/>
                </a:solidFill>
              </a:rPr>
              <a:t>بيض الدودة الدبوسية</a:t>
            </a:r>
            <a:endParaRPr lang="en-US" sz="4400" b="1">
              <a:solidFill>
                <a:srgbClr val="000066"/>
              </a:solidFill>
            </a:endParaRPr>
          </a:p>
        </p:txBody>
      </p:sp>
      <p:pic>
        <p:nvPicPr>
          <p:cNvPr id="20501" name="Picture 21" descr="087135-3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7900" y="981075"/>
            <a:ext cx="4019550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2" name="Picture 22" descr="FIGenterobius0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4221163"/>
            <a:ext cx="259080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9" descr="HS096_350AA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0"/>
            <a:ext cx="88217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6000"/>
              <a:t>دورة الدودة الدبوسية</a:t>
            </a:r>
            <a:endParaRPr lang="en-US" sz="6000"/>
          </a:p>
        </p:txBody>
      </p:sp>
      <p:pic>
        <p:nvPicPr>
          <p:cNvPr id="22539" name="Picture 11" descr="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1052513"/>
            <a:ext cx="6045200" cy="549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الحكه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60350"/>
            <a:ext cx="9144000" cy="63261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4536_bg1(14)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84213" y="333375"/>
            <a:ext cx="79930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800" b="1"/>
              <a:t>ما يجب عمله : 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395288" y="1557338"/>
            <a:ext cx="81375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6000">
                <a:solidFill>
                  <a:srgbClr val="000066"/>
                </a:solidFill>
              </a:rPr>
              <a:t>1- استشارة الطبيب</a:t>
            </a:r>
            <a:endParaRPr lang="en-US" sz="6000">
              <a:solidFill>
                <a:srgbClr val="000066"/>
              </a:solidFill>
            </a:endParaRPr>
          </a:p>
        </p:txBody>
      </p:sp>
      <p:pic>
        <p:nvPicPr>
          <p:cNvPr id="7176" name="Picture 8" descr="%D8%B7%D8%A8%D9%8A%D8%A8%20%D9%85%D8%B2%D9%8A%D9%81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2852738"/>
            <a:ext cx="705643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0" descr="4536_bg1(14)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0" y="765175"/>
            <a:ext cx="9144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400" b="1">
                <a:solidFill>
                  <a:srgbClr val="000066"/>
                </a:solidFill>
              </a:rPr>
              <a:t>2- الحكة الجلدية يجب استعمال 1% فينول في البترولاتم او 1% اكسيد مرهم الزئبق الاصفر.</a:t>
            </a:r>
            <a:endParaRPr lang="en-US" sz="4400" b="1">
              <a:solidFill>
                <a:srgbClr val="000066"/>
              </a:solidFill>
            </a:endParaRPr>
          </a:p>
        </p:txBody>
      </p:sp>
      <p:pic>
        <p:nvPicPr>
          <p:cNvPr id="8206" name="Picture 14" descr="FIGenterobius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2349500"/>
            <a:ext cx="2305050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9" name="Picture 17" descr="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2997200"/>
            <a:ext cx="251936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0" name="Picture 18" descr="1_12655442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325" y="3573463"/>
            <a:ext cx="2719388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1" descr="4536_bg1(14)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0" y="2205038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000066"/>
                </a:solidFill>
              </a:rPr>
              <a:t>4- غسل مقاعد المرحاض بالصابون و الماء يوميا .</a:t>
            </a:r>
            <a:endParaRPr lang="en-US" sz="4000" b="1">
              <a:solidFill>
                <a:srgbClr val="000066"/>
              </a:solidFill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0" y="333375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000066"/>
                </a:solidFill>
              </a:rPr>
              <a:t>3- تبدل الملابس الداخلية وغطاء الفراش يوميا, مع غلي الغسيل.</a:t>
            </a:r>
            <a:endParaRPr lang="en-US" sz="4000" b="1">
              <a:solidFill>
                <a:srgbClr val="000066"/>
              </a:solidFill>
            </a:endParaRPr>
          </a:p>
        </p:txBody>
      </p:sp>
      <p:pic>
        <p:nvPicPr>
          <p:cNvPr id="12302" name="Picture 14" descr="Dettol%20Antiseptic%20Disinfecta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3573463"/>
            <a:ext cx="3240088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4536_bg1(14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0" y="404813"/>
            <a:ext cx="9144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400" b="1">
                <a:solidFill>
                  <a:srgbClr val="000066"/>
                </a:solidFill>
              </a:rPr>
              <a:t>5- يرتدي الشخص المصاب  سروالا قصيرا ضيقا او يستعمل طريقة اخرى فعاله لمنع الحكة في منطقة الشرج.</a:t>
            </a:r>
            <a:endParaRPr lang="en-US" sz="4400" b="1">
              <a:solidFill>
                <a:srgbClr val="000066"/>
              </a:solidFill>
            </a:endParaRP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539750" y="2781300"/>
            <a:ext cx="835183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400" b="1">
                <a:solidFill>
                  <a:srgbClr val="000066"/>
                </a:solidFill>
              </a:rPr>
              <a:t>6- يجب على جميع افراد العائلة تناول العلاج  لتأمين اكبر قدر من السلامة .</a:t>
            </a:r>
            <a:endParaRPr lang="en-US" sz="4400" b="1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4536_bg1(14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0" y="981075"/>
            <a:ext cx="91440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400" b="1">
                <a:solidFill>
                  <a:srgbClr val="000066"/>
                </a:solidFill>
              </a:rPr>
              <a:t>7- ينبغي لأفراد العائلة غسل ايديهم بعناية بالصابون و الماء بعد كل تبرز وقبل تناول وجباتهم وتقليهم اضافرهم جيدا وبقائها نظيفة وألا يضعوا اصابعهم في افواههم وألا يحكوا الجلد في منطقة الشرج.</a:t>
            </a:r>
            <a:endParaRPr lang="en-US" sz="4400" b="1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4536_bg1(14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الحك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404813"/>
            <a:ext cx="8280400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4000" b="1" dirty="0" smtClean="0">
                <a:solidFill>
                  <a:srgbClr val="FF0000"/>
                </a:solidFill>
              </a:rPr>
              <a:t>أمراض الجهاز الهضمي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4400" b="1" dirty="0" err="1" smtClean="0">
                <a:solidFill>
                  <a:srgbClr val="FF0000"/>
                </a:solidFill>
              </a:rPr>
              <a:t>الإصآبـه</a:t>
            </a:r>
            <a:r>
              <a:rPr lang="ar-SA" sz="4400" b="1" dirty="0" smtClean="0">
                <a:solidFill>
                  <a:srgbClr val="FF0000"/>
                </a:solidFill>
              </a:rPr>
              <a:t> </a:t>
            </a:r>
            <a:r>
              <a:rPr lang="ar-SA" sz="4400" b="1" dirty="0" err="1" smtClean="0">
                <a:solidFill>
                  <a:srgbClr val="FF0000"/>
                </a:solidFill>
              </a:rPr>
              <a:t>بآلـدودة</a:t>
            </a:r>
            <a:r>
              <a:rPr lang="ar-SA" sz="4400" b="1" dirty="0" smtClean="0">
                <a:solidFill>
                  <a:srgbClr val="FF0000"/>
                </a:solidFill>
              </a:rPr>
              <a:t> الشريطيـة</a:t>
            </a:r>
            <a:endParaRPr lang="ar-SA" sz="4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itp-0ct-10\Desktop\محاضرات الصحة واللياقة\محاضرة 5\قطعة من دودة شريطية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600"/>
            <a:ext cx="86868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600" b="1" dirty="0" err="1" smtClean="0">
                <a:solidFill>
                  <a:schemeClr val="tx1"/>
                </a:solidFill>
              </a:rPr>
              <a:t>ماهي</a:t>
            </a:r>
            <a:r>
              <a:rPr lang="ar-SA" sz="3600" b="1" dirty="0" smtClean="0">
                <a:solidFill>
                  <a:schemeClr val="tx1"/>
                </a:solidFill>
              </a:rPr>
              <a:t> </a:t>
            </a:r>
            <a:r>
              <a:rPr lang="ar-SA" sz="3600" b="1" dirty="0" smtClean="0">
                <a:solidFill>
                  <a:schemeClr val="tx1"/>
                </a:solidFill>
              </a:rPr>
              <a:t>الدودة الشريطية ؟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1828800"/>
          </a:xfrm>
        </p:spPr>
        <p:txBody>
          <a:bodyPr>
            <a:normAutofit/>
          </a:bodyPr>
          <a:lstStyle/>
          <a:p>
            <a:r>
              <a:rPr lang="ar-SA" sz="3200" b="1" dirty="0" smtClean="0"/>
              <a:t>ديدان </a:t>
            </a:r>
            <a:r>
              <a:rPr lang="ar-SA" sz="3200" b="1" dirty="0" smtClean="0"/>
              <a:t>طويلة </a:t>
            </a:r>
            <a:r>
              <a:rPr lang="ar-SA" sz="3200" b="1" dirty="0" smtClean="0"/>
              <a:t>ومسطحه ودقيقه ومتقطعة الأجسام. ورأسها صغير وله </a:t>
            </a:r>
            <a:r>
              <a:rPr lang="ar-SA" sz="3200" b="1" dirty="0" smtClean="0"/>
              <a:t>اسطوانات </a:t>
            </a:r>
            <a:r>
              <a:rPr lang="ar-SA" sz="3200" b="1" dirty="0" smtClean="0"/>
              <a:t>ممتصة أو </a:t>
            </a:r>
            <a:r>
              <a:rPr lang="ar-SA" sz="3200" b="1" dirty="0" err="1" smtClean="0"/>
              <a:t>كلابات</a:t>
            </a:r>
            <a:r>
              <a:rPr lang="ar-SA" sz="3200" b="1" dirty="0" smtClean="0"/>
              <a:t> أو كلاهما تلتصق بواسطتها بجدار الأمعاء.</a:t>
            </a:r>
            <a:endParaRPr lang="ar-SA" sz="3200" b="1" dirty="0"/>
          </a:p>
        </p:txBody>
      </p:sp>
      <p:pic>
        <p:nvPicPr>
          <p:cNvPr id="4" name="صورة 3" descr="tapewor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71810"/>
            <a:ext cx="9144000" cy="3786190"/>
          </a:xfrm>
          <a:prstGeom prst="rect">
            <a:avLst/>
          </a:prstGeom>
          <a:ln w="5715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24"/>
            <a:ext cx="3929058" cy="785818"/>
          </a:xfrm>
        </p:spPr>
        <p:txBody>
          <a:bodyPr>
            <a:noAutofit/>
          </a:bodyPr>
          <a:lstStyle/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لماذا </a:t>
            </a:r>
            <a:r>
              <a:rPr lang="ar-SA" sz="2400" dirty="0" err="1" smtClean="0">
                <a:solidFill>
                  <a:srgbClr val="FF0000"/>
                </a:solidFill>
              </a:rPr>
              <a:t>نصآب</a:t>
            </a:r>
            <a:r>
              <a:rPr lang="ar-SA" sz="2400" dirty="0" smtClean="0">
                <a:solidFill>
                  <a:srgbClr val="FF0000"/>
                </a:solidFill>
              </a:rPr>
              <a:t> بالدودة الشريطية ؟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2"/>
          </p:nvPr>
        </p:nvSpPr>
        <p:spPr>
          <a:xfrm>
            <a:off x="0" y="762000"/>
            <a:ext cx="4800600" cy="6096000"/>
          </a:xfrm>
        </p:spPr>
        <p:txBody>
          <a:bodyPr>
            <a:noAutofit/>
          </a:bodyPr>
          <a:lstStyle/>
          <a:p>
            <a:r>
              <a:rPr lang="ar-SA" sz="3200" b="1" dirty="0" smtClean="0"/>
              <a:t>- سبب الإصابة بهذا المرض هو أكل اللحوم المصابة والغير </a:t>
            </a:r>
            <a:r>
              <a:rPr lang="ar-SA" sz="3200" b="1" dirty="0" err="1" smtClean="0"/>
              <a:t>مطهية</a:t>
            </a:r>
            <a:r>
              <a:rPr lang="ar-SA" sz="3200" b="1" dirty="0" smtClean="0"/>
              <a:t> جيدا مثل اللحوم المشوية ( الكباب والكفتة </a:t>
            </a:r>
            <a:r>
              <a:rPr lang="ar-SA" sz="3200" b="1" dirty="0" err="1" smtClean="0"/>
              <a:t>المسواة</a:t>
            </a:r>
            <a:r>
              <a:rPr lang="ar-SA" sz="3200" b="1" dirty="0" smtClean="0"/>
              <a:t> على الفحم) وهذا لان الطور </a:t>
            </a:r>
            <a:r>
              <a:rPr lang="ar-SA" sz="3200" b="1" dirty="0" err="1" smtClean="0"/>
              <a:t>المعدى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فى</a:t>
            </a:r>
            <a:r>
              <a:rPr lang="ar-SA" sz="3200" b="1" dirty="0" smtClean="0"/>
              <a:t> هذه الحالات يكون موجود </a:t>
            </a:r>
            <a:r>
              <a:rPr lang="ar-SA" sz="3200" b="1" dirty="0" err="1" smtClean="0"/>
              <a:t>فى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انسجة</a:t>
            </a:r>
            <a:r>
              <a:rPr lang="ar-SA" sz="3200" b="1" dirty="0" smtClean="0"/>
              <a:t> اللحوم المصابة.</a:t>
            </a:r>
          </a:p>
          <a:p>
            <a:r>
              <a:rPr lang="ar-SA" sz="3200" b="1" dirty="0" smtClean="0"/>
              <a:t>- أيضا أكل لحم الخنزير إحدى أسباب </a:t>
            </a:r>
            <a:r>
              <a:rPr lang="ar-SA" sz="3200" b="1" dirty="0" err="1" smtClean="0"/>
              <a:t>الإصابه</a:t>
            </a:r>
            <a:r>
              <a:rPr lang="ar-SA" sz="3200" b="1" dirty="0" smtClean="0"/>
              <a:t> بهذا المرض وذلك لأن الخنزير يتغذى على الفضلات </a:t>
            </a:r>
            <a:r>
              <a:rPr lang="ar-SA" sz="3200" b="1" dirty="0" err="1" smtClean="0"/>
              <a:t>والدوده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الشريطيه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متواجده</a:t>
            </a:r>
            <a:r>
              <a:rPr lang="ar-SA" sz="3200" b="1" dirty="0" smtClean="0"/>
              <a:t> دوما في البراز.</a:t>
            </a:r>
          </a:p>
          <a:p>
            <a:endParaRPr lang="ar-SA" sz="2800" b="1" dirty="0"/>
          </a:p>
        </p:txBody>
      </p:sp>
      <p:pic>
        <p:nvPicPr>
          <p:cNvPr id="4" name="صورة 3" descr="4b29f191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0"/>
            <a:ext cx="4267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b="1" dirty="0" smtClean="0"/>
              <a:t>كما يمكن </a:t>
            </a:r>
            <a:r>
              <a:rPr lang="ar-SA" b="1" dirty="0" err="1" smtClean="0"/>
              <a:t>الاصابه</a:t>
            </a:r>
            <a:r>
              <a:rPr lang="ar-SA" b="1" dirty="0" smtClean="0"/>
              <a:t> عن طريق</a:t>
            </a:r>
            <a:br>
              <a:rPr lang="ar-SA" b="1" dirty="0" smtClean="0"/>
            </a:br>
            <a:r>
              <a:rPr lang="ar-SA" b="1" dirty="0" smtClean="0"/>
              <a:t>تناول الخضروات الغير نظيفة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eniasouslemssq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eniaqm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1214414" y="357166"/>
            <a:ext cx="7086600" cy="723912"/>
          </a:xfrm>
        </p:spPr>
        <p:txBody>
          <a:bodyPr/>
          <a:lstStyle/>
          <a:p>
            <a:r>
              <a:rPr lang="ar-SA" dirty="0" err="1" smtClean="0"/>
              <a:t>أنوآع</a:t>
            </a:r>
            <a:r>
              <a:rPr lang="ar-SA" dirty="0" smtClean="0"/>
              <a:t> </a:t>
            </a:r>
            <a:r>
              <a:rPr lang="ar-SA" dirty="0" err="1" smtClean="0"/>
              <a:t>الدوده</a:t>
            </a:r>
            <a:r>
              <a:rPr lang="ar-SA" dirty="0" smtClean="0"/>
              <a:t> الشريطية</a:t>
            </a:r>
            <a:endParaRPr lang="ar-SA" dirty="0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714348" y="1714488"/>
            <a:ext cx="7972452" cy="4071966"/>
          </a:xfrm>
        </p:spPr>
        <p:txBody>
          <a:bodyPr>
            <a:noAutofit/>
          </a:bodyPr>
          <a:lstStyle/>
          <a:p>
            <a:pPr algn="r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rgbClr val="FFC000"/>
                </a:solidFill>
              </a:rPr>
              <a:t> الدودة الشريطية العجلية ( الجرداء أو </a:t>
            </a:r>
            <a:r>
              <a:rPr lang="ar-SA" sz="4000" b="1" dirty="0" err="1" smtClean="0">
                <a:solidFill>
                  <a:srgbClr val="FFC000"/>
                </a:solidFill>
              </a:rPr>
              <a:t>العزلاء</a:t>
            </a:r>
            <a:r>
              <a:rPr lang="ar-SA" sz="4000" b="1" dirty="0" smtClean="0">
                <a:solidFill>
                  <a:srgbClr val="FFC000"/>
                </a:solidFill>
              </a:rPr>
              <a:t>)</a:t>
            </a:r>
          </a:p>
          <a:p>
            <a:pPr algn="r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rgbClr val="FFC000"/>
                </a:solidFill>
              </a:rPr>
              <a:t> الدودة الشريطية القزمة .</a:t>
            </a:r>
          </a:p>
          <a:p>
            <a:pPr algn="r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rgbClr val="FFC000"/>
                </a:solidFill>
              </a:rPr>
              <a:t> الدودة الشريطية السمكية .</a:t>
            </a:r>
          </a:p>
          <a:p>
            <a:pPr algn="r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rgbClr val="FFC000"/>
                </a:solidFill>
              </a:rPr>
              <a:t> الدودة الشريطية </a:t>
            </a:r>
            <a:r>
              <a:rPr lang="ar-SA" sz="4000" b="1" dirty="0" err="1" smtClean="0">
                <a:solidFill>
                  <a:srgbClr val="FFC000"/>
                </a:solidFill>
              </a:rPr>
              <a:t>الخنزيرية</a:t>
            </a:r>
            <a:r>
              <a:rPr lang="ar-SA" sz="4000" b="1" dirty="0" smtClean="0">
                <a:solidFill>
                  <a:srgbClr val="FFC000"/>
                </a:solidFill>
              </a:rPr>
              <a:t>.</a:t>
            </a:r>
            <a:endParaRPr lang="ar-SA" sz="4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357158" y="71414"/>
            <a:ext cx="8329642" cy="725470"/>
          </a:xfrm>
        </p:spPr>
        <p:txBody>
          <a:bodyPr>
            <a:normAutofit/>
          </a:bodyPr>
          <a:lstStyle/>
          <a:p>
            <a:r>
              <a:rPr lang="ar-SA" dirty="0" smtClean="0"/>
              <a:t>الدودة الشريطية العجلية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285720" y="857232"/>
            <a:ext cx="8715436" cy="1928826"/>
          </a:xfrm>
        </p:spPr>
        <p:txBody>
          <a:bodyPr>
            <a:noAutofit/>
          </a:bodyPr>
          <a:lstStyle/>
          <a:p>
            <a:r>
              <a:rPr lang="ar-SA" sz="3200" b="1" dirty="0" smtClean="0"/>
              <a:t>لا يحمل رأس هذه الدودة أشواكا أو كابلات؛ وهذا هو سبب </a:t>
            </a:r>
            <a:r>
              <a:rPr lang="ar-SA" sz="3200" b="1" dirty="0" err="1" smtClean="0"/>
              <a:t>السهوله</a:t>
            </a:r>
            <a:r>
              <a:rPr lang="ar-SA" sz="3200" b="1" dirty="0" smtClean="0"/>
              <a:t> النسبية التي تخرج </a:t>
            </a:r>
            <a:r>
              <a:rPr lang="ar-SA" sz="3200" b="1" dirty="0" err="1" smtClean="0"/>
              <a:t>بها</a:t>
            </a:r>
            <a:r>
              <a:rPr lang="ar-SA" sz="3200" b="1" dirty="0" smtClean="0"/>
              <a:t> الدودة من جدار الأمعاء.</a:t>
            </a:r>
            <a:br>
              <a:rPr lang="ar-SA" sz="3200" b="1" dirty="0" smtClean="0"/>
            </a:br>
            <a:r>
              <a:rPr lang="ar-SA" sz="3200" b="1" dirty="0" smtClean="0"/>
              <a:t>وقد تنمو الدودة العجلية إلى طول يصل إلى حوالي 10 أمتار .</a:t>
            </a:r>
            <a:br>
              <a:rPr lang="ar-SA" sz="3200" b="1" dirty="0" smtClean="0"/>
            </a:br>
            <a:r>
              <a:rPr lang="ar-SA" sz="3200" b="1" dirty="0" smtClean="0"/>
              <a:t>ويخرج البيض بأعداد كبيره جدا في براز الإنسان .</a:t>
            </a:r>
            <a:endParaRPr lang="ar-SA" sz="3200" b="1" dirty="0"/>
          </a:p>
        </p:txBody>
      </p:sp>
      <p:sp>
        <p:nvSpPr>
          <p:cNvPr id="6" name="عنوان 3"/>
          <p:cNvSpPr txBox="1">
            <a:spLocks/>
          </p:cNvSpPr>
          <p:nvPr/>
        </p:nvSpPr>
        <p:spPr>
          <a:xfrm>
            <a:off x="1071538" y="2928934"/>
            <a:ext cx="7000924" cy="714380"/>
          </a:xfrm>
          <a:prstGeom prst="rect">
            <a:avLst/>
          </a:prstGeom>
        </p:spPr>
        <p:txBody>
          <a:bodyPr vert="horz" anchor="ctr">
            <a:normAutofit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أعراضها</a:t>
            </a:r>
            <a:r>
              <a:rPr kumimoji="0" lang="ar-SA" sz="4100" b="1" i="0" u="none" strike="noStrike" kern="1200" cap="none" spc="0" normalizeH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صر نائب للمحتوى 4"/>
          <p:cNvSpPr txBox="1">
            <a:spLocks/>
          </p:cNvSpPr>
          <p:nvPr/>
        </p:nvSpPr>
        <p:spPr>
          <a:xfrm>
            <a:off x="228600" y="3048000"/>
            <a:ext cx="9144000" cy="321468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548640" marR="0" lvl="0" indent="-41148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الإسهال</a:t>
            </a:r>
            <a:r>
              <a:rPr kumimoji="0" lang="ar-SA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548640" marR="0" lvl="0" indent="-41148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lang="ar-SA" sz="2800" b="1" baseline="0" dirty="0" smtClean="0"/>
              <a:t>الم</a:t>
            </a:r>
            <a:r>
              <a:rPr lang="ar-SA" sz="2800" b="1" dirty="0" smtClean="0"/>
              <a:t> الجوع .</a:t>
            </a:r>
          </a:p>
          <a:p>
            <a:pPr marL="548640" marR="0" lvl="0" indent="-41148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الهزال</a:t>
            </a:r>
            <a:r>
              <a:rPr kumimoji="0" lang="ar-SA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548640" marR="0" lvl="0" indent="-41148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lang="ar-SA" sz="2800" b="1" baseline="0" dirty="0" smtClean="0"/>
              <a:t>قابلية</a:t>
            </a:r>
            <a:r>
              <a:rPr lang="ar-SA" sz="2800" b="1" dirty="0" smtClean="0"/>
              <a:t> زائدة للطعام .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800" b="1" dirty="0" smtClean="0"/>
              <a:t>** لا يستطيع المرء التأكد من وجود الطفيليات </a:t>
            </a:r>
            <a:r>
              <a:rPr lang="ar-SA" sz="2800" b="1" dirty="0" err="1" smtClean="0"/>
              <a:t>الا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بإكتشاف</a:t>
            </a:r>
            <a:r>
              <a:rPr lang="ar-SA" sz="2800" b="1" dirty="0" smtClean="0"/>
              <a:t> قطع الدودة عند خروجها من الأحشاء أو عن طريق فحص البراز بواسطة المجهر </a:t>
            </a:r>
            <a:r>
              <a:rPr lang="ar-SA" sz="2800" b="1" dirty="0" err="1" smtClean="0"/>
              <a:t>لإكتشاف</a:t>
            </a:r>
            <a:r>
              <a:rPr lang="ar-SA" sz="2800" b="1" dirty="0" smtClean="0"/>
              <a:t> البيض الصغير جدا **</a:t>
            </a:r>
            <a:r>
              <a:rPr lang="ar-SA" sz="3200" b="1" dirty="0" smtClean="0">
                <a:solidFill>
                  <a:srgbClr val="FFC000"/>
                </a:solidFill>
              </a:rPr>
              <a:t/>
            </a:r>
            <a:br>
              <a:rPr lang="ar-SA" sz="3200" b="1" dirty="0" smtClean="0">
                <a:solidFill>
                  <a:srgbClr val="FFC000"/>
                </a:solidFill>
              </a:rPr>
            </a:b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صورة 7" descr="دوده شريطي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122550" y="2980048"/>
            <a:ext cx="2714646" cy="2469541"/>
          </a:xfrm>
          <a:prstGeom prst="rect">
            <a:avLst/>
          </a:prstGeom>
          <a:ln w="1905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ar-SA" sz="4000" dirty="0" smtClean="0"/>
              <a:t>الدودة الشريطية القزمة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43240" y="1142984"/>
            <a:ext cx="6000760" cy="5715016"/>
          </a:xfrm>
        </p:spPr>
        <p:txBody>
          <a:bodyPr>
            <a:normAutofit/>
          </a:bodyPr>
          <a:lstStyle/>
          <a:p>
            <a:r>
              <a:rPr lang="ar-SA" b="1" dirty="0" smtClean="0"/>
              <a:t>هذه هي اصغر الديدان الشريطية التي يصاب </a:t>
            </a:r>
            <a:r>
              <a:rPr lang="ar-SA" b="1" dirty="0" err="1" smtClean="0"/>
              <a:t>بها</a:t>
            </a:r>
            <a:r>
              <a:rPr lang="ar-SA" b="1" dirty="0" smtClean="0"/>
              <a:t> الإنسان.وهي تعيش في الأمعاء الدقيقة حيث يتجاوز عددها </a:t>
            </a:r>
            <a:r>
              <a:rPr lang="ar-SA" b="1" dirty="0" err="1" smtClean="0"/>
              <a:t>احيانا</a:t>
            </a:r>
            <a:r>
              <a:rPr lang="ar-SA" b="1" dirty="0" smtClean="0"/>
              <a:t> الألف دودة فتنمو كل منها </a:t>
            </a:r>
            <a:r>
              <a:rPr lang="ar-SA" b="1" dirty="0" err="1" smtClean="0"/>
              <a:t>الى</a:t>
            </a:r>
            <a:r>
              <a:rPr lang="ar-SA" b="1" dirty="0" smtClean="0"/>
              <a:t> </a:t>
            </a:r>
            <a:r>
              <a:rPr lang="ar-SA" b="1" dirty="0" err="1" smtClean="0"/>
              <a:t>ان</a:t>
            </a:r>
            <a:r>
              <a:rPr lang="ar-SA" b="1" dirty="0" smtClean="0"/>
              <a:t> يتراوح طولها ما بين 25و35 مم.وتوجد </a:t>
            </a:r>
            <a:r>
              <a:rPr lang="ar-SA" b="1" dirty="0" err="1" smtClean="0"/>
              <a:t>الدوده</a:t>
            </a:r>
            <a:r>
              <a:rPr lang="ar-SA" b="1" dirty="0" smtClean="0"/>
              <a:t> في الصغار أكثر منها عند البالغين.</a:t>
            </a:r>
          </a:p>
          <a:p>
            <a:r>
              <a:rPr lang="ar-SA" b="1" dirty="0" smtClean="0"/>
              <a:t>تحدث </a:t>
            </a:r>
            <a:r>
              <a:rPr lang="ar-SA" b="1" dirty="0" err="1" smtClean="0"/>
              <a:t>الإصابه</a:t>
            </a:r>
            <a:r>
              <a:rPr lang="ar-SA" b="1" dirty="0" smtClean="0"/>
              <a:t> عامة نتيجة ابتلاع البيض وقد تولد </a:t>
            </a:r>
            <a:r>
              <a:rPr lang="ar-SA" b="1" dirty="0" err="1" smtClean="0"/>
              <a:t>اعراضا</a:t>
            </a:r>
            <a:r>
              <a:rPr lang="ar-SA" b="1" dirty="0" smtClean="0"/>
              <a:t> عصبيه وفقدان القابلية للطعام لكنها في الغالب لا تسبب </a:t>
            </a:r>
            <a:r>
              <a:rPr lang="ar-SA" b="1" dirty="0" err="1" smtClean="0"/>
              <a:t>اعراضا</a:t>
            </a:r>
            <a:r>
              <a:rPr lang="ar-SA" b="1" dirty="0" smtClean="0"/>
              <a:t> على </a:t>
            </a:r>
            <a:r>
              <a:rPr lang="ar-SA" b="1" dirty="0" err="1" smtClean="0"/>
              <a:t>الاطلاق</a:t>
            </a:r>
            <a:r>
              <a:rPr lang="ar-SA" b="1" dirty="0" smtClean="0"/>
              <a:t>.</a:t>
            </a:r>
          </a:p>
          <a:p>
            <a:r>
              <a:rPr lang="ar-SA" b="1" dirty="0" smtClean="0"/>
              <a:t>يصنف هذا النوع من الديدان القزمة تلك الخاصة </a:t>
            </a:r>
            <a:r>
              <a:rPr lang="ar-SA" b="1" dirty="0" err="1" smtClean="0"/>
              <a:t>بالفأره</a:t>
            </a:r>
            <a:r>
              <a:rPr lang="ar-SA" b="1" dirty="0" smtClean="0"/>
              <a:t> والكلب والتي تصيب أيضا القطط .</a:t>
            </a:r>
            <a:endParaRPr lang="ar-SA" b="1" dirty="0"/>
          </a:p>
        </p:txBody>
      </p:sp>
      <p:pic>
        <p:nvPicPr>
          <p:cNvPr id="4" name="صورة 3" descr="dwarftapeworms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71546"/>
            <a:ext cx="3071802" cy="5786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28704" y="71414"/>
            <a:ext cx="6972320" cy="642942"/>
          </a:xfrm>
        </p:spPr>
        <p:txBody>
          <a:bodyPr>
            <a:normAutofit/>
          </a:bodyPr>
          <a:lstStyle/>
          <a:p>
            <a:r>
              <a:rPr lang="ar-SA" dirty="0" smtClean="0"/>
              <a:t>الدودة الشريطية السمكية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429124" y="857232"/>
            <a:ext cx="4500594" cy="6357982"/>
          </a:xfrm>
        </p:spPr>
        <p:txBody>
          <a:bodyPr>
            <a:normAutofit/>
          </a:bodyPr>
          <a:lstStyle/>
          <a:p>
            <a:r>
              <a:rPr lang="ar-SA" b="1" dirty="0" smtClean="0"/>
              <a:t>هذه الدودة هي اكبر دودة شريطية تصيب الإنسان. فقد تنمو حتى يصل طولها </a:t>
            </a:r>
            <a:r>
              <a:rPr lang="ar-SA" b="1" dirty="0" err="1" smtClean="0"/>
              <a:t>اكثر</a:t>
            </a:r>
            <a:r>
              <a:rPr lang="ar-SA" b="1" dirty="0" smtClean="0"/>
              <a:t> من 10 </a:t>
            </a:r>
            <a:r>
              <a:rPr lang="ar-SA" b="1" dirty="0" err="1" smtClean="0"/>
              <a:t>امتار</a:t>
            </a:r>
            <a:r>
              <a:rPr lang="ar-SA" b="1" dirty="0" smtClean="0"/>
              <a:t> وعرض قطعها 13 ملم وقد تتضمن كل دودة 3000 قطعه. وتفقس بيضة الدودة في الماء. وتدخل </a:t>
            </a:r>
            <a:r>
              <a:rPr lang="ar-SA" b="1" dirty="0" err="1" smtClean="0"/>
              <a:t>اليرقانه</a:t>
            </a:r>
            <a:r>
              <a:rPr lang="ar-SA" b="1" dirty="0" smtClean="0"/>
              <a:t> </a:t>
            </a:r>
            <a:r>
              <a:rPr lang="ar-SA" b="1" dirty="0" err="1" smtClean="0"/>
              <a:t>الى</a:t>
            </a:r>
            <a:r>
              <a:rPr lang="ar-SA" b="1" dirty="0" smtClean="0"/>
              <a:t> جسم سمكه ما يأكلها الإنسان فيصاب بالمرض .</a:t>
            </a:r>
          </a:p>
          <a:p>
            <a:r>
              <a:rPr lang="ar-SA" b="1" dirty="0" smtClean="0"/>
              <a:t>السمك الذي يعيش في المياه </a:t>
            </a:r>
            <a:r>
              <a:rPr lang="ar-SA" b="1" dirty="0" err="1" smtClean="0"/>
              <a:t>النقيه</a:t>
            </a:r>
            <a:r>
              <a:rPr lang="ar-SA" b="1" dirty="0" smtClean="0"/>
              <a:t> معرض </a:t>
            </a:r>
            <a:r>
              <a:rPr lang="ar-SA" b="1" dirty="0" err="1" smtClean="0"/>
              <a:t>اكثر</a:t>
            </a:r>
            <a:r>
              <a:rPr lang="ar-SA" b="1" dirty="0" smtClean="0"/>
              <a:t> من غيره </a:t>
            </a:r>
            <a:r>
              <a:rPr lang="ar-SA" b="1" dirty="0" err="1" smtClean="0"/>
              <a:t>للاصابه</a:t>
            </a:r>
            <a:r>
              <a:rPr lang="ar-SA" b="1" dirty="0" smtClean="0"/>
              <a:t> بهذه </a:t>
            </a:r>
            <a:r>
              <a:rPr lang="ar-SA" b="1" dirty="0" err="1" smtClean="0"/>
              <a:t>الدوده</a:t>
            </a:r>
            <a:r>
              <a:rPr lang="ar-SA" b="1" dirty="0" smtClean="0"/>
              <a:t>. ولا يؤدي تمليح لحم </a:t>
            </a:r>
            <a:r>
              <a:rPr lang="ar-SA" b="1" dirty="0" err="1" smtClean="0"/>
              <a:t>السمكه</a:t>
            </a:r>
            <a:r>
              <a:rPr lang="ar-SA" b="1" dirty="0" smtClean="0"/>
              <a:t> </a:t>
            </a:r>
            <a:r>
              <a:rPr lang="ar-SA" b="1" dirty="0" err="1" smtClean="0"/>
              <a:t>او</a:t>
            </a:r>
            <a:r>
              <a:rPr lang="ar-SA" b="1" dirty="0" smtClean="0"/>
              <a:t> تدخينه </a:t>
            </a:r>
            <a:r>
              <a:rPr lang="ar-SA" b="1" dirty="0" err="1" smtClean="0"/>
              <a:t>الى</a:t>
            </a:r>
            <a:r>
              <a:rPr lang="ar-SA" b="1" dirty="0" smtClean="0"/>
              <a:t> قتل </a:t>
            </a:r>
            <a:r>
              <a:rPr lang="ar-SA" b="1" dirty="0" err="1" smtClean="0"/>
              <a:t>اليرقانه</a:t>
            </a:r>
            <a:r>
              <a:rPr lang="ar-SA" b="1" dirty="0" smtClean="0"/>
              <a:t> ، لكن الطبخ الجيد يفعل ذلك .</a:t>
            </a:r>
          </a:p>
          <a:p>
            <a:r>
              <a:rPr lang="ar-SA" b="1" dirty="0" smtClean="0"/>
              <a:t>في بعض الحالات تسبب الدودة </a:t>
            </a:r>
            <a:r>
              <a:rPr lang="ar-SA" b="1" dirty="0" err="1" smtClean="0"/>
              <a:t>الشريطيه</a:t>
            </a:r>
            <a:r>
              <a:rPr lang="ar-SA" b="1" dirty="0" smtClean="0"/>
              <a:t> </a:t>
            </a:r>
            <a:r>
              <a:rPr lang="ar-SA" b="1" dirty="0" err="1" smtClean="0"/>
              <a:t>السمكيه</a:t>
            </a:r>
            <a:r>
              <a:rPr lang="ar-SA" b="1" dirty="0" smtClean="0"/>
              <a:t> فقر الدم المماثل لفقر الدم الخبيث . كما قد تسبب </a:t>
            </a:r>
            <a:r>
              <a:rPr lang="ar-SA" b="1" dirty="0" err="1" smtClean="0"/>
              <a:t>الام</a:t>
            </a:r>
            <a:r>
              <a:rPr lang="ar-SA" b="1" dirty="0" smtClean="0"/>
              <a:t> الجوع والإسهال والضيق في البطن والهزال .</a:t>
            </a:r>
            <a:endParaRPr lang="ar-SA" b="1" dirty="0"/>
          </a:p>
        </p:txBody>
      </p:sp>
      <p:pic>
        <p:nvPicPr>
          <p:cNvPr id="4" name="صورة 3" descr="60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000108"/>
            <a:ext cx="3657600" cy="5429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ar-SA" dirty="0" smtClean="0"/>
              <a:t>الدودة الشريطية </a:t>
            </a:r>
            <a:r>
              <a:rPr lang="ar-SA" dirty="0" err="1" smtClean="0"/>
              <a:t>الخنزيرية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6248" y="1285860"/>
            <a:ext cx="4443386" cy="5572140"/>
          </a:xfrm>
        </p:spPr>
        <p:txBody>
          <a:bodyPr>
            <a:noAutofit/>
          </a:bodyPr>
          <a:lstStyle/>
          <a:p>
            <a:r>
              <a:rPr lang="ar-SA" sz="3200" b="1" dirty="0" smtClean="0"/>
              <a:t>تكون إصابة عضلات الحيوان بالدودة غالبا في العنق واللسان والكتفين.</a:t>
            </a:r>
            <a:br>
              <a:rPr lang="ar-SA" sz="3200" b="1" dirty="0" smtClean="0"/>
            </a:br>
            <a:r>
              <a:rPr lang="ar-SA" sz="3200" b="1" dirty="0" smtClean="0"/>
              <a:t>وفي حالات عديدة تكون الإصابة بدون ظهور الأعراض ظاهرة .</a:t>
            </a:r>
            <a:br>
              <a:rPr lang="ar-SA" sz="3200" b="1" dirty="0" smtClean="0"/>
            </a:br>
            <a:r>
              <a:rPr lang="ar-SA" sz="3200" b="1" dirty="0" smtClean="0"/>
              <a:t>ولكن بعض المصابين يشعرون باضطرابات في الجهاز الهضمي وبالجوع المؤلم وبنوبات الإسهال والإمساك المتبادلة .</a:t>
            </a:r>
            <a:endParaRPr lang="ar-SA" sz="3200" b="1" dirty="0"/>
          </a:p>
        </p:txBody>
      </p:sp>
      <p:pic>
        <p:nvPicPr>
          <p:cNvPr id="4" name="صورة 3" descr="خنزيري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00174"/>
            <a:ext cx="3929090" cy="5143536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600200" y="-2590800"/>
            <a:ext cx="6781800" cy="5029200"/>
          </a:xfrm>
        </p:spPr>
        <p:txBody>
          <a:bodyPr/>
          <a:lstStyle/>
          <a:p>
            <a:r>
              <a:rPr lang="ar-SA" dirty="0" smtClean="0"/>
              <a:t>شكرا علي حسن الاستماع 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أصل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784</TotalTime>
  <Words>912</Words>
  <Application>Microsoft Office PowerPoint</Application>
  <PresentationFormat>عرض على الشاشة (3:4)‏</PresentationFormat>
  <Paragraphs>111</Paragraphs>
  <Slides>31</Slides>
  <Notes>31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مشربية</vt:lpstr>
      <vt:lpstr>امراض الجهازالهضمي  الدوسنتاريا</vt:lpstr>
      <vt:lpstr>الشريحة 2</vt:lpstr>
      <vt:lpstr>ما هي خطورة الاصابة بالانتاميبا </vt:lpstr>
      <vt:lpstr>الشريحة 4</vt:lpstr>
      <vt:lpstr>الشريحة 5</vt:lpstr>
      <vt:lpstr>متي يتوقف المريض بالدوسنتاريا عن تناول الدواء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أمراض الجهاز الهضمي</vt:lpstr>
      <vt:lpstr>ماهي الدودة الشريطية ؟</vt:lpstr>
      <vt:lpstr>لماذا نصآب بالدودة الشريطية ؟</vt:lpstr>
      <vt:lpstr>كما يمكن الاصابه عن طريق تناول الخضروات الغير نظيفة</vt:lpstr>
      <vt:lpstr>الشريحة 24</vt:lpstr>
      <vt:lpstr>الشريحة 25</vt:lpstr>
      <vt:lpstr>أنوآع الدوده الشريطية</vt:lpstr>
      <vt:lpstr>الدودة الشريطية العجلية</vt:lpstr>
      <vt:lpstr>الدودة الشريطية القزمة</vt:lpstr>
      <vt:lpstr>الدودة الشريطية السمكية</vt:lpstr>
      <vt:lpstr>الدودة الشريطية الخنزيرية</vt:lpstr>
      <vt:lpstr>شكرا علي حسن الاستماع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itp-0ct-10</cp:lastModifiedBy>
  <cp:revision>100</cp:revision>
  <dcterms:created xsi:type="dcterms:W3CDTF">2010-11-08T17:54:06Z</dcterms:created>
  <dcterms:modified xsi:type="dcterms:W3CDTF">2011-11-03T06:53:29Z</dcterms:modified>
</cp:coreProperties>
</file>