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8" autoAdjust="0"/>
    <p:restoredTop sz="94660"/>
  </p:normalViewPr>
  <p:slideViewPr>
    <p:cSldViewPr>
      <p:cViewPr varScale="1">
        <p:scale>
          <a:sx n="72" d="100"/>
          <a:sy n="72" d="100"/>
        </p:scale>
        <p:origin x="-112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0CD8C1-877B-435A-97A3-FE189DF9F39B}" type="datetimeFigureOut">
              <a:rPr lang="en-US" smtClean="0"/>
              <a:t>11/3/2011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E74CFC-9148-4281-87C3-BD7BEA826FF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1E74CFC-9148-4281-87C3-BD7BEA826FFD}" type="slidenum">
              <a:rPr lang="en-US" smtClean="0"/>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11/3/2011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11/3/2011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11/3/2011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5F768D25-F369-4E3C-AD56-6E460CD875FE}" type="datetimeFigureOut">
              <a:rPr lang="en-US" smtClean="0"/>
              <a:pPr/>
              <a:t>11/3/2011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5F768D25-F369-4E3C-AD56-6E460CD875FE}" type="datetimeFigureOut">
              <a:rPr lang="en-US" smtClean="0"/>
              <a:pPr/>
              <a:t>11/3/2011</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5F768D25-F369-4E3C-AD56-6E460CD875FE}" type="datetimeFigureOut">
              <a:rPr lang="en-US" smtClean="0"/>
              <a:pPr/>
              <a:t>11/3/2011</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F768D25-F369-4E3C-AD56-6E460CD875FE}" type="datetimeFigureOut">
              <a:rPr lang="en-US" smtClean="0"/>
              <a:pPr/>
              <a:t>11/3/2011</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F768D25-F369-4E3C-AD56-6E460CD875FE}" type="datetimeFigureOut">
              <a:rPr lang="en-US" smtClean="0"/>
              <a:pPr/>
              <a:t>11/3/2011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F768D25-F369-4E3C-AD56-6E460CD875FE}" type="datetimeFigureOut">
              <a:rPr lang="en-US" smtClean="0"/>
              <a:pPr/>
              <a:t>11/3/2011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11/3/2011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5F768D25-F369-4E3C-AD56-6E460CD875FE}" type="datetimeFigureOut">
              <a:rPr lang="en-US" smtClean="0"/>
              <a:pPr/>
              <a:t>11/3/2011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7FEF136-7821-4332-93A5-B358043A9AE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768D25-F369-4E3C-AD56-6E460CD875FE}" type="datetimeFigureOut">
              <a:rPr lang="en-US" smtClean="0"/>
              <a:pPr/>
              <a:t>11/3/2011</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FEF136-7821-4332-93A5-B358043A9AE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11560" y="620688"/>
            <a:ext cx="7772400" cy="1470025"/>
          </a:xfrm>
        </p:spPr>
        <p:txBody>
          <a:bodyPr>
            <a:normAutofit/>
          </a:bodyPr>
          <a:lstStyle/>
          <a:p>
            <a:r>
              <a:rPr lang="ar-SA" dirty="0" smtClean="0">
                <a:solidFill>
                  <a:srgbClr val="FF0000"/>
                </a:solidFill>
                <a:latin typeface="Andalus" pitchFamily="18" charset="-78"/>
                <a:cs typeface="Andalus" pitchFamily="18" charset="-78"/>
              </a:rPr>
              <a:t>أفضل الطرق للتغلب على الشدائد والضغوط  </a:t>
            </a:r>
            <a:r>
              <a:rPr lang="ar-SA" dirty="0" err="1" smtClean="0">
                <a:solidFill>
                  <a:srgbClr val="FF0000"/>
                </a:solidFill>
                <a:latin typeface="Andalus" pitchFamily="18" charset="-78"/>
                <a:cs typeface="Andalus" pitchFamily="18" charset="-78"/>
              </a:rPr>
              <a:t>العصبيه</a:t>
            </a:r>
            <a:r>
              <a:rPr lang="ar-SA" dirty="0" smtClean="0">
                <a:solidFill>
                  <a:srgbClr val="FF0000"/>
                </a:solidFill>
                <a:latin typeface="Andalus" pitchFamily="18" charset="-78"/>
                <a:cs typeface="Andalus" pitchFamily="18" charset="-78"/>
              </a:rPr>
              <a:t> ..</a:t>
            </a:r>
            <a:endParaRPr lang="en-US" dirty="0">
              <a:solidFill>
                <a:srgbClr val="FF0000"/>
              </a:solidFill>
              <a:latin typeface="Andalus" pitchFamily="18" charset="-78"/>
              <a:cs typeface="Andalus" pitchFamily="18" charset="-78"/>
            </a:endParaRPr>
          </a:p>
        </p:txBody>
      </p:sp>
      <p:pic>
        <p:nvPicPr>
          <p:cNvPr id="4" name="صورة 3" descr="1_89273_1_17.jpg"/>
          <p:cNvPicPr>
            <a:picLocks noChangeAspect="1"/>
          </p:cNvPicPr>
          <p:nvPr/>
        </p:nvPicPr>
        <p:blipFill>
          <a:blip r:embed="rId3" cstate="print"/>
          <a:stretch>
            <a:fillRect/>
          </a:stretch>
        </p:blipFill>
        <p:spPr>
          <a:xfrm>
            <a:off x="1259632" y="2420888"/>
            <a:ext cx="5832648" cy="28803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764704"/>
            <a:ext cx="8229600" cy="4968552"/>
          </a:xfrm>
        </p:spPr>
        <p:txBody>
          <a:bodyPr>
            <a:normAutofit fontScale="92500"/>
          </a:bodyPr>
          <a:lstStyle/>
          <a:p>
            <a:pPr>
              <a:buNone/>
            </a:pPr>
            <a:r>
              <a:rPr lang="ar-SA" dirty="0"/>
              <a:t> </a:t>
            </a:r>
            <a:r>
              <a:rPr lang="ar-SA" sz="4000" b="1" dirty="0" smtClean="0">
                <a:latin typeface="Andalus" pitchFamily="18" charset="-78"/>
                <a:cs typeface="Andalus" pitchFamily="18" charset="-78"/>
              </a:rPr>
              <a:t>تعتبر </a:t>
            </a:r>
            <a:r>
              <a:rPr lang="ar-SA" sz="4000" b="1" dirty="0" smtClean="0">
                <a:solidFill>
                  <a:srgbClr val="FF0000"/>
                </a:solidFill>
                <a:latin typeface="Andalus" pitchFamily="18" charset="-78"/>
                <a:cs typeface="Andalus" pitchFamily="18" charset="-78"/>
              </a:rPr>
              <a:t>الشدائد</a:t>
            </a:r>
            <a:r>
              <a:rPr lang="ar-SA" sz="4000" b="1" dirty="0" smtClean="0">
                <a:latin typeface="Andalus" pitchFamily="18" charset="-78"/>
                <a:cs typeface="Andalus" pitchFamily="18" charset="-78"/>
              </a:rPr>
              <a:t> : مصدرا مخيفا للجسم والحاله النفسيه والعقليه للفرد وفي معظم الأحيان يشعر الفرد بأنه يدور في دوامه من العجله والشدة وتلوث البيئه والضوضاء والتنافس والتذبذب ,, ومن العجيب أن التكنولوجيا الحديثه التي كان من المتوقع أن تسهل من حياتنا أصبحت الآن المصدر الأساسي للشدائد والقلق وكل الأفراد بصرف النظر عن سنهم وخبراتهم يواجهون الشدائد بصوره ما في حياتهم .. </a:t>
            </a:r>
            <a:endParaRPr lang="en-US" sz="4000"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908720"/>
            <a:ext cx="8229600" cy="5040559"/>
          </a:xfrm>
        </p:spPr>
        <p:txBody>
          <a:bodyPr/>
          <a:lstStyle/>
          <a:p>
            <a:pPr>
              <a:buNone/>
            </a:pPr>
            <a:r>
              <a:rPr lang="ar-SA" b="1" dirty="0" smtClean="0">
                <a:latin typeface="Andalus" pitchFamily="18" charset="-78"/>
                <a:cs typeface="Andalus" pitchFamily="18" charset="-78"/>
              </a:rPr>
              <a:t>وتعتبر </a:t>
            </a:r>
            <a:r>
              <a:rPr lang="ar-SA" b="1" dirty="0" smtClean="0">
                <a:solidFill>
                  <a:srgbClr val="FF0000"/>
                </a:solidFill>
                <a:latin typeface="Andalus" pitchFamily="18" charset="-78"/>
                <a:cs typeface="Andalus" pitchFamily="18" charset="-78"/>
              </a:rPr>
              <a:t>الشدائد إيجابيه</a:t>
            </a:r>
            <a:r>
              <a:rPr lang="ar-SA" b="1" dirty="0" smtClean="0">
                <a:latin typeface="Andalus" pitchFamily="18" charset="-78"/>
                <a:cs typeface="Andalus" pitchFamily="18" charset="-78"/>
              </a:rPr>
              <a:t> : إذا كانت مثيره للناحيه النفسيه أو الجسميه للفرد مثلما ما يحدث في الكفاح للوصول الى لياقه بدنيه أعلى أو كسب مباراه أو النجاح في الأمتحان أو أي تحد للقدرات العقليه ولكنها تصبج </a:t>
            </a:r>
            <a:r>
              <a:rPr lang="ar-SA" b="1" dirty="0" smtClean="0">
                <a:solidFill>
                  <a:srgbClr val="FF0000"/>
                </a:solidFill>
                <a:latin typeface="Andalus" pitchFamily="18" charset="-78"/>
                <a:cs typeface="Andalus" pitchFamily="18" charset="-78"/>
              </a:rPr>
              <a:t>سلبيه</a:t>
            </a:r>
            <a:r>
              <a:rPr lang="ar-SA" b="1" dirty="0" smtClean="0">
                <a:latin typeface="Andalus" pitchFamily="18" charset="-78"/>
                <a:cs typeface="Andalus" pitchFamily="18" charset="-78"/>
              </a:rPr>
              <a:t> : إذا كانت أعلى من قدرات الفرد وأستمرت لمدة طويله مما يؤدي الى نتائج سلبيه غير مستحبه ..مثال :سيده شابه لم تستطيع التكيف مع التغيرات السريعه في حياتها مما جعلها تتجه الىشرب الخمر وفي حاله من اليأس وعدم التحكم تقود سيارتها بطريقه مسرعه مما أدى الى خروجها عن الطريق وإصابتها بكسور بليغه ..</a:t>
            </a:r>
            <a:endParaRPr lang="en-US"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unti0100tled.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548680"/>
            <a:ext cx="8229600" cy="5976664"/>
          </a:xfrm>
        </p:spPr>
        <p:txBody>
          <a:bodyPr>
            <a:noAutofit/>
          </a:bodyPr>
          <a:lstStyle/>
          <a:p>
            <a:pPr>
              <a:buNone/>
            </a:pPr>
            <a:r>
              <a:rPr lang="ar-SA" b="1" dirty="0">
                <a:latin typeface="Andalus" pitchFamily="18" charset="-78"/>
                <a:cs typeface="Andalus" pitchFamily="18" charset="-78"/>
              </a:rPr>
              <a:t> </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ماهي</a:t>
            </a:r>
            <a:r>
              <a:rPr lang="ar-SA" b="1" dirty="0" smtClean="0">
                <a:latin typeface="Andalus" pitchFamily="18" charset="-78"/>
                <a:cs typeface="Andalus" pitchFamily="18" charset="-78"/>
              </a:rPr>
              <a:t> </a:t>
            </a:r>
            <a:r>
              <a:rPr lang="ar-SA" b="1" dirty="0" smtClean="0">
                <a:solidFill>
                  <a:srgbClr val="FF0000"/>
                </a:solidFill>
                <a:latin typeface="Andalus" pitchFamily="18" charset="-78"/>
                <a:cs typeface="Andalus" pitchFamily="18" charset="-78"/>
              </a:rPr>
              <a:t>الشدائد</a:t>
            </a:r>
            <a:r>
              <a:rPr lang="ar-SA" b="1" dirty="0" smtClean="0">
                <a:latin typeface="Andalus" pitchFamily="18" charset="-78"/>
                <a:cs typeface="Andalus" pitchFamily="18" charset="-78"/>
              </a:rPr>
              <a:t> ؟ </a:t>
            </a:r>
          </a:p>
          <a:p>
            <a:pPr>
              <a:buNone/>
            </a:pPr>
            <a:r>
              <a:rPr lang="ar-SA" b="1" dirty="0" smtClean="0">
                <a:latin typeface="Andalus" pitchFamily="18" charset="-78"/>
                <a:cs typeface="Andalus" pitchFamily="18" charset="-78"/>
              </a:rPr>
              <a:t>الشدائد هي رد فعل غير محدد من الجسم نتيجة لمثيرات فرضت عليه سواء من </a:t>
            </a:r>
            <a:r>
              <a:rPr lang="ar-SA" b="1" dirty="0" err="1" smtClean="0">
                <a:latin typeface="Andalus" pitchFamily="18" charset="-78"/>
                <a:cs typeface="Andalus" pitchFamily="18" charset="-78"/>
              </a:rPr>
              <a:t>البيئه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الداخليه</a:t>
            </a:r>
            <a:r>
              <a:rPr lang="ar-SA" b="1" dirty="0" smtClean="0">
                <a:latin typeface="Andalus" pitchFamily="18" charset="-78"/>
                <a:cs typeface="Andalus" pitchFamily="18" charset="-78"/>
              </a:rPr>
              <a:t> أو </a:t>
            </a:r>
            <a:r>
              <a:rPr lang="ar-SA" b="1" dirty="0" err="1" smtClean="0">
                <a:latin typeface="Andalus" pitchFamily="18" charset="-78"/>
                <a:cs typeface="Andalus" pitchFamily="18" charset="-78"/>
              </a:rPr>
              <a:t>الخارجيه</a:t>
            </a:r>
            <a:r>
              <a:rPr lang="ar-SA" b="1" dirty="0" smtClean="0">
                <a:latin typeface="Andalus" pitchFamily="18" charset="-78"/>
                <a:cs typeface="Andalus" pitchFamily="18" charset="-78"/>
              </a:rPr>
              <a:t> وهذه المثيرات قد تكون سلبيه أو </a:t>
            </a:r>
            <a:r>
              <a:rPr lang="ar-SA" b="1" dirty="0" err="1" smtClean="0">
                <a:latin typeface="Andalus" pitchFamily="18" charset="-78"/>
                <a:cs typeface="Andalus" pitchFamily="18" charset="-78"/>
              </a:rPr>
              <a:t>سيئه</a:t>
            </a:r>
            <a:r>
              <a:rPr lang="ar-SA" b="1" dirty="0" smtClean="0">
                <a:latin typeface="Andalus" pitchFamily="18" charset="-78"/>
                <a:cs typeface="Andalus" pitchFamily="18" charset="-78"/>
              </a:rPr>
              <a:t> ,, مثل : الجلوس على كرسي طبيب الأسنان أو ايجابيه حسنه ,,مثل : النجاح في الأمتحان ,,مما يضطره إما الى التكيف أو التغير ,, ويجب ألا يكون هدفنا هو تجنب الشدائد كلية فهذا ليس بالأمر السهل وغير واقعي لأننا نعيش عصر مليء بالمشاكل والشدائد ولكن يجب أن يكون هدفنا هو التعرف والتوصل الى ردود الفعل المناسبه وكيفية التصرف والتعامل معها بهدف التكيف أو التغلب عليها ..</a:t>
            </a:r>
            <a:endParaRPr lang="en-US"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9.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24744"/>
            <a:ext cx="8229600" cy="5184576"/>
          </a:xfrm>
        </p:spPr>
        <p:txBody>
          <a:bodyPr/>
          <a:lstStyle/>
          <a:p>
            <a:pPr>
              <a:buNone/>
            </a:pPr>
            <a:r>
              <a:rPr lang="ar-SA" b="1" dirty="0" smtClean="0">
                <a:latin typeface="Andalus" pitchFamily="18" charset="-78"/>
                <a:cs typeface="Andalus" pitchFamily="18" charset="-78"/>
              </a:rPr>
              <a:t>المراحل التي تمر </a:t>
            </a:r>
            <a:r>
              <a:rPr lang="ar-SA" b="1" dirty="0" err="1" smtClean="0">
                <a:latin typeface="Andalus" pitchFamily="18" charset="-78"/>
                <a:cs typeface="Andalus" pitchFamily="18" charset="-78"/>
              </a:rPr>
              <a:t>بها</a:t>
            </a:r>
            <a:r>
              <a:rPr lang="ar-SA" b="1" dirty="0" smtClean="0">
                <a:latin typeface="Andalus" pitchFamily="18" charset="-78"/>
                <a:cs typeface="Andalus" pitchFamily="18" charset="-78"/>
              </a:rPr>
              <a:t> </a:t>
            </a:r>
            <a:r>
              <a:rPr lang="ar-SA" b="1" dirty="0" smtClean="0">
                <a:solidFill>
                  <a:srgbClr val="FF0000"/>
                </a:solidFill>
                <a:latin typeface="Andalus" pitchFamily="18" charset="-78"/>
                <a:cs typeface="Andalus" pitchFamily="18" charset="-78"/>
              </a:rPr>
              <a:t>الشدائد</a:t>
            </a:r>
            <a:r>
              <a:rPr lang="ar-SA" b="1" dirty="0" smtClean="0">
                <a:latin typeface="Andalus" pitchFamily="18" charset="-78"/>
                <a:cs typeface="Andalus" pitchFamily="18" charset="-78"/>
              </a:rPr>
              <a:t> :</a:t>
            </a:r>
          </a:p>
          <a:p>
            <a:pPr>
              <a:buNone/>
            </a:pPr>
            <a:r>
              <a:rPr lang="ar-SA" b="1" dirty="0" smtClean="0">
                <a:latin typeface="Andalus" pitchFamily="18" charset="-78"/>
                <a:cs typeface="Andalus" pitchFamily="18" charset="-78"/>
              </a:rPr>
              <a:t>شرح </a:t>
            </a:r>
            <a:r>
              <a:rPr lang="ar-SA" b="1" dirty="0" err="1" smtClean="0">
                <a:latin typeface="Andalus" pitchFamily="18" charset="-78"/>
                <a:cs typeface="Andalus" pitchFamily="18" charset="-78"/>
              </a:rPr>
              <a:t>د</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هانزسال</a:t>
            </a:r>
            <a:r>
              <a:rPr lang="ar-SA" b="1" dirty="0" smtClean="0">
                <a:latin typeface="Andalus" pitchFamily="18" charset="-78"/>
                <a:cs typeface="Andalus" pitchFamily="18" charset="-78"/>
              </a:rPr>
              <a:t> المراحل التي يمر </a:t>
            </a:r>
            <a:r>
              <a:rPr lang="ar-SA" b="1" dirty="0" err="1" smtClean="0">
                <a:latin typeface="Andalus" pitchFamily="18" charset="-78"/>
                <a:cs typeface="Andalus" pitchFamily="18" charset="-78"/>
              </a:rPr>
              <a:t>بها</a:t>
            </a:r>
            <a:r>
              <a:rPr lang="ar-SA" b="1" dirty="0" smtClean="0">
                <a:latin typeface="Andalus" pitchFamily="18" charset="-78"/>
                <a:cs typeface="Andalus" pitchFamily="18" charset="-78"/>
              </a:rPr>
              <a:t> الجسم عند مواجهته لأحد الشدائد وطلق عليه مصطلح (ظاهرة التكيف العامه)</a:t>
            </a:r>
          </a:p>
          <a:p>
            <a:pPr>
              <a:buNone/>
            </a:pPr>
            <a:r>
              <a:rPr lang="ar-SA" b="1" dirty="0" smtClean="0">
                <a:latin typeface="Andalus" pitchFamily="18" charset="-78"/>
                <a:cs typeface="Andalus" pitchFamily="18" charset="-78"/>
              </a:rPr>
              <a:t>وقد وصفها في ثلاثة مراحل :.</a:t>
            </a:r>
          </a:p>
          <a:p>
            <a:pPr>
              <a:buNone/>
            </a:pPr>
            <a:r>
              <a:rPr lang="ar-SA" b="1" dirty="0" smtClean="0">
                <a:solidFill>
                  <a:srgbClr val="FF0000"/>
                </a:solidFill>
                <a:latin typeface="Andalus" pitchFamily="18" charset="-78"/>
                <a:cs typeface="Andalus" pitchFamily="18" charset="-78"/>
              </a:rPr>
              <a:t>1.</a:t>
            </a:r>
            <a:r>
              <a:rPr lang="ar-SA" b="1" dirty="0" smtClean="0">
                <a:latin typeface="Andalus" pitchFamily="18" charset="-78"/>
                <a:cs typeface="Andalus" pitchFamily="18" charset="-78"/>
              </a:rPr>
              <a:t>مرحلة رد الفعل السريع:</a:t>
            </a:r>
          </a:p>
          <a:p>
            <a:pPr>
              <a:buNone/>
            </a:pPr>
            <a:r>
              <a:rPr lang="ar-SA" b="1" dirty="0" smtClean="0">
                <a:latin typeface="Andalus" pitchFamily="18" charset="-78"/>
                <a:cs typeface="Andalus" pitchFamily="18" charset="-78"/>
              </a:rPr>
              <a:t>وهي مرحلة يستعد فيها الجسم إلى الدفاع أو </a:t>
            </a:r>
            <a:r>
              <a:rPr lang="ar-SA" b="1" dirty="0" err="1" smtClean="0">
                <a:latin typeface="Andalus" pitchFamily="18" charset="-78"/>
                <a:cs typeface="Andalus" pitchFamily="18" charset="-78"/>
              </a:rPr>
              <a:t>الأستسلام</a:t>
            </a:r>
            <a:r>
              <a:rPr lang="ar-SA" b="1" dirty="0" smtClean="0">
                <a:latin typeface="Andalus" pitchFamily="18" charset="-78"/>
                <a:cs typeface="Andalus" pitchFamily="18" charset="-78"/>
              </a:rPr>
              <a:t> وهي تتميز بردود الفعل </a:t>
            </a:r>
            <a:r>
              <a:rPr lang="ar-SA" b="1" dirty="0" err="1" smtClean="0">
                <a:latin typeface="Andalus" pitchFamily="18" charset="-78"/>
                <a:cs typeface="Andalus" pitchFamily="18" charset="-78"/>
              </a:rPr>
              <a:t>الناتجه</a:t>
            </a:r>
            <a:r>
              <a:rPr lang="ar-SA" b="1" dirty="0" smtClean="0">
                <a:latin typeface="Andalus" pitchFamily="18" charset="-78"/>
                <a:cs typeface="Andalus" pitchFamily="18" charset="-78"/>
              </a:rPr>
              <a:t> عن مواجه المثير العصبي لأول مره مثل : زيادة في ضرات القلب او زيادة ضغط الدم ..</a:t>
            </a:r>
            <a:endParaRPr lang="en-US"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781128"/>
          </a:xfrm>
        </p:spPr>
        <p:txBody>
          <a:bodyPr/>
          <a:lstStyle/>
          <a:p>
            <a:pPr>
              <a:buNone/>
            </a:pPr>
            <a:r>
              <a:rPr lang="ar-SA" b="1" dirty="0" smtClean="0">
                <a:solidFill>
                  <a:srgbClr val="FF0000"/>
                </a:solidFill>
                <a:latin typeface="Andalus" pitchFamily="18" charset="-78"/>
                <a:cs typeface="Andalus" pitchFamily="18" charset="-78"/>
              </a:rPr>
              <a:t>2. </a:t>
            </a:r>
            <a:r>
              <a:rPr lang="ar-SA" b="1" dirty="0" smtClean="0">
                <a:latin typeface="Andalus" pitchFamily="18" charset="-78"/>
                <a:cs typeface="Andalus" pitchFamily="18" charset="-78"/>
              </a:rPr>
              <a:t>مرحلة </a:t>
            </a:r>
            <a:r>
              <a:rPr lang="ar-SA" b="1" dirty="0" err="1" smtClean="0">
                <a:latin typeface="Andalus" pitchFamily="18" charset="-78"/>
                <a:cs typeface="Andalus" pitchFamily="18" charset="-78"/>
              </a:rPr>
              <a:t>المقاومه</a:t>
            </a:r>
            <a:r>
              <a:rPr lang="ar-SA" b="1" dirty="0" smtClean="0">
                <a:latin typeface="Andalus" pitchFamily="18" charset="-78"/>
                <a:cs typeface="Andalus" pitchFamily="18" charset="-78"/>
              </a:rPr>
              <a:t> :.</a:t>
            </a:r>
          </a:p>
          <a:p>
            <a:pPr>
              <a:buNone/>
            </a:pPr>
            <a:r>
              <a:rPr lang="ar-SA" b="1" dirty="0" smtClean="0">
                <a:latin typeface="Andalus" pitchFamily="18" charset="-78"/>
                <a:cs typeface="Andalus" pitchFamily="18" charset="-78"/>
              </a:rPr>
              <a:t>هي تتبع مرحلة رد الفعل السريع وتتميز. بمحاولة الجسم الحفاظ على حالة </a:t>
            </a:r>
            <a:r>
              <a:rPr lang="ar-SA" b="1" dirty="0" err="1" smtClean="0">
                <a:latin typeface="Andalus" pitchFamily="18" charset="-78"/>
                <a:cs typeface="Andalus" pitchFamily="18" charset="-78"/>
              </a:rPr>
              <a:t>الإتزان</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العاديه</a:t>
            </a:r>
            <a:r>
              <a:rPr lang="ar-SA" b="1" dirty="0" smtClean="0">
                <a:latin typeface="Andalus" pitchFamily="18" charset="-78"/>
                <a:cs typeface="Andalus" pitchFamily="18" charset="-78"/>
              </a:rPr>
              <a:t> حتى ولو كان الفرد يبدو متحكما إلا أنه في </a:t>
            </a:r>
            <a:r>
              <a:rPr lang="ar-SA" b="1" dirty="0" err="1" smtClean="0">
                <a:latin typeface="Andalus" pitchFamily="18" charset="-78"/>
                <a:cs typeface="Andalus" pitchFamily="18" charset="-78"/>
              </a:rPr>
              <a:t>الحقيقه</a:t>
            </a:r>
            <a:r>
              <a:rPr lang="ar-SA" b="1" dirty="0" smtClean="0">
                <a:latin typeface="Andalus" pitchFamily="18" charset="-78"/>
                <a:cs typeface="Andalus" pitchFamily="18" charset="-78"/>
              </a:rPr>
              <a:t> يحاول جاهدا </a:t>
            </a:r>
            <a:r>
              <a:rPr lang="ar-SA" b="1" dirty="0" err="1" smtClean="0">
                <a:latin typeface="Andalus" pitchFamily="18" charset="-78"/>
                <a:cs typeface="Andalus" pitchFamily="18" charset="-78"/>
              </a:rPr>
              <a:t>أستخدام</a:t>
            </a:r>
            <a:r>
              <a:rPr lang="ar-SA" b="1" dirty="0" smtClean="0">
                <a:latin typeface="Andalus" pitchFamily="18" charset="-78"/>
                <a:cs typeface="Andalus" pitchFamily="18" charset="-78"/>
              </a:rPr>
              <a:t> كل طاقته في </a:t>
            </a:r>
            <a:r>
              <a:rPr lang="ar-SA" b="1" dirty="0" err="1" smtClean="0">
                <a:latin typeface="Andalus" pitchFamily="18" charset="-78"/>
                <a:cs typeface="Andalus" pitchFamily="18" charset="-78"/>
              </a:rPr>
              <a:t>المحافظه</a:t>
            </a:r>
            <a:r>
              <a:rPr lang="ar-SA" b="1" dirty="0" smtClean="0">
                <a:latin typeface="Andalus" pitchFamily="18" charset="-78"/>
                <a:cs typeface="Andalus" pitchFamily="18" charset="-78"/>
              </a:rPr>
              <a:t> على </a:t>
            </a:r>
            <a:r>
              <a:rPr lang="ar-SA" b="1" dirty="0" err="1" smtClean="0">
                <a:latin typeface="Andalus" pitchFamily="18" charset="-78"/>
                <a:cs typeface="Andalus" pitchFamily="18" charset="-78"/>
              </a:rPr>
              <a:t>أتزانه</a:t>
            </a:r>
            <a:r>
              <a:rPr lang="ar-SA" b="1" dirty="0" smtClean="0">
                <a:latin typeface="Andalus" pitchFamily="18" charset="-78"/>
                <a:cs typeface="Andalus" pitchFamily="18" charset="-78"/>
              </a:rPr>
              <a:t> وبعد فتره إذا لم يستطيع </a:t>
            </a:r>
            <a:r>
              <a:rPr lang="ar-SA" b="1" dirty="0" err="1" smtClean="0">
                <a:latin typeface="Andalus" pitchFamily="18" charset="-78"/>
                <a:cs typeface="Andalus" pitchFamily="18" charset="-78"/>
              </a:rPr>
              <a:t>الأستمرام</a:t>
            </a:r>
            <a:r>
              <a:rPr lang="ar-SA" b="1" dirty="0" smtClean="0">
                <a:latin typeface="Andalus" pitchFamily="18" charset="-78"/>
                <a:cs typeface="Andalus" pitchFamily="18" charset="-78"/>
              </a:rPr>
              <a:t> في مواجهة هذه </a:t>
            </a:r>
            <a:r>
              <a:rPr lang="ar-SA" b="1" dirty="0" err="1" smtClean="0">
                <a:latin typeface="Andalus" pitchFamily="18" charset="-78"/>
                <a:cs typeface="Andalus" pitchFamily="18" charset="-78"/>
              </a:rPr>
              <a:t>الشده</a:t>
            </a:r>
            <a:r>
              <a:rPr lang="ar-SA" b="1" dirty="0" smtClean="0">
                <a:latin typeface="Andalus" pitchFamily="18" charset="-78"/>
                <a:cs typeface="Andalus" pitchFamily="18" charset="-78"/>
              </a:rPr>
              <a:t> فأنه يصل </a:t>
            </a:r>
            <a:r>
              <a:rPr lang="ar-SA" b="1" dirty="0" err="1" smtClean="0">
                <a:latin typeface="Andalus" pitchFamily="18" charset="-78"/>
                <a:cs typeface="Andalus" pitchFamily="18" charset="-78"/>
              </a:rPr>
              <a:t>الى</a:t>
            </a:r>
            <a:r>
              <a:rPr lang="ar-SA" b="1" dirty="0" smtClean="0">
                <a:latin typeface="Andalus" pitchFamily="18" charset="-78"/>
                <a:cs typeface="Andalus" pitchFamily="18" charset="-78"/>
              </a:rPr>
              <a:t> مرحلة </a:t>
            </a:r>
            <a:r>
              <a:rPr lang="ar-SA" b="1" dirty="0" err="1" smtClean="0">
                <a:latin typeface="Andalus" pitchFamily="18" charset="-78"/>
                <a:cs typeface="Andalus" pitchFamily="18" charset="-78"/>
              </a:rPr>
              <a:t>الأستنزاف</a:t>
            </a:r>
            <a:r>
              <a:rPr lang="ar-SA" b="1" dirty="0" smtClean="0">
                <a:latin typeface="Andalus" pitchFamily="18" charset="-78"/>
                <a:cs typeface="Andalus" pitchFamily="18" charset="-78"/>
              </a:rPr>
              <a:t> .</a:t>
            </a:r>
            <a:endParaRPr lang="en-US"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b="1" dirty="0" smtClean="0">
                <a:solidFill>
                  <a:srgbClr val="FF0000"/>
                </a:solidFill>
                <a:latin typeface="Andalus" pitchFamily="18" charset="-78"/>
                <a:cs typeface="Andalus" pitchFamily="18" charset="-78"/>
              </a:rPr>
              <a:t>3.</a:t>
            </a:r>
            <a:r>
              <a:rPr lang="ar-SA" b="1" dirty="0" smtClean="0">
                <a:latin typeface="Andalus" pitchFamily="18" charset="-78"/>
                <a:cs typeface="Andalus" pitchFamily="18" charset="-78"/>
              </a:rPr>
              <a:t>مرحلة </a:t>
            </a:r>
            <a:r>
              <a:rPr lang="ar-SA" b="1" dirty="0" err="1" smtClean="0">
                <a:latin typeface="Andalus" pitchFamily="18" charset="-78"/>
                <a:cs typeface="Andalus" pitchFamily="18" charset="-78"/>
              </a:rPr>
              <a:t>الأستنزاف</a:t>
            </a:r>
            <a:r>
              <a:rPr lang="ar-SA" b="1" dirty="0" smtClean="0">
                <a:latin typeface="Andalus" pitchFamily="18" charset="-78"/>
                <a:cs typeface="Andalus" pitchFamily="18" charset="-78"/>
              </a:rPr>
              <a:t> :.</a:t>
            </a:r>
          </a:p>
          <a:p>
            <a:pPr>
              <a:buNone/>
            </a:pPr>
            <a:r>
              <a:rPr lang="ar-SA" b="1" dirty="0" smtClean="0">
                <a:latin typeface="Andalus" pitchFamily="18" charset="-78"/>
                <a:cs typeface="Andalus" pitchFamily="18" charset="-78"/>
              </a:rPr>
              <a:t>بعد فشل كل محاولات </a:t>
            </a:r>
            <a:r>
              <a:rPr lang="ar-SA" b="1" dirty="0" err="1" smtClean="0">
                <a:latin typeface="Andalus" pitchFamily="18" charset="-78"/>
                <a:cs typeface="Andalus" pitchFamily="18" charset="-78"/>
              </a:rPr>
              <a:t>المقاومه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الممكنه</a:t>
            </a:r>
            <a:r>
              <a:rPr lang="ar-SA" b="1" dirty="0" smtClean="0">
                <a:latin typeface="Andalus" pitchFamily="18" charset="-78"/>
                <a:cs typeface="Andalus" pitchFamily="18" charset="-78"/>
              </a:rPr>
              <a:t> تبدأ مرحلة </a:t>
            </a:r>
            <a:r>
              <a:rPr lang="ar-SA" b="1" dirty="0" err="1" smtClean="0">
                <a:latin typeface="Andalus" pitchFamily="18" charset="-78"/>
                <a:cs typeface="Andalus" pitchFamily="18" charset="-78"/>
              </a:rPr>
              <a:t>الأستنزاف</a:t>
            </a:r>
            <a:r>
              <a:rPr lang="ar-SA" b="1" dirty="0" smtClean="0">
                <a:latin typeface="Andalus" pitchFamily="18" charset="-78"/>
                <a:cs typeface="Andalus" pitchFamily="18" charset="-78"/>
              </a:rPr>
              <a:t> حيث يعاني الجسم فيها من الأعراض </a:t>
            </a:r>
            <a:r>
              <a:rPr lang="ar-SA" b="1" dirty="0" err="1" smtClean="0">
                <a:latin typeface="Andalus" pitchFamily="18" charset="-78"/>
                <a:cs typeface="Andalus" pitchFamily="18" charset="-78"/>
              </a:rPr>
              <a:t>الفسيولوجيه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الخاصه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بالمرحله</a:t>
            </a:r>
            <a:r>
              <a:rPr lang="ar-SA" b="1" dirty="0" smtClean="0">
                <a:latin typeface="Andalus" pitchFamily="18" charset="-78"/>
                <a:cs typeface="Andalus" pitchFamily="18" charset="-78"/>
              </a:rPr>
              <a:t> الأولى .. وإذا ظهر نوع آخر من الشدائد في هذا الوقت فسوف يؤدي حتما </a:t>
            </a:r>
            <a:r>
              <a:rPr lang="ar-SA" b="1" dirty="0" err="1" smtClean="0">
                <a:latin typeface="Andalus" pitchFamily="18" charset="-78"/>
                <a:cs typeface="Andalus" pitchFamily="18" charset="-78"/>
              </a:rPr>
              <a:t>الى</a:t>
            </a:r>
            <a:r>
              <a:rPr lang="ar-SA" b="1" dirty="0" smtClean="0">
                <a:latin typeface="Andalus" pitchFamily="18" charset="-78"/>
                <a:cs typeface="Andalus" pitchFamily="18" charset="-78"/>
              </a:rPr>
              <a:t> نتائج </a:t>
            </a:r>
            <a:r>
              <a:rPr lang="ar-SA" b="1" dirty="0" err="1" smtClean="0">
                <a:latin typeface="Andalus" pitchFamily="18" charset="-78"/>
                <a:cs typeface="Andalus" pitchFamily="18" charset="-78"/>
              </a:rPr>
              <a:t>سيئه</a:t>
            </a:r>
            <a:r>
              <a:rPr lang="ar-SA" b="1" dirty="0" smtClean="0">
                <a:latin typeface="Andalus" pitchFamily="18" charset="-78"/>
                <a:cs typeface="Andalus" pitchFamily="18" charset="-78"/>
              </a:rPr>
              <a:t> .</a:t>
            </a:r>
            <a:endParaRPr lang="en-US"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article_gallery_divers_psy2_565966149.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052736"/>
            <a:ext cx="8229600" cy="4525963"/>
          </a:xfrm>
        </p:spPr>
        <p:txBody>
          <a:bodyPr>
            <a:noAutofit/>
          </a:bodyPr>
          <a:lstStyle/>
          <a:p>
            <a:pPr>
              <a:buNone/>
            </a:pPr>
            <a:r>
              <a:rPr lang="ar-SA" sz="3600" b="1" dirty="0" smtClean="0">
                <a:solidFill>
                  <a:srgbClr val="FF0000"/>
                </a:solidFill>
                <a:latin typeface="Arabic Typesetting" pitchFamily="66" charset="-78"/>
                <a:cs typeface="Arabic Typesetting" pitchFamily="66" charset="-78"/>
              </a:rPr>
              <a:t>الشدائد والمرض: </a:t>
            </a:r>
          </a:p>
          <a:p>
            <a:pPr>
              <a:buNone/>
            </a:pPr>
            <a:r>
              <a:rPr lang="ar-SA" sz="3600" b="1" dirty="0" smtClean="0">
                <a:latin typeface="Arabic Typesetting" pitchFamily="66" charset="-78"/>
                <a:cs typeface="Arabic Typesetting" pitchFamily="66" charset="-78"/>
              </a:rPr>
              <a:t>يؤكد معظم الأطباء أن الشدائد دوراً أساسياً في إصابة الفرد بالأمراض ففي حالة الخوف على سبيل المثال : نجد أن أجسامنا تفرز هرمونات تزيد من قدرتنا الى الدرجه التي تجعلنا نقاوم او نهرب كان هذا مناسبا ف العصور القديمه أما الآن فأن هذا المبدأ لايفيد ففي وقتنا الحاضر لانستطيع الهروب بعيداُ عن المشاكل او حتى تجنبها وبالتالي فإن الطاقه الزائده لن تستهلك بل تبقى في الجسم تضعف من درجة مناعته ضد الأمراض المختلفه وفي وجود الشدائد والقلق الزائد يقل مستوى مقاومة الأمراض ويزداد في النقصان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Afraid-baby.jpg"/>
          <p:cNvPicPr>
            <a:picLocks noGrp="1" noChangeAspect="1"/>
          </p:cNvPicPr>
          <p:nvPr>
            <p:ph idx="1"/>
          </p:nvPr>
        </p:nvPicPr>
        <p:blipFill>
          <a:blip r:embed="rId3"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764704"/>
            <a:ext cx="8229600" cy="4525963"/>
          </a:xfrm>
        </p:spPr>
        <p:txBody>
          <a:bodyPr>
            <a:normAutofit lnSpcReduction="10000"/>
          </a:bodyPr>
          <a:lstStyle/>
          <a:p>
            <a:pPr>
              <a:buNone/>
            </a:pPr>
            <a:r>
              <a:rPr lang="ar-SA" sz="4400" b="1" dirty="0" smtClean="0">
                <a:solidFill>
                  <a:srgbClr val="FF0000"/>
                </a:solidFill>
                <a:latin typeface="Andalus" pitchFamily="18" charset="-78"/>
                <a:cs typeface="Andalus" pitchFamily="18" charset="-78"/>
              </a:rPr>
              <a:t>الأعراض المصاحبة للشدائد :</a:t>
            </a:r>
          </a:p>
          <a:p>
            <a:pPr>
              <a:buFontTx/>
              <a:buChar char="-"/>
            </a:pPr>
            <a:r>
              <a:rPr lang="ar-SA" sz="4400" b="1" dirty="0" smtClean="0">
                <a:latin typeface="Andalus" pitchFamily="18" charset="-78"/>
                <a:cs typeface="Andalus" pitchFamily="18" charset="-78"/>
              </a:rPr>
              <a:t>زيادة أو قلة </a:t>
            </a:r>
            <a:r>
              <a:rPr lang="ar-SA" sz="4400" b="1" dirty="0" err="1" smtClean="0">
                <a:latin typeface="Andalus" pitchFamily="18" charset="-78"/>
                <a:cs typeface="Andalus" pitchFamily="18" charset="-78"/>
              </a:rPr>
              <a:t>الشهيه</a:t>
            </a:r>
            <a:r>
              <a:rPr lang="ar-SA" sz="4400" b="1" dirty="0" smtClean="0">
                <a:latin typeface="Andalus" pitchFamily="18" charset="-78"/>
                <a:cs typeface="Andalus" pitchFamily="18" charset="-78"/>
              </a:rPr>
              <a:t> للطعام .</a:t>
            </a:r>
          </a:p>
          <a:p>
            <a:pPr>
              <a:buFontTx/>
              <a:buChar char="-"/>
            </a:pPr>
            <a:r>
              <a:rPr lang="ar-SA" sz="4400" b="1" dirty="0" err="1" smtClean="0">
                <a:latin typeface="Andalus" pitchFamily="18" charset="-78"/>
                <a:cs typeface="Andalus" pitchFamily="18" charset="-78"/>
              </a:rPr>
              <a:t>أسهال</a:t>
            </a:r>
            <a:r>
              <a:rPr lang="ar-SA" sz="4400" b="1" dirty="0" smtClean="0">
                <a:latin typeface="Andalus" pitchFamily="18" charset="-78"/>
                <a:cs typeface="Andalus" pitchFamily="18" charset="-78"/>
              </a:rPr>
              <a:t> أو أمساك.</a:t>
            </a:r>
          </a:p>
          <a:p>
            <a:pPr>
              <a:buFontTx/>
              <a:buChar char="-"/>
            </a:pPr>
            <a:r>
              <a:rPr lang="ar-SA" sz="4400" b="1" dirty="0" smtClean="0">
                <a:latin typeface="Andalus" pitchFamily="18" charset="-78"/>
                <a:cs typeface="Andalus" pitchFamily="18" charset="-78"/>
              </a:rPr>
              <a:t>عدم </a:t>
            </a:r>
            <a:r>
              <a:rPr lang="ar-SA" sz="4400" b="1" dirty="0" err="1" smtClean="0">
                <a:latin typeface="Andalus" pitchFamily="18" charset="-78"/>
                <a:cs typeface="Andalus" pitchFamily="18" charset="-78"/>
              </a:rPr>
              <a:t>القدره</a:t>
            </a:r>
            <a:r>
              <a:rPr lang="ar-SA" sz="4400" b="1" dirty="0" smtClean="0">
                <a:latin typeface="Andalus" pitchFamily="18" charset="-78"/>
                <a:cs typeface="Andalus" pitchFamily="18" charset="-78"/>
              </a:rPr>
              <a:t> على النوم.</a:t>
            </a:r>
          </a:p>
          <a:p>
            <a:pPr>
              <a:buFontTx/>
              <a:buChar char="-"/>
            </a:pPr>
            <a:r>
              <a:rPr lang="ar-SA" sz="4400" b="1" dirty="0" smtClean="0">
                <a:latin typeface="Andalus" pitchFamily="18" charset="-78"/>
                <a:cs typeface="Andalus" pitchFamily="18" charset="-78"/>
              </a:rPr>
              <a:t>البكاء الشديد.</a:t>
            </a:r>
          </a:p>
          <a:p>
            <a:pPr>
              <a:buFontTx/>
              <a:buChar char="-"/>
            </a:pPr>
            <a:r>
              <a:rPr lang="ar-SA" sz="4400" b="1" dirty="0" smtClean="0">
                <a:latin typeface="Andalus" pitchFamily="18" charset="-78"/>
                <a:cs typeface="Andalus" pitchFamily="18" charset="-78"/>
              </a:rPr>
              <a:t>الخوف والإحباط. </a:t>
            </a:r>
          </a:p>
          <a:p>
            <a:pPr>
              <a:buNone/>
            </a:pPr>
            <a:endParaRPr lang="ar-SA"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88640"/>
            <a:ext cx="8229600" cy="6264696"/>
          </a:xfrm>
        </p:spPr>
        <p:txBody>
          <a:bodyPr>
            <a:normAutofit/>
          </a:bodyPr>
          <a:lstStyle/>
          <a:p>
            <a:pPr>
              <a:buNone/>
            </a:pPr>
            <a:r>
              <a:rPr lang="ar-SA" b="1" dirty="0" smtClean="0">
                <a:solidFill>
                  <a:srgbClr val="FF0000"/>
                </a:solidFill>
                <a:latin typeface="Andalus" pitchFamily="18" charset="-78"/>
                <a:cs typeface="Andalus" pitchFamily="18" charset="-78"/>
              </a:rPr>
              <a:t>كيفية التغلب على الشدائد :</a:t>
            </a:r>
            <a:endParaRPr lang="ar-SA" dirty="0" smtClean="0">
              <a:solidFill>
                <a:srgbClr val="FF0000"/>
              </a:solidFill>
              <a:latin typeface="Andalus" pitchFamily="18" charset="-78"/>
              <a:cs typeface="Andalus" pitchFamily="18" charset="-78"/>
            </a:endParaRPr>
          </a:p>
          <a:p>
            <a:pPr>
              <a:buNone/>
            </a:pPr>
            <a:r>
              <a:rPr lang="ar-SA" dirty="0" smtClean="0">
                <a:latin typeface="Andalus" pitchFamily="18" charset="-78"/>
                <a:cs typeface="Andalus" pitchFamily="18" charset="-78"/>
              </a:rPr>
              <a:t>التغلب على الشدائد والقلق الزائد شيء نسبي وذلك لأن </a:t>
            </a:r>
            <a:r>
              <a:rPr lang="ar-SA" dirty="0" err="1" smtClean="0">
                <a:latin typeface="Andalus" pitchFamily="18" charset="-78"/>
                <a:cs typeface="Andalus" pitchFamily="18" charset="-78"/>
              </a:rPr>
              <a:t>ماهو</a:t>
            </a:r>
            <a:r>
              <a:rPr lang="ar-SA" dirty="0" smtClean="0">
                <a:latin typeface="Andalus" pitchFamily="18" charset="-78"/>
                <a:cs typeface="Andalus" pitchFamily="18" charset="-78"/>
              </a:rPr>
              <a:t> مثير لفرد </a:t>
            </a:r>
            <a:r>
              <a:rPr lang="ar-SA" dirty="0" err="1" smtClean="0">
                <a:latin typeface="Andalus" pitchFamily="18" charset="-78"/>
                <a:cs typeface="Andalus" pitchFamily="18" charset="-78"/>
              </a:rPr>
              <a:t>ماقد</a:t>
            </a:r>
            <a:r>
              <a:rPr lang="ar-SA" dirty="0" smtClean="0">
                <a:latin typeface="Andalus" pitchFamily="18" charset="-78"/>
                <a:cs typeface="Andalus" pitchFamily="18" charset="-78"/>
              </a:rPr>
              <a:t> يكون غير مثير لفرد آخر وفيما يلي أهم طرق التغلب على الشدائد :</a:t>
            </a:r>
          </a:p>
          <a:p>
            <a:pPr marL="514350" indent="-514350">
              <a:buAutoNum type="arabicPeriod"/>
            </a:pPr>
            <a:r>
              <a:rPr lang="ar-SA" dirty="0" smtClean="0">
                <a:latin typeface="Andalus" pitchFamily="18" charset="-78"/>
                <a:cs typeface="Andalus" pitchFamily="18" charset="-78"/>
              </a:rPr>
              <a:t>التعرف على </a:t>
            </a:r>
            <a:r>
              <a:rPr lang="ar-SA" dirty="0" err="1" smtClean="0">
                <a:latin typeface="Andalus" pitchFamily="18" charset="-78"/>
                <a:cs typeface="Andalus" pitchFamily="18" charset="-78"/>
              </a:rPr>
              <a:t>ماهو</a:t>
            </a:r>
            <a:r>
              <a:rPr lang="ar-SA" dirty="0" smtClean="0">
                <a:latin typeface="Andalus" pitchFamily="18" charset="-78"/>
                <a:cs typeface="Andalus" pitchFamily="18" charset="-78"/>
              </a:rPr>
              <a:t> مثير لك .</a:t>
            </a:r>
          </a:p>
          <a:p>
            <a:pPr marL="514350" indent="-514350">
              <a:buAutoNum type="arabicPeriod"/>
            </a:pPr>
            <a:r>
              <a:rPr lang="ar-SA" dirty="0" smtClean="0">
                <a:latin typeface="Andalus" pitchFamily="18" charset="-78"/>
                <a:cs typeface="Andalus" pitchFamily="18" charset="-78"/>
              </a:rPr>
              <a:t>حاول تغيير أسلوب حياتك .</a:t>
            </a:r>
          </a:p>
          <a:p>
            <a:pPr marL="514350" indent="-514350">
              <a:buAutoNum type="arabicPeriod"/>
            </a:pPr>
            <a:r>
              <a:rPr lang="ar-SA" dirty="0" smtClean="0">
                <a:latin typeface="Andalus" pitchFamily="18" charset="-78"/>
                <a:cs typeface="Andalus" pitchFamily="18" charset="-78"/>
              </a:rPr>
              <a:t>أبحث عن الأفراد الذين يمكنك أن تحكي لهم المواقف </a:t>
            </a:r>
            <a:r>
              <a:rPr lang="ar-SA" dirty="0" err="1" smtClean="0">
                <a:latin typeface="Andalus" pitchFamily="18" charset="-78"/>
                <a:cs typeface="Andalus" pitchFamily="18" charset="-78"/>
              </a:rPr>
              <a:t>المصاحبه</a:t>
            </a:r>
            <a:r>
              <a:rPr lang="ar-SA" dirty="0" smtClean="0">
                <a:latin typeface="Andalus" pitchFamily="18" charset="-78"/>
                <a:cs typeface="Andalus" pitchFamily="18" charset="-78"/>
              </a:rPr>
              <a:t> للضغط العصبي </a:t>
            </a:r>
            <a:r>
              <a:rPr lang="ar-SA" dirty="0" err="1" smtClean="0">
                <a:latin typeface="Andalus" pitchFamily="18" charset="-78"/>
                <a:cs typeface="Andalus" pitchFamily="18" charset="-78"/>
              </a:rPr>
              <a:t>السيء</a:t>
            </a:r>
            <a:r>
              <a:rPr lang="ar-SA" dirty="0" smtClean="0">
                <a:latin typeface="Andalus" pitchFamily="18" charset="-78"/>
                <a:cs typeface="Andalus" pitchFamily="18" charset="-78"/>
              </a:rPr>
              <a:t> .</a:t>
            </a:r>
          </a:p>
          <a:p>
            <a:pPr marL="514350" indent="-514350">
              <a:buAutoNum type="arabicPeriod"/>
            </a:pPr>
            <a:r>
              <a:rPr lang="ar-SA" dirty="0" smtClean="0">
                <a:latin typeface="Andalus" pitchFamily="18" charset="-78"/>
                <a:cs typeface="Andalus" pitchFamily="18" charset="-78"/>
              </a:rPr>
              <a:t>أعمل قائمه بما تريد أن تفعله يوميا بترتيب </a:t>
            </a:r>
            <a:r>
              <a:rPr lang="ar-SA" dirty="0" err="1" smtClean="0">
                <a:latin typeface="Andalus" pitchFamily="18" charset="-78"/>
                <a:cs typeface="Andalus" pitchFamily="18" charset="-78"/>
              </a:rPr>
              <a:t>الأهميه</a:t>
            </a:r>
            <a:r>
              <a:rPr lang="ar-SA" dirty="0" smtClean="0">
                <a:latin typeface="Andalus" pitchFamily="18" charset="-78"/>
                <a:cs typeface="Andalus" pitchFamily="18" charset="-78"/>
              </a:rPr>
              <a:t> .</a:t>
            </a:r>
          </a:p>
          <a:p>
            <a:pPr marL="514350" indent="-514350">
              <a:buAutoNum type="arabicPeriod"/>
            </a:pPr>
            <a:r>
              <a:rPr lang="ar-SA" dirty="0" smtClean="0">
                <a:latin typeface="Andalus" pitchFamily="18" charset="-78"/>
                <a:cs typeface="Andalus" pitchFamily="18" charset="-78"/>
              </a:rPr>
              <a:t>أختر أحد أساليب </a:t>
            </a:r>
            <a:r>
              <a:rPr lang="ar-SA" dirty="0" err="1" smtClean="0">
                <a:latin typeface="Andalus" pitchFamily="18" charset="-78"/>
                <a:cs typeface="Andalus" pitchFamily="18" charset="-78"/>
              </a:rPr>
              <a:t>الأرتخاء</a:t>
            </a:r>
            <a:r>
              <a:rPr lang="ar-SA" dirty="0" smtClean="0">
                <a:latin typeface="Andalus" pitchFamily="18" charset="-78"/>
                <a:cs typeface="Andalus" pitchFamily="18" charset="-78"/>
              </a:rPr>
              <a:t> </a:t>
            </a:r>
            <a:r>
              <a:rPr lang="ar-SA" dirty="0" err="1" smtClean="0">
                <a:latin typeface="Andalus" pitchFamily="18" charset="-78"/>
                <a:cs typeface="Andalus" pitchFamily="18" charset="-78"/>
              </a:rPr>
              <a:t>المتاحه</a:t>
            </a:r>
            <a:r>
              <a:rPr lang="ar-SA" dirty="0" smtClean="0">
                <a:latin typeface="Andalus" pitchFamily="18" charset="-78"/>
                <a:cs typeface="Andalus" pitchFamily="18" charset="-78"/>
              </a:rPr>
              <a:t> لك وواظب على ممارستها </a:t>
            </a:r>
            <a:r>
              <a:rPr lang="ar-SA" dirty="0" err="1" smtClean="0">
                <a:latin typeface="Andalus" pitchFamily="18" charset="-78"/>
                <a:cs typeface="Andalus" pitchFamily="18" charset="-78"/>
              </a:rPr>
              <a:t>بأنتظام</a:t>
            </a:r>
            <a:r>
              <a:rPr lang="ar-SA" dirty="0" smtClean="0">
                <a:latin typeface="Andalus" pitchFamily="18" charset="-78"/>
                <a:cs typeface="Andalus" pitchFamily="18" charset="-78"/>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217443"/>
          </a:xfrm>
        </p:spPr>
        <p:txBody>
          <a:bodyPr/>
          <a:lstStyle/>
          <a:p>
            <a:pPr>
              <a:buNone/>
            </a:pPr>
            <a:r>
              <a:rPr lang="ar-SA" sz="4400" dirty="0" smtClean="0">
                <a:latin typeface="Andalus" pitchFamily="18" charset="-78"/>
                <a:cs typeface="Andalus" pitchFamily="18" charset="-78"/>
              </a:rPr>
              <a:t>6.حاول </a:t>
            </a:r>
            <a:r>
              <a:rPr lang="ar-SA" sz="4400" dirty="0" err="1" smtClean="0">
                <a:latin typeface="Andalus" pitchFamily="18" charset="-78"/>
                <a:cs typeface="Andalus" pitchFamily="18" charset="-78"/>
              </a:rPr>
              <a:t>ان</a:t>
            </a:r>
            <a:r>
              <a:rPr lang="ar-SA" sz="4400" dirty="0" smtClean="0">
                <a:latin typeface="Andalus" pitchFamily="18" charset="-78"/>
                <a:cs typeface="Andalus" pitchFamily="18" charset="-78"/>
              </a:rPr>
              <a:t> تصل </a:t>
            </a:r>
            <a:r>
              <a:rPr lang="ar-SA" sz="4400" dirty="0" err="1" smtClean="0">
                <a:latin typeface="Andalus" pitchFamily="18" charset="-78"/>
                <a:cs typeface="Andalus" pitchFamily="18" charset="-78"/>
              </a:rPr>
              <a:t>الى</a:t>
            </a:r>
            <a:r>
              <a:rPr lang="ar-SA" sz="4400" dirty="0" smtClean="0">
                <a:latin typeface="Andalus" pitchFamily="18" charset="-78"/>
                <a:cs typeface="Andalus" pitchFamily="18" charset="-78"/>
              </a:rPr>
              <a:t> </a:t>
            </a:r>
            <a:r>
              <a:rPr lang="ar-SA" sz="4400" dirty="0" err="1" smtClean="0">
                <a:latin typeface="Andalus" pitchFamily="18" charset="-78"/>
                <a:cs typeface="Andalus" pitchFamily="18" charset="-78"/>
              </a:rPr>
              <a:t>الأتزان</a:t>
            </a:r>
            <a:r>
              <a:rPr lang="ar-SA" sz="4400" dirty="0" smtClean="0">
                <a:latin typeface="Andalus" pitchFamily="18" charset="-78"/>
                <a:cs typeface="Andalus" pitchFamily="18" charset="-78"/>
              </a:rPr>
              <a:t> الكامل في وجباتك </a:t>
            </a:r>
            <a:r>
              <a:rPr lang="ar-SA" sz="4400" dirty="0" err="1" smtClean="0">
                <a:latin typeface="Andalus" pitchFamily="18" charset="-78"/>
                <a:cs typeface="Andalus" pitchFamily="18" charset="-78"/>
              </a:rPr>
              <a:t>الغذائيه</a:t>
            </a:r>
            <a:r>
              <a:rPr lang="ar-SA" sz="4400" dirty="0" smtClean="0">
                <a:latin typeface="Andalus" pitchFamily="18" charset="-78"/>
                <a:cs typeface="Andalus" pitchFamily="18" charset="-78"/>
              </a:rPr>
              <a:t> مع </a:t>
            </a:r>
            <a:r>
              <a:rPr lang="ar-SA" sz="4400" dirty="0" err="1" smtClean="0">
                <a:latin typeface="Andalus" pitchFamily="18" charset="-78"/>
                <a:cs typeface="Andalus" pitchFamily="18" charset="-78"/>
              </a:rPr>
              <a:t>المراعاه</a:t>
            </a:r>
            <a:r>
              <a:rPr lang="ar-SA" sz="4400" dirty="0" smtClean="0">
                <a:latin typeface="Andalus" pitchFamily="18" charset="-78"/>
                <a:cs typeface="Andalus" pitchFamily="18" charset="-78"/>
              </a:rPr>
              <a:t> </a:t>
            </a:r>
            <a:r>
              <a:rPr lang="ar-SA" sz="4400" dirty="0" err="1" smtClean="0">
                <a:latin typeface="Andalus" pitchFamily="18" charset="-78"/>
                <a:cs typeface="Andalus" pitchFamily="18" charset="-78"/>
              </a:rPr>
              <a:t>الأقلال</a:t>
            </a:r>
            <a:r>
              <a:rPr lang="ar-SA" sz="4400" dirty="0" smtClean="0">
                <a:latin typeface="Andalus" pitchFamily="18" charset="-78"/>
                <a:cs typeface="Andalus" pitchFamily="18" charset="-78"/>
              </a:rPr>
              <a:t> من المشروبات </a:t>
            </a:r>
            <a:r>
              <a:rPr lang="ar-SA" sz="4400" dirty="0" err="1" smtClean="0">
                <a:latin typeface="Andalus" pitchFamily="18" charset="-78"/>
                <a:cs typeface="Andalus" pitchFamily="18" charset="-78"/>
              </a:rPr>
              <a:t>المنبهه</a:t>
            </a:r>
            <a:r>
              <a:rPr lang="ar-SA" sz="4400" dirty="0" smtClean="0">
                <a:latin typeface="Andalus" pitchFamily="18" charset="-78"/>
                <a:cs typeface="Andalus" pitchFamily="18" charset="-78"/>
              </a:rPr>
              <a:t> .</a:t>
            </a:r>
          </a:p>
          <a:p>
            <a:pPr>
              <a:buNone/>
            </a:pPr>
            <a:r>
              <a:rPr lang="ar-SA" sz="4400" dirty="0" smtClean="0">
                <a:latin typeface="Andalus" pitchFamily="18" charset="-78"/>
                <a:cs typeface="Andalus" pitchFamily="18" charset="-78"/>
              </a:rPr>
              <a:t>7. حاول أن تعطي وقتا كافيا للنوم .</a:t>
            </a:r>
          </a:p>
          <a:p>
            <a:pPr>
              <a:buNone/>
            </a:pPr>
            <a:r>
              <a:rPr lang="ar-SA" sz="4400" dirty="0" smtClean="0">
                <a:latin typeface="Andalus" pitchFamily="18" charset="-78"/>
                <a:cs typeface="Andalus" pitchFamily="18" charset="-78"/>
              </a:rPr>
              <a:t>8. أفعل شيئاُ لغيرك.</a:t>
            </a:r>
          </a:p>
          <a:p>
            <a:pPr>
              <a:buNone/>
            </a:pPr>
            <a:r>
              <a:rPr lang="ar-SA" sz="4400" dirty="0" smtClean="0">
                <a:latin typeface="Andalus" pitchFamily="18" charset="-78"/>
                <a:cs typeface="Andalus" pitchFamily="18" charset="-78"/>
              </a:rPr>
              <a:t>9. ممارسة النشاط البدني .</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764704"/>
            <a:ext cx="8229600" cy="5832648"/>
          </a:xfrm>
        </p:spPr>
        <p:txBody>
          <a:bodyPr>
            <a:normAutofit/>
          </a:bodyPr>
          <a:lstStyle/>
          <a:p>
            <a:pPr>
              <a:buNone/>
            </a:pPr>
            <a:r>
              <a:rPr lang="ar-SA" b="1" dirty="0" err="1" smtClean="0">
                <a:solidFill>
                  <a:srgbClr val="FF0000"/>
                </a:solidFill>
                <a:latin typeface="Andalus" pitchFamily="18" charset="-78"/>
                <a:cs typeface="Andalus" pitchFamily="18" charset="-78"/>
              </a:rPr>
              <a:t>الأرتخاء</a:t>
            </a:r>
            <a:r>
              <a:rPr lang="ar-SA" b="1" dirty="0" smtClean="0">
                <a:solidFill>
                  <a:srgbClr val="FF0000"/>
                </a:solidFill>
                <a:latin typeface="Andalus" pitchFamily="18" charset="-78"/>
                <a:cs typeface="Andalus" pitchFamily="18" charset="-78"/>
              </a:rPr>
              <a:t> المتدرج:</a:t>
            </a:r>
          </a:p>
          <a:p>
            <a:pPr>
              <a:buNone/>
            </a:pPr>
            <a:r>
              <a:rPr lang="ar-SA" b="1" dirty="0" smtClean="0">
                <a:latin typeface="Andalus" pitchFamily="18" charset="-78"/>
                <a:cs typeface="Andalus" pitchFamily="18" charset="-78"/>
              </a:rPr>
              <a:t> تدريب المجموعات </a:t>
            </a:r>
            <a:r>
              <a:rPr lang="ar-SA" b="1" dirty="0" err="1" smtClean="0">
                <a:latin typeface="Andalus" pitchFamily="18" charset="-78"/>
                <a:cs typeface="Andalus" pitchFamily="18" charset="-78"/>
              </a:rPr>
              <a:t>العضليه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المختلفه</a:t>
            </a:r>
            <a:r>
              <a:rPr lang="ar-SA" b="1" dirty="0" smtClean="0">
                <a:latin typeface="Andalus" pitchFamily="18" charset="-78"/>
                <a:cs typeface="Andalus" pitchFamily="18" charset="-78"/>
              </a:rPr>
              <a:t> في الجسم على كيفية </a:t>
            </a:r>
            <a:r>
              <a:rPr lang="ar-SA" b="1" dirty="0" err="1" smtClean="0">
                <a:latin typeface="Andalus" pitchFamily="18" charset="-78"/>
                <a:cs typeface="Andalus" pitchFamily="18" charset="-78"/>
              </a:rPr>
              <a:t>الأنقباض</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والأرتخاء</a:t>
            </a:r>
            <a:r>
              <a:rPr lang="ar-SA" b="1" dirty="0" smtClean="0">
                <a:latin typeface="Andalus" pitchFamily="18" charset="-78"/>
                <a:cs typeface="Andalus" pitchFamily="18" charset="-78"/>
              </a:rPr>
              <a:t> مما يزيد من درجة </a:t>
            </a:r>
            <a:r>
              <a:rPr lang="ar-SA" b="1" dirty="0" err="1" smtClean="0">
                <a:latin typeface="Andalus" pitchFamily="18" charset="-78"/>
                <a:cs typeface="Andalus" pitchFamily="18" charset="-78"/>
              </a:rPr>
              <a:t>الأحساس</a:t>
            </a:r>
            <a:r>
              <a:rPr lang="ar-SA" b="1" dirty="0" smtClean="0">
                <a:latin typeface="Andalus" pitchFamily="18" charset="-78"/>
                <a:cs typeface="Andalus" pitchFamily="18" charset="-78"/>
              </a:rPr>
              <a:t> العضلي </a:t>
            </a:r>
            <a:r>
              <a:rPr lang="ar-SA" b="1" dirty="0" err="1" smtClean="0">
                <a:latin typeface="Andalus" pitchFamily="18" charset="-78"/>
                <a:cs typeface="Andalus" pitchFamily="18" charset="-78"/>
              </a:rPr>
              <a:t>وبإستخدام</a:t>
            </a:r>
            <a:r>
              <a:rPr lang="ar-SA" b="1" dirty="0" smtClean="0">
                <a:latin typeface="Andalus" pitchFamily="18" charset="-78"/>
                <a:cs typeface="Andalus" pitchFamily="18" charset="-78"/>
              </a:rPr>
              <a:t> هذا الأسلوب يستطيع الفرد أن يتحكم في درجة </a:t>
            </a:r>
            <a:r>
              <a:rPr lang="ar-SA" b="1" dirty="0" err="1" smtClean="0">
                <a:latin typeface="Andalus" pitchFamily="18" charset="-78"/>
                <a:cs typeface="Andalus" pitchFamily="18" charset="-78"/>
              </a:rPr>
              <a:t>الأنقباض</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والأنبساط</a:t>
            </a:r>
            <a:r>
              <a:rPr lang="ar-SA" b="1" dirty="0" smtClean="0">
                <a:latin typeface="Andalus" pitchFamily="18" charset="-78"/>
                <a:cs typeface="Andalus" pitchFamily="18" charset="-78"/>
              </a:rPr>
              <a:t> بإرادته .</a:t>
            </a:r>
          </a:p>
          <a:p>
            <a:pPr>
              <a:buNone/>
            </a:pPr>
            <a:r>
              <a:rPr lang="ar-SA" b="1" dirty="0" smtClean="0">
                <a:solidFill>
                  <a:srgbClr val="FF0000"/>
                </a:solidFill>
                <a:latin typeface="Andalus" pitchFamily="18" charset="-78"/>
                <a:cs typeface="Andalus" pitchFamily="18" charset="-78"/>
              </a:rPr>
              <a:t>التغذي </a:t>
            </a:r>
            <a:r>
              <a:rPr lang="ar-SA" b="1" dirty="0" err="1" smtClean="0">
                <a:solidFill>
                  <a:srgbClr val="FF0000"/>
                </a:solidFill>
                <a:latin typeface="Andalus" pitchFamily="18" charset="-78"/>
                <a:cs typeface="Andalus" pitchFamily="18" charset="-78"/>
              </a:rPr>
              <a:t>الرجعيه</a:t>
            </a:r>
            <a:r>
              <a:rPr lang="ar-SA" b="1" dirty="0" smtClean="0">
                <a:solidFill>
                  <a:srgbClr val="FF0000"/>
                </a:solidFill>
                <a:latin typeface="Andalus" pitchFamily="18" charset="-78"/>
                <a:cs typeface="Andalus" pitchFamily="18" charset="-78"/>
              </a:rPr>
              <a:t> :</a:t>
            </a:r>
          </a:p>
          <a:p>
            <a:pPr>
              <a:buNone/>
            </a:pPr>
            <a:r>
              <a:rPr lang="ar-SA" b="1" dirty="0" smtClean="0">
                <a:latin typeface="Andalus" pitchFamily="18" charset="-78"/>
                <a:cs typeface="Andalus" pitchFamily="18" charset="-78"/>
              </a:rPr>
              <a:t>انتشرت هذي </a:t>
            </a:r>
            <a:r>
              <a:rPr lang="ar-SA" b="1" dirty="0" err="1" smtClean="0">
                <a:latin typeface="Andalus" pitchFamily="18" charset="-78"/>
                <a:cs typeface="Andalus" pitchFamily="18" charset="-78"/>
              </a:rPr>
              <a:t>الطريقه</a:t>
            </a:r>
            <a:r>
              <a:rPr lang="ar-SA" b="1" dirty="0" smtClean="0">
                <a:latin typeface="Andalus" pitchFamily="18" charset="-78"/>
                <a:cs typeface="Andalus" pitchFamily="18" charset="-78"/>
              </a:rPr>
              <a:t> في السنوات </a:t>
            </a:r>
            <a:r>
              <a:rPr lang="ar-SA" b="1" dirty="0" err="1" smtClean="0">
                <a:latin typeface="Andalus" pitchFamily="18" charset="-78"/>
                <a:cs typeface="Andalus" pitchFamily="18" charset="-78"/>
              </a:rPr>
              <a:t>القليله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الماضيه</a:t>
            </a:r>
            <a:r>
              <a:rPr lang="ar-SA" b="1" dirty="0" smtClean="0">
                <a:latin typeface="Andalus" pitchFamily="18" charset="-78"/>
                <a:cs typeface="Andalus" pitchFamily="18" charset="-78"/>
              </a:rPr>
              <a:t> ولا وقت نجاحا باهرا وتتخلص </a:t>
            </a:r>
            <a:r>
              <a:rPr lang="ar-SA" b="1" dirty="0" err="1" smtClean="0">
                <a:latin typeface="Andalus" pitchFamily="18" charset="-78"/>
                <a:cs typeface="Andalus" pitchFamily="18" charset="-78"/>
              </a:rPr>
              <a:t>هه</a:t>
            </a:r>
            <a:r>
              <a:rPr lang="ar-SA" b="1" dirty="0" smtClean="0">
                <a:latin typeface="Andalus" pitchFamily="18" charset="-78"/>
                <a:cs typeface="Andalus" pitchFamily="18" charset="-78"/>
              </a:rPr>
              <a:t> </a:t>
            </a:r>
            <a:r>
              <a:rPr lang="ar-SA" b="1" dirty="0" err="1" smtClean="0">
                <a:latin typeface="Andalus" pitchFamily="18" charset="-78"/>
                <a:cs typeface="Andalus" pitchFamily="18" charset="-78"/>
              </a:rPr>
              <a:t>الطريقه</a:t>
            </a:r>
            <a:r>
              <a:rPr lang="ar-SA" b="1" dirty="0" smtClean="0">
                <a:latin typeface="Andalus" pitchFamily="18" charset="-78"/>
                <a:cs typeface="Andalus" pitchFamily="18" charset="-78"/>
              </a:rPr>
              <a:t> في أن جهازا كهربائيا يوضع على الجسم يسجل التغيرات </a:t>
            </a:r>
            <a:r>
              <a:rPr lang="ar-SA" b="1" dirty="0" err="1" smtClean="0">
                <a:latin typeface="Andalus" pitchFamily="18" charset="-78"/>
                <a:cs typeface="Andalus" pitchFamily="18" charset="-78"/>
              </a:rPr>
              <a:t>الداخليه</a:t>
            </a:r>
            <a:r>
              <a:rPr lang="ar-SA" b="1" dirty="0" smtClean="0">
                <a:latin typeface="Andalus" pitchFamily="18" charset="-78"/>
                <a:cs typeface="Andalus" pitchFamily="18" charset="-78"/>
              </a:rPr>
              <a:t> ويسمح للفرد </a:t>
            </a:r>
            <a:r>
              <a:rPr lang="ar-SA" b="1" dirty="0" err="1" smtClean="0">
                <a:latin typeface="Andalus" pitchFamily="18" charset="-78"/>
                <a:cs typeface="Andalus" pitchFamily="18" charset="-78"/>
              </a:rPr>
              <a:t>بالأستماع</a:t>
            </a:r>
            <a:r>
              <a:rPr lang="ar-SA" b="1" dirty="0" smtClean="0">
                <a:latin typeface="Andalus" pitchFamily="18" charset="-78"/>
                <a:cs typeface="Andalus" pitchFamily="18" charset="-78"/>
              </a:rPr>
              <a:t> إليها .</a:t>
            </a:r>
            <a:endParaRPr lang="en-US"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1081_untitled-3.jpg"/>
          <p:cNvPicPr>
            <a:picLocks noGrp="1" noChangeAspect="1"/>
          </p:cNvPicPr>
          <p:nvPr>
            <p:ph idx="1"/>
          </p:nvPr>
        </p:nvPicPr>
        <p:blipFill>
          <a:blip r:embed="rId3"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732</Words>
  <Application>Microsoft Office PowerPoint</Application>
  <PresentationFormat>عرض على الشاشة (3:4)‏</PresentationFormat>
  <Paragraphs>54</Paragraphs>
  <Slides>17</Slides>
  <Notes>17</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سمة Office</vt:lpstr>
      <vt:lpstr>أفضل الطرق للتغلب على الشدائد والضغوط  العصبيه ..</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أفضل الطرق للتغلب على الشدائد والضغوط العصبيه</dc:title>
  <dc:creator>user</dc:creator>
  <cp:lastModifiedBy>itp-0ct-10</cp:lastModifiedBy>
  <cp:revision>14</cp:revision>
  <dcterms:created xsi:type="dcterms:W3CDTF">2010-10-26T18:48:05Z</dcterms:created>
  <dcterms:modified xsi:type="dcterms:W3CDTF">2011-11-03T07:43:58Z</dcterms:modified>
</cp:coreProperties>
</file>