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816"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عنصر نائب للتاريخ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04A7BDD-90F0-4371-83E4-240026C814F8}" type="datetimeFigureOut">
              <a:rPr lang="en-US" smtClean="0"/>
              <a:pPr/>
              <a:t>11/3/2011</a:t>
            </a:fld>
            <a:endParaRPr lang="en-US"/>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تذييل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FE50DC-77E9-4C3B-BA77-7CCFF5BB33F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1BFE50DC-77E9-4C3B-BA77-7CCFF5BB33F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1BFE50DC-77E9-4C3B-BA77-7CCFF5BB33FD}"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1BFE50DC-77E9-4C3B-BA77-7CCFF5BB33FD}"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1BFE50DC-77E9-4C3B-BA77-7CCFF5BB33FD}"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1BFE50DC-77E9-4C3B-BA77-7CCFF5BB33FD}"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1BFE50DC-77E9-4C3B-BA77-7CCFF5BB33FD}"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1BFE50DC-77E9-4C3B-BA77-7CCFF5BB33FD}"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1BFE50DC-77E9-4C3B-BA77-7CCFF5BB33FD}"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1BFE50DC-77E9-4C3B-BA77-7CCFF5BB33FD}"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1BFE50DC-77E9-4C3B-BA77-7CCFF5BB33FD}"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1BFE50DC-77E9-4C3B-BA77-7CCFF5BB33FD}"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1BFE50DC-77E9-4C3B-BA77-7CCFF5BB33FD}"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1BFE50DC-77E9-4C3B-BA77-7CCFF5BB33FD}"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1BFE50DC-77E9-4C3B-BA77-7CCFF5BB33FD}" type="slidenum">
              <a:rPr lang="en-US" smtClean="0"/>
              <a:pPr/>
              <a:t>14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9" name="عنوان فرعي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وان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ar-SA" smtClean="0"/>
              <a:t>انقر لتحرير نمط العنوان الرئيسي</a:t>
            </a:r>
            <a:endParaRPr kumimoji="0" lang="en-US"/>
          </a:p>
        </p:txBody>
      </p:sp>
      <p:cxnSp>
        <p:nvCxnSpPr>
          <p:cNvPr id="8" name="رابط مستقيم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رابط مستقيم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شكل بيضاوي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dirty="0"/>
          </a:p>
        </p:txBody>
      </p:sp>
      <p:sp>
        <p:nvSpPr>
          <p:cNvPr id="15" name="عنصر نائب للتاريخ 14"/>
          <p:cNvSpPr>
            <a:spLocks noGrp="1"/>
          </p:cNvSpPr>
          <p:nvPr>
            <p:ph type="dt" sz="half" idx="10"/>
          </p:nvPr>
        </p:nvSpPr>
        <p:spPr/>
        <p:txBody>
          <a:bodyPr/>
          <a:lstStyle/>
          <a:p>
            <a:fld id="{0E80C6D7-1966-4820-BCAB-2027E7B70E7E}" type="datetimeFigureOut">
              <a:rPr lang="ar-SA" smtClean="0"/>
              <a:pPr/>
              <a:t>07/12/1432</a:t>
            </a:fld>
            <a:endParaRPr lang="ar-SA" dirty="0"/>
          </a:p>
        </p:txBody>
      </p:sp>
      <p:sp>
        <p:nvSpPr>
          <p:cNvPr id="16" name="عنصر نائب لرقم الشريحة 15"/>
          <p:cNvSpPr>
            <a:spLocks noGrp="1"/>
          </p:cNvSpPr>
          <p:nvPr>
            <p:ph type="sldNum" sz="quarter" idx="11"/>
          </p:nvPr>
        </p:nvSpPr>
        <p:spPr/>
        <p:txBody>
          <a:bodyPr/>
          <a:lstStyle/>
          <a:p>
            <a:fld id="{3A3A443E-C477-48F7-A491-BA43286804C8}" type="slidenum">
              <a:rPr lang="ar-SA" smtClean="0"/>
              <a:pPr/>
              <a:t>‹#›</a:t>
            </a:fld>
            <a:endParaRPr lang="ar-SA" dirty="0"/>
          </a:p>
        </p:txBody>
      </p:sp>
      <p:sp>
        <p:nvSpPr>
          <p:cNvPr id="17" name="عنصر نائب للتذييل 16"/>
          <p:cNvSpPr>
            <a:spLocks noGrp="1"/>
          </p:cNvSpPr>
          <p:nvPr>
            <p:ph type="ftr" sz="quarter" idx="12"/>
          </p:nvPr>
        </p:nvSpPr>
        <p:spPr/>
        <p:txBody>
          <a:bodyPr/>
          <a:lstStyle/>
          <a:p>
            <a:endParaRPr lang="ar-S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9" name="عنصر نائب للمحتوى 8"/>
          <p:cNvSpPr>
            <a:spLocks noGrp="1"/>
          </p:cNvSpPr>
          <p:nvPr>
            <p:ph idx="1"/>
          </p:nvPr>
        </p:nvSpPr>
        <p:spPr>
          <a:xfrm>
            <a:off x="457200" y="1524000"/>
            <a:ext cx="8229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4" name="عنصر نائب للتاريخ 13"/>
          <p:cNvSpPr>
            <a:spLocks noGrp="1"/>
          </p:cNvSpPr>
          <p:nvPr>
            <p:ph type="dt" sz="half" idx="14"/>
          </p:nvPr>
        </p:nvSpPr>
        <p:spPr/>
        <p:txBody>
          <a:bodyPr/>
          <a:lstStyle/>
          <a:p>
            <a:fld id="{0E80C6D7-1966-4820-BCAB-2027E7B70E7E}" type="datetimeFigureOut">
              <a:rPr lang="ar-SA" smtClean="0"/>
              <a:pPr/>
              <a:t>07/12/1432</a:t>
            </a:fld>
            <a:endParaRPr lang="ar-SA" dirty="0"/>
          </a:p>
        </p:txBody>
      </p:sp>
      <p:sp>
        <p:nvSpPr>
          <p:cNvPr id="15" name="عنصر نائب لرقم الشريحة 14"/>
          <p:cNvSpPr>
            <a:spLocks noGrp="1"/>
          </p:cNvSpPr>
          <p:nvPr>
            <p:ph type="sldNum" sz="quarter" idx="15"/>
          </p:nvPr>
        </p:nvSpPr>
        <p:spPr/>
        <p:txBody>
          <a:bodyPr/>
          <a:lstStyle>
            <a:lvl1pPr algn="ctr">
              <a:defRPr/>
            </a:lvl1pPr>
          </a:lstStyle>
          <a:p>
            <a:fld id="{3A3A443E-C477-48F7-A491-BA43286804C8}" type="slidenum">
              <a:rPr lang="ar-SA" smtClean="0"/>
              <a:pPr/>
              <a:t>‹#›</a:t>
            </a:fld>
            <a:endParaRPr lang="ar-SA" dirty="0"/>
          </a:p>
        </p:txBody>
      </p:sp>
      <p:sp>
        <p:nvSpPr>
          <p:cNvPr id="16" name="عنصر نائب للتذييل 15"/>
          <p:cNvSpPr>
            <a:spLocks noGrp="1"/>
          </p:cNvSpPr>
          <p:nvPr>
            <p:ph type="ftr" sz="quarter" idx="16"/>
          </p:nvPr>
        </p:nvSpPr>
        <p:spPr/>
        <p:txBody>
          <a:bodyPr/>
          <a:lstStyle/>
          <a:p>
            <a:endParaRPr lang="ar-SA" dirty="0"/>
          </a:p>
        </p:txBody>
      </p:sp>
      <p:sp>
        <p:nvSpPr>
          <p:cNvPr id="17" name="عنوان 16"/>
          <p:cNvSpPr>
            <a:spLocks noGrp="1"/>
          </p:cNvSpPr>
          <p:nvPr>
            <p:ph type="title"/>
          </p:nvPr>
        </p:nvSpPr>
        <p:spPr/>
        <p:txBody>
          <a:bodyPr rtlCol="0" anchor="b" anchorCtr="0"/>
          <a:lstStyle/>
          <a:p>
            <a:r>
              <a:rPr kumimoji="0" lang="ar-SA" smtClean="0"/>
              <a:t>انقر لتحرير نمط العنوان الرئيسي</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4" name="عنصر نائب للتاريخ 3"/>
          <p:cNvSpPr>
            <a:spLocks noGrp="1"/>
          </p:cNvSpPr>
          <p:nvPr>
            <p:ph type="dt" sz="half" idx="10"/>
          </p:nvPr>
        </p:nvSpPr>
        <p:spPr/>
        <p:txBody>
          <a:bodyPr/>
          <a:lstStyle/>
          <a:p>
            <a:fld id="{0E80C6D7-1966-4820-BCAB-2027E7B70E7E}" type="datetimeFigureOut">
              <a:rPr lang="ar-SA" smtClean="0"/>
              <a:pPr/>
              <a:t>07/12/1432</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3A3A443E-C477-48F7-A491-BA43286804C8}" type="slidenum">
              <a:rPr lang="ar-SA" smtClean="0"/>
              <a:pPr/>
              <a:t>‹#›</a:t>
            </a:fld>
            <a:endParaRPr lang="ar-SA" dirty="0"/>
          </a:p>
        </p:txBody>
      </p:sp>
      <p:sp>
        <p:nvSpPr>
          <p:cNvPr id="2" name="عنوان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cxnSp>
        <p:nvCxnSpPr>
          <p:cNvPr id="7" name="رابط مستقيم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5" name="عنصر نائب للتاريخ 4"/>
          <p:cNvSpPr>
            <a:spLocks noGrp="1"/>
          </p:cNvSpPr>
          <p:nvPr>
            <p:ph type="dt" sz="half" idx="10"/>
          </p:nvPr>
        </p:nvSpPr>
        <p:spPr/>
        <p:txBody>
          <a:bodyPr/>
          <a:lstStyle/>
          <a:p>
            <a:fld id="{0E80C6D7-1966-4820-BCAB-2027E7B70E7E}" type="datetimeFigureOut">
              <a:rPr lang="ar-SA" smtClean="0"/>
              <a:pPr/>
              <a:t>07/12/1432</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3A3A443E-C477-48F7-A491-BA43286804C8}" type="slidenum">
              <a:rPr lang="ar-SA" smtClean="0"/>
              <a:pPr/>
              <a:t>‹#›</a:t>
            </a:fld>
            <a:endParaRPr lang="ar-SA" dirty="0"/>
          </a:p>
        </p:txBody>
      </p:sp>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11" name="عنصر نائب للمحتوى 10"/>
          <p:cNvSpPr>
            <a:spLocks noGrp="1"/>
          </p:cNvSpPr>
          <p:nvPr>
            <p:ph sz="half" idx="1"/>
          </p:nvPr>
        </p:nvSpPr>
        <p:spPr>
          <a:xfrm>
            <a:off x="457200" y="1524000"/>
            <a:ext cx="4059936"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half" idx="2"/>
          </p:nvPr>
        </p:nvSpPr>
        <p:spPr>
          <a:xfrm>
            <a:off x="4648200" y="1524000"/>
            <a:ext cx="4059936"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9" name="عنصر نائب لرقم الشريحة 8"/>
          <p:cNvSpPr>
            <a:spLocks noGrp="1"/>
          </p:cNvSpPr>
          <p:nvPr>
            <p:ph type="sldNum" sz="quarter" idx="12"/>
          </p:nvPr>
        </p:nvSpPr>
        <p:spPr/>
        <p:txBody>
          <a:bodyPr/>
          <a:lstStyle/>
          <a:p>
            <a:fld id="{3A3A443E-C477-48F7-A491-BA43286804C8}" type="slidenum">
              <a:rPr lang="ar-SA" smtClean="0"/>
              <a:pPr/>
              <a:t>‹#›</a:t>
            </a:fld>
            <a:endParaRPr lang="ar-SA" dirty="0"/>
          </a:p>
        </p:txBody>
      </p:sp>
      <p:sp>
        <p:nvSpPr>
          <p:cNvPr id="8" name="عنصر نائب للتذييل 7"/>
          <p:cNvSpPr>
            <a:spLocks noGrp="1"/>
          </p:cNvSpPr>
          <p:nvPr>
            <p:ph type="ftr" sz="quarter" idx="11"/>
          </p:nvPr>
        </p:nvSpPr>
        <p:spPr/>
        <p:txBody>
          <a:bodyPr/>
          <a:lstStyle/>
          <a:p>
            <a:endParaRPr lang="ar-SA" dirty="0"/>
          </a:p>
        </p:txBody>
      </p:sp>
      <p:sp>
        <p:nvSpPr>
          <p:cNvPr id="7" name="عنصر نائب للتاريخ 6"/>
          <p:cNvSpPr>
            <a:spLocks noGrp="1"/>
          </p:cNvSpPr>
          <p:nvPr>
            <p:ph type="dt" sz="half" idx="10"/>
          </p:nvPr>
        </p:nvSpPr>
        <p:spPr/>
        <p:txBody>
          <a:bodyPr/>
          <a:lstStyle/>
          <a:p>
            <a:fld id="{0E80C6D7-1966-4820-BCAB-2027E7B70E7E}" type="datetimeFigureOut">
              <a:rPr lang="ar-SA" smtClean="0"/>
              <a:pPr/>
              <a:t>07/12/1432</a:t>
            </a:fld>
            <a:endParaRPr lang="ar-SA" dirty="0"/>
          </a:p>
        </p:txBody>
      </p:sp>
      <p:sp>
        <p:nvSpPr>
          <p:cNvPr id="3" name="عنصر نائب للنص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32" name="عنصر نائب للمحتوى 31"/>
          <p:cNvSpPr>
            <a:spLocks noGrp="1"/>
          </p:cNvSpPr>
          <p:nvPr>
            <p:ph sz="half" idx="2"/>
          </p:nvPr>
        </p:nvSpPr>
        <p:spPr>
          <a:xfrm>
            <a:off x="457200" y="2201896"/>
            <a:ext cx="4038600" cy="391363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34" name="عنصر نائب للمحتوى 33"/>
          <p:cNvSpPr>
            <a:spLocks noGrp="1"/>
          </p:cNvSpPr>
          <p:nvPr>
            <p:ph sz="quarter" idx="4"/>
          </p:nvPr>
        </p:nvSpPr>
        <p:spPr>
          <a:xfrm>
            <a:off x="4649788" y="2201896"/>
            <a:ext cx="4038600" cy="391363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 name="عنوان 1"/>
          <p:cNvSpPr>
            <a:spLocks noGrp="1"/>
          </p:cNvSpPr>
          <p:nvPr>
            <p:ph type="title"/>
          </p:nvPr>
        </p:nvSpPr>
        <p:spPr>
          <a:xfrm>
            <a:off x="457200" y="155448"/>
            <a:ext cx="8229600" cy="1143000"/>
          </a:xfrm>
        </p:spPr>
        <p:txBody>
          <a:bodyPr anchor="b" anchorCtr="0"/>
          <a:lstStyle>
            <a:lvl1pPr>
              <a:defRPr/>
            </a:lvl1pPr>
          </a:lstStyle>
          <a:p>
            <a:r>
              <a:rPr kumimoji="0" lang="ar-SA" smtClean="0"/>
              <a:t>انقر لتحرير نمط العنوان الرئيسي</a:t>
            </a:r>
            <a:endParaRPr kumimoji="0" lang="en-US"/>
          </a:p>
        </p:txBody>
      </p:sp>
      <p:sp>
        <p:nvSpPr>
          <p:cNvPr id="12" name="عنصر نائب للنص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cxnSp>
        <p:nvCxnSpPr>
          <p:cNvPr id="10" name="رابط مستقيم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رابط مستقيم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p>
            <a:fld id="{0E80C6D7-1966-4820-BCAB-2027E7B70E7E}" type="datetimeFigureOut">
              <a:rPr lang="ar-SA" smtClean="0"/>
              <a:pPr/>
              <a:t>07/12/1432</a:t>
            </a:fld>
            <a:endParaRPr lang="ar-SA" dirty="0"/>
          </a:p>
        </p:txBody>
      </p:sp>
      <p:sp>
        <p:nvSpPr>
          <p:cNvPr id="4" name="عنصر نائب للتذييل 3"/>
          <p:cNvSpPr>
            <a:spLocks noGrp="1"/>
          </p:cNvSpPr>
          <p:nvPr>
            <p:ph type="ftr" sz="quarter" idx="11"/>
          </p:nvPr>
        </p:nvSpPr>
        <p:spPr/>
        <p:txBody>
          <a:bodyPr/>
          <a:lstStyle/>
          <a:p>
            <a:endParaRPr lang="ar-SA" dirty="0"/>
          </a:p>
        </p:txBody>
      </p:sp>
      <p:sp>
        <p:nvSpPr>
          <p:cNvPr id="5" name="عنصر نائب لرقم الشريحة 4"/>
          <p:cNvSpPr>
            <a:spLocks noGrp="1"/>
          </p:cNvSpPr>
          <p:nvPr>
            <p:ph type="sldNum" sz="quarter" idx="12"/>
          </p:nvPr>
        </p:nvSpPr>
        <p:spPr/>
        <p:txBody>
          <a:bodyPr/>
          <a:lstStyle/>
          <a:p>
            <a:fld id="{3A3A443E-C477-48F7-A491-BA43286804C8}" type="slidenum">
              <a:rPr lang="ar-SA" smtClean="0"/>
              <a:pPr/>
              <a:t>‹#›</a:t>
            </a:fld>
            <a:endParaRPr lang="ar-SA" dirty="0"/>
          </a:p>
        </p:txBody>
      </p:sp>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0E80C6D7-1966-4820-BCAB-2027E7B70E7E}" type="datetimeFigureOut">
              <a:rPr lang="ar-SA" smtClean="0"/>
              <a:pPr/>
              <a:t>07/12/1432</a:t>
            </a:fld>
            <a:endParaRPr lang="ar-SA" dirty="0"/>
          </a:p>
        </p:txBody>
      </p:sp>
      <p:sp>
        <p:nvSpPr>
          <p:cNvPr id="3" name="عنصر نائب للتذييل 2"/>
          <p:cNvSpPr>
            <a:spLocks noGrp="1"/>
          </p:cNvSpPr>
          <p:nvPr>
            <p:ph type="ftr" sz="quarter" idx="11"/>
          </p:nvPr>
        </p:nvSpPr>
        <p:spPr/>
        <p:txBody>
          <a:bodyPr/>
          <a:lstStyle/>
          <a:p>
            <a:endParaRPr lang="ar-SA" dirty="0"/>
          </a:p>
        </p:txBody>
      </p:sp>
      <p:sp>
        <p:nvSpPr>
          <p:cNvPr id="4" name="عنصر نائب لرقم الشريحة 3"/>
          <p:cNvSpPr>
            <a:spLocks noGrp="1"/>
          </p:cNvSpPr>
          <p:nvPr>
            <p:ph type="sldNum" sz="quarter" idx="12"/>
          </p:nvPr>
        </p:nvSpPr>
        <p:spPr/>
        <p:txBody>
          <a:bodyPr/>
          <a:lstStyle/>
          <a:p>
            <a:fld id="{3A3A443E-C477-48F7-A491-BA43286804C8}" type="slidenum">
              <a:rPr lang="ar-SA" smtClean="0"/>
              <a:pPr/>
              <a:t>‹#›</a:t>
            </a:fld>
            <a:endParaRPr lang="ar-S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9" name="عنصر نائب للمحتوى 28"/>
          <p:cNvSpPr>
            <a:spLocks noGrp="1"/>
          </p:cNvSpPr>
          <p:nvPr>
            <p:ph sz="quarter" idx="1"/>
          </p:nvPr>
        </p:nvSpPr>
        <p:spPr>
          <a:xfrm>
            <a:off x="457200" y="457200"/>
            <a:ext cx="6248400" cy="5715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3" name="عنصر نائب للنص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31" name="عنوان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ar-SA" smtClean="0"/>
              <a:t>انقر لتحرير نمط العنوان الرئيسي</a:t>
            </a:r>
            <a:endParaRPr kumimoji="0" lang="en-US"/>
          </a:p>
        </p:txBody>
      </p:sp>
      <p:sp>
        <p:nvSpPr>
          <p:cNvPr id="8" name="عنصر نائب للتاريخ 7"/>
          <p:cNvSpPr>
            <a:spLocks noGrp="1"/>
          </p:cNvSpPr>
          <p:nvPr>
            <p:ph type="dt" sz="half" idx="14"/>
          </p:nvPr>
        </p:nvSpPr>
        <p:spPr/>
        <p:txBody>
          <a:bodyPr/>
          <a:lstStyle/>
          <a:p>
            <a:fld id="{0E80C6D7-1966-4820-BCAB-2027E7B70E7E}" type="datetimeFigureOut">
              <a:rPr lang="ar-SA" smtClean="0"/>
              <a:pPr/>
              <a:t>07/12/1432</a:t>
            </a:fld>
            <a:endParaRPr lang="ar-SA" dirty="0"/>
          </a:p>
        </p:txBody>
      </p:sp>
      <p:sp>
        <p:nvSpPr>
          <p:cNvPr id="9" name="عنصر نائب لرقم الشريحة 8"/>
          <p:cNvSpPr>
            <a:spLocks noGrp="1"/>
          </p:cNvSpPr>
          <p:nvPr>
            <p:ph type="sldNum" sz="quarter" idx="15"/>
          </p:nvPr>
        </p:nvSpPr>
        <p:spPr/>
        <p:txBody>
          <a:bodyPr/>
          <a:lstStyle/>
          <a:p>
            <a:fld id="{3A3A443E-C477-48F7-A491-BA43286804C8}" type="slidenum">
              <a:rPr lang="ar-SA" smtClean="0"/>
              <a:pPr/>
              <a:t>‹#›</a:t>
            </a:fld>
            <a:endParaRPr lang="ar-SA" dirty="0"/>
          </a:p>
        </p:txBody>
      </p:sp>
      <p:sp>
        <p:nvSpPr>
          <p:cNvPr id="10" name="عنصر نائب للتذييل 9"/>
          <p:cNvSpPr>
            <a:spLocks noGrp="1"/>
          </p:cNvSpPr>
          <p:nvPr>
            <p:ph type="ftr" sz="quarter" idx="16"/>
          </p:nvPr>
        </p:nvSpPr>
        <p:spPr/>
        <p:txBody>
          <a:bodyPr/>
          <a:lstStyle/>
          <a:p>
            <a:endParaRPr lang="ar-S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ar-SA" dirty="0" smtClean="0"/>
              <a:t>انقر فوق الرمز لإضافة صورة</a:t>
            </a:r>
            <a:endParaRPr kumimoji="0" lang="en-US" dirty="0"/>
          </a:p>
        </p:txBody>
      </p:sp>
      <p:sp>
        <p:nvSpPr>
          <p:cNvPr id="4" name="عنصر نائب للنص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8" name="عنصر نائب للتاريخ 7"/>
          <p:cNvSpPr>
            <a:spLocks noGrp="1"/>
          </p:cNvSpPr>
          <p:nvPr>
            <p:ph type="dt" sz="half" idx="10"/>
          </p:nvPr>
        </p:nvSpPr>
        <p:spPr/>
        <p:txBody>
          <a:bodyPr/>
          <a:lstStyle/>
          <a:p>
            <a:fld id="{0E80C6D7-1966-4820-BCAB-2027E7B70E7E}" type="datetimeFigureOut">
              <a:rPr lang="ar-SA" smtClean="0"/>
              <a:pPr/>
              <a:t>07/12/1432</a:t>
            </a:fld>
            <a:endParaRPr lang="ar-SA" dirty="0"/>
          </a:p>
        </p:txBody>
      </p:sp>
      <p:sp>
        <p:nvSpPr>
          <p:cNvPr id="9" name="عنصر نائب لرقم الشريحة 8"/>
          <p:cNvSpPr>
            <a:spLocks noGrp="1"/>
          </p:cNvSpPr>
          <p:nvPr>
            <p:ph type="sldNum" sz="quarter" idx="11"/>
          </p:nvPr>
        </p:nvSpPr>
        <p:spPr/>
        <p:txBody>
          <a:bodyPr/>
          <a:lstStyle/>
          <a:p>
            <a:fld id="{3A3A443E-C477-48F7-A491-BA43286804C8}" type="slidenum">
              <a:rPr lang="ar-SA" smtClean="0"/>
              <a:pPr/>
              <a:t>‹#›</a:t>
            </a:fld>
            <a:endParaRPr lang="ar-SA" dirty="0"/>
          </a:p>
        </p:txBody>
      </p:sp>
      <p:sp>
        <p:nvSpPr>
          <p:cNvPr id="10" name="عنصر نائب للتذييل 9"/>
          <p:cNvSpPr>
            <a:spLocks noGrp="1"/>
          </p:cNvSpPr>
          <p:nvPr>
            <p:ph type="ftr" sz="quarter" idx="12"/>
          </p:nvPr>
        </p:nvSpPr>
        <p:spPr/>
        <p:txBody>
          <a:bodyPr/>
          <a:lstStyle/>
          <a:p>
            <a:endParaRPr lang="ar-S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0E80C6D7-1966-4820-BCAB-2027E7B70E7E}" type="datetimeFigureOut">
              <a:rPr lang="ar-SA" smtClean="0"/>
              <a:pPr/>
              <a:t>07/12/1432</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3A3A443E-C477-48F7-A491-BA43286804C8}" type="slidenum">
              <a:rPr lang="ar-SA" smtClean="0"/>
              <a:pPr/>
              <a:t>‹#›</a:t>
            </a:fld>
            <a:endParaRPr lang="ar-S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0E80C6D7-1966-4820-BCAB-2027E7B70E7E}" type="datetimeFigureOut">
              <a:rPr lang="ar-SA" smtClean="0"/>
              <a:pPr/>
              <a:t>07/12/1432</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3A3A443E-C477-48F7-A491-BA43286804C8}" type="slidenum">
              <a:rPr lang="ar-SA" smtClean="0"/>
              <a:pPr/>
              <a:t>‹#›</a:t>
            </a:fld>
            <a:endParaRPr lang="ar-S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9" name="عنصر نائب للنص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0E80C6D7-1966-4820-BCAB-2027E7B70E7E}" type="datetimeFigureOut">
              <a:rPr lang="ar-SA" smtClean="0"/>
              <a:pPr/>
              <a:t>07/12/1432</a:t>
            </a:fld>
            <a:endParaRPr lang="ar-SA" dirty="0"/>
          </a:p>
        </p:txBody>
      </p:sp>
      <p:sp>
        <p:nvSpPr>
          <p:cNvPr id="10" name="عنصر نائب للتذييل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ar-SA" dirty="0"/>
          </a:p>
        </p:txBody>
      </p:sp>
      <p:sp>
        <p:nvSpPr>
          <p:cNvPr id="22" name="عنصر نائب لرقم الشريحة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3A3A443E-C477-48F7-A491-BA43286804C8}" type="slidenum">
              <a:rPr lang="ar-SA" smtClean="0"/>
              <a:pPr/>
              <a:t>‹#›</a:t>
            </a:fld>
            <a:endParaRPr lang="ar-SA" dirty="0"/>
          </a:p>
        </p:txBody>
      </p:sp>
      <p:sp>
        <p:nvSpPr>
          <p:cNvPr id="5" name="عنصر نائب للعنوان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ar-SA" smtClean="0"/>
              <a:t>انقر لتحرير نمط العنوان الرئيسي</a:t>
            </a:r>
            <a:endParaRPr kumimoji="0" lang="en-US"/>
          </a:p>
        </p:txBody>
      </p:sp>
    </p:spTree>
  </p:cSld>
  <p:clrMap bg1="dk1" tx1="lt1" bg2="dk2" tx2="lt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rtl="1"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r" rtl="1"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r" rtl="1"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r" rtl="1"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r" rtl="1"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r" rtl="1"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r" rtl="1"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r" rtl="1"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r" rtl="1"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r" rtl="1"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9.gif"/></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3357554" y="1500174"/>
            <a:ext cx="5286412" cy="5000660"/>
          </a:xfrm>
        </p:spPr>
        <p:style>
          <a:lnRef idx="2">
            <a:schemeClr val="accent2"/>
          </a:lnRef>
          <a:fillRef idx="1">
            <a:schemeClr val="lt1"/>
          </a:fillRef>
          <a:effectRef idx="0">
            <a:schemeClr val="accent2"/>
          </a:effectRef>
          <a:fontRef idx="minor">
            <a:schemeClr val="dk1"/>
          </a:fontRef>
        </p:style>
        <p:txBody>
          <a:bodyPr>
            <a:normAutofit fontScale="92500" lnSpcReduction="20000"/>
          </a:bodyPr>
          <a:lstStyle/>
          <a:p>
            <a:r>
              <a:rPr lang="ar-SA" sz="3200" dirty="0" smtClean="0">
                <a:solidFill>
                  <a:schemeClr val="accent6">
                    <a:lumMod val="10000"/>
                  </a:schemeClr>
                </a:solidFill>
              </a:rPr>
              <a:t>يلاحظ في معظم الأوقات عدم تقبل النشء لأية ملاحظات سلبيه تجاه قوامهم , وخاصة إن  كانت صادره من احد غير الوالدين, ولكن بسبب إن القوام يسبب ركنا أساسيا في لياقة الفرد الصحية فعلى الأطباء , وأخصائيه العلاج الطبيعي والمدربين بجانب الوالدين إن يهتموا بتوجيه وتركيز النشء ومن يشرفوا عليهم إلى طريقه صحيحة لاتخاذ الأوضاع ألقواميه السليمة وعن التمرينات التي يجب إن طوديها لكي تساعدهم على تحقيق ذالك.</a:t>
            </a:r>
          </a:p>
          <a:p>
            <a:endParaRPr lang="ar-SA" dirty="0">
              <a:solidFill>
                <a:schemeClr val="accent6">
                  <a:lumMod val="10000"/>
                </a:schemeClr>
              </a:solidFill>
            </a:endParaRPr>
          </a:p>
        </p:txBody>
      </p:sp>
      <p:sp>
        <p:nvSpPr>
          <p:cNvPr id="2" name="عنوان 1"/>
          <p:cNvSpPr>
            <a:spLocks noGrp="1"/>
          </p:cNvSpPr>
          <p:nvPr>
            <p:ph type="ctrTitle"/>
          </p:nvPr>
        </p:nvSpPr>
        <p:spPr>
          <a:xfrm>
            <a:off x="3571868" y="357166"/>
            <a:ext cx="5072098" cy="1041421"/>
          </a:xfrm>
        </p:spPr>
        <p:style>
          <a:lnRef idx="1">
            <a:schemeClr val="accent6"/>
          </a:lnRef>
          <a:fillRef idx="2">
            <a:schemeClr val="accent6"/>
          </a:fillRef>
          <a:effectRef idx="1">
            <a:schemeClr val="accent6"/>
          </a:effectRef>
          <a:fontRef idx="minor">
            <a:schemeClr val="dk1"/>
          </a:fontRef>
        </p:style>
        <p:txBody>
          <a:bodyPr/>
          <a:lstStyle/>
          <a:p>
            <a:r>
              <a:rPr lang="ar-SA" sz="7200" dirty="0" smtClean="0">
                <a:solidFill>
                  <a:schemeClr val="tx1">
                    <a:lumMod val="50000"/>
                  </a:schemeClr>
                </a:solidFill>
              </a:rPr>
              <a:t>اعتدال القوام</a:t>
            </a:r>
            <a:endParaRPr lang="ar-SA" sz="7200" dirty="0">
              <a:solidFill>
                <a:schemeClr val="tx1">
                  <a:lumMod val="50000"/>
                </a:schemeClr>
              </a:solidFill>
            </a:endParaRPr>
          </a:p>
        </p:txBody>
      </p:sp>
      <p:pic>
        <p:nvPicPr>
          <p:cNvPr id="18434" name="Picture 2" descr="http://up.alfrasha.com/u/1213/5814/66063.gif"/>
          <p:cNvPicPr>
            <a:picLocks noChangeAspect="1" noChangeArrowheads="1"/>
          </p:cNvPicPr>
          <p:nvPr/>
        </p:nvPicPr>
        <p:blipFill>
          <a:blip r:embed="rId3" cstate="print"/>
          <a:srcRect/>
          <a:stretch>
            <a:fillRect/>
          </a:stretch>
        </p:blipFill>
        <p:spPr bwMode="auto">
          <a:xfrm rot="21211380">
            <a:off x="215523" y="1793920"/>
            <a:ext cx="2900392" cy="3985271"/>
          </a:xfrm>
          <a:prstGeom prst="round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5" name="سهم مسنن إلى اليمين 4"/>
          <p:cNvSpPr/>
          <p:nvPr/>
        </p:nvSpPr>
        <p:spPr>
          <a:xfrm>
            <a:off x="2571736" y="428604"/>
            <a:ext cx="1643074" cy="857256"/>
          </a:xfrm>
          <a:prstGeom prst="notchedRightArrow">
            <a:avLst/>
          </a:prstGeom>
          <a:solidFill>
            <a:schemeClr val="tx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flipV="1">
            <a:off x="714348" y="0"/>
            <a:ext cx="7924800" cy="2933720"/>
          </a:xfrm>
        </p:spPr>
        <p:txBody>
          <a:bodyPr/>
          <a:lstStyle/>
          <a:p>
            <a:endParaRPr lang="ar-SA" dirty="0"/>
          </a:p>
        </p:txBody>
      </p:sp>
      <p:sp>
        <p:nvSpPr>
          <p:cNvPr id="3" name="عنصر نائب للنص 2"/>
          <p:cNvSpPr>
            <a:spLocks noGrp="1"/>
          </p:cNvSpPr>
          <p:nvPr>
            <p:ph type="body" idx="1"/>
          </p:nvPr>
        </p:nvSpPr>
        <p:spPr>
          <a:xfrm>
            <a:off x="3143240" y="785794"/>
            <a:ext cx="5353032" cy="5357850"/>
          </a:xfrm>
        </p:spPr>
        <p:txBody>
          <a:bodyPr>
            <a:noAutofit/>
          </a:bodyPr>
          <a:lstStyle/>
          <a:p>
            <a:r>
              <a:rPr lang="ar-SA" sz="2400" dirty="0" smtClean="0">
                <a:solidFill>
                  <a:schemeClr val="accent6">
                    <a:lumMod val="10000"/>
                  </a:schemeClr>
                </a:solidFill>
              </a:rPr>
              <a:t>يختلف الإنسان عن أي نوع أخر من المملكة الحيوانية في امتلاكه ألقدره على التفكير والتحليل</a:t>
            </a:r>
          </a:p>
          <a:p>
            <a:r>
              <a:rPr lang="ar-SA" sz="2400" dirty="0" smtClean="0">
                <a:solidFill>
                  <a:schemeClr val="accent6">
                    <a:lumMod val="10000"/>
                  </a:schemeClr>
                </a:solidFill>
              </a:rPr>
              <a:t>وهذا بالاضافه إلى قدرته على اتخاذ وضع الاستقامة والمشي معتدل القامة , ولكن تختلف</a:t>
            </a:r>
          </a:p>
          <a:p>
            <a:r>
              <a:rPr lang="ar-SA" sz="2400" dirty="0" smtClean="0">
                <a:solidFill>
                  <a:schemeClr val="accent6">
                    <a:lumMod val="10000"/>
                  </a:schemeClr>
                </a:solidFill>
              </a:rPr>
              <a:t> هذه الأوضاع من شخص إلى أخر وغالبا ما نجد</a:t>
            </a:r>
          </a:p>
          <a:p>
            <a:r>
              <a:rPr lang="ar-SA" sz="2400" dirty="0" smtClean="0">
                <a:solidFill>
                  <a:schemeClr val="accent6">
                    <a:lumMod val="10000"/>
                  </a:schemeClr>
                </a:solidFill>
              </a:rPr>
              <a:t> النشء ير فض توجيهات الوالدين والتي قد تصل</a:t>
            </a:r>
          </a:p>
          <a:p>
            <a:r>
              <a:rPr lang="ar-SA" sz="2400" dirty="0" smtClean="0">
                <a:solidFill>
                  <a:schemeClr val="accent6">
                    <a:lumMod val="10000"/>
                  </a:schemeClr>
                </a:solidFill>
              </a:rPr>
              <a:t>أحيانا إلى حد التوبيخ حتى يستطيعون الوقوف معتدلي القامة إثناء الطفولة وبتقدم السن تصل الجاذبية الارضيه إلى حدها الأقصى للدرجة التي يصبح كثيرا منها مترهلا عند بلوغ مرحلة العمر المتوسط .</a:t>
            </a:r>
            <a:endParaRPr lang="ar-SA" sz="2400" dirty="0">
              <a:solidFill>
                <a:schemeClr val="accent6">
                  <a:lumMod val="10000"/>
                </a:schemeClr>
              </a:solidFill>
            </a:endParaRPr>
          </a:p>
        </p:txBody>
      </p:sp>
      <p:pic>
        <p:nvPicPr>
          <p:cNvPr id="4" name="صورة 3" descr="19584.jpg"/>
          <p:cNvPicPr>
            <a:picLocks noChangeAspect="1"/>
          </p:cNvPicPr>
          <p:nvPr/>
        </p:nvPicPr>
        <p:blipFill>
          <a:blip r:embed="rId3" cstate="print"/>
          <a:stretch>
            <a:fillRect/>
          </a:stretch>
        </p:blipFill>
        <p:spPr>
          <a:xfrm>
            <a:off x="0" y="1428736"/>
            <a:ext cx="2971800" cy="3400425"/>
          </a:xfrm>
          <a:prstGeom prst="rect">
            <a:avLst/>
          </a:prstGeom>
          <a:ln>
            <a:noFill/>
          </a:ln>
          <a:effectLst>
            <a:softEdge rad="112500"/>
          </a:effectLst>
        </p:spPr>
      </p:pic>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357158" y="357166"/>
            <a:ext cx="8329642" cy="5738834"/>
          </a:xfrm>
        </p:spPr>
        <p:txBody>
          <a:bodyPr>
            <a:noAutofit/>
          </a:bodyPr>
          <a:lstStyle/>
          <a:p>
            <a:r>
              <a:rPr lang="ar-SA" sz="3200" dirty="0" smtClean="0"/>
              <a:t>إن للقوام تأثير واضح على المظهر العام للفرد وعلى مستوى لياقته البدنية الصحية ولا اقصد بالقوام هنا وضع الوقوف فقط بل يجب النظر من الناحية الحركية كذالك . فالقوام الجيد لابد وان يشمل على وضع الوقوف والرقود والجلوس والمشي والتسلق ونزول الدرج وكل الأوضاع والحركات التي نؤديها في إعمالنا أليوميه ويمكن إطلاق مصطلح (</a:t>
            </a:r>
            <a:r>
              <a:rPr lang="ar-SA" sz="3200" dirty="0" smtClean="0">
                <a:solidFill>
                  <a:srgbClr val="FF0000"/>
                </a:solidFill>
              </a:rPr>
              <a:t>ميكانيكيه الجسم</a:t>
            </a:r>
            <a:r>
              <a:rPr lang="ar-SA" sz="3200" dirty="0" smtClean="0"/>
              <a:t>)على على القوام إثناء الحركة فإذا كانت ميكانيكيه الجسم جيده بذل الإنسان مجهودا اقتصاديا سواء في أداء الحركة واتخاذ الوضع الصحيح .ومن الملاحظ إن جسم الإنسان يخوض معركة مع الجاذبية الارضيه بصفه مستمرة فإذا استطاعت العظام والعضلات الاربطه والأعصاب التغلب على هذه الجاذبية ومواجهتها ونتج عن ذالك القوام الجيد ..</a:t>
            </a:r>
            <a:endParaRPr lang="ar-SA" sz="3200" dirty="0"/>
          </a:p>
        </p:txBody>
      </p:sp>
      <p:sp>
        <p:nvSpPr>
          <p:cNvPr id="3" name="عنوان 2"/>
          <p:cNvSpPr>
            <a:spLocks noGrp="1"/>
          </p:cNvSpPr>
          <p:nvPr>
            <p:ph type="title"/>
          </p:nvPr>
        </p:nvSpPr>
        <p:spPr>
          <a:xfrm>
            <a:off x="500034" y="-857280"/>
            <a:ext cx="8229600" cy="347642"/>
          </a:xfrm>
        </p:spPr>
        <p:txBody>
          <a:bodyPr>
            <a:normAutofit fontScale="90000"/>
          </a:bodyPr>
          <a:lstStyle/>
          <a:p>
            <a:endParaRPr lang="ar-SA" dirty="0"/>
          </a:p>
        </p:txBody>
      </p:sp>
    </p:spTree>
  </p:cSld>
  <p:clrMapOvr>
    <a:masterClrMapping/>
  </p:clrMapOvr>
  <p:transition>
    <p:pull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28596" y="0"/>
            <a:ext cx="8429684" cy="7572404"/>
          </a:xfrm>
        </p:spPr>
        <p:txBody>
          <a:bodyPr>
            <a:normAutofit/>
          </a:bodyPr>
          <a:lstStyle/>
          <a:p>
            <a:r>
              <a:rPr lang="ar-SA" sz="3200" dirty="0" smtClean="0">
                <a:solidFill>
                  <a:schemeClr val="accent6">
                    <a:lumMod val="10000"/>
                  </a:schemeClr>
                </a:solidFill>
              </a:rPr>
              <a:t>إذا ضعفت مقاومه العضلات لهذه الجاذبية أصبح القوام منحرفا ونظريه القوام السائد هي(إن النمو الزائد لمجموعة العضلات دون إن يقابلها ما يوازيها وبنفس الدرجة لمجموعه العضلات ألمقابله سوف ينتج عنه انحرافا </a:t>
            </a:r>
            <a:r>
              <a:rPr lang="ar-SA" sz="3200" dirty="0" err="1" smtClean="0">
                <a:solidFill>
                  <a:schemeClr val="accent6">
                    <a:lumMod val="10000"/>
                  </a:schemeClr>
                </a:solidFill>
              </a:rPr>
              <a:t>قواميا</a:t>
            </a:r>
            <a:r>
              <a:rPr lang="ar-SA" sz="3200" dirty="0" smtClean="0">
                <a:solidFill>
                  <a:schemeClr val="accent6">
                    <a:lumMod val="10000"/>
                  </a:schemeClr>
                </a:solidFill>
              </a:rPr>
              <a:t> .</a:t>
            </a:r>
          </a:p>
          <a:p>
            <a:r>
              <a:rPr lang="ar-SA" sz="3200" dirty="0" smtClean="0">
                <a:solidFill>
                  <a:schemeClr val="accent6">
                    <a:lumMod val="10000"/>
                  </a:schemeClr>
                </a:solidFill>
              </a:rPr>
              <a:t>القوام المعتدل هو الذي تكون فيه أجزاء الجسم المختلفة كالرأس والعنق والعمود الفقري والحوض والقدمين موضوعه فوق بعضها البعض بشكل عمودي متزن وبحيث يقول ثقل الجسم محمولا على الإطار العظمي بأقل جهد ممكن من العضلات وال اربطه وببحث يشكل المحور الطولي لهذه الأجزاء إذا نظرنا إليه من الجانب الخ عموديا غير متعرجا مارا بالنقطة التالية :حلمه الإذن ومنتصف الكتف , وخلف الركبة مباشره ورسغ القدم إمام الكعب الخارجي بحوالي بوصه إلى بوصه ونصف وأي خروج  عن هذا الخط العمودي يعتبر انحرفا.</a:t>
            </a:r>
            <a:endParaRPr lang="ar-SA" sz="3200" dirty="0">
              <a:solidFill>
                <a:schemeClr val="accent6">
                  <a:lumMod val="10000"/>
                </a:schemeClr>
              </a:solidFill>
            </a:endParaRPr>
          </a:p>
        </p:txBody>
      </p:sp>
      <p:sp>
        <p:nvSpPr>
          <p:cNvPr id="3" name="عنوان 2"/>
          <p:cNvSpPr>
            <a:spLocks noGrp="1"/>
          </p:cNvSpPr>
          <p:nvPr>
            <p:ph type="title"/>
          </p:nvPr>
        </p:nvSpPr>
        <p:spPr>
          <a:xfrm>
            <a:off x="457200" y="152400"/>
            <a:ext cx="8229600" cy="276204"/>
          </a:xfrm>
        </p:spPr>
        <p:txBody>
          <a:bodyPr>
            <a:normAutofit fontScale="90000"/>
          </a:bodyPr>
          <a:lstStyle/>
          <a:p>
            <a:endParaRPr lang="ar-SA" dirty="0"/>
          </a:p>
        </p:txBody>
      </p:sp>
    </p:spTree>
  </p:cSld>
  <p:clrMapOvr>
    <a:masterClrMapping/>
  </p:clrMapOvr>
  <p:transition>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2643174" y="285728"/>
            <a:ext cx="6043626" cy="5810272"/>
          </a:xfrm>
        </p:spPr>
        <p:txBody>
          <a:bodyPr>
            <a:normAutofit fontScale="92500" lnSpcReduction="20000"/>
          </a:bodyPr>
          <a:lstStyle/>
          <a:p>
            <a:r>
              <a:rPr lang="ar-SA" sz="4000" dirty="0" smtClean="0">
                <a:solidFill>
                  <a:schemeClr val="accent6">
                    <a:lumMod val="10000"/>
                  </a:schemeClr>
                </a:solidFill>
              </a:rPr>
              <a:t>ويرتبط القوام بعدة جوانب في حياتنا فنجد له تأثير واضحا على الناحية الجمالية للفرد يتمثل في المظهر ألائق وجاذبيه الإفراد له ومن الناحية النفسية الشخصية المحبوبة وقوه الإرادة والقدرة على التفكير ومواجهه الصعاب والتحمل النفسي فكلها صفات تظهر على من يمتلك القوام المعتدل</a:t>
            </a:r>
          </a:p>
          <a:p>
            <a:endParaRPr lang="ar-SA" sz="4000" dirty="0" smtClean="0">
              <a:solidFill>
                <a:schemeClr val="accent6">
                  <a:lumMod val="10000"/>
                </a:schemeClr>
              </a:solidFill>
            </a:endParaRPr>
          </a:p>
          <a:p>
            <a:r>
              <a:rPr lang="ar-SA" sz="4000" dirty="0" smtClean="0">
                <a:solidFill>
                  <a:schemeClr val="accent6">
                    <a:lumMod val="10000"/>
                  </a:schemeClr>
                </a:solidFill>
              </a:rPr>
              <a:t>إما من الناحية الصحية والبدنية فيظهر على كفاءة الاجهزه الحيوية وسهوله الحركة والطاقة ألاقتصاديه.</a:t>
            </a:r>
            <a:endParaRPr lang="ar-SA" sz="4000" dirty="0">
              <a:solidFill>
                <a:schemeClr val="accent6">
                  <a:lumMod val="10000"/>
                </a:schemeClr>
              </a:solidFill>
            </a:endParaRPr>
          </a:p>
        </p:txBody>
      </p:sp>
      <p:sp>
        <p:nvSpPr>
          <p:cNvPr id="4" name="عنوان 3"/>
          <p:cNvSpPr>
            <a:spLocks noGrp="1"/>
          </p:cNvSpPr>
          <p:nvPr>
            <p:ph type="title"/>
          </p:nvPr>
        </p:nvSpPr>
        <p:spPr>
          <a:xfrm flipV="1">
            <a:off x="457200" y="0"/>
            <a:ext cx="8229600" cy="152400"/>
          </a:xfrm>
        </p:spPr>
        <p:txBody>
          <a:bodyPr>
            <a:normAutofit fontScale="90000"/>
          </a:bodyPr>
          <a:lstStyle/>
          <a:p>
            <a:endParaRPr lang="ar-SA" dirty="0"/>
          </a:p>
        </p:txBody>
      </p:sp>
      <p:pic>
        <p:nvPicPr>
          <p:cNvPr id="14338" name="Picture 2" descr="kids running"/>
          <p:cNvPicPr>
            <a:picLocks noChangeAspect="1" noChangeArrowheads="1"/>
          </p:cNvPicPr>
          <p:nvPr/>
        </p:nvPicPr>
        <p:blipFill>
          <a:blip r:embed="rId3" cstate="print"/>
          <a:srcRect/>
          <a:stretch>
            <a:fillRect/>
          </a:stretch>
        </p:blipFill>
        <p:spPr bwMode="auto">
          <a:xfrm rot="21041961">
            <a:off x="222184" y="3244887"/>
            <a:ext cx="2381250" cy="2943225"/>
          </a:xfrm>
          <a:prstGeom prst="rect">
            <a:avLst/>
          </a:prstGeom>
          <a:solidFill>
            <a:srgbClr val="FFFFFF">
              <a:shade val="85000"/>
            </a:srgbClr>
          </a:solidFill>
          <a:ln w="88900" cap="sq">
            <a:solidFill>
              <a:schemeClr val="tx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340" name="Picture 4" descr="http://omanxp.com/kleeja/download.php?img=2565"/>
          <p:cNvPicPr>
            <a:picLocks noChangeAspect="1" noChangeArrowheads="1"/>
          </p:cNvPicPr>
          <p:nvPr/>
        </p:nvPicPr>
        <p:blipFill>
          <a:blip r:embed="rId4" cstate="print"/>
          <a:srcRect/>
          <a:stretch>
            <a:fillRect/>
          </a:stretch>
        </p:blipFill>
        <p:spPr bwMode="auto">
          <a:xfrm rot="21254007">
            <a:off x="285720" y="571480"/>
            <a:ext cx="2508941" cy="2428868"/>
          </a:xfrm>
          <a:prstGeom prst="rect">
            <a:avLst/>
          </a:prstGeom>
          <a:ln>
            <a:noFill/>
          </a:ln>
          <a:effectLst>
            <a:softEdge rad="112500"/>
          </a:effectLst>
        </p:spPr>
      </p:pic>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3571868" y="500042"/>
            <a:ext cx="5114932" cy="5595958"/>
          </a:xfrm>
        </p:spPr>
        <p:txBody>
          <a:bodyPr>
            <a:normAutofit/>
          </a:bodyPr>
          <a:lstStyle/>
          <a:p>
            <a:r>
              <a:rPr lang="ar-SA" sz="3200" dirty="0" smtClean="0"/>
              <a:t>من الملاحظ إن إن الفرد ذي القوام الخاطئ أكثر عرضه للاصابه بالأم الظهر والعنق والصداع وإشكال كثيرة من عدم الراحة والعكس صحيح فكلما كان القوام خاليا من أي أنحرف أو أخطاء فسوف يكون بعيدا عن أي من هذه الإعراض وتزداد أهميه </a:t>
            </a:r>
            <a:r>
              <a:rPr lang="ar-SA" sz="3200" dirty="0" err="1" smtClean="0"/>
              <a:t>المحافظه</a:t>
            </a:r>
            <a:r>
              <a:rPr lang="ar-SA" sz="3200" dirty="0" smtClean="0"/>
              <a:t> على القوام الجيد كلما تقدم الفرد في العمر حيث تصبح عضلاته أكثر ميلا للارتخاء والترهل </a:t>
            </a:r>
            <a:r>
              <a:rPr lang="ar-SA" sz="3200" dirty="0" err="1" smtClean="0"/>
              <a:t>واتخا</a:t>
            </a:r>
            <a:r>
              <a:rPr lang="ar-SA" sz="3200" dirty="0" smtClean="0"/>
              <a:t> ذ الأوضاع ألقواميه الخاطئة.</a:t>
            </a:r>
            <a:endParaRPr lang="ar-SA" sz="3200" dirty="0"/>
          </a:p>
        </p:txBody>
      </p:sp>
      <p:pic>
        <p:nvPicPr>
          <p:cNvPr id="1026" name="Picture 2" descr="http://www.balagh.com/woman/jamal/images/22809.jpg"/>
          <p:cNvPicPr>
            <a:picLocks noChangeAspect="1" noChangeArrowheads="1"/>
          </p:cNvPicPr>
          <p:nvPr/>
        </p:nvPicPr>
        <p:blipFill>
          <a:blip r:embed="rId3" cstate="print"/>
          <a:srcRect/>
          <a:stretch>
            <a:fillRect/>
          </a:stretch>
        </p:blipFill>
        <p:spPr bwMode="auto">
          <a:xfrm>
            <a:off x="357158" y="357166"/>
            <a:ext cx="2928958" cy="3143272"/>
          </a:xfrm>
          <a:prstGeom prst="rect">
            <a:avLst/>
          </a:prstGeom>
          <a:noFill/>
        </p:spPr>
      </p:pic>
      <p:pic>
        <p:nvPicPr>
          <p:cNvPr id="1028" name="Picture 4" descr="http://blog.cec.sy/uploads/back-pain1.jpg"/>
          <p:cNvPicPr>
            <a:picLocks noChangeAspect="1" noChangeArrowheads="1"/>
          </p:cNvPicPr>
          <p:nvPr/>
        </p:nvPicPr>
        <p:blipFill>
          <a:blip r:embed="rId4" cstate="print"/>
          <a:srcRect/>
          <a:stretch>
            <a:fillRect/>
          </a:stretch>
        </p:blipFill>
        <p:spPr bwMode="auto">
          <a:xfrm rot="20616926">
            <a:off x="604021" y="3619938"/>
            <a:ext cx="2539883" cy="2417970"/>
          </a:xfrm>
          <a:prstGeom prst="rect">
            <a:avLst/>
          </a:prstGeom>
          <a:ln>
            <a:noFill/>
          </a:ln>
          <a:effectLst>
            <a:softEdge rad="112500"/>
          </a:effectLst>
        </p:spPr>
      </p:pic>
    </p:spTree>
  </p:cSld>
  <p:clrMapOvr>
    <a:masterClrMapping/>
  </p:clrMapOvr>
  <p:transition>
    <p:wheel spokes="3"/>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3929058" y="0"/>
            <a:ext cx="4757742" cy="6357958"/>
          </a:xfrm>
          <a:noFill/>
        </p:spPr>
        <p:txBody>
          <a:bodyPr>
            <a:noAutofit/>
          </a:bodyPr>
          <a:lstStyle/>
          <a:p>
            <a:r>
              <a:rPr lang="ar-SA" sz="2800" b="1" dirty="0" smtClean="0">
                <a:ln w="12700">
                  <a:solidFill>
                    <a:schemeClr val="tx1">
                      <a:lumMod val="75000"/>
                    </a:schemeClr>
                  </a:solidFill>
                  <a:prstDash val="solid"/>
                </a:ln>
                <a:solidFill>
                  <a:schemeClr val="accent6">
                    <a:lumMod val="10000"/>
                  </a:schemeClr>
                </a:solidFill>
                <a:effectLst>
                  <a:outerShdw blurRad="41275" dist="20320" dir="1800000" algn="tl" rotWithShape="0">
                    <a:srgbClr val="000000">
                      <a:alpha val="40000"/>
                    </a:srgbClr>
                  </a:outerShdw>
                </a:effectLst>
              </a:rPr>
              <a:t>القوام الخاطئ ليس فقط من خصائص العمر المتوسط أو الإفراد زوي اللياقة البدنية الضعيفة ولكن يلاحظ وجوده أيضا في الأطفال </a:t>
            </a:r>
            <a:r>
              <a:rPr lang="ar-SA" sz="2800" b="1" dirty="0" err="1" smtClean="0">
                <a:ln w="12700">
                  <a:solidFill>
                    <a:schemeClr val="tx1">
                      <a:lumMod val="75000"/>
                    </a:schemeClr>
                  </a:solidFill>
                  <a:prstDash val="solid"/>
                </a:ln>
                <a:solidFill>
                  <a:schemeClr val="accent6">
                    <a:lumMod val="10000"/>
                  </a:schemeClr>
                </a:solidFill>
                <a:effectLst>
                  <a:outerShdw blurRad="41275" dist="20320" dir="1800000" algn="tl" rotWithShape="0">
                    <a:srgbClr val="000000">
                      <a:alpha val="40000"/>
                    </a:srgbClr>
                  </a:outerShdw>
                </a:effectLst>
              </a:rPr>
              <a:t>والنشئ</a:t>
            </a:r>
            <a:r>
              <a:rPr lang="ar-SA" sz="2800" b="1" dirty="0" smtClean="0">
                <a:ln w="12700">
                  <a:solidFill>
                    <a:schemeClr val="tx1">
                      <a:lumMod val="75000"/>
                    </a:schemeClr>
                  </a:solidFill>
                  <a:prstDash val="solid"/>
                </a:ln>
                <a:solidFill>
                  <a:schemeClr val="accent6">
                    <a:lumMod val="10000"/>
                  </a:schemeClr>
                </a:solidFill>
                <a:effectLst>
                  <a:outerShdw blurRad="41275" dist="20320" dir="1800000" algn="tl" rotWithShape="0">
                    <a:srgbClr val="000000">
                      <a:alpha val="40000"/>
                    </a:srgbClr>
                  </a:outerShdw>
                </a:effectLst>
              </a:rPr>
              <a:t> في مرحله المراهقة والبلــــــــوغ التي تضعف فيها العضلات وتترهل وفي هذه الحالة يجب الاهتمام بالفحص والتشخيص السريع للتأكد من عدم وجود أي انحرف تتعلق بالنمو مثل تحدب الظهر الذي يتميز باستدارة غير عاديه في الفقرات الظهرية أو أالتواء الجانبي الذي يزداد في </a:t>
            </a:r>
            <a:r>
              <a:rPr lang="ar-SA" sz="2800" b="1" dirty="0" err="1" smtClean="0">
                <a:ln w="12700">
                  <a:solidFill>
                    <a:schemeClr val="tx1">
                      <a:lumMod val="75000"/>
                    </a:schemeClr>
                  </a:solidFill>
                  <a:prstDash val="solid"/>
                </a:ln>
                <a:solidFill>
                  <a:schemeClr val="accent6">
                    <a:lumMod val="10000"/>
                  </a:schemeClr>
                </a:solidFill>
                <a:effectLst>
                  <a:outerShdw blurRad="41275" dist="20320" dir="1800000" algn="tl" rotWithShape="0">
                    <a:srgbClr val="000000">
                      <a:alpha val="40000"/>
                    </a:srgbClr>
                  </a:outerShdw>
                </a:effectLst>
              </a:rPr>
              <a:t>الإنحناءان</a:t>
            </a:r>
            <a:r>
              <a:rPr lang="ar-SA" sz="2800" b="1" dirty="0" smtClean="0">
                <a:ln w="12700">
                  <a:solidFill>
                    <a:schemeClr val="tx1">
                      <a:lumMod val="75000"/>
                    </a:schemeClr>
                  </a:solidFill>
                  <a:prstDash val="solid"/>
                </a:ln>
                <a:solidFill>
                  <a:schemeClr val="accent6">
                    <a:lumMod val="10000"/>
                  </a:schemeClr>
                </a:solidFill>
                <a:effectLst>
                  <a:outerShdw blurRad="41275" dist="20320" dir="1800000" algn="tl" rotWithShape="0">
                    <a:srgbClr val="000000">
                      <a:alpha val="40000"/>
                    </a:srgbClr>
                  </a:outerShdw>
                </a:effectLst>
              </a:rPr>
              <a:t> الظهري والقطني ويظهران على شكل حرف </a:t>
            </a:r>
            <a:r>
              <a:rPr lang="en-US" sz="2800" b="1" dirty="0" smtClean="0">
                <a:ln w="12700">
                  <a:solidFill>
                    <a:schemeClr val="tx1">
                      <a:lumMod val="75000"/>
                    </a:schemeClr>
                  </a:solidFill>
                  <a:prstDash val="solid"/>
                </a:ln>
                <a:solidFill>
                  <a:schemeClr val="accent6">
                    <a:lumMod val="10000"/>
                  </a:schemeClr>
                </a:solidFill>
                <a:effectLst>
                  <a:outerShdw blurRad="41275" dist="20320" dir="1800000" algn="tl" rotWithShape="0">
                    <a:srgbClr val="000000">
                      <a:alpha val="40000"/>
                    </a:srgbClr>
                  </a:outerShdw>
                </a:effectLst>
              </a:rPr>
              <a:t>s</a:t>
            </a:r>
            <a:endParaRPr lang="ar-SA" sz="2800" b="1" dirty="0">
              <a:ln w="12700">
                <a:solidFill>
                  <a:schemeClr val="tx1">
                    <a:lumMod val="75000"/>
                  </a:schemeClr>
                </a:solidFill>
                <a:prstDash val="solid"/>
              </a:ln>
              <a:solidFill>
                <a:schemeClr val="accent6">
                  <a:lumMod val="10000"/>
                </a:schemeClr>
              </a:solidFill>
              <a:effectLst>
                <a:outerShdw blurRad="41275" dist="20320" dir="1800000" algn="tl" rotWithShape="0">
                  <a:srgbClr val="000000">
                    <a:alpha val="40000"/>
                  </a:srgbClr>
                </a:outerShdw>
              </a:effectLst>
            </a:endParaRPr>
          </a:p>
        </p:txBody>
      </p:sp>
      <p:pic>
        <p:nvPicPr>
          <p:cNvPr id="19458" name="Picture 2" descr="http://www.alhsa.com/forum/imgcache2/72795.gif"/>
          <p:cNvPicPr>
            <a:picLocks noChangeAspect="1" noChangeArrowheads="1"/>
          </p:cNvPicPr>
          <p:nvPr/>
        </p:nvPicPr>
        <p:blipFill>
          <a:blip r:embed="rId3" cstate="print"/>
          <a:srcRect/>
          <a:stretch>
            <a:fillRect/>
          </a:stretch>
        </p:blipFill>
        <p:spPr bwMode="auto">
          <a:xfrm>
            <a:off x="571472" y="428604"/>
            <a:ext cx="2457453" cy="3452815"/>
          </a:xfrm>
          <a:prstGeom prst="rect">
            <a:avLst/>
          </a:prstGeom>
          <a:noFill/>
        </p:spPr>
      </p:pic>
      <p:pic>
        <p:nvPicPr>
          <p:cNvPr id="19460" name="Picture 4" descr="http://www.hakeem-sy.com/main/files/head3.jpg"/>
          <p:cNvPicPr>
            <a:picLocks noChangeAspect="1" noChangeArrowheads="1"/>
          </p:cNvPicPr>
          <p:nvPr/>
        </p:nvPicPr>
        <p:blipFill>
          <a:blip r:embed="rId4" cstate="print"/>
          <a:srcRect/>
          <a:stretch>
            <a:fillRect/>
          </a:stretch>
        </p:blipFill>
        <p:spPr bwMode="auto">
          <a:xfrm>
            <a:off x="0" y="3286124"/>
            <a:ext cx="1857356" cy="3095625"/>
          </a:xfrm>
          <a:prstGeom prst="rect">
            <a:avLst/>
          </a:prstGeom>
          <a:noFill/>
        </p:spPr>
      </p:pic>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2357422" y="357166"/>
            <a:ext cx="6329378" cy="5738834"/>
          </a:xfrm>
        </p:spPr>
        <p:txBody>
          <a:bodyPr>
            <a:noAutofit/>
          </a:bodyPr>
          <a:lstStyle/>
          <a:p>
            <a:r>
              <a:rPr lang="ar-SA" sz="2800" b="1" dirty="0" smtClean="0">
                <a:ln w="1905"/>
                <a:solidFill>
                  <a:schemeClr val="accent6">
                    <a:lumMod val="10000"/>
                  </a:schemeClr>
                </a:solidFill>
                <a:effectLst>
                  <a:innerShdw blurRad="69850" dist="43180" dir="5400000">
                    <a:srgbClr val="000000">
                      <a:alpha val="65000"/>
                    </a:srgbClr>
                  </a:innerShdw>
                </a:effectLst>
              </a:rPr>
              <a:t>ولمواجهة مشكله كهذه يحتاج الطفل إلى أكثر من مجرد كلام لتحسين القوام وان كانت توجيهات الإباء والأمهات تساعد في اغلب الأحيان إلى تنبيه الطفل إلى للوقوف المعتدل ولكن مايحتاج الطفل في الحقيقة هو ممارسته النشاط  البدني بانتظام وجديه وفي هذه الحالة سيكون القوام الجيد هو الناتج الحقيقي لهذه الممارسة لان العضلات القوية</a:t>
            </a:r>
          </a:p>
          <a:p>
            <a:r>
              <a:rPr lang="ar-SA" sz="2800" b="1" dirty="0" smtClean="0">
                <a:ln w="1905"/>
                <a:solidFill>
                  <a:schemeClr val="accent6">
                    <a:lumMod val="10000"/>
                  </a:schemeClr>
                </a:solidFill>
                <a:effectLst>
                  <a:innerShdw blurRad="69850" dist="43180" dir="5400000">
                    <a:srgbClr val="000000">
                      <a:alpha val="65000"/>
                    </a:srgbClr>
                  </a:innerShdw>
                </a:effectLst>
              </a:rPr>
              <a:t>هي التي تحفظ العظام في مكانها وتساندها وتودي إلى جسم متناسق وفي الوقت ذاته فأن كون الفرد رياضيا لا يعني انه يمتلك دائما قواما معتدلا وإطرافا تتمتع بالتوافق الحركي العالي فهناك رياضيون ذو قوام خاطئ وخاصة إن كانوا مضطرين إلى حمل الثقال عاليه أو يستخدمون عمودهم الفقري كثيرا.</a:t>
            </a:r>
            <a:endParaRPr lang="ar-SA" sz="2800" b="1" dirty="0">
              <a:ln w="1905"/>
              <a:solidFill>
                <a:schemeClr val="accent6">
                  <a:lumMod val="10000"/>
                </a:schemeClr>
              </a:solidFill>
              <a:effectLst>
                <a:innerShdw blurRad="69850" dist="43180" dir="5400000">
                  <a:srgbClr val="000000">
                    <a:alpha val="65000"/>
                  </a:srgbClr>
                </a:innerShdw>
              </a:effectLst>
            </a:endParaRPr>
          </a:p>
        </p:txBody>
      </p:sp>
      <p:pic>
        <p:nvPicPr>
          <p:cNvPr id="1026" name="Picture 2" descr="http://hypericum.files.wordpress.com/2008/03/physical-20activity2.jpg"/>
          <p:cNvPicPr>
            <a:picLocks noChangeAspect="1" noChangeArrowheads="1"/>
          </p:cNvPicPr>
          <p:nvPr/>
        </p:nvPicPr>
        <p:blipFill>
          <a:blip r:embed="rId3" cstate="print"/>
          <a:srcRect/>
          <a:stretch>
            <a:fillRect/>
          </a:stretch>
        </p:blipFill>
        <p:spPr bwMode="auto">
          <a:xfrm>
            <a:off x="357158" y="357166"/>
            <a:ext cx="2171700" cy="3109886"/>
          </a:xfrm>
          <a:prstGeom prst="rect">
            <a:avLst/>
          </a:prstGeom>
          <a:ln>
            <a:noFill/>
          </a:ln>
          <a:effectLst>
            <a:outerShdw blurRad="292100" dist="139700" dir="2700000" algn="tl" rotWithShape="0">
              <a:srgbClr val="333333">
                <a:alpha val="65000"/>
              </a:srgbClr>
            </a:outerShdw>
          </a:effectLst>
        </p:spPr>
      </p:pic>
      <p:pic>
        <p:nvPicPr>
          <p:cNvPr id="1028" name="Picture 4" descr="http://t3.gstatic.com/images?q=tbn:ANd9GcSugtQE7Nmubs_Era_13UgRnfnMFBzpm9r5Yz2SmlsmGG9R2N8y9g&amp;t=1"/>
          <p:cNvPicPr>
            <a:picLocks noChangeAspect="1" noChangeArrowheads="1"/>
          </p:cNvPicPr>
          <p:nvPr/>
        </p:nvPicPr>
        <p:blipFill>
          <a:blip r:embed="rId4" cstate="print"/>
          <a:srcRect/>
          <a:stretch>
            <a:fillRect/>
          </a:stretch>
        </p:blipFill>
        <p:spPr bwMode="auto">
          <a:xfrm rot="21064251">
            <a:off x="649730" y="3418001"/>
            <a:ext cx="1933575" cy="3000396"/>
          </a:xfrm>
          <a:prstGeom prst="rect">
            <a:avLst/>
          </a:prstGeom>
          <a:ln>
            <a:solidFill>
              <a:schemeClr val="bg1">
                <a:lumMod val="75000"/>
              </a:schemeClr>
            </a:solidFill>
          </a:ln>
          <a:effectLst>
            <a:softEdge rad="112500"/>
          </a:effectLst>
        </p:spPr>
      </p:pic>
    </p:spTree>
  </p:cSld>
  <p:clrMapOvr>
    <a:masterClrMapping/>
  </p:clrMapOvr>
  <p:transition>
    <p:split orient="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3571868" y="428604"/>
            <a:ext cx="5114932" cy="5667396"/>
          </a:xfrm>
        </p:spPr>
        <p:txBody>
          <a:bodyPr>
            <a:noAutofit/>
            <a:scene3d>
              <a:camera prst="orthographicFront"/>
              <a:lightRig rig="balanced" dir="t">
                <a:rot lat="0" lon="0" rev="2100000"/>
              </a:lightRig>
            </a:scene3d>
            <a:sp3d extrusionH="57150" prstMaterial="metal">
              <a:bevelT w="38100" h="25400"/>
              <a:contourClr>
                <a:schemeClr val="bg2"/>
              </a:contourClr>
            </a:sp3d>
          </a:bodyPr>
          <a:lstStyle/>
          <a:p>
            <a:r>
              <a:rPr lang="ar-SA" sz="2800" b="1" dirty="0" smtClean="0">
                <a:ln w="50800"/>
                <a:solidFill>
                  <a:schemeClr val="accent6">
                    <a:lumMod val="10000"/>
                  </a:schemeClr>
                </a:solidFill>
              </a:rPr>
              <a:t>هذا الحمل الغير متوقع سوف يزيد من درجه التوتر حول العمود الفقري ويضغط على الجهاز العظمي والعضلات مما يدفع الجسم الى اتخاذ </a:t>
            </a:r>
            <a:r>
              <a:rPr lang="ar-SA" sz="2800" b="1" dirty="0" err="1" smtClean="0">
                <a:ln w="50800"/>
                <a:solidFill>
                  <a:schemeClr val="accent6">
                    <a:lumMod val="10000"/>
                  </a:schemeClr>
                </a:solidFill>
              </a:rPr>
              <a:t>اوضاع</a:t>
            </a:r>
            <a:r>
              <a:rPr lang="ar-SA" sz="2800" b="1" dirty="0" smtClean="0">
                <a:ln w="50800"/>
                <a:solidFill>
                  <a:schemeClr val="accent6">
                    <a:lumMod val="10000"/>
                  </a:schemeClr>
                </a:solidFill>
              </a:rPr>
              <a:t> قواميه خاطئه تعويضا عن هذا الشد الغير عادي وهذا مانلاحضه على الافراد زائيدي الوزن الذين يصعب  عليهم الوقوف باعتدال لفترة طويلة كما نراه كذالك للمرأة  الحامل حين يزداد وزنها نتيجة لنمو الجيني مع ضعفه واستطالة عضلات البطن التي توحي الرحم الممتد مما يؤدي إلى صعوبة احتفاظ المرأة بالأوضاع ألقواميه الصحيحة خلال هذه الفترة</a:t>
            </a:r>
            <a:endParaRPr lang="ar-SA" sz="2800" b="1" dirty="0">
              <a:ln w="50800"/>
              <a:solidFill>
                <a:schemeClr val="accent6">
                  <a:lumMod val="10000"/>
                </a:schemeClr>
              </a:solidFill>
            </a:endParaRPr>
          </a:p>
        </p:txBody>
      </p:sp>
      <p:pic>
        <p:nvPicPr>
          <p:cNvPr id="21508" name="Picture 4" descr="http://www.nni.org.eg/images/Obesity%20New.gif"/>
          <p:cNvPicPr>
            <a:picLocks noChangeAspect="1" noChangeArrowheads="1"/>
          </p:cNvPicPr>
          <p:nvPr/>
        </p:nvPicPr>
        <p:blipFill>
          <a:blip r:embed="rId3" cstate="print"/>
          <a:srcRect/>
          <a:stretch>
            <a:fillRect/>
          </a:stretch>
        </p:blipFill>
        <p:spPr bwMode="auto">
          <a:xfrm>
            <a:off x="357158" y="3714752"/>
            <a:ext cx="3428992" cy="2666997"/>
          </a:xfrm>
          <a:prstGeom prst="rect">
            <a:avLst/>
          </a:prstGeom>
          <a:ln>
            <a:noFill/>
          </a:ln>
          <a:effectLst>
            <a:outerShdw blurRad="292100" dist="139700" dir="2700000" algn="tl" rotWithShape="0">
              <a:srgbClr val="333333">
                <a:alpha val="65000"/>
              </a:srgbClr>
            </a:outerShdw>
          </a:effectLst>
        </p:spPr>
      </p:pic>
      <p:pic>
        <p:nvPicPr>
          <p:cNvPr id="21510" name="Picture 6" descr="http://www.ismailiaonline.com/images/news/Pic_783.jpg"/>
          <p:cNvPicPr>
            <a:picLocks noChangeAspect="1" noChangeArrowheads="1"/>
          </p:cNvPicPr>
          <p:nvPr/>
        </p:nvPicPr>
        <p:blipFill>
          <a:blip r:embed="rId4" cstate="print"/>
          <a:srcRect/>
          <a:stretch>
            <a:fillRect/>
          </a:stretch>
        </p:blipFill>
        <p:spPr bwMode="auto">
          <a:xfrm>
            <a:off x="0" y="0"/>
            <a:ext cx="2724150" cy="1914552"/>
          </a:xfrm>
          <a:prstGeom prst="rect">
            <a:avLst/>
          </a:prstGeom>
          <a:ln>
            <a:noFill/>
          </a:ln>
          <a:effectLst>
            <a:softEdge rad="112500"/>
          </a:effectLst>
        </p:spPr>
      </p:pic>
      <p:pic>
        <p:nvPicPr>
          <p:cNvPr id="21512" name="Picture 8" descr="http://www.bradfitzpatrick.com/store/images/products/pc026-cartoon-pregnant-woman.jpg"/>
          <p:cNvPicPr>
            <a:picLocks noChangeAspect="1" noChangeArrowheads="1"/>
          </p:cNvPicPr>
          <p:nvPr/>
        </p:nvPicPr>
        <p:blipFill>
          <a:blip r:embed="rId5" cstate="print"/>
          <a:srcRect/>
          <a:stretch>
            <a:fillRect/>
          </a:stretch>
        </p:blipFill>
        <p:spPr bwMode="auto">
          <a:xfrm>
            <a:off x="285720" y="1500174"/>
            <a:ext cx="3071834" cy="2214579"/>
          </a:xfrm>
          <a:prstGeom prst="rect">
            <a:avLst/>
          </a:prstGeom>
          <a:ln>
            <a:noFill/>
          </a:ln>
          <a:effectLst>
            <a:softEdge rad="112500"/>
          </a:effectLst>
        </p:spPr>
      </p:pic>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3929058" y="285728"/>
            <a:ext cx="4757742" cy="6286544"/>
          </a:xfrm>
          <a:noFill/>
        </p:spPr>
        <p:txBody>
          <a:bodyPr>
            <a:normAutofit lnSpcReduction="10000"/>
          </a:bodyPr>
          <a:lstStyle/>
          <a:p>
            <a:r>
              <a:rPr lang="ar-SA" sz="2800" b="1" dirty="0" smtClean="0">
                <a:ln w="12700">
                  <a:solidFill>
                    <a:schemeClr val="tx1">
                      <a:lumMod val="75000"/>
                    </a:schemeClr>
                  </a:solidFill>
                  <a:prstDash val="solid"/>
                </a:ln>
                <a:solidFill>
                  <a:sysClr val="windowText" lastClr="000000"/>
                </a:solidFill>
                <a:effectLst>
                  <a:glow rad="101600">
                    <a:schemeClr val="accent4">
                      <a:satMod val="175000"/>
                      <a:alpha val="40000"/>
                    </a:schemeClr>
                  </a:glow>
                  <a:outerShdw blurRad="41275" dist="20320" dir="1800000" algn="tl" rotWithShape="0">
                    <a:srgbClr val="000000">
                      <a:alpha val="40000"/>
                    </a:srgbClr>
                  </a:outerShdw>
                </a:effectLst>
              </a:rPr>
              <a:t>ولكن على الرغم من ذالك تشير أكثر التجارب إلى أنها بأتباع برنامج تنميه القوه العضلية يلاحظ إن اغلب السيدات يستطعن التعامل والتكيف مع هذه المشاكل وتصحيحها حتى أثناء فتره الحمل كما أنهم يستطيعون تصيح أي مشاكل قوميه قد تظهر وذالك بعد الانتهاء من الحمل وإذا كانت المرأة تتمتع باللياقة وقوام جيد قبل الحمل وخاصة في عضلات الطرف العلوي, فأنها تستطيع وبلا شك ان تتحمل </a:t>
            </a:r>
            <a:r>
              <a:rPr lang="ar-SA" sz="2800" b="1" smtClean="0">
                <a:ln w="12700">
                  <a:solidFill>
                    <a:schemeClr val="tx1">
                      <a:lumMod val="75000"/>
                    </a:schemeClr>
                  </a:solidFill>
                  <a:prstDash val="solid"/>
                </a:ln>
                <a:solidFill>
                  <a:sysClr val="windowText" lastClr="000000"/>
                </a:solidFill>
                <a:effectLst>
                  <a:glow rad="101600">
                    <a:schemeClr val="accent4">
                      <a:satMod val="175000"/>
                      <a:alpha val="40000"/>
                    </a:schemeClr>
                  </a:glow>
                  <a:outerShdw blurRad="41275" dist="20320" dir="1800000" algn="tl" rotWithShape="0">
                    <a:srgbClr val="000000">
                      <a:alpha val="40000"/>
                    </a:srgbClr>
                  </a:outerShdw>
                </a:effectLst>
              </a:rPr>
              <a:t>بنجاح ازدياد </a:t>
            </a:r>
            <a:r>
              <a:rPr lang="ar-SA" sz="2800" b="1" dirty="0" smtClean="0">
                <a:ln w="12700">
                  <a:solidFill>
                    <a:schemeClr val="tx1">
                      <a:lumMod val="75000"/>
                    </a:schemeClr>
                  </a:solidFill>
                  <a:prstDash val="solid"/>
                </a:ln>
                <a:solidFill>
                  <a:sysClr val="windowText" lastClr="000000"/>
                </a:solidFill>
                <a:effectLst>
                  <a:glow rad="101600">
                    <a:schemeClr val="accent4">
                      <a:satMod val="175000"/>
                      <a:alpha val="40000"/>
                    </a:schemeClr>
                  </a:glow>
                  <a:outerShdw blurRad="41275" dist="20320" dir="1800000" algn="tl" rotWithShape="0">
                    <a:srgbClr val="000000">
                      <a:alpha val="40000"/>
                    </a:srgbClr>
                  </a:outerShdw>
                </a:effectLst>
              </a:rPr>
              <a:t>الوزن مع اقل تغيير ممكن وهذا سوف يساعدها استرداد قوامها وقوتها العضليه بسهوله إذا ما قورنت بأخر ذات لياقة بدنيه .</a:t>
            </a:r>
            <a:endParaRPr lang="ar-SA" sz="2800" b="1" dirty="0">
              <a:ln w="12700">
                <a:solidFill>
                  <a:schemeClr val="tx1">
                    <a:lumMod val="75000"/>
                  </a:schemeClr>
                </a:solidFill>
                <a:prstDash val="solid"/>
              </a:ln>
              <a:solidFill>
                <a:sysClr val="windowText" lastClr="000000"/>
              </a:solidFill>
              <a:effectLst>
                <a:glow rad="101600">
                  <a:schemeClr val="accent4">
                    <a:satMod val="175000"/>
                    <a:alpha val="40000"/>
                  </a:schemeClr>
                </a:glow>
                <a:outerShdw blurRad="41275" dist="20320" dir="1800000" algn="tl" rotWithShape="0">
                  <a:srgbClr val="000000">
                    <a:alpha val="40000"/>
                  </a:srgbClr>
                </a:outerShdw>
              </a:effectLst>
            </a:endParaRPr>
          </a:p>
        </p:txBody>
      </p:sp>
      <p:pic>
        <p:nvPicPr>
          <p:cNvPr id="22530" name="Picture 2" descr="http://jamaluk.hawaaworld.com/sites/jamaluk.hawaaworld.com/files/articles/%20%D8%A7%D9%84%D8%AA%D9%85%D8%A7%D8%B1%D9%8A%D9%86%20%D8%A7%D9%84%D8%B1%D9%8A%D8%A7%D8%B6%D9%8A%D8%A9%20%D8%A8%D8%B9%D8%AF%20%D8%A7%D9%84%D9%88%D9%84%D8%A7%D8%AF%D8%A9_264.jpg"/>
          <p:cNvPicPr>
            <a:picLocks noChangeAspect="1" noChangeArrowheads="1"/>
          </p:cNvPicPr>
          <p:nvPr/>
        </p:nvPicPr>
        <p:blipFill>
          <a:blip r:embed="rId3" cstate="print"/>
          <a:srcRect/>
          <a:stretch>
            <a:fillRect/>
          </a:stretch>
        </p:blipFill>
        <p:spPr bwMode="auto">
          <a:xfrm>
            <a:off x="428596" y="571480"/>
            <a:ext cx="3014666" cy="3000396"/>
          </a:xfrm>
          <a:prstGeom prst="rect">
            <a:avLst/>
          </a:prstGeom>
          <a:ln>
            <a:noFill/>
          </a:ln>
          <a:effectLst>
            <a:softEdge rad="63500"/>
          </a:effectLst>
        </p:spPr>
      </p:pic>
      <p:pic>
        <p:nvPicPr>
          <p:cNvPr id="22532" name="Picture 4" descr="http://lazeeez.com/articles/src1234087085.jpg"/>
          <p:cNvPicPr>
            <a:picLocks noChangeAspect="1" noChangeArrowheads="1"/>
          </p:cNvPicPr>
          <p:nvPr/>
        </p:nvPicPr>
        <p:blipFill>
          <a:blip r:embed="rId4" cstate="print"/>
          <a:srcRect/>
          <a:stretch>
            <a:fillRect/>
          </a:stretch>
        </p:blipFill>
        <p:spPr bwMode="auto">
          <a:xfrm rot="21060444">
            <a:off x="581477" y="3886527"/>
            <a:ext cx="3286148" cy="2214565"/>
          </a:xfrm>
          <a:prstGeom prst="rect">
            <a:avLst/>
          </a:prstGeom>
          <a:ln>
            <a:noFill/>
          </a:ln>
          <a:effectLst>
            <a:softEdge rad="31750"/>
          </a:effectLst>
        </p:spPr>
      </p:pic>
    </p:spTree>
  </p:cSld>
  <p:clrMapOvr>
    <a:masterClrMapping/>
  </p:clrMapOvr>
  <p:transition>
    <p:diamon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3143240" y="571480"/>
            <a:ext cx="5543560" cy="5857916"/>
          </a:xfrm>
        </p:spPr>
        <p:txBody>
          <a:bodyPr>
            <a:normAutofit fontScale="92500" lnSpcReduction="20000"/>
          </a:bodyPr>
          <a:lstStyle/>
          <a:p>
            <a:r>
              <a:rPr lang="ar-SA" sz="3200" b="1" dirty="0" smtClean="0">
                <a:ln w="1905">
                  <a:solidFill>
                    <a:schemeClr val="tx1">
                      <a:lumMod val="75000"/>
                    </a:schemeClr>
                  </a:solidFill>
                </a:ln>
                <a:solidFill>
                  <a:sysClr val="windowText" lastClr="000000"/>
                </a:solidFill>
                <a:effectLst>
                  <a:innerShdw blurRad="69850" dist="43180" dir="5400000">
                    <a:srgbClr val="000000">
                      <a:alpha val="65000"/>
                    </a:srgbClr>
                  </a:innerShdw>
                </a:effectLst>
              </a:rPr>
              <a:t>كذالك نجد ان للاحذيه تأثير واضح على القوام فالاحذيه ذات الكعب المرتفع تعمل على دفع وزن الجسم في اتجاهات متعددة مما يوثر بالتالي على صحة القوام.ولهذا السبب يجب الاهتمام باختيار الاحذيه ذات الارتفاع المناسب وهو في الغالب يتراوح من (2_3)سم فقط وخاصة إن كان الفرد يستخدمه لفترات طويلة أو لمسافة طويلة .كما إن للتعب ارتباطا بمشاكل القوام فمن الصعب الوقوف معتدلا لفترة طويلة إن كنت متعبا مما يودي إلى اتخاذ الجسم لأوضاع قواميه خاطئة للتكيف مع درجه التعب ويمكن اكتشاف طريق التعب بسهوله بملاحة ألطريقه التي يتحمل بتا الفرد نفسه أو وزنهـ.</a:t>
            </a:r>
            <a:endParaRPr lang="ar-SA" sz="3200" b="1" dirty="0">
              <a:ln w="1905">
                <a:solidFill>
                  <a:schemeClr val="tx1">
                    <a:lumMod val="75000"/>
                  </a:schemeClr>
                </a:solidFill>
              </a:ln>
              <a:solidFill>
                <a:sysClr val="windowText" lastClr="000000"/>
              </a:solidFill>
              <a:effectLst>
                <a:innerShdw blurRad="69850" dist="43180" dir="5400000">
                  <a:srgbClr val="000000">
                    <a:alpha val="65000"/>
                  </a:srgbClr>
                </a:innerShdw>
              </a:effectLst>
            </a:endParaRPr>
          </a:p>
        </p:txBody>
      </p:sp>
      <p:pic>
        <p:nvPicPr>
          <p:cNvPr id="23556" name="Picture 4" descr="http://www.saawa.com/vb/saawa/up/49354.jpg"/>
          <p:cNvPicPr>
            <a:picLocks noChangeAspect="1" noChangeArrowheads="1"/>
          </p:cNvPicPr>
          <p:nvPr/>
        </p:nvPicPr>
        <p:blipFill>
          <a:blip r:embed="rId3" cstate="print"/>
          <a:srcRect/>
          <a:stretch>
            <a:fillRect/>
          </a:stretch>
        </p:blipFill>
        <p:spPr bwMode="auto">
          <a:xfrm>
            <a:off x="285720" y="500042"/>
            <a:ext cx="3071802" cy="3429001"/>
          </a:xfrm>
          <a:prstGeom prst="rect">
            <a:avLst/>
          </a:prstGeom>
          <a:ln>
            <a:noFill/>
          </a:ln>
          <a:effectLst>
            <a:softEdge rad="112500"/>
          </a:effectLst>
        </p:spPr>
      </p:pic>
      <p:pic>
        <p:nvPicPr>
          <p:cNvPr id="23558" name="Picture 6" descr="http://www.tbeeb.com/ph/files/1/health_topics/office_back_pain.gif"/>
          <p:cNvPicPr>
            <a:picLocks noChangeAspect="1" noChangeArrowheads="1"/>
          </p:cNvPicPr>
          <p:nvPr/>
        </p:nvPicPr>
        <p:blipFill>
          <a:blip r:embed="rId4" cstate="print"/>
          <a:srcRect/>
          <a:stretch>
            <a:fillRect/>
          </a:stretch>
        </p:blipFill>
        <p:spPr bwMode="auto">
          <a:xfrm rot="20985224">
            <a:off x="476249" y="3937586"/>
            <a:ext cx="2719361" cy="2386018"/>
          </a:xfrm>
          <a:prstGeom prst="rect">
            <a:avLst/>
          </a:prstGeom>
          <a:noFill/>
        </p:spPr>
      </p:pic>
    </p:spTree>
  </p:cSld>
  <p:clrMapOvr>
    <a:masterClrMapping/>
  </p:clrMapOvr>
  <p:transition>
    <p:checke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3071802" y="285728"/>
            <a:ext cx="5614998" cy="6286544"/>
          </a:xfrm>
        </p:spPr>
        <p:txBody>
          <a:bodyPr>
            <a:normAutofit/>
          </a:bodyPr>
          <a:lstStyle/>
          <a:p>
            <a:r>
              <a:rPr lang="ar-SA" sz="3200" b="1" dirty="0" err="1" smtClean="0">
                <a:ln w="1905"/>
                <a:solidFill>
                  <a:sysClr val="windowText" lastClr="000000"/>
                </a:solidFill>
                <a:effectLst>
                  <a:innerShdw blurRad="69850" dist="43180" dir="5400000">
                    <a:srgbClr val="000000">
                      <a:alpha val="65000"/>
                    </a:srgbClr>
                  </a:innerShdw>
                </a:effectLst>
              </a:rPr>
              <a:t>ان</a:t>
            </a:r>
            <a:r>
              <a:rPr lang="ar-SA" sz="3200" b="1" dirty="0" smtClean="0">
                <a:ln w="1905"/>
                <a:solidFill>
                  <a:sysClr val="windowText" lastClr="000000"/>
                </a:solidFill>
                <a:effectLst>
                  <a:innerShdw blurRad="69850" dist="43180" dir="5400000">
                    <a:srgbClr val="000000">
                      <a:alpha val="65000"/>
                    </a:srgbClr>
                  </a:innerShdw>
                </a:effectLst>
              </a:rPr>
              <a:t> عامل السن يلعب كذالك دورا هاما في </a:t>
            </a:r>
            <a:r>
              <a:rPr lang="ar-SA" sz="3200" b="1" dirty="0" err="1" smtClean="0">
                <a:ln w="1905"/>
                <a:solidFill>
                  <a:sysClr val="windowText" lastClr="000000"/>
                </a:solidFill>
                <a:effectLst>
                  <a:innerShdw blurRad="69850" dist="43180" dir="5400000">
                    <a:srgbClr val="000000">
                      <a:alpha val="65000"/>
                    </a:srgbClr>
                  </a:innerShdw>
                </a:effectLst>
              </a:rPr>
              <a:t>صحه</a:t>
            </a:r>
            <a:r>
              <a:rPr lang="ar-SA" sz="3200" b="1" dirty="0" smtClean="0">
                <a:ln w="1905"/>
                <a:solidFill>
                  <a:sysClr val="windowText" lastClr="000000"/>
                </a:solidFill>
                <a:effectLst>
                  <a:innerShdw blurRad="69850" dist="43180" dir="5400000">
                    <a:srgbClr val="000000">
                      <a:alpha val="65000"/>
                    </a:srgbClr>
                  </a:innerShdw>
                </a:effectLst>
              </a:rPr>
              <a:t> القوام </a:t>
            </a:r>
            <a:r>
              <a:rPr lang="ar-SA" sz="3200" b="1" dirty="0" err="1" smtClean="0">
                <a:ln w="1905"/>
                <a:solidFill>
                  <a:sysClr val="windowText" lastClr="000000"/>
                </a:solidFill>
                <a:effectLst>
                  <a:innerShdw blurRad="69850" dist="43180" dir="5400000">
                    <a:srgbClr val="000000">
                      <a:alpha val="65000"/>
                    </a:srgbClr>
                  </a:innerShdw>
                </a:effectLst>
              </a:rPr>
              <a:t>وخاصه</a:t>
            </a:r>
            <a:r>
              <a:rPr lang="ar-SA" sz="3200" b="1" dirty="0" smtClean="0">
                <a:ln w="1905"/>
                <a:solidFill>
                  <a:sysClr val="windowText" lastClr="000000"/>
                </a:solidFill>
                <a:effectLst>
                  <a:innerShdw blurRad="69850" dist="43180" dir="5400000">
                    <a:srgbClr val="000000">
                      <a:alpha val="65000"/>
                    </a:srgbClr>
                  </a:innerShdw>
                </a:effectLst>
              </a:rPr>
              <a:t> </a:t>
            </a:r>
            <a:r>
              <a:rPr lang="ar-SA" sz="3200" b="1" dirty="0" err="1" smtClean="0">
                <a:ln w="1905"/>
                <a:solidFill>
                  <a:sysClr val="windowText" lastClr="000000"/>
                </a:solidFill>
                <a:effectLst>
                  <a:innerShdw blurRad="69850" dist="43180" dir="5400000">
                    <a:srgbClr val="000000">
                      <a:alpha val="65000"/>
                    </a:srgbClr>
                  </a:innerShdw>
                </a:effectLst>
              </a:rPr>
              <a:t>بالنسبه</a:t>
            </a:r>
            <a:r>
              <a:rPr lang="ar-SA" sz="3200" b="1" dirty="0" smtClean="0">
                <a:ln w="1905"/>
                <a:solidFill>
                  <a:sysClr val="windowText" lastClr="000000"/>
                </a:solidFill>
                <a:effectLst>
                  <a:innerShdw blurRad="69850" dist="43180" dir="5400000">
                    <a:srgbClr val="000000">
                      <a:alpha val="65000"/>
                    </a:srgbClr>
                  </a:innerShdw>
                </a:effectLst>
              </a:rPr>
              <a:t> للسيدات فمع تقدم العمر سيزداد الانحناء القطني والظهري وذالك بفعل ازدياد الضغط على الفقرات وهذا ما يسبب انتشار حالات الكسور في الرجال والسيدات بعد بلوغ ما يسمى سن اليأس كما يلاحظ ازدياد تيبس الغضاريف مابين الفقرات ونقص مرونتها بتقدم العمر مما يودي </a:t>
            </a:r>
            <a:r>
              <a:rPr lang="ar-SA" sz="3200" b="1" dirty="0" err="1" smtClean="0">
                <a:ln w="1905"/>
                <a:solidFill>
                  <a:sysClr val="windowText" lastClr="000000"/>
                </a:solidFill>
                <a:effectLst>
                  <a:innerShdw blurRad="69850" dist="43180" dir="5400000">
                    <a:srgbClr val="000000">
                      <a:alpha val="65000"/>
                    </a:srgbClr>
                  </a:innerShdw>
                </a:effectLst>
              </a:rPr>
              <a:t>الى</a:t>
            </a:r>
            <a:r>
              <a:rPr lang="ar-SA" sz="3200" b="1" dirty="0" smtClean="0">
                <a:ln w="1905"/>
                <a:solidFill>
                  <a:sysClr val="windowText" lastClr="000000"/>
                </a:solidFill>
                <a:effectLst>
                  <a:innerShdw blurRad="69850" dist="43180" dir="5400000">
                    <a:srgbClr val="000000">
                      <a:alpha val="65000"/>
                    </a:srgbClr>
                  </a:innerShdw>
                </a:effectLst>
              </a:rPr>
              <a:t> </a:t>
            </a:r>
            <a:r>
              <a:rPr lang="ar-SA" sz="3200" b="1" dirty="0" err="1" smtClean="0">
                <a:ln w="1905"/>
                <a:solidFill>
                  <a:sysClr val="windowText" lastClr="000000"/>
                </a:solidFill>
                <a:effectLst>
                  <a:innerShdw blurRad="69850" dist="43180" dir="5400000">
                    <a:srgbClr val="000000">
                      <a:alpha val="65000"/>
                    </a:srgbClr>
                  </a:innerShdw>
                </a:effectLst>
              </a:rPr>
              <a:t>زياده</a:t>
            </a:r>
            <a:r>
              <a:rPr lang="ar-SA" sz="3200" b="1" dirty="0" smtClean="0">
                <a:ln w="1905"/>
                <a:solidFill>
                  <a:sysClr val="windowText" lastClr="000000"/>
                </a:solidFill>
                <a:effectLst>
                  <a:innerShdw blurRad="69850" dist="43180" dir="5400000">
                    <a:srgbClr val="000000">
                      <a:alpha val="65000"/>
                    </a:srgbClr>
                  </a:innerShdw>
                </a:effectLst>
              </a:rPr>
              <a:t> </a:t>
            </a:r>
            <a:r>
              <a:rPr lang="ar-SA" sz="3200" b="1" dirty="0" err="1" smtClean="0">
                <a:ln w="1905"/>
                <a:solidFill>
                  <a:sysClr val="windowText" lastClr="000000"/>
                </a:solidFill>
                <a:effectLst>
                  <a:innerShdw blurRad="69850" dist="43180" dir="5400000">
                    <a:srgbClr val="000000">
                      <a:alpha val="65000"/>
                    </a:srgbClr>
                  </a:innerShdw>
                </a:effectLst>
              </a:rPr>
              <a:t>اكثر</a:t>
            </a:r>
            <a:r>
              <a:rPr lang="ar-SA" sz="3200" b="1" dirty="0" smtClean="0">
                <a:ln w="1905"/>
                <a:solidFill>
                  <a:sysClr val="windowText" lastClr="000000"/>
                </a:solidFill>
                <a:effectLst>
                  <a:innerShdw blurRad="69850" dist="43180" dir="5400000">
                    <a:srgbClr val="000000">
                      <a:alpha val="65000"/>
                    </a:srgbClr>
                  </a:innerShdw>
                </a:effectLst>
              </a:rPr>
              <a:t> في انحناءات العمود </a:t>
            </a:r>
            <a:r>
              <a:rPr lang="ar-SA" sz="3200" b="1" dirty="0" err="1" smtClean="0">
                <a:ln w="1905"/>
                <a:solidFill>
                  <a:sysClr val="windowText" lastClr="000000"/>
                </a:solidFill>
                <a:effectLst>
                  <a:innerShdw blurRad="69850" dist="43180" dir="5400000">
                    <a:srgbClr val="000000">
                      <a:alpha val="65000"/>
                    </a:srgbClr>
                  </a:innerShdw>
                </a:effectLst>
              </a:rPr>
              <a:t>الفقرري</a:t>
            </a:r>
            <a:r>
              <a:rPr lang="ar-SA" sz="3200" b="1" dirty="0" smtClean="0">
                <a:ln w="1905"/>
                <a:solidFill>
                  <a:sysClr val="windowText" lastClr="000000"/>
                </a:solidFill>
                <a:effectLst>
                  <a:innerShdw blurRad="69850" dist="43180" dir="5400000">
                    <a:srgbClr val="000000">
                      <a:alpha val="65000"/>
                    </a:srgbClr>
                  </a:innerShdw>
                </a:effectLst>
              </a:rPr>
              <a:t> وبالتالي الشعور </a:t>
            </a:r>
            <a:r>
              <a:rPr lang="ar-SA" sz="3200" b="1" dirty="0" err="1" smtClean="0">
                <a:ln w="1905"/>
                <a:solidFill>
                  <a:sysClr val="windowText" lastClr="000000"/>
                </a:solidFill>
                <a:effectLst>
                  <a:innerShdw blurRad="69850" dist="43180" dir="5400000">
                    <a:srgbClr val="000000">
                      <a:alpha val="65000"/>
                    </a:srgbClr>
                  </a:innerShdw>
                </a:effectLst>
              </a:rPr>
              <a:t>بالالم</a:t>
            </a:r>
            <a:r>
              <a:rPr lang="ar-SA" sz="3200" b="1" dirty="0" smtClean="0">
                <a:ln w="1905"/>
                <a:solidFill>
                  <a:sysClr val="windowText" lastClr="000000"/>
                </a:solidFill>
                <a:effectLst>
                  <a:innerShdw blurRad="69850" dist="43180" dir="5400000">
                    <a:srgbClr val="000000">
                      <a:alpha val="65000"/>
                    </a:srgbClr>
                  </a:innerShdw>
                </a:effectLst>
              </a:rPr>
              <a:t>.</a:t>
            </a:r>
            <a:endParaRPr lang="ar-SA" sz="3200" b="1" dirty="0">
              <a:ln w="1905"/>
              <a:solidFill>
                <a:sysClr val="windowText" lastClr="000000"/>
              </a:solidFill>
              <a:effectLst>
                <a:innerShdw blurRad="69850" dist="43180" dir="5400000">
                  <a:srgbClr val="000000">
                    <a:alpha val="65000"/>
                  </a:srgbClr>
                </a:innerShdw>
              </a:effectLst>
            </a:endParaRPr>
          </a:p>
        </p:txBody>
      </p:sp>
      <p:pic>
        <p:nvPicPr>
          <p:cNvPr id="24578" name="Picture 2" descr="http://3.bp.blogspot.com/_r1z3XOFk0M8/SaMhveiEZOI/AAAAAAAAAno/BgGZXLaZbSA/s320/%D8%B9%D8%AC%D9%88%D8%B2.jpg"/>
          <p:cNvPicPr>
            <a:picLocks noChangeAspect="1" noChangeArrowheads="1"/>
          </p:cNvPicPr>
          <p:nvPr/>
        </p:nvPicPr>
        <p:blipFill>
          <a:blip r:embed="rId3" cstate="print"/>
          <a:srcRect/>
          <a:stretch>
            <a:fillRect/>
          </a:stretch>
        </p:blipFill>
        <p:spPr bwMode="auto">
          <a:xfrm rot="20833192">
            <a:off x="280658" y="280660"/>
            <a:ext cx="2857500" cy="2857500"/>
          </a:xfrm>
          <a:prstGeom prst="rect">
            <a:avLst/>
          </a:prstGeom>
          <a:noFill/>
        </p:spPr>
      </p:pic>
      <p:pic>
        <p:nvPicPr>
          <p:cNvPr id="24580" name="Picture 4" descr="http://i.dailymail.co.uk/i/pix/2009/10/01/article-1217540-06A9DB4D000005DC-384_468x310.jpg"/>
          <p:cNvPicPr>
            <a:picLocks noChangeAspect="1" noChangeArrowheads="1"/>
          </p:cNvPicPr>
          <p:nvPr/>
        </p:nvPicPr>
        <p:blipFill>
          <a:blip r:embed="rId4" cstate="print"/>
          <a:srcRect/>
          <a:stretch>
            <a:fillRect/>
          </a:stretch>
        </p:blipFill>
        <p:spPr bwMode="auto">
          <a:xfrm>
            <a:off x="0" y="3500438"/>
            <a:ext cx="3286116" cy="2952751"/>
          </a:xfrm>
          <a:prstGeom prst="rect">
            <a:avLst/>
          </a:prstGeom>
          <a:noFill/>
        </p:spPr>
      </p:pic>
    </p:spTree>
  </p:cSld>
  <p:clrMapOvr>
    <a:masterClrMapping/>
  </p:clrMapOvr>
  <p:transition>
    <p:cu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1857356" y="500042"/>
            <a:ext cx="6829444" cy="6357958"/>
          </a:xfrm>
        </p:spPr>
        <p:style>
          <a:lnRef idx="1">
            <a:schemeClr val="dk1"/>
          </a:lnRef>
          <a:fillRef idx="2">
            <a:schemeClr val="dk1"/>
          </a:fillRef>
          <a:effectRef idx="1">
            <a:schemeClr val="dk1"/>
          </a:effectRef>
          <a:fontRef idx="minor">
            <a:schemeClr val="dk1"/>
          </a:fontRef>
        </p:style>
        <p:txBody>
          <a:bodyPr>
            <a:normAutofit fontScale="77500" lnSpcReduction="2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sz="4400" b="1" cap="all" dirty="0" smtClean="0">
                <a:ln w="3810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r>
              <a:rPr lang="ar-SA" sz="4400" b="1" cap="all" dirty="0" smtClean="0">
                <a:ln w="38100"/>
                <a:solidFill>
                  <a:sysClr val="windowText" lastClr="000000"/>
                </a:solidFill>
                <a:effectLst>
                  <a:reflection blurRad="12700" stA="50000" endPos="50000" dist="5000" dir="5400000" sy="-100000" rotWithShape="0"/>
                </a:effectLst>
              </a:rPr>
              <a:t>تحقيق القوام الجيد</a:t>
            </a:r>
          </a:p>
          <a:p>
            <a:r>
              <a:rPr lang="ar-SA" sz="4000" b="1" cap="all" dirty="0" err="1" smtClean="0">
                <a:ln w="38100"/>
                <a:solidFill>
                  <a:srgbClr val="FF0000"/>
                </a:solidFill>
                <a:effectLst>
                  <a:reflection blurRad="12700" stA="50000" endPos="50000" dist="5000" dir="5400000" sy="-100000" rotWithShape="0"/>
                </a:effectLst>
              </a:rPr>
              <a:t>افضل</a:t>
            </a:r>
            <a:r>
              <a:rPr lang="ar-SA" sz="4000" b="1" cap="all" dirty="0" smtClean="0">
                <a:ln w="38100"/>
                <a:solidFill>
                  <a:srgbClr val="FF0000"/>
                </a:solidFill>
                <a:effectLst>
                  <a:reflection blurRad="12700" stA="50000" endPos="50000" dist="5000" dir="5400000" sy="-100000" rotWithShape="0"/>
                </a:effectLst>
              </a:rPr>
              <a:t> الطرق للوصول وللاحتفاظ بالقوام المعتدل:</a:t>
            </a:r>
          </a:p>
          <a:p>
            <a:r>
              <a:rPr lang="ar-SA" sz="4000" b="1" cap="all" dirty="0" smtClean="0">
                <a:ln w="38100"/>
                <a:solidFill>
                  <a:srgbClr val="002060"/>
                </a:solidFill>
                <a:effectLst>
                  <a:reflection blurRad="12700" stA="50000" endPos="50000" dist="5000" dir="5400000" sy="-100000" rotWithShape="0"/>
                </a:effectLst>
              </a:rPr>
              <a:t>1-التدريب المنتظم والمستمر بهدف رفع مستوى </a:t>
            </a:r>
            <a:r>
              <a:rPr lang="ar-SA" sz="4000" b="1" cap="all" dirty="0" err="1" smtClean="0">
                <a:ln w="38100"/>
                <a:solidFill>
                  <a:srgbClr val="002060"/>
                </a:solidFill>
                <a:effectLst>
                  <a:reflection blurRad="12700" stA="50000" endPos="50000" dist="5000" dir="5400000" sy="-100000" rotWithShape="0"/>
                </a:effectLst>
              </a:rPr>
              <a:t>اللياقه</a:t>
            </a:r>
            <a:r>
              <a:rPr lang="ar-SA" sz="4000" b="1" cap="all" dirty="0" smtClean="0">
                <a:ln w="38100"/>
                <a:solidFill>
                  <a:srgbClr val="002060"/>
                </a:solidFill>
                <a:effectLst>
                  <a:reflection blurRad="12700" stA="50000" endPos="50000" dist="5000" dir="5400000" sy="-100000" rotWithShape="0"/>
                </a:effectLst>
              </a:rPr>
              <a:t> </a:t>
            </a:r>
            <a:r>
              <a:rPr lang="ar-SA" sz="4000" b="1" cap="all" dirty="0" err="1" smtClean="0">
                <a:ln w="38100"/>
                <a:solidFill>
                  <a:srgbClr val="002060"/>
                </a:solidFill>
                <a:effectLst>
                  <a:reflection blurRad="12700" stA="50000" endPos="50000" dist="5000" dir="5400000" sy="-100000" rotWithShape="0"/>
                </a:effectLst>
              </a:rPr>
              <a:t>البدنيه</a:t>
            </a:r>
            <a:r>
              <a:rPr lang="ar-SA" sz="4000" b="1" cap="all" dirty="0" smtClean="0">
                <a:ln w="38100"/>
                <a:solidFill>
                  <a:srgbClr val="002060"/>
                </a:solidFill>
                <a:effectLst>
                  <a:reflection blurRad="12700" stA="50000" endPos="50000" dist="5000" dir="5400000" sy="-100000" rotWithShape="0"/>
                </a:effectLst>
              </a:rPr>
              <a:t>.</a:t>
            </a:r>
          </a:p>
          <a:p>
            <a:r>
              <a:rPr lang="ar-SA" sz="4000" b="1" cap="all" dirty="0" smtClean="0">
                <a:ln w="38100"/>
                <a:solidFill>
                  <a:srgbClr val="002060"/>
                </a:solidFill>
                <a:effectLst>
                  <a:reflection blurRad="12700" stA="50000" endPos="50000" dist="5000" dir="5400000" sy="-100000" rotWithShape="0"/>
                </a:effectLst>
              </a:rPr>
              <a:t>2_الاهتمام </a:t>
            </a:r>
            <a:r>
              <a:rPr lang="ar-SA" sz="4000" b="1" cap="all" dirty="0" err="1" smtClean="0">
                <a:ln w="38100"/>
                <a:solidFill>
                  <a:srgbClr val="002060"/>
                </a:solidFill>
                <a:effectLst>
                  <a:reflection blurRad="12700" stA="50000" endPos="50000" dist="5000" dir="5400000" sy="-100000" rotWithShape="0"/>
                </a:effectLst>
              </a:rPr>
              <a:t>بالاقلال</a:t>
            </a:r>
            <a:r>
              <a:rPr lang="ar-SA" sz="4000" b="1" cap="all" dirty="0" smtClean="0">
                <a:ln w="38100"/>
                <a:solidFill>
                  <a:srgbClr val="002060"/>
                </a:solidFill>
                <a:effectLst>
                  <a:reflection blurRad="12700" stA="50000" endPos="50000" dist="5000" dir="5400000" sy="-100000" rotWithShape="0"/>
                </a:effectLst>
              </a:rPr>
              <a:t> من الانحناء القطني قدر </a:t>
            </a:r>
            <a:r>
              <a:rPr lang="ar-SA" sz="4000" b="1" cap="all" dirty="0" err="1" smtClean="0">
                <a:ln w="38100"/>
                <a:solidFill>
                  <a:srgbClr val="002060"/>
                </a:solidFill>
                <a:effectLst>
                  <a:reflection blurRad="12700" stA="50000" endPos="50000" dist="5000" dir="5400000" sy="-100000" rotWithShape="0"/>
                </a:effectLst>
              </a:rPr>
              <a:t>الامكان</a:t>
            </a:r>
            <a:r>
              <a:rPr lang="ar-SA" sz="4000" b="1" cap="all" dirty="0" smtClean="0">
                <a:ln w="38100"/>
                <a:solidFill>
                  <a:srgbClr val="002060"/>
                </a:solidFill>
                <a:effectLst>
                  <a:reflection blurRad="12700" stA="50000" endPos="50000" dist="5000" dir="5400000" sy="-100000" rotWithShape="0"/>
                </a:effectLst>
              </a:rPr>
              <a:t>.</a:t>
            </a:r>
          </a:p>
          <a:p>
            <a:r>
              <a:rPr lang="ar-SA" sz="4000" b="1" cap="all" dirty="0" smtClean="0">
                <a:ln w="38100"/>
                <a:solidFill>
                  <a:srgbClr val="002060"/>
                </a:solidFill>
                <a:effectLst>
                  <a:reflection blurRad="12700" stA="50000" endPos="50000" dist="5000" dir="5400000" sy="-100000" rotWithShape="0"/>
                </a:effectLst>
              </a:rPr>
              <a:t>3_مد الانحناء الظهري وذالك بدفع الصدر </a:t>
            </a:r>
            <a:r>
              <a:rPr lang="ar-SA" sz="4000" b="1" cap="all" dirty="0" err="1" smtClean="0">
                <a:ln w="38100"/>
                <a:solidFill>
                  <a:srgbClr val="002060"/>
                </a:solidFill>
                <a:effectLst>
                  <a:reflection blurRad="12700" stA="50000" endPos="50000" dist="5000" dir="5400000" sy="-100000" rotWithShape="0"/>
                </a:effectLst>
              </a:rPr>
              <a:t>للامام</a:t>
            </a:r>
            <a:r>
              <a:rPr lang="ar-SA" sz="4000" b="1" cap="all" dirty="0" smtClean="0">
                <a:ln w="38100"/>
                <a:solidFill>
                  <a:srgbClr val="002060"/>
                </a:solidFill>
                <a:effectLst>
                  <a:reflection blurRad="12700" stA="50000" endPos="50000" dist="5000" dir="5400000" sy="-100000" rotWithShape="0"/>
                </a:effectLst>
              </a:rPr>
              <a:t> </a:t>
            </a:r>
            <a:r>
              <a:rPr lang="ar-SA" sz="4000" b="1" cap="all" dirty="0" err="1" smtClean="0">
                <a:ln w="38100"/>
                <a:solidFill>
                  <a:srgbClr val="002060"/>
                </a:solidFill>
                <a:effectLst>
                  <a:reflection blurRad="12700" stA="50000" endPos="50000" dist="5000" dir="5400000" sy="-100000" rotWithShape="0"/>
                </a:effectLst>
              </a:rPr>
              <a:t>او</a:t>
            </a:r>
            <a:r>
              <a:rPr lang="ar-SA" sz="4000" b="1" cap="all" dirty="0" smtClean="0">
                <a:ln w="38100"/>
                <a:solidFill>
                  <a:srgbClr val="002060"/>
                </a:solidFill>
                <a:effectLst>
                  <a:reflection blurRad="12700" stA="50000" endPos="50000" dist="5000" dir="5400000" sy="-100000" rotWithShape="0"/>
                </a:effectLst>
              </a:rPr>
              <a:t> عن طريق 4_الرقود على البطن ورفع الصدر </a:t>
            </a:r>
            <a:r>
              <a:rPr lang="ar-SA" sz="4000" b="1" cap="all" dirty="0" err="1" smtClean="0">
                <a:ln w="38100"/>
                <a:solidFill>
                  <a:srgbClr val="002060"/>
                </a:solidFill>
                <a:effectLst>
                  <a:reflection blurRad="12700" stA="50000" endPos="50000" dist="5000" dir="5400000" sy="-100000" rotWithShape="0"/>
                </a:effectLst>
              </a:rPr>
              <a:t>لاعلى</a:t>
            </a:r>
            <a:r>
              <a:rPr lang="ar-SA" sz="4000" b="1" cap="all" dirty="0" smtClean="0">
                <a:ln w="38100"/>
                <a:solidFill>
                  <a:srgbClr val="002060"/>
                </a:solidFill>
                <a:effectLst>
                  <a:reflection blurRad="12700" stA="50000" endPos="50000" dist="5000" dir="5400000" sy="-100000" rotWithShape="0"/>
                </a:effectLst>
              </a:rPr>
              <a:t> حوالي (20)درجه لعده ثواني والتكرار  عدة مرات في اليوم </a:t>
            </a:r>
          </a:p>
          <a:p>
            <a:r>
              <a:rPr lang="ar-SA" sz="4000" b="1" cap="all" dirty="0" smtClean="0">
                <a:ln w="38100"/>
                <a:solidFill>
                  <a:srgbClr val="002060"/>
                </a:solidFill>
                <a:effectLst>
                  <a:reflection blurRad="12700" stA="50000" endPos="50000" dist="5000" dir="5400000" sy="-100000" rotWithShape="0"/>
                </a:effectLst>
              </a:rPr>
              <a:t>5_تجنب </a:t>
            </a:r>
            <a:r>
              <a:rPr lang="ar-SA" sz="4000" b="1" cap="all" dirty="0" err="1" smtClean="0">
                <a:ln w="38100"/>
                <a:solidFill>
                  <a:srgbClr val="002060"/>
                </a:solidFill>
                <a:effectLst>
                  <a:reflection blurRad="12700" stA="50000" endPos="50000" dist="5000" dir="5400000" sy="-100000" rotWithShape="0"/>
                </a:effectLst>
              </a:rPr>
              <a:t>انشطه</a:t>
            </a:r>
            <a:r>
              <a:rPr lang="ar-SA" sz="4000" b="1" cap="all" dirty="0" smtClean="0">
                <a:ln w="38100"/>
                <a:solidFill>
                  <a:srgbClr val="002060"/>
                </a:solidFill>
                <a:effectLst>
                  <a:reflection blurRad="12700" stA="50000" endPos="50000" dist="5000" dir="5400000" sy="-100000" rotWithShape="0"/>
                </a:effectLst>
              </a:rPr>
              <a:t> مثل ركوب الخيل وسباق الدرجات والمشي على الجليد</a:t>
            </a:r>
          </a:p>
          <a:p>
            <a:r>
              <a:rPr lang="ar-SA" sz="4000" b="1" cap="all" dirty="0" smtClean="0">
                <a:ln w="38100"/>
                <a:solidFill>
                  <a:srgbClr val="002060"/>
                </a:solidFill>
                <a:effectLst>
                  <a:reflection blurRad="12700" stA="50000" endPos="50000" dist="5000" dir="5400000" sy="-100000" rotWithShape="0"/>
                </a:effectLst>
              </a:rPr>
              <a:t>6_تجنب الجلوس </a:t>
            </a:r>
            <a:r>
              <a:rPr lang="ar-SA" sz="4000" b="1" cap="all" dirty="0" err="1" smtClean="0">
                <a:ln w="38100"/>
                <a:solidFill>
                  <a:srgbClr val="002060"/>
                </a:solidFill>
                <a:effectLst>
                  <a:reflection blurRad="12700" stA="50000" endPos="50000" dist="5000" dir="5400000" sy="-100000" rotWithShape="0"/>
                </a:effectLst>
              </a:rPr>
              <a:t>لاكثر</a:t>
            </a:r>
            <a:r>
              <a:rPr lang="ar-SA" sz="4000" b="1" cap="all" dirty="0" smtClean="0">
                <a:ln w="38100"/>
                <a:solidFill>
                  <a:srgbClr val="002060"/>
                </a:solidFill>
                <a:effectLst>
                  <a:reflection blurRad="12700" stA="50000" endPos="50000" dist="5000" dir="5400000" sy="-100000" rotWithShape="0"/>
                </a:effectLst>
              </a:rPr>
              <a:t> من 30 دقيقه دون حركه </a:t>
            </a:r>
          </a:p>
          <a:p>
            <a:r>
              <a:rPr lang="ar-SA" sz="4000" b="1" cap="all" dirty="0" smtClean="0">
                <a:ln w="38100"/>
                <a:solidFill>
                  <a:srgbClr val="002060"/>
                </a:solidFill>
                <a:effectLst>
                  <a:reflection blurRad="12700" stA="50000" endPos="50000" dist="5000" dir="5400000" sy="-100000" rotWithShape="0"/>
                </a:effectLst>
              </a:rPr>
              <a:t>.</a:t>
            </a:r>
          </a:p>
          <a:p>
            <a:endParaRPr lang="ar-SA" sz="4400" b="1" cap="all" dirty="0">
              <a:ln w="38100"/>
              <a:solidFill>
                <a:sysClr val="windowText" lastClr="000000"/>
              </a:solidFill>
              <a:effectLst>
                <a:reflection blurRad="12700" stA="50000" endPos="50000" dist="5000" dir="5400000" sy="-100000" rotWithShape="0"/>
              </a:effectLst>
            </a:endParaRPr>
          </a:p>
        </p:txBody>
      </p:sp>
      <p:pic>
        <p:nvPicPr>
          <p:cNvPr id="25602" name="Picture 2" descr="http://t1.gstatic.com/images?q=tbn:ANd9GcQR5cTvfZcgEmEkBDWIis-majHTRc1x-tnImMJbKWuNnTQwLO_bKw&amp;t=1"/>
          <p:cNvPicPr>
            <a:picLocks noChangeAspect="1" noChangeArrowheads="1"/>
          </p:cNvPicPr>
          <p:nvPr/>
        </p:nvPicPr>
        <p:blipFill>
          <a:blip r:embed="rId3" cstate="print"/>
          <a:srcRect/>
          <a:stretch>
            <a:fillRect/>
          </a:stretch>
        </p:blipFill>
        <p:spPr bwMode="auto">
          <a:xfrm>
            <a:off x="0" y="0"/>
            <a:ext cx="2143125" cy="2143125"/>
          </a:xfrm>
          <a:prstGeom prst="rect">
            <a:avLst/>
          </a:prstGeom>
          <a:ln>
            <a:noFill/>
          </a:ln>
          <a:effectLst>
            <a:softEdge rad="112500"/>
          </a:effectLst>
        </p:spPr>
      </p:pic>
      <p:pic>
        <p:nvPicPr>
          <p:cNvPr id="25604" name="Picture 4" descr="http://www.wata.cc/up/uploads/images/wata398512203f.jpg"/>
          <p:cNvPicPr>
            <a:picLocks noChangeAspect="1" noChangeArrowheads="1"/>
          </p:cNvPicPr>
          <p:nvPr/>
        </p:nvPicPr>
        <p:blipFill>
          <a:blip r:embed="rId4" cstate="print"/>
          <a:srcRect/>
          <a:stretch>
            <a:fillRect/>
          </a:stretch>
        </p:blipFill>
        <p:spPr bwMode="auto">
          <a:xfrm>
            <a:off x="0" y="2143116"/>
            <a:ext cx="1714480" cy="1714512"/>
          </a:xfrm>
          <a:prstGeom prst="rect">
            <a:avLst/>
          </a:prstGeom>
          <a:ln>
            <a:noFill/>
          </a:ln>
          <a:effectLst>
            <a:softEdge rad="112500"/>
          </a:effectLst>
        </p:spPr>
      </p:pic>
      <p:pic>
        <p:nvPicPr>
          <p:cNvPr id="25606" name="Picture 6" descr="http://www.alarab.co.il/pics/1/horseBeach200.jpg"/>
          <p:cNvPicPr>
            <a:picLocks noChangeAspect="1" noChangeArrowheads="1"/>
          </p:cNvPicPr>
          <p:nvPr/>
        </p:nvPicPr>
        <p:blipFill>
          <a:blip r:embed="rId5" cstate="print"/>
          <a:srcRect/>
          <a:stretch>
            <a:fillRect/>
          </a:stretch>
        </p:blipFill>
        <p:spPr bwMode="auto">
          <a:xfrm>
            <a:off x="0" y="3286124"/>
            <a:ext cx="1928794" cy="2000264"/>
          </a:xfrm>
          <a:prstGeom prst="rect">
            <a:avLst/>
          </a:prstGeom>
          <a:ln>
            <a:noFill/>
          </a:ln>
          <a:effectLst>
            <a:softEdge rad="112500"/>
          </a:effectLst>
        </p:spPr>
      </p:pic>
      <p:pic>
        <p:nvPicPr>
          <p:cNvPr id="25608" name="Picture 8" descr="http://media.kenanaonline.com/photos/1238024/1238024728/large_1238024728.jpg?1271331319"/>
          <p:cNvPicPr>
            <a:picLocks noChangeAspect="1" noChangeArrowheads="1"/>
          </p:cNvPicPr>
          <p:nvPr/>
        </p:nvPicPr>
        <p:blipFill>
          <a:blip r:embed="rId6" cstate="print"/>
          <a:srcRect/>
          <a:stretch>
            <a:fillRect/>
          </a:stretch>
        </p:blipFill>
        <p:spPr bwMode="auto">
          <a:xfrm>
            <a:off x="0" y="4772044"/>
            <a:ext cx="1860557" cy="2085956"/>
          </a:xfrm>
          <a:prstGeom prst="rect">
            <a:avLst/>
          </a:prstGeom>
          <a:ln>
            <a:noFill/>
          </a:ln>
          <a:effectLst>
            <a:softEdge rad="112500"/>
          </a:effectLst>
        </p:spPr>
      </p:pic>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2357422" y="428604"/>
            <a:ext cx="6329378" cy="5667396"/>
          </a:xfrm>
        </p:spPr>
        <p:txBody>
          <a:bodyPr>
            <a:normAutofit lnSpcReduction="10000"/>
          </a:bodyPr>
          <a:lstStyle/>
          <a:p>
            <a:r>
              <a:rPr lang="ar-SA" sz="3600" b="1" dirty="0" err="1" smtClean="0">
                <a:ln w="10541" cmpd="sng">
                  <a:solidFill>
                    <a:schemeClr val="tx1">
                      <a:lumMod val="75000"/>
                    </a:schemeClr>
                  </a:solidFill>
                  <a:prstDash val="solid"/>
                </a:ln>
                <a:solidFill>
                  <a:schemeClr val="bg2">
                    <a:lumMod val="50000"/>
                  </a:schemeClr>
                </a:solidFill>
                <a:effectLst>
                  <a:innerShdw blurRad="63500" dist="50800" dir="18900000">
                    <a:prstClr val="black">
                      <a:alpha val="50000"/>
                    </a:prstClr>
                  </a:innerShdw>
                  <a:reflection blurRad="6350" stA="55000" endA="300" endPos="45500" dir="5400000" sy="-100000" algn="bl" rotWithShape="0"/>
                </a:effectLst>
              </a:rPr>
              <a:t>واخيرا</a:t>
            </a:r>
            <a:r>
              <a:rPr lang="ar-SA" sz="3600" b="1" dirty="0" smtClean="0">
                <a:ln w="10541" cmpd="sng">
                  <a:solidFill>
                    <a:schemeClr val="tx1">
                      <a:lumMod val="75000"/>
                    </a:schemeClr>
                  </a:solidFill>
                  <a:prstDash val="solid"/>
                </a:ln>
                <a:solidFill>
                  <a:schemeClr val="bg2">
                    <a:lumMod val="50000"/>
                  </a:schemeClr>
                </a:solidFill>
                <a:effectLst>
                  <a:innerShdw blurRad="63500" dist="50800" dir="18900000">
                    <a:prstClr val="black">
                      <a:alpha val="50000"/>
                    </a:prstClr>
                  </a:innerShdw>
                  <a:reflection blurRad="6350" stA="55000" endA="300" endPos="45500" dir="5400000" sy="-100000" algn="bl" rotWithShape="0"/>
                </a:effectLst>
              </a:rPr>
              <a:t> من اجل الاحتفاظ بالقوام الصحيح يجب على </a:t>
            </a:r>
          </a:p>
          <a:p>
            <a:endParaRPr lang="ar-SA" sz="3600" b="1" dirty="0" smtClean="0">
              <a:ln w="10541" cmpd="sng">
                <a:solidFill>
                  <a:schemeClr val="tx1">
                    <a:lumMod val="75000"/>
                  </a:schemeClr>
                </a:solidFill>
                <a:prstDash val="solid"/>
              </a:ln>
              <a:solidFill>
                <a:schemeClr val="bg2">
                  <a:lumMod val="50000"/>
                </a:schemeClr>
              </a:solidFill>
              <a:effectLst>
                <a:innerShdw blurRad="63500" dist="50800" dir="18900000">
                  <a:prstClr val="black">
                    <a:alpha val="50000"/>
                  </a:prstClr>
                </a:innerShdw>
                <a:reflection blurRad="6350" stA="55000" endA="300" endPos="45500" dir="5400000" sy="-100000" algn="bl" rotWithShape="0"/>
              </a:effectLst>
            </a:endParaRPr>
          </a:p>
          <a:p>
            <a:r>
              <a:rPr lang="ar-SA" sz="3600" b="1" dirty="0" smtClean="0">
                <a:ln w="10541" cmpd="sng">
                  <a:solidFill>
                    <a:schemeClr val="tx1">
                      <a:lumMod val="75000"/>
                    </a:schemeClr>
                  </a:solidFill>
                  <a:prstDash val="solid"/>
                </a:ln>
                <a:solidFill>
                  <a:schemeClr val="bg2">
                    <a:lumMod val="50000"/>
                  </a:schemeClr>
                </a:solidFill>
                <a:effectLst>
                  <a:innerShdw blurRad="63500" dist="50800" dir="18900000">
                    <a:prstClr val="black">
                      <a:alpha val="50000"/>
                    </a:prstClr>
                  </a:innerShdw>
                  <a:reflection blurRad="6350" stA="55000" endA="300" endPos="45500" dir="5400000" sy="-100000" algn="bl" rotWithShape="0"/>
                </a:effectLst>
              </a:rPr>
              <a:t>الفرد </a:t>
            </a:r>
            <a:r>
              <a:rPr lang="ar-SA" sz="3600" b="1" dirty="0" err="1" smtClean="0">
                <a:ln w="10541" cmpd="sng">
                  <a:solidFill>
                    <a:schemeClr val="tx1">
                      <a:lumMod val="75000"/>
                    </a:schemeClr>
                  </a:solidFill>
                  <a:prstDash val="solid"/>
                </a:ln>
                <a:solidFill>
                  <a:schemeClr val="bg2">
                    <a:lumMod val="50000"/>
                  </a:schemeClr>
                </a:solidFill>
                <a:effectLst>
                  <a:innerShdw blurRad="63500" dist="50800" dir="18900000">
                    <a:prstClr val="black">
                      <a:alpha val="50000"/>
                    </a:prstClr>
                  </a:innerShdw>
                  <a:reflection blurRad="6350" stA="55000" endA="300" endPos="45500" dir="5400000" sy="-100000" algn="bl" rotWithShape="0"/>
                </a:effectLst>
              </a:rPr>
              <a:t>ان</a:t>
            </a:r>
            <a:r>
              <a:rPr lang="ar-SA" sz="3600" b="1" dirty="0" smtClean="0">
                <a:ln w="10541" cmpd="sng">
                  <a:solidFill>
                    <a:schemeClr val="tx1">
                      <a:lumMod val="75000"/>
                    </a:schemeClr>
                  </a:solidFill>
                  <a:prstDash val="solid"/>
                </a:ln>
                <a:solidFill>
                  <a:schemeClr val="bg2">
                    <a:lumMod val="50000"/>
                  </a:schemeClr>
                </a:solidFill>
                <a:effectLst>
                  <a:innerShdw blurRad="63500" dist="50800" dir="18900000">
                    <a:prstClr val="black">
                      <a:alpha val="50000"/>
                    </a:prstClr>
                  </a:innerShdw>
                  <a:reflection blurRad="6350" stA="55000" endA="300" endPos="45500" dir="5400000" sy="-100000" algn="bl" rotWithShape="0"/>
                </a:effectLst>
              </a:rPr>
              <a:t> يكون واعيا لجميع </a:t>
            </a:r>
            <a:r>
              <a:rPr lang="ar-SA" sz="3600" b="1" dirty="0" err="1" smtClean="0">
                <a:ln w="10541" cmpd="sng">
                  <a:solidFill>
                    <a:schemeClr val="tx1">
                      <a:lumMod val="75000"/>
                    </a:schemeClr>
                  </a:solidFill>
                  <a:prstDash val="solid"/>
                </a:ln>
                <a:solidFill>
                  <a:schemeClr val="bg2">
                    <a:lumMod val="50000"/>
                  </a:schemeClr>
                </a:solidFill>
                <a:effectLst>
                  <a:innerShdw blurRad="63500" dist="50800" dir="18900000">
                    <a:prstClr val="black">
                      <a:alpha val="50000"/>
                    </a:prstClr>
                  </a:innerShdw>
                  <a:reflection blurRad="6350" stA="55000" endA="300" endPos="45500" dir="5400000" sy="-100000" algn="bl" rotWithShape="0"/>
                </a:effectLst>
              </a:rPr>
              <a:t>الاوضاع</a:t>
            </a:r>
            <a:r>
              <a:rPr lang="ar-SA" sz="3600" b="1" dirty="0" smtClean="0">
                <a:ln w="10541" cmpd="sng">
                  <a:solidFill>
                    <a:schemeClr val="tx1">
                      <a:lumMod val="75000"/>
                    </a:schemeClr>
                  </a:solidFill>
                  <a:prstDash val="solid"/>
                </a:ln>
                <a:solidFill>
                  <a:schemeClr val="bg2">
                    <a:lumMod val="50000"/>
                  </a:schemeClr>
                </a:solidFill>
                <a:effectLst>
                  <a:innerShdw blurRad="63500" dist="50800" dir="18900000">
                    <a:prstClr val="black">
                      <a:alpha val="50000"/>
                    </a:prstClr>
                  </a:innerShdw>
                  <a:reflection blurRad="6350" stA="55000" endA="300" endPos="45500" dir="5400000" sy="-100000" algn="bl" rotWithShape="0"/>
                </a:effectLst>
              </a:rPr>
              <a:t> </a:t>
            </a:r>
            <a:r>
              <a:rPr lang="ar-SA" sz="3600" b="1" dirty="0" err="1" smtClean="0">
                <a:ln w="10541" cmpd="sng">
                  <a:solidFill>
                    <a:schemeClr val="tx1">
                      <a:lumMod val="75000"/>
                    </a:schemeClr>
                  </a:solidFill>
                  <a:prstDash val="solid"/>
                </a:ln>
                <a:solidFill>
                  <a:schemeClr val="bg2">
                    <a:lumMod val="50000"/>
                  </a:schemeClr>
                </a:solidFill>
                <a:effectLst>
                  <a:innerShdw blurRad="63500" dist="50800" dir="18900000">
                    <a:prstClr val="black">
                      <a:alpha val="50000"/>
                    </a:prstClr>
                  </a:innerShdw>
                  <a:reflection blurRad="6350" stA="55000" endA="300" endPos="45500" dir="5400000" sy="-100000" algn="bl" rotWithShape="0"/>
                </a:effectLst>
              </a:rPr>
              <a:t>الي</a:t>
            </a:r>
            <a:r>
              <a:rPr lang="ar-SA" sz="3600" b="1" dirty="0" smtClean="0">
                <a:ln w="10541" cmpd="sng">
                  <a:solidFill>
                    <a:schemeClr val="tx1">
                      <a:lumMod val="75000"/>
                    </a:schemeClr>
                  </a:solidFill>
                  <a:prstDash val="solid"/>
                </a:ln>
                <a:solidFill>
                  <a:schemeClr val="bg2">
                    <a:lumMod val="50000"/>
                  </a:schemeClr>
                </a:solidFill>
                <a:effectLst>
                  <a:innerShdw blurRad="63500" dist="50800" dir="18900000">
                    <a:prstClr val="black">
                      <a:alpha val="50000"/>
                    </a:prstClr>
                  </a:innerShdw>
                  <a:reflection blurRad="6350" stA="55000" endA="300" endPos="45500" dir="5400000" sy="-100000" algn="bl" rotWithShape="0"/>
                </a:effectLst>
              </a:rPr>
              <a:t> يتخذها </a:t>
            </a:r>
          </a:p>
          <a:p>
            <a:endParaRPr lang="ar-SA" sz="3600" b="1" dirty="0" smtClean="0">
              <a:ln w="10541" cmpd="sng">
                <a:solidFill>
                  <a:schemeClr val="tx1">
                    <a:lumMod val="75000"/>
                  </a:schemeClr>
                </a:solidFill>
                <a:prstDash val="solid"/>
              </a:ln>
              <a:solidFill>
                <a:schemeClr val="bg2">
                  <a:lumMod val="50000"/>
                </a:schemeClr>
              </a:solidFill>
              <a:effectLst>
                <a:innerShdw blurRad="63500" dist="50800" dir="18900000">
                  <a:prstClr val="black">
                    <a:alpha val="50000"/>
                  </a:prstClr>
                </a:innerShdw>
                <a:reflection blurRad="6350" stA="55000" endA="300" endPos="45500" dir="5400000" sy="-100000" algn="bl" rotWithShape="0"/>
              </a:effectLst>
            </a:endParaRPr>
          </a:p>
          <a:p>
            <a:r>
              <a:rPr lang="ar-SA" sz="3600" b="1" dirty="0" smtClean="0">
                <a:ln w="10541" cmpd="sng">
                  <a:solidFill>
                    <a:schemeClr val="tx1">
                      <a:lumMod val="75000"/>
                    </a:schemeClr>
                  </a:solidFill>
                  <a:prstDash val="solid"/>
                </a:ln>
                <a:solidFill>
                  <a:schemeClr val="bg2">
                    <a:lumMod val="50000"/>
                  </a:schemeClr>
                </a:solidFill>
                <a:effectLst>
                  <a:innerShdw blurRad="63500" dist="50800" dir="18900000">
                    <a:prstClr val="black">
                      <a:alpha val="50000"/>
                    </a:prstClr>
                  </a:innerShdw>
                  <a:reflection blurRad="6350" stA="55000" endA="300" endPos="45500" dir="5400000" sy="-100000" algn="bl" rotWithShape="0"/>
                </a:effectLst>
              </a:rPr>
              <a:t>جسمه سواء </a:t>
            </a:r>
            <a:r>
              <a:rPr lang="ar-SA" sz="3600" b="1" dirty="0" err="1" smtClean="0">
                <a:ln w="10541" cmpd="sng">
                  <a:solidFill>
                    <a:schemeClr val="tx1">
                      <a:lumMod val="75000"/>
                    </a:schemeClr>
                  </a:solidFill>
                  <a:prstDash val="solid"/>
                </a:ln>
                <a:solidFill>
                  <a:schemeClr val="bg2">
                    <a:lumMod val="50000"/>
                  </a:schemeClr>
                </a:solidFill>
                <a:effectLst>
                  <a:innerShdw blurRad="63500" dist="50800" dir="18900000">
                    <a:prstClr val="black">
                      <a:alpha val="50000"/>
                    </a:prstClr>
                  </a:innerShdw>
                  <a:reflection blurRad="6350" stA="55000" endA="300" endPos="45500" dir="5400000" sy="-100000" algn="bl" rotWithShape="0"/>
                </a:effectLst>
              </a:rPr>
              <a:t>اثناء</a:t>
            </a:r>
            <a:r>
              <a:rPr lang="ar-SA" sz="3600" b="1" dirty="0" smtClean="0">
                <a:ln w="10541" cmpd="sng">
                  <a:solidFill>
                    <a:schemeClr val="tx1">
                      <a:lumMod val="75000"/>
                    </a:schemeClr>
                  </a:solidFill>
                  <a:prstDash val="solid"/>
                </a:ln>
                <a:solidFill>
                  <a:schemeClr val="bg2">
                    <a:lumMod val="50000"/>
                  </a:schemeClr>
                </a:solidFill>
                <a:effectLst>
                  <a:innerShdw blurRad="63500" dist="50800" dir="18900000">
                    <a:prstClr val="black">
                      <a:alpha val="50000"/>
                    </a:prstClr>
                  </a:innerShdw>
                  <a:reflection blurRad="6350" stA="55000" endA="300" endPos="45500" dir="5400000" sy="-100000" algn="bl" rotWithShape="0"/>
                </a:effectLst>
              </a:rPr>
              <a:t> الوقوف أو الجلوس </a:t>
            </a:r>
            <a:r>
              <a:rPr lang="ar-SA" sz="3600" b="1" dirty="0" err="1" smtClean="0">
                <a:ln w="10541" cmpd="sng">
                  <a:solidFill>
                    <a:schemeClr val="tx1">
                      <a:lumMod val="75000"/>
                    </a:schemeClr>
                  </a:solidFill>
                  <a:prstDash val="solid"/>
                </a:ln>
                <a:solidFill>
                  <a:schemeClr val="bg2">
                    <a:lumMod val="50000"/>
                  </a:schemeClr>
                </a:solidFill>
                <a:effectLst>
                  <a:innerShdw blurRad="63500" dist="50800" dir="18900000">
                    <a:prstClr val="black">
                      <a:alpha val="50000"/>
                    </a:prstClr>
                  </a:innerShdw>
                  <a:reflection blurRad="6350" stA="55000" endA="300" endPos="45500" dir="5400000" sy="-100000" algn="bl" rotWithShape="0"/>
                </a:effectLst>
              </a:rPr>
              <a:t>او</a:t>
            </a:r>
            <a:r>
              <a:rPr lang="ar-SA" sz="3600" b="1" dirty="0" smtClean="0">
                <a:ln w="10541" cmpd="sng">
                  <a:solidFill>
                    <a:schemeClr val="tx1">
                      <a:lumMod val="75000"/>
                    </a:schemeClr>
                  </a:solidFill>
                  <a:prstDash val="solid"/>
                </a:ln>
                <a:solidFill>
                  <a:schemeClr val="bg2">
                    <a:lumMod val="50000"/>
                  </a:schemeClr>
                </a:solidFill>
                <a:effectLst>
                  <a:innerShdw blurRad="63500" dist="50800" dir="18900000">
                    <a:prstClr val="black">
                      <a:alpha val="50000"/>
                    </a:prstClr>
                  </a:innerShdw>
                  <a:reflection blurRad="6350" stA="55000" endA="300" endPos="45500" dir="5400000" sy="-100000" algn="bl" rotWithShape="0"/>
                </a:effectLst>
              </a:rPr>
              <a:t> التحرك </a:t>
            </a:r>
          </a:p>
          <a:p>
            <a:endParaRPr lang="ar-SA" sz="3600" b="1" dirty="0" smtClean="0">
              <a:ln w="10541" cmpd="sng">
                <a:solidFill>
                  <a:schemeClr val="tx1">
                    <a:lumMod val="75000"/>
                  </a:schemeClr>
                </a:solidFill>
                <a:prstDash val="solid"/>
              </a:ln>
              <a:solidFill>
                <a:schemeClr val="bg2">
                  <a:lumMod val="50000"/>
                </a:schemeClr>
              </a:solidFill>
              <a:effectLst>
                <a:innerShdw blurRad="63500" dist="50800" dir="18900000">
                  <a:prstClr val="black">
                    <a:alpha val="50000"/>
                  </a:prstClr>
                </a:innerShdw>
                <a:reflection blurRad="6350" stA="55000" endA="300" endPos="45500" dir="5400000" sy="-100000" algn="bl" rotWithShape="0"/>
              </a:effectLst>
            </a:endParaRPr>
          </a:p>
          <a:p>
            <a:r>
              <a:rPr lang="ar-SA" sz="3600" b="1" dirty="0" smtClean="0">
                <a:ln w="10541" cmpd="sng">
                  <a:solidFill>
                    <a:schemeClr val="tx1">
                      <a:lumMod val="75000"/>
                    </a:schemeClr>
                  </a:solidFill>
                  <a:prstDash val="solid"/>
                </a:ln>
                <a:solidFill>
                  <a:schemeClr val="bg2">
                    <a:lumMod val="50000"/>
                  </a:schemeClr>
                </a:solidFill>
                <a:effectLst>
                  <a:innerShdw blurRad="63500" dist="50800" dir="18900000">
                    <a:prstClr val="black">
                      <a:alpha val="50000"/>
                    </a:prstClr>
                  </a:innerShdw>
                  <a:reflection blurRad="6350" stA="55000" endA="300" endPos="45500" dir="5400000" sy="-100000" algn="bl" rotWithShape="0"/>
                </a:effectLst>
              </a:rPr>
              <a:t>وذالك في جميع </a:t>
            </a:r>
            <a:r>
              <a:rPr lang="ar-SA" sz="3600" b="1" dirty="0" err="1" smtClean="0">
                <a:ln w="10541" cmpd="sng">
                  <a:solidFill>
                    <a:schemeClr val="tx1">
                      <a:lumMod val="75000"/>
                    </a:schemeClr>
                  </a:solidFill>
                  <a:prstDash val="solid"/>
                </a:ln>
                <a:solidFill>
                  <a:schemeClr val="bg2">
                    <a:lumMod val="50000"/>
                  </a:schemeClr>
                </a:solidFill>
                <a:effectLst>
                  <a:innerShdw blurRad="63500" dist="50800" dir="18900000">
                    <a:prstClr val="black">
                      <a:alpha val="50000"/>
                    </a:prstClr>
                  </a:innerShdw>
                  <a:reflection blurRad="6350" stA="55000" endA="300" endPos="45500" dir="5400000" sy="-100000" algn="bl" rotWithShape="0"/>
                </a:effectLst>
              </a:rPr>
              <a:t>الاوقات</a:t>
            </a:r>
            <a:r>
              <a:rPr lang="ar-SA" sz="3600" b="1" dirty="0" smtClean="0">
                <a:ln w="10541" cmpd="sng">
                  <a:solidFill>
                    <a:schemeClr val="tx1">
                      <a:lumMod val="75000"/>
                    </a:schemeClr>
                  </a:solidFill>
                  <a:prstDash val="solid"/>
                </a:ln>
                <a:solidFill>
                  <a:schemeClr val="bg2">
                    <a:lumMod val="50000"/>
                  </a:schemeClr>
                </a:solidFill>
                <a:effectLst>
                  <a:innerShdw blurRad="63500" dist="50800" dir="18900000">
                    <a:prstClr val="black">
                      <a:alpha val="50000"/>
                    </a:prstClr>
                  </a:innerShdw>
                  <a:reflection blurRad="6350" stA="55000" endA="300" endPos="45500" dir="5400000" sy="-100000" algn="bl" rotWithShape="0"/>
                </a:effectLst>
              </a:rPr>
              <a:t> وفي كل مكان .</a:t>
            </a:r>
            <a:endParaRPr lang="ar-SA" sz="3600" b="1" dirty="0">
              <a:ln w="10541" cmpd="sng">
                <a:solidFill>
                  <a:schemeClr val="tx1">
                    <a:lumMod val="75000"/>
                  </a:schemeClr>
                </a:solidFill>
                <a:prstDash val="solid"/>
              </a:ln>
              <a:solidFill>
                <a:schemeClr val="bg2">
                  <a:lumMod val="50000"/>
                </a:schemeClr>
              </a:solidFill>
              <a:effectLst>
                <a:innerShdw blurRad="63500" dist="50800" dir="18900000">
                  <a:prstClr val="black">
                    <a:alpha val="50000"/>
                  </a:prstClr>
                </a:innerShdw>
                <a:reflection blurRad="6350" stA="55000" endA="300" endPos="45500" dir="5400000" sy="-100000" algn="bl" rotWithShape="0"/>
              </a:effectLst>
            </a:endParaRPr>
          </a:p>
        </p:txBody>
      </p:sp>
      <p:pic>
        <p:nvPicPr>
          <p:cNvPr id="26626" name="Picture 2" descr="http://www.sarkosa.com/vb/imgcache/dfdf1379dc8694cd5de313182b4cf204.jpg"/>
          <p:cNvPicPr>
            <a:picLocks noChangeAspect="1" noChangeArrowheads="1"/>
          </p:cNvPicPr>
          <p:nvPr/>
        </p:nvPicPr>
        <p:blipFill>
          <a:blip r:embed="rId3" cstate="print"/>
          <a:srcRect/>
          <a:stretch>
            <a:fillRect/>
          </a:stretch>
        </p:blipFill>
        <p:spPr bwMode="auto">
          <a:xfrm rot="21010887">
            <a:off x="230702" y="2124227"/>
            <a:ext cx="2543175" cy="2924176"/>
          </a:xfrm>
          <a:prstGeom prst="rect">
            <a:avLst/>
          </a:prstGeom>
          <a:ln>
            <a:noFill/>
          </a:ln>
          <a:effectLst>
            <a:softEdge rad="112500"/>
          </a:effectLst>
        </p:spPr>
      </p:pic>
    </p:spTree>
  </p:cSld>
  <p:clrMapOvr>
    <a:masterClrMapping/>
  </p:clrMapOvr>
  <p:transition>
    <p:dissolv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ورق">
  <a:themeElements>
    <a:clrScheme name="مخصص 1">
      <a:dk1>
        <a:srgbClr val="E99797"/>
      </a:dk1>
      <a:lt1>
        <a:srgbClr val="BB2727"/>
      </a:lt1>
      <a:dk2>
        <a:srgbClr val="E99797"/>
      </a:dk2>
      <a:lt2>
        <a:srgbClr val="EAEBDE"/>
      </a:lt2>
      <a:accent1>
        <a:srgbClr val="D7D9C1"/>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ورق">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لتقى">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301</TotalTime>
  <Words>1108</Words>
  <Application>Microsoft Office PowerPoint</Application>
  <PresentationFormat>عرض على الشاشة (3:4)‏</PresentationFormat>
  <Paragraphs>50</Paragraphs>
  <Slides>14</Slides>
  <Notes>14</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ورق</vt:lpstr>
      <vt:lpstr>اعتدال القوام</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اعتدال القوام</dc:title>
  <dc:creator>AONE</dc:creator>
  <cp:lastModifiedBy>itp-0ct-10</cp:lastModifiedBy>
  <cp:revision>37</cp:revision>
  <dcterms:created xsi:type="dcterms:W3CDTF">2011-03-23T11:52:28Z</dcterms:created>
  <dcterms:modified xsi:type="dcterms:W3CDTF">2011-11-03T07:50:17Z</dcterms:modified>
</cp:coreProperties>
</file>