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696" r:id="rId5"/>
  </p:sldMasterIdLst>
  <p:notesMasterIdLst>
    <p:notesMasterId r:id="rId16"/>
  </p:notesMasterIdLst>
  <p:sldIdLst>
    <p:sldId id="256" r:id="rId6"/>
    <p:sldId id="257" r:id="rId7"/>
    <p:sldId id="258" r:id="rId8"/>
    <p:sldId id="259" r:id="rId9"/>
    <p:sldId id="260" r:id="rId10"/>
    <p:sldId id="264" r:id="rId11"/>
    <p:sldId id="261" r:id="rId12"/>
    <p:sldId id="263" r:id="rId13"/>
    <p:sldId id="265" r:id="rId14"/>
    <p:sldId id="262"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1C05AE-6D58-4EB1-B30B-4F1AABD36041}" type="datetimeFigureOut">
              <a:rPr lang="en-US" smtClean="0"/>
              <a:t>11/3/2011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E11247-BB34-43E0-A66D-44E4BDF4129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9E11247-BB34-43E0-A66D-44E4BDF4129F}"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07/12/1432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07/12/1432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2B2CA17-AF65-4352-898D-19BB5BBADD5E}" type="datetimeFigureOut">
              <a:rPr lang="ar-SA" smtClean="0"/>
              <a:pPr/>
              <a:t>07/12/1432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FAD13C4-8F70-4D2C-ACBC-6DC49C0516A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07/12/1432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07/12/1432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07/12/1432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07/12/1432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0.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6000" b="-6000"/>
          </a:stretch>
        </a:blipFill>
        <a:effectLst/>
      </p:bgPr>
    </p:bg>
    <p:spTree>
      <p:nvGrpSpPr>
        <p:cNvPr id="1" name=""/>
        <p:cNvGrpSpPr/>
        <p:nvPr/>
      </p:nvGrpSpPr>
      <p:grpSpPr>
        <a:xfrm>
          <a:off x="0" y="0"/>
          <a:ext cx="0" cy="0"/>
          <a:chOff x="0" y="0"/>
          <a:chExt cx="0" cy="0"/>
        </a:xfrm>
      </p:grpSpPr>
      <p:sp>
        <p:nvSpPr>
          <p:cNvPr id="4" name="مستطيل 3"/>
          <p:cNvSpPr/>
          <p:nvPr/>
        </p:nvSpPr>
        <p:spPr>
          <a:xfrm>
            <a:off x="180392" y="-17224"/>
            <a:ext cx="8202888" cy="1862048"/>
          </a:xfrm>
          <a:prstGeom prst="rect">
            <a:avLst/>
          </a:prstGeom>
          <a:noFill/>
        </p:spPr>
        <p:txBody>
          <a:bodyPr wrap="square" lIns="91440" tIns="45720" rIns="91440" bIns="45720">
            <a:spAutoFit/>
          </a:bodyPr>
          <a:lstStyle/>
          <a:p>
            <a:pPr algn="ctr"/>
            <a:r>
              <a:rPr lang="ar-SA" sz="11500"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التـدخيــــــــــــن</a:t>
            </a:r>
            <a:r>
              <a:rPr lang="ar-SA" sz="9600"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 </a:t>
            </a:r>
            <a:endParaRPr lang="ar-SA" sz="9600" b="1" cap="all" spc="0"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9" name="عنوان 8"/>
          <p:cNvSpPr>
            <a:spLocks noGrp="1"/>
          </p:cNvSpPr>
          <p:nvPr>
            <p:ph type="title"/>
          </p:nvPr>
        </p:nvSpPr>
        <p:spPr/>
        <p:txBody>
          <a:bodyPr/>
          <a:lstStyle/>
          <a:p>
            <a:endParaRPr lang="en-US"/>
          </a:p>
        </p:txBody>
      </p:sp>
      <p:sp>
        <p:nvSpPr>
          <p:cNvPr id="10" name="عنصر نائب للمحتوى 9"/>
          <p:cNvSpPr>
            <a:spLocks noGrp="1"/>
          </p:cNvSpPr>
          <p:nvPr>
            <p:ph idx="1"/>
          </p:nvPr>
        </p:nvSpPr>
        <p:spPr/>
        <p:txBody>
          <a:bodyPr>
            <a:normAutofit/>
          </a:bodyPr>
          <a:lstStyle/>
          <a:p>
            <a:pPr lvl="1" algn="ctr"/>
            <a:endParaRPr lang="ar-SA" sz="4000" b="1" dirty="0" smtClean="0">
              <a:solidFill>
                <a:schemeClr val="bg1"/>
              </a:solidFill>
            </a:endParaRPr>
          </a:p>
          <a:p>
            <a:pPr algn="ctr"/>
            <a:r>
              <a:rPr lang="ar-SA" sz="4400" b="1" dirty="0" smtClean="0">
                <a:solidFill>
                  <a:schemeClr val="bg1"/>
                </a:solidFill>
              </a:rPr>
              <a:t>أسبابه وكيفية الإقلاع عنه</a:t>
            </a:r>
            <a:endParaRPr lang="en-US" sz="4400" b="1" dirty="0">
              <a:solidFill>
                <a:schemeClr val="bg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5000" b="-25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0" y="27201"/>
            <a:ext cx="8100392" cy="1169551"/>
          </a:xfrm>
          <a:prstGeom prst="rect">
            <a:avLst/>
          </a:prstGeom>
          <a:noFill/>
        </p:spPr>
        <p:txBody>
          <a:bodyPr wrap="square" rtlCol="1">
            <a:spAutoFit/>
          </a:bodyPr>
          <a:lstStyle/>
          <a:p>
            <a:r>
              <a:rPr lang="ar-SA" sz="7000" dirty="0" smtClean="0"/>
              <a:t>كيف تقلع عن التدخين؟ </a:t>
            </a:r>
            <a:endParaRPr lang="ar-SA" sz="7000" dirty="0"/>
          </a:p>
        </p:txBody>
      </p:sp>
      <p:sp>
        <p:nvSpPr>
          <p:cNvPr id="3" name="مربع نص 2"/>
          <p:cNvSpPr txBox="1"/>
          <p:nvPr/>
        </p:nvSpPr>
        <p:spPr>
          <a:xfrm>
            <a:off x="4139952" y="1124744"/>
            <a:ext cx="4427984" cy="523220"/>
          </a:xfrm>
          <a:prstGeom prst="rect">
            <a:avLst/>
          </a:prstGeom>
          <a:noFill/>
        </p:spPr>
        <p:txBody>
          <a:bodyPr wrap="square" rtlCol="1">
            <a:spAutoFit/>
          </a:bodyPr>
          <a:lstStyle/>
          <a:p>
            <a:r>
              <a:rPr lang="ar-SA" sz="2800" dirty="0" smtClean="0"/>
              <a:t>أولاً : أعرف لماذا تدخن السجائر؟</a:t>
            </a:r>
            <a:endParaRPr lang="ar-SA" sz="2800" dirty="0"/>
          </a:p>
        </p:txBody>
      </p:sp>
      <p:sp>
        <p:nvSpPr>
          <p:cNvPr id="4" name="مربع نص 3"/>
          <p:cNvSpPr txBox="1"/>
          <p:nvPr/>
        </p:nvSpPr>
        <p:spPr>
          <a:xfrm>
            <a:off x="251520" y="1628800"/>
            <a:ext cx="8352928" cy="523220"/>
          </a:xfrm>
          <a:prstGeom prst="rect">
            <a:avLst/>
          </a:prstGeom>
          <a:noFill/>
        </p:spPr>
        <p:txBody>
          <a:bodyPr wrap="square" rtlCol="1">
            <a:spAutoFit/>
          </a:bodyPr>
          <a:lstStyle/>
          <a:p>
            <a:r>
              <a:rPr lang="ar-SA" sz="2800" dirty="0" smtClean="0"/>
              <a:t>ثانياً : عالج الضغوط التي تواجهك بطرق أخرى غير التدخين.</a:t>
            </a:r>
            <a:endParaRPr lang="ar-SA" sz="2800" dirty="0"/>
          </a:p>
        </p:txBody>
      </p:sp>
      <p:sp>
        <p:nvSpPr>
          <p:cNvPr id="5" name="مربع نص 4"/>
          <p:cNvSpPr txBox="1"/>
          <p:nvPr/>
        </p:nvSpPr>
        <p:spPr>
          <a:xfrm>
            <a:off x="35496" y="2132856"/>
            <a:ext cx="8496944" cy="523220"/>
          </a:xfrm>
          <a:prstGeom prst="rect">
            <a:avLst/>
          </a:prstGeom>
          <a:noFill/>
        </p:spPr>
        <p:txBody>
          <a:bodyPr wrap="square" rtlCol="1">
            <a:spAutoFit/>
          </a:bodyPr>
          <a:lstStyle/>
          <a:p>
            <a:r>
              <a:rPr lang="ar-SA" sz="2800" dirty="0" smtClean="0"/>
              <a:t>ثالثاً: خطط لأشياء ممتعة ومكافآت أخرى.</a:t>
            </a:r>
            <a:endParaRPr lang="ar-SA" sz="2800" dirty="0"/>
          </a:p>
        </p:txBody>
      </p:sp>
      <p:sp>
        <p:nvSpPr>
          <p:cNvPr id="6" name="مربع نص 5"/>
          <p:cNvSpPr txBox="1"/>
          <p:nvPr/>
        </p:nvSpPr>
        <p:spPr>
          <a:xfrm>
            <a:off x="1691680" y="2689756"/>
            <a:ext cx="7056784" cy="523220"/>
          </a:xfrm>
          <a:prstGeom prst="rect">
            <a:avLst/>
          </a:prstGeom>
          <a:noFill/>
        </p:spPr>
        <p:txBody>
          <a:bodyPr wrap="square" rtlCol="1">
            <a:spAutoFit/>
          </a:bodyPr>
          <a:lstStyle/>
          <a:p>
            <a:r>
              <a:rPr lang="ar-SA" sz="2800" dirty="0" smtClean="0"/>
              <a:t>رابعاً : أطلب مساعدة الأصدقاء.</a:t>
            </a:r>
            <a:endParaRPr lang="ar-SA" sz="2800" dirty="0"/>
          </a:p>
        </p:txBody>
      </p:sp>
      <p:sp>
        <p:nvSpPr>
          <p:cNvPr id="7" name="مربع نص 6"/>
          <p:cNvSpPr txBox="1"/>
          <p:nvPr/>
        </p:nvSpPr>
        <p:spPr>
          <a:xfrm>
            <a:off x="-828600" y="3318083"/>
            <a:ext cx="9828584" cy="830997"/>
          </a:xfrm>
          <a:prstGeom prst="rect">
            <a:avLst/>
          </a:prstGeom>
          <a:noFill/>
        </p:spPr>
        <p:txBody>
          <a:bodyPr wrap="square" rtlCol="1">
            <a:spAutoFit/>
          </a:bodyPr>
          <a:lstStyle/>
          <a:p>
            <a:r>
              <a:rPr lang="ar-SA" sz="4800" dirty="0" smtClean="0"/>
              <a:t>كيف تتصرف عندما تشعر برغبة في التدخين؟</a:t>
            </a:r>
            <a:endParaRPr lang="ar-SA" sz="4800" dirty="0"/>
          </a:p>
        </p:txBody>
      </p:sp>
      <p:sp>
        <p:nvSpPr>
          <p:cNvPr id="8" name="مربع نص 7"/>
          <p:cNvSpPr txBox="1"/>
          <p:nvPr/>
        </p:nvSpPr>
        <p:spPr>
          <a:xfrm>
            <a:off x="-144016" y="4201924"/>
            <a:ext cx="9180512" cy="523220"/>
          </a:xfrm>
          <a:prstGeom prst="rect">
            <a:avLst/>
          </a:prstGeom>
          <a:noFill/>
        </p:spPr>
        <p:txBody>
          <a:bodyPr wrap="square" rtlCol="1">
            <a:spAutoFit/>
          </a:bodyPr>
          <a:lstStyle/>
          <a:p>
            <a:r>
              <a:rPr lang="ar-SA" sz="2800" dirty="0"/>
              <a:t>-</a:t>
            </a:r>
            <a:r>
              <a:rPr lang="ar-SA" sz="2800" dirty="0" smtClean="0"/>
              <a:t>احتفظ بجوارك ببدائل تشغل بها حواس الفم مثل الجزر والتفاح والعلكة وغيرها.</a:t>
            </a:r>
            <a:endParaRPr lang="ar-SA" sz="2800" dirty="0"/>
          </a:p>
        </p:txBody>
      </p:sp>
      <p:sp>
        <p:nvSpPr>
          <p:cNvPr id="9" name="مربع نص 8"/>
          <p:cNvSpPr txBox="1"/>
          <p:nvPr/>
        </p:nvSpPr>
        <p:spPr>
          <a:xfrm>
            <a:off x="323528" y="4849996"/>
            <a:ext cx="8712968" cy="523220"/>
          </a:xfrm>
          <a:prstGeom prst="rect">
            <a:avLst/>
          </a:prstGeom>
          <a:noFill/>
        </p:spPr>
        <p:txBody>
          <a:bodyPr wrap="square" rtlCol="1">
            <a:spAutoFit/>
          </a:bodyPr>
          <a:lstStyle/>
          <a:p>
            <a:r>
              <a:rPr lang="ar-SA" sz="2800" dirty="0" smtClean="0"/>
              <a:t>-تعلم الاسترخاء بسرعة وبعمق وركز فكرك في أمر يسرك.</a:t>
            </a:r>
            <a:endParaRPr lang="ar-SA" sz="2800" dirty="0"/>
          </a:p>
        </p:txBody>
      </p:sp>
      <p:sp>
        <p:nvSpPr>
          <p:cNvPr id="10" name="مربع نص 9"/>
          <p:cNvSpPr txBox="1"/>
          <p:nvPr/>
        </p:nvSpPr>
        <p:spPr>
          <a:xfrm>
            <a:off x="0" y="5427221"/>
            <a:ext cx="9036496" cy="954107"/>
          </a:xfrm>
          <a:prstGeom prst="rect">
            <a:avLst/>
          </a:prstGeom>
          <a:noFill/>
        </p:spPr>
        <p:txBody>
          <a:bodyPr wrap="square" rtlCol="1">
            <a:spAutoFit/>
          </a:bodyPr>
          <a:lstStyle/>
          <a:p>
            <a:r>
              <a:rPr lang="ar-SA" sz="2800" dirty="0" smtClean="0"/>
              <a:t>-خذ نفساً عميقاً، وامسكه في صدرك ثم عِدْ من واحد إلى عشرة وأخرج الهواء من صدرك ببطء.</a:t>
            </a:r>
            <a:endParaRPr lang="ar-SA" sz="2800" dirty="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ppt_x</p:attrName>
                                        </p:attrNameLst>
                                      </p:cBhvr>
                                      <p:tavLst>
                                        <p:tav tm="0">
                                          <p:val>
                                            <p:strVal val="#ppt_x-.2"/>
                                          </p:val>
                                        </p:tav>
                                        <p:tav tm="100000">
                                          <p:val>
                                            <p:strVal val="#ppt_x"/>
                                          </p:val>
                                        </p:tav>
                                      </p:tavLst>
                                    </p:anim>
                                    <p:anim calcmode="lin" valueType="num">
                                      <p:cBhvr>
                                        <p:cTn id="15" dur="2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2000" fill="hold"/>
                                        <p:tgtEl>
                                          <p:spTgt spid="4"/>
                                        </p:tgtEl>
                                        <p:attrNameLst>
                                          <p:attrName>ppt_x</p:attrName>
                                        </p:attrNameLst>
                                      </p:cBhvr>
                                      <p:tavLst>
                                        <p:tav tm="0">
                                          <p:val>
                                            <p:strVal val="#ppt_x-.2"/>
                                          </p:val>
                                        </p:tav>
                                        <p:tav tm="100000">
                                          <p:val>
                                            <p:strVal val="#ppt_x"/>
                                          </p:val>
                                        </p:tav>
                                      </p:tavLst>
                                    </p:anim>
                                    <p:anim calcmode="lin" valueType="num">
                                      <p:cBhvr>
                                        <p:cTn id="22" dur="2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2000" fill="hold"/>
                                        <p:tgtEl>
                                          <p:spTgt spid="5"/>
                                        </p:tgtEl>
                                        <p:attrNameLst>
                                          <p:attrName>ppt_x</p:attrName>
                                        </p:attrNameLst>
                                      </p:cBhvr>
                                      <p:tavLst>
                                        <p:tav tm="0">
                                          <p:val>
                                            <p:strVal val="#ppt_x-.2"/>
                                          </p:val>
                                        </p:tav>
                                        <p:tav tm="100000">
                                          <p:val>
                                            <p:strVal val="#ppt_x"/>
                                          </p:val>
                                        </p:tav>
                                      </p:tavLst>
                                    </p:anim>
                                    <p:anim calcmode="lin" valueType="num">
                                      <p:cBhvr>
                                        <p:cTn id="29"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2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2000" fill="hold"/>
                                        <p:tgtEl>
                                          <p:spTgt spid="6"/>
                                        </p:tgtEl>
                                        <p:attrNameLst>
                                          <p:attrName>ppt_x</p:attrName>
                                        </p:attrNameLst>
                                      </p:cBhvr>
                                      <p:tavLst>
                                        <p:tav tm="0">
                                          <p:val>
                                            <p:strVal val="#ppt_x-.2"/>
                                          </p:val>
                                        </p:tav>
                                        <p:tav tm="100000">
                                          <p:val>
                                            <p:strVal val="#ppt_x"/>
                                          </p:val>
                                        </p:tav>
                                      </p:tavLst>
                                    </p:anim>
                                    <p:anim calcmode="lin" valueType="num">
                                      <p:cBhvr>
                                        <p:cTn id="36" dur="2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2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2000" fill="hold"/>
                                        <p:tgtEl>
                                          <p:spTgt spid="7"/>
                                        </p:tgtEl>
                                        <p:attrNameLst>
                                          <p:attrName>ppt_w</p:attrName>
                                        </p:attrNameLst>
                                      </p:cBhvr>
                                      <p:tavLst>
                                        <p:tav tm="0">
                                          <p:val>
                                            <p:strVal val="#ppt_w*0.70"/>
                                          </p:val>
                                        </p:tav>
                                        <p:tav tm="100000">
                                          <p:val>
                                            <p:strVal val="#ppt_w"/>
                                          </p:val>
                                        </p:tav>
                                      </p:tavLst>
                                    </p:anim>
                                    <p:anim calcmode="lin" valueType="num">
                                      <p:cBhvr>
                                        <p:cTn id="43" dur="2000" fill="hold"/>
                                        <p:tgtEl>
                                          <p:spTgt spid="7"/>
                                        </p:tgtEl>
                                        <p:attrNameLst>
                                          <p:attrName>ppt_h</p:attrName>
                                        </p:attrNameLst>
                                      </p:cBhvr>
                                      <p:tavLst>
                                        <p:tav tm="0">
                                          <p:val>
                                            <p:strVal val="#ppt_h"/>
                                          </p:val>
                                        </p:tav>
                                        <p:tav tm="100000">
                                          <p:val>
                                            <p:strVal val="#ppt_h"/>
                                          </p:val>
                                        </p:tav>
                                      </p:tavLst>
                                    </p:anim>
                                    <p:animEffect transition="in" filter="fade">
                                      <p:cBhvr>
                                        <p:cTn id="44" dur="2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2000" fill="hold"/>
                                        <p:tgtEl>
                                          <p:spTgt spid="8"/>
                                        </p:tgtEl>
                                        <p:attrNameLst>
                                          <p:attrName>ppt_x</p:attrName>
                                        </p:attrNameLst>
                                      </p:cBhvr>
                                      <p:tavLst>
                                        <p:tav tm="0">
                                          <p:val>
                                            <p:strVal val="#ppt_x-.2"/>
                                          </p:val>
                                        </p:tav>
                                        <p:tav tm="100000">
                                          <p:val>
                                            <p:strVal val="#ppt_x"/>
                                          </p:val>
                                        </p:tav>
                                      </p:tavLst>
                                    </p:anim>
                                    <p:anim calcmode="lin" valueType="num">
                                      <p:cBhvr>
                                        <p:cTn id="50" dur="2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1" dur="20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2000" fill="hold"/>
                                        <p:tgtEl>
                                          <p:spTgt spid="9"/>
                                        </p:tgtEl>
                                        <p:attrNameLst>
                                          <p:attrName>ppt_x</p:attrName>
                                        </p:attrNameLst>
                                      </p:cBhvr>
                                      <p:tavLst>
                                        <p:tav tm="0">
                                          <p:val>
                                            <p:strVal val="#ppt_x-.2"/>
                                          </p:val>
                                        </p:tav>
                                        <p:tav tm="100000">
                                          <p:val>
                                            <p:strVal val="#ppt_x"/>
                                          </p:val>
                                        </p:tav>
                                      </p:tavLst>
                                    </p:anim>
                                    <p:anim calcmode="lin" valueType="num">
                                      <p:cBhvr>
                                        <p:cTn id="57" dur="2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8" dur="20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2000" fill="hold"/>
                                        <p:tgtEl>
                                          <p:spTgt spid="10"/>
                                        </p:tgtEl>
                                        <p:attrNameLst>
                                          <p:attrName>ppt_x</p:attrName>
                                        </p:attrNameLst>
                                      </p:cBhvr>
                                      <p:tavLst>
                                        <p:tav tm="0">
                                          <p:val>
                                            <p:strVal val="#ppt_x-.2"/>
                                          </p:val>
                                        </p:tav>
                                        <p:tav tm="100000">
                                          <p:val>
                                            <p:strVal val="#ppt_x"/>
                                          </p:val>
                                        </p:tav>
                                      </p:tavLst>
                                    </p:anim>
                                    <p:anim calcmode="lin" valueType="num">
                                      <p:cBhvr>
                                        <p:cTn id="64" dur="2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6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6000" b="-6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0" y="0"/>
            <a:ext cx="9144000" cy="4832092"/>
          </a:xfrm>
          <a:prstGeom prst="rect">
            <a:avLst/>
          </a:prstGeom>
          <a:noFill/>
        </p:spPr>
        <p:txBody>
          <a:bodyPr wrap="square" rtlCol="1">
            <a:spAutoFit/>
          </a:bodyPr>
          <a:lstStyle/>
          <a:p>
            <a:r>
              <a:rPr lang="ar-SA" sz="2800" dirty="0" smtClean="0">
                <a:solidFill>
                  <a:schemeClr val="bg1"/>
                </a:solidFill>
              </a:rPr>
              <a:t>يندفع عادة </a:t>
            </a:r>
            <a:r>
              <a:rPr lang="ar-SA" sz="2800" dirty="0">
                <a:solidFill>
                  <a:schemeClr val="bg1"/>
                </a:solidFill>
              </a:rPr>
              <a:t>الشباب وراء عادة التدخين بدافع </a:t>
            </a:r>
            <a:r>
              <a:rPr lang="ar-SA" sz="2800" dirty="0" smtClean="0">
                <a:solidFill>
                  <a:schemeClr val="bg1"/>
                </a:solidFill>
              </a:rPr>
              <a:t>اعتقادهم </a:t>
            </a:r>
            <a:r>
              <a:rPr lang="ar-SA" sz="2800" dirty="0">
                <a:solidFill>
                  <a:schemeClr val="bg1"/>
                </a:solidFill>
              </a:rPr>
              <a:t>أنه مكمل للرجولة أو بدافع التقليد أو بدافع حب </a:t>
            </a:r>
            <a:r>
              <a:rPr lang="ar-SA" sz="2800" dirty="0" smtClean="0">
                <a:solidFill>
                  <a:schemeClr val="bg1"/>
                </a:solidFill>
              </a:rPr>
              <a:t>الاستطلاع </a:t>
            </a:r>
            <a:r>
              <a:rPr lang="ar-SA" sz="2800" dirty="0">
                <a:solidFill>
                  <a:schemeClr val="bg1"/>
                </a:solidFill>
              </a:rPr>
              <a:t>على </a:t>
            </a:r>
            <a:r>
              <a:rPr lang="ar-SA" sz="2800" dirty="0" smtClean="0">
                <a:solidFill>
                  <a:schemeClr val="bg1"/>
                </a:solidFill>
              </a:rPr>
              <a:t>ما يحتويه </a:t>
            </a:r>
            <a:r>
              <a:rPr lang="ar-SA" sz="2800" dirty="0">
                <a:solidFill>
                  <a:schemeClr val="bg1"/>
                </a:solidFill>
              </a:rPr>
              <a:t>التبغ الذي تروج له بعض وسائل الإعلام وقد يكون </a:t>
            </a:r>
            <a:r>
              <a:rPr lang="ar-SA" sz="2800" dirty="0" smtClean="0">
                <a:solidFill>
                  <a:schemeClr val="bg1"/>
                </a:solidFill>
              </a:rPr>
              <a:t>الاعتقاد </a:t>
            </a:r>
            <a:r>
              <a:rPr lang="ar-SA" sz="2800" dirty="0">
                <a:solidFill>
                  <a:schemeClr val="bg1"/>
                </a:solidFill>
              </a:rPr>
              <a:t>بأن التدخين يهدئ الأعصاب </a:t>
            </a:r>
            <a:r>
              <a:rPr lang="ar-SA" sz="2800" dirty="0" smtClean="0">
                <a:solidFill>
                  <a:schemeClr val="bg1"/>
                </a:solidFill>
              </a:rPr>
              <a:t>وراء إقبال </a:t>
            </a:r>
            <a:r>
              <a:rPr lang="ar-SA" sz="2800" dirty="0">
                <a:solidFill>
                  <a:schemeClr val="bg1"/>
                </a:solidFill>
              </a:rPr>
              <a:t>بعض الشباب على التدخين , ولكن لو إستوعب المدخن الأخطار التي تنجم عن هذه السجائر وتخيل مايمكن أن تحدث من أضرار في جسمه لأقلع الكثير من المدخنين عن هذه العادة, والدليل على ذلك أن المدخن يقلع على الفور في حال إصابته بمرض خطير يهدد الحياة كالجلطة مثلا , أو تصلب الشرايين أو بعض أنواع السرطانات لقناعته بما يسمع ومايقرأ عن مضار التدخين .</a:t>
            </a:r>
            <a:br>
              <a:rPr lang="ar-SA" sz="2800" dirty="0">
                <a:solidFill>
                  <a:schemeClr val="bg1"/>
                </a:solidFill>
              </a:rPr>
            </a:br>
            <a:r>
              <a:rPr lang="ar-SA" sz="2800" dirty="0">
                <a:solidFill>
                  <a:schemeClr val="bg1"/>
                </a:solidFill>
              </a:rPr>
              <a:t>فالسيجارة الواحدة ينتج عن حرقها حوالي 400 مركب بعضها على شكل غازي والآخر على شكل مادة صلبة.</a:t>
            </a:r>
            <a:br>
              <a:rPr lang="ar-SA" sz="2800" dirty="0">
                <a:solidFill>
                  <a:schemeClr val="bg1"/>
                </a:solidFill>
              </a:rPr>
            </a:br>
            <a:endParaRPr lang="ar-SA" sz="2800" dirty="0">
              <a:solidFill>
                <a:schemeClr val="bg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
                                        </p:tgtEl>
                                        <p:attrNameLst>
                                          <p:attrName>ppt_w</p:attrName>
                                        </p:attrNameLst>
                                      </p:cBhvr>
                                      <p:tavLst>
                                        <p:tav tm="0">
                                          <p:val>
                                            <p:strVal val="#ppt_w*.05"/>
                                          </p:val>
                                        </p:tav>
                                        <p:tav tm="100000">
                                          <p:val>
                                            <p:strVal val="#ppt_w"/>
                                          </p:val>
                                        </p:tav>
                                      </p:tavLst>
                                    </p:anim>
                                    <p:anim calcmode="lin" valueType="num">
                                      <p:cBhvr>
                                        <p:cTn id="10" dur="2000" fill="hold"/>
                                        <p:tgtEl>
                                          <p:spTgt spid="2"/>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2000" b="-32000"/>
          </a:stretch>
        </a:blipFill>
        <a:effectLst/>
      </p:bgPr>
    </p:bg>
    <p:spTree>
      <p:nvGrpSpPr>
        <p:cNvPr id="1" name=""/>
        <p:cNvGrpSpPr/>
        <p:nvPr/>
      </p:nvGrpSpPr>
      <p:grpSpPr>
        <a:xfrm>
          <a:off x="0" y="0"/>
          <a:ext cx="0" cy="0"/>
          <a:chOff x="0" y="0"/>
          <a:chExt cx="0" cy="0"/>
        </a:xfrm>
      </p:grpSpPr>
      <p:sp>
        <p:nvSpPr>
          <p:cNvPr id="2" name="مستطيل 1"/>
          <p:cNvSpPr/>
          <p:nvPr/>
        </p:nvSpPr>
        <p:spPr>
          <a:xfrm>
            <a:off x="-20497" y="667722"/>
            <a:ext cx="9191940" cy="2308324"/>
          </a:xfrm>
          <a:prstGeom prst="rect">
            <a:avLst/>
          </a:prstGeom>
          <a:noFill/>
        </p:spPr>
        <p:txBody>
          <a:bodyPr wrap="none" lIns="91440" tIns="45720" rIns="91440" bIns="45720">
            <a:spAutoFit/>
          </a:bodyPr>
          <a:lstStyle/>
          <a:p>
            <a:pPr algn="ctr"/>
            <a:r>
              <a:rPr lang="ar-SA" sz="3600" dirty="0"/>
              <a:t>ومن أهم هذه المركبات الغازية:أول أكسيد الكربون </a:t>
            </a:r>
            <a:r>
              <a:rPr lang="ar-SA" sz="3600" dirty="0" smtClean="0"/>
              <a:t>وثاني أكسيد</a:t>
            </a:r>
          </a:p>
          <a:p>
            <a:pPr algn="ctr"/>
            <a:r>
              <a:rPr lang="ar-SA" sz="3600" dirty="0" smtClean="0"/>
              <a:t> </a:t>
            </a:r>
            <a:r>
              <a:rPr lang="ar-SA" sz="3600" dirty="0"/>
              <a:t>الكربون </a:t>
            </a:r>
            <a:r>
              <a:rPr lang="ar-SA" sz="3600" dirty="0" smtClean="0"/>
              <a:t>أكسيد النيتروجين أكسيد </a:t>
            </a:r>
            <a:r>
              <a:rPr lang="ar-SA" sz="3600" dirty="0"/>
              <a:t>الكبريت </a:t>
            </a:r>
            <a:r>
              <a:rPr lang="ar-SA" sz="3600" dirty="0" err="1"/>
              <a:t>والأماونيا</a:t>
            </a:r>
            <a:r>
              <a:rPr lang="ar-SA" sz="3600" dirty="0"/>
              <a:t> </a:t>
            </a:r>
            <a:endParaRPr lang="ar-SA" sz="3600" dirty="0" smtClean="0"/>
          </a:p>
          <a:p>
            <a:pPr algn="ctr"/>
            <a:r>
              <a:rPr lang="ar-SA" sz="3600" dirty="0" smtClean="0"/>
              <a:t>وحمض </a:t>
            </a:r>
            <a:r>
              <a:rPr lang="ar-SA" sz="3600" dirty="0"/>
              <a:t>السيانيد والكحول.</a:t>
            </a:r>
            <a:br>
              <a:rPr lang="ar-SA" sz="3600" dirty="0"/>
            </a:br>
            <a:endParaRPr lang="ar-SA"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مستطيل 2"/>
          <p:cNvSpPr/>
          <p:nvPr/>
        </p:nvSpPr>
        <p:spPr>
          <a:xfrm>
            <a:off x="-361264" y="3546882"/>
            <a:ext cx="9757800" cy="1938992"/>
          </a:xfrm>
          <a:prstGeom prst="rect">
            <a:avLst/>
          </a:prstGeom>
          <a:noFill/>
        </p:spPr>
        <p:txBody>
          <a:bodyPr wrap="none" lIns="91440" tIns="45720" rIns="91440" bIns="45720">
            <a:spAutoFit/>
          </a:bodyPr>
          <a:lstStyle/>
          <a:p>
            <a:pPr algn="ctr"/>
            <a:r>
              <a:rPr lang="ar-SA" sz="4000" dirty="0"/>
              <a:t>ومن أهم المركبات غير </a:t>
            </a:r>
            <a:r>
              <a:rPr lang="ar-SA" sz="4000" dirty="0" smtClean="0"/>
              <a:t>الغازية:النيكوتين </a:t>
            </a:r>
            <a:r>
              <a:rPr lang="ar-SA" sz="4000" dirty="0"/>
              <a:t>والماء والقطران </a:t>
            </a:r>
            <a:endParaRPr lang="ar-SA" sz="4000" dirty="0" smtClean="0"/>
          </a:p>
          <a:p>
            <a:pPr algn="ctr"/>
            <a:r>
              <a:rPr lang="ar-SA" sz="4000" dirty="0" smtClean="0"/>
              <a:t>وتبلغ نسبة النيكوتين </a:t>
            </a:r>
            <a:r>
              <a:rPr lang="ar-SA" sz="4000" dirty="0"/>
              <a:t>في السيجارة مابين 20-30 </a:t>
            </a:r>
            <a:r>
              <a:rPr lang="ar-SA" sz="4000" dirty="0" smtClean="0"/>
              <a:t>ملجم.</a:t>
            </a:r>
            <a:r>
              <a:rPr lang="ar-SA" sz="4000" dirty="0"/>
              <a:t/>
            </a:r>
            <a:br>
              <a:rPr lang="ar-SA" sz="4000" dirty="0"/>
            </a:br>
            <a:endParaRPr lang="ar-SA"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ppt_x-.2"/>
                                          </p:val>
                                        </p:tav>
                                        <p:tav tm="100000">
                                          <p:val>
                                            <p:strVal val="#ppt_x"/>
                                          </p:val>
                                        </p:tav>
                                      </p:tavLst>
                                    </p:anim>
                                    <p:anim calcmode="lin" valueType="num">
                                      <p:cBhvr>
                                        <p:cTn id="8" dur="3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3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0" fill="hold"/>
                                        <p:tgtEl>
                                          <p:spTgt spid="3"/>
                                        </p:tgtEl>
                                        <p:attrNameLst>
                                          <p:attrName>ppt_x</p:attrName>
                                        </p:attrNameLst>
                                      </p:cBhvr>
                                      <p:tavLst>
                                        <p:tav tm="0">
                                          <p:val>
                                            <p:strVal val="#ppt_x-.2"/>
                                          </p:val>
                                        </p:tav>
                                        <p:tav tm="100000">
                                          <p:val>
                                            <p:strVal val="#ppt_x"/>
                                          </p:val>
                                        </p:tav>
                                      </p:tavLst>
                                    </p:anim>
                                    <p:anim calcmode="lin" valueType="num">
                                      <p:cBhvr>
                                        <p:cTn id="15" dur="3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صورة 1" descr="1271798671.jpg"/>
          <p:cNvPicPr>
            <a:picLocks noChangeAspect="1"/>
          </p:cNvPicPr>
          <p:nvPr/>
        </p:nvPicPr>
        <p:blipFill>
          <a:blip r:embed="rId3" cstate="print"/>
          <a:stretch>
            <a:fillRect/>
          </a:stretch>
        </p:blipFill>
        <p:spPr>
          <a:xfrm>
            <a:off x="0" y="0"/>
            <a:ext cx="3960440" cy="5589240"/>
          </a:xfrm>
          <a:prstGeom prst="rect">
            <a:avLst/>
          </a:prstGeom>
        </p:spPr>
      </p:pic>
      <p:sp>
        <p:nvSpPr>
          <p:cNvPr id="3" name="مربع نص 2"/>
          <p:cNvSpPr txBox="1"/>
          <p:nvPr/>
        </p:nvSpPr>
        <p:spPr>
          <a:xfrm>
            <a:off x="3214678" y="-27384"/>
            <a:ext cx="5929322" cy="6494085"/>
          </a:xfrm>
          <a:prstGeom prst="rect">
            <a:avLst/>
          </a:prstGeom>
          <a:noFill/>
        </p:spPr>
        <p:txBody>
          <a:bodyPr wrap="square" rtlCol="1">
            <a:spAutoFit/>
          </a:bodyPr>
          <a:lstStyle/>
          <a:p>
            <a:r>
              <a:rPr lang="ar-SA" sz="3200" dirty="0">
                <a:solidFill>
                  <a:srgbClr val="FF0000"/>
                </a:solidFill>
              </a:rPr>
              <a:t>ويستنشق منها حوالي 10% من </a:t>
            </a:r>
            <a:r>
              <a:rPr lang="ar-SA" sz="3200" dirty="0" smtClean="0">
                <a:solidFill>
                  <a:srgbClr val="FF0000"/>
                </a:solidFill>
              </a:rPr>
              <a:t>الأغشية المخاطية,وللنيكوتين </a:t>
            </a:r>
            <a:r>
              <a:rPr lang="ar-SA" sz="3200" dirty="0">
                <a:solidFill>
                  <a:srgbClr val="FF0000"/>
                </a:solidFill>
              </a:rPr>
              <a:t>تأثيرا على مختلف </a:t>
            </a:r>
            <a:r>
              <a:rPr lang="ar-SA" sz="3200" dirty="0" smtClean="0">
                <a:solidFill>
                  <a:srgbClr val="FF0000"/>
                </a:solidFill>
              </a:rPr>
              <a:t>أعضاء الجسم </a:t>
            </a:r>
            <a:r>
              <a:rPr lang="ar-SA" sz="3200" dirty="0">
                <a:solidFill>
                  <a:srgbClr val="FF0000"/>
                </a:solidFill>
              </a:rPr>
              <a:t>, حيث يقوم بتأثيرات منبهة وتأثيرات </a:t>
            </a:r>
            <a:r>
              <a:rPr lang="ar-SA" sz="3200" dirty="0" smtClean="0">
                <a:solidFill>
                  <a:srgbClr val="FF0000"/>
                </a:solidFill>
              </a:rPr>
              <a:t>مثبطة في </a:t>
            </a:r>
            <a:r>
              <a:rPr lang="ar-SA" sz="3200" dirty="0">
                <a:solidFill>
                  <a:srgbClr val="FF0000"/>
                </a:solidFill>
              </a:rPr>
              <a:t>آن واحد , فهو يزيد عدد ضربات القلب ويزيد حاجة القلب للأوكسجين , ويؤدي إلى تصلب الشرايين , وإرتفاع ضغط الدم , وإزدياد لزوجة الصفائح الدموية كما يؤدي إلى الإصابة بالجلطة , ويحفز كذلك مراكز القيئ في الدماغ , ويزيد حركة الأمعاء فيؤدي إلى </a:t>
            </a:r>
            <a:r>
              <a:rPr lang="ar-SA" sz="3200" dirty="0" smtClean="0">
                <a:solidFill>
                  <a:srgbClr val="FF0000"/>
                </a:solidFill>
              </a:rPr>
              <a:t>الإسهال.ومن </a:t>
            </a:r>
            <a:r>
              <a:rPr lang="ar-SA" sz="3200" dirty="0">
                <a:solidFill>
                  <a:srgbClr val="FF0000"/>
                </a:solidFill>
              </a:rPr>
              <a:t>الجدير بالذكر أن الجرعة القاتلة من النيوكتين تبلغ 60 </a:t>
            </a:r>
            <a:r>
              <a:rPr lang="ar-SA" sz="3200" dirty="0" smtClean="0">
                <a:solidFill>
                  <a:srgbClr val="FF0000"/>
                </a:solidFill>
              </a:rPr>
              <a:t>ملجم . </a:t>
            </a:r>
            <a:r>
              <a:rPr lang="ar-SA" sz="3200" dirty="0">
                <a:solidFill>
                  <a:srgbClr val="FF0000"/>
                </a:solidFill>
              </a:rPr>
              <a:t/>
            </a:r>
            <a:br>
              <a:rPr lang="ar-SA" sz="3200" dirty="0">
                <a:solidFill>
                  <a:srgbClr val="FF0000"/>
                </a:solidFill>
              </a:rPr>
            </a:br>
            <a:endParaRPr lang="ar-SA" sz="3200" dirty="0">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1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1500" accel="50000" fill="hold">
                                          <p:stCondLst>
                                            <p:cond delay="1500"/>
                                          </p:stCondLst>
                                        </p:cTn>
                                        <p:tgtEl>
                                          <p:spTgt spid="3"/>
                                        </p:tgtEl>
                                        <p:attrNameLst>
                                          <p:attrName>ppt_w</p:attrName>
                                        </p:attrNameLst>
                                      </p:cBhvr>
                                      <p:tavLst>
                                        <p:tav tm="0">
                                          <p:val>
                                            <p:strVal val="#ppt_w*.05"/>
                                          </p:val>
                                        </p:tav>
                                        <p:tav tm="100000">
                                          <p:val>
                                            <p:strVal val="#ppt_w"/>
                                          </p:val>
                                        </p:tav>
                                      </p:tavLst>
                                    </p:anim>
                                    <p:anim calcmode="lin" valueType="num">
                                      <p:cBhvr>
                                        <p:cTn id="10" dur="3000" fill="hold"/>
                                        <p:tgtEl>
                                          <p:spTgt spid="3"/>
                                        </p:tgtEl>
                                        <p:attrNameLst>
                                          <p:attrName>ppt_h</p:attrName>
                                        </p:attrNameLst>
                                      </p:cBhvr>
                                      <p:tavLst>
                                        <p:tav tm="0">
                                          <p:val>
                                            <p:strVal val="#ppt_h"/>
                                          </p:val>
                                        </p:tav>
                                        <p:tav tm="100000">
                                          <p:val>
                                            <p:strVal val="#ppt_h"/>
                                          </p:val>
                                        </p:tav>
                                      </p:tavLst>
                                    </p:anim>
                                    <p:anim calcmode="lin" valueType="num">
                                      <p:cBhvr>
                                        <p:cTn id="11" dur="1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1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1500" accel="50000" fill="hold">
                                          <p:stCondLst>
                                            <p:cond delay="1500"/>
                                          </p:stCondLst>
                                        </p:cTn>
                                        <p:tgtEl>
                                          <p:spTgt spid="3"/>
                                        </p:tgtEl>
                                        <p:attrNameLst>
                                          <p:attrName>ppt_y</p:attrName>
                                        </p:attrNameLst>
                                      </p:cBhvr>
                                      <p:tavLst>
                                        <p:tav tm="0">
                                          <p:val>
                                            <p:strVal val="#ppt_y+.1"/>
                                          </p:val>
                                        </p:tav>
                                        <p:tav tm="100000">
                                          <p:val>
                                            <p:strVal val="#ppt_y"/>
                                          </p:val>
                                        </p:tav>
                                      </p:tavLst>
                                    </p:anim>
                                    <p:animEffect transition="in" filter="fade">
                                      <p:cBhvr>
                                        <p:cTn id="14" dur="3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مستطيل 2"/>
          <p:cNvSpPr/>
          <p:nvPr/>
        </p:nvSpPr>
        <p:spPr>
          <a:xfrm>
            <a:off x="4000496" y="154143"/>
            <a:ext cx="5072066" cy="5016758"/>
          </a:xfrm>
          <a:prstGeom prst="rect">
            <a:avLst/>
          </a:prstGeom>
        </p:spPr>
        <p:txBody>
          <a:bodyPr wrap="square">
            <a:spAutoFit/>
          </a:bodyPr>
          <a:lstStyle/>
          <a:p>
            <a:r>
              <a:rPr lang="ar-SA" sz="3200" dirty="0" smtClean="0">
                <a:solidFill>
                  <a:srgbClr val="FF0000"/>
                </a:solidFill>
              </a:rPr>
              <a:t>ويمكن أن يتعرض الإنسان للتسمم الحاد بالنيكوتين جراء التسمم العارض أو </a:t>
            </a:r>
            <a:r>
              <a:rPr lang="ar-SA" sz="3200" dirty="0" err="1" smtClean="0">
                <a:solidFill>
                  <a:srgbClr val="FF0000"/>
                </a:solidFill>
              </a:rPr>
              <a:t>الإنتحاري</a:t>
            </a:r>
            <a:r>
              <a:rPr lang="ar-SA" sz="3200" dirty="0" smtClean="0">
                <a:solidFill>
                  <a:srgbClr val="FF0000"/>
                </a:solidFill>
              </a:rPr>
              <a:t> عن طريق تناول بعض المبيدات الحشرية المحتوية على النيكوتين , حيث تؤدي إلى زيادة اللعاب والإسهال </a:t>
            </a:r>
            <a:r>
              <a:rPr lang="ar-SA" sz="3200" dirty="0" err="1" smtClean="0">
                <a:solidFill>
                  <a:srgbClr val="FF0000"/>
                </a:solidFill>
              </a:rPr>
              <a:t>والتعرق</a:t>
            </a:r>
            <a:r>
              <a:rPr lang="ar-SA" sz="3200" dirty="0" smtClean="0">
                <a:solidFill>
                  <a:srgbClr val="FF0000"/>
                </a:solidFill>
              </a:rPr>
              <a:t> البارد والصداع </a:t>
            </a:r>
            <a:r>
              <a:rPr lang="ar-SA" sz="3200" dirty="0" err="1" smtClean="0">
                <a:solidFill>
                  <a:srgbClr val="FF0000"/>
                </a:solidFill>
              </a:rPr>
              <a:t>والإختلال</a:t>
            </a:r>
            <a:r>
              <a:rPr lang="ar-SA" sz="3200" dirty="0" smtClean="0">
                <a:solidFill>
                  <a:srgbClr val="FF0000"/>
                </a:solidFill>
              </a:rPr>
              <a:t> في الرؤية والسمع وسرعة التنفس </a:t>
            </a:r>
            <a:r>
              <a:rPr lang="ar-SA" sz="3200" dirty="0" err="1" smtClean="0">
                <a:solidFill>
                  <a:srgbClr val="FF0000"/>
                </a:solidFill>
              </a:rPr>
              <a:t>وإرتفاع</a:t>
            </a:r>
            <a:r>
              <a:rPr lang="ar-SA" sz="3200" dirty="0" smtClean="0">
                <a:solidFill>
                  <a:srgbClr val="FF0000"/>
                </a:solidFill>
              </a:rPr>
              <a:t> الضغط </a:t>
            </a:r>
            <a:r>
              <a:rPr lang="ar-SA" sz="3200" dirty="0" err="1" smtClean="0">
                <a:solidFill>
                  <a:srgbClr val="FF0000"/>
                </a:solidFill>
              </a:rPr>
              <a:t>و</a:t>
            </a:r>
            <a:r>
              <a:rPr lang="ar-SA" sz="3200" dirty="0" smtClean="0">
                <a:solidFill>
                  <a:srgbClr val="FF0000"/>
                </a:solidFill>
              </a:rPr>
              <a:t> </a:t>
            </a:r>
            <a:r>
              <a:rPr lang="ar-SA" sz="3200" dirty="0" err="1" smtClean="0">
                <a:solidFill>
                  <a:srgbClr val="FF0000"/>
                </a:solidFill>
              </a:rPr>
              <a:t>الإختلاج</a:t>
            </a:r>
            <a:r>
              <a:rPr lang="ar-SA" sz="3200" dirty="0" smtClean="0">
                <a:solidFill>
                  <a:srgbClr val="FF0000"/>
                </a:solidFill>
              </a:rPr>
              <a:t> ثم الموت نتيجة توقف التنفس.</a:t>
            </a:r>
            <a:endParaRPr lang="ar-SA" sz="3200" dirty="0"/>
          </a:p>
        </p:txBody>
      </p:sp>
      <p:pic>
        <p:nvPicPr>
          <p:cNvPr id="4" name="صورة 3" descr="الرئه.jpg"/>
          <p:cNvPicPr>
            <a:picLocks noChangeAspect="1"/>
          </p:cNvPicPr>
          <p:nvPr/>
        </p:nvPicPr>
        <p:blipFill>
          <a:blip r:embed="rId3" cstate="print"/>
          <a:stretch>
            <a:fillRect/>
          </a:stretch>
        </p:blipFill>
        <p:spPr>
          <a:xfrm>
            <a:off x="6356" y="-24"/>
            <a:ext cx="4065578" cy="6858024"/>
          </a:xfrm>
          <a:prstGeom prst="rect">
            <a:avLst/>
          </a:prstGeom>
        </p:spPr>
      </p:pic>
    </p:spTree>
  </p:cSld>
  <p:clrMapOvr>
    <a:masterClrMapping/>
  </p:clrMapOvr>
  <p:transition>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5000" r="-25000"/>
          </a:stretch>
        </a:blipFill>
        <a:effectLst/>
      </p:bgPr>
    </p:bg>
    <p:spTree>
      <p:nvGrpSpPr>
        <p:cNvPr id="1" name=""/>
        <p:cNvGrpSpPr/>
        <p:nvPr/>
      </p:nvGrpSpPr>
      <p:grpSpPr>
        <a:xfrm>
          <a:off x="0" y="0"/>
          <a:ext cx="0" cy="0"/>
          <a:chOff x="0" y="0"/>
          <a:chExt cx="0" cy="0"/>
        </a:xfrm>
      </p:grpSpPr>
      <p:sp>
        <p:nvSpPr>
          <p:cNvPr id="2" name="مستطيل 1"/>
          <p:cNvSpPr/>
          <p:nvPr/>
        </p:nvSpPr>
        <p:spPr>
          <a:xfrm>
            <a:off x="2782756" y="345430"/>
            <a:ext cx="3589444" cy="923330"/>
          </a:xfrm>
          <a:prstGeom prst="rect">
            <a:avLst/>
          </a:prstGeom>
          <a:noFill/>
        </p:spPr>
        <p:txBody>
          <a:bodyPr wrap="none" lIns="91440" tIns="45720" rIns="91440" bIns="45720">
            <a:spAutoFit/>
          </a:bodyPr>
          <a:lstStyle/>
          <a:p>
            <a:pPr algn="ctr"/>
            <a:r>
              <a:rPr lang="ar-SA" sz="5400" b="1" cap="all" spc="0"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التسمم المزمن </a:t>
            </a:r>
            <a:endParaRPr lang="ar-SA" sz="5400" b="1" cap="all"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endParaRPr>
          </a:p>
        </p:txBody>
      </p:sp>
      <p:sp>
        <p:nvSpPr>
          <p:cNvPr id="3" name="مربع نص 2"/>
          <p:cNvSpPr txBox="1"/>
          <p:nvPr/>
        </p:nvSpPr>
        <p:spPr>
          <a:xfrm>
            <a:off x="-107504" y="1706032"/>
            <a:ext cx="9288016" cy="2062103"/>
          </a:xfrm>
          <a:prstGeom prst="rect">
            <a:avLst/>
          </a:prstGeom>
          <a:noFill/>
        </p:spPr>
        <p:txBody>
          <a:bodyPr wrap="square" rtlCol="1">
            <a:spAutoFit/>
          </a:bodyPr>
          <a:lstStyle/>
          <a:p>
            <a:r>
              <a:rPr lang="ar-SA" sz="3200" dirty="0">
                <a:solidFill>
                  <a:srgbClr val="002060"/>
                </a:solidFill>
              </a:rPr>
              <a:t>ويحدث نتيجة الإفراط في التدخين مما يؤدي إلى إصابة المدخن بأمراض عديدة منها أمراض القلب الناجمة عن تصلب الشرايين </a:t>
            </a:r>
            <a:r>
              <a:rPr lang="ar-SA" sz="3200" dirty="0" smtClean="0">
                <a:solidFill>
                  <a:srgbClr val="002060"/>
                </a:solidFill>
              </a:rPr>
              <a:t>الإكلينيكية وأمراض </a:t>
            </a:r>
            <a:r>
              <a:rPr lang="ar-SA" sz="3200" dirty="0">
                <a:solidFill>
                  <a:srgbClr val="002060"/>
                </a:solidFill>
              </a:rPr>
              <a:t>الشرايين المحيطة مما يؤدي إلى فرط </a:t>
            </a:r>
            <a:r>
              <a:rPr lang="ar-SA" sz="3200" dirty="0" smtClean="0">
                <a:solidFill>
                  <a:srgbClr val="002060"/>
                </a:solidFill>
              </a:rPr>
              <a:t>ضغط الدم كما </a:t>
            </a:r>
            <a:r>
              <a:rPr lang="ar-SA" sz="3200" dirty="0">
                <a:solidFill>
                  <a:srgbClr val="002060"/>
                </a:solidFill>
              </a:rPr>
              <a:t>يمكن تلخيص المضار العامة للتدخين بالنقاط الآتية </a:t>
            </a:r>
            <a:r>
              <a:rPr lang="ar-SA" sz="3200" dirty="0" smtClean="0">
                <a:solidFill>
                  <a:srgbClr val="002060"/>
                </a:solidFill>
              </a:rPr>
              <a:t>:</a:t>
            </a:r>
            <a:endParaRPr lang="ar-SA" sz="3200" dirty="0">
              <a:solidFill>
                <a:srgbClr val="002060"/>
              </a:solidFill>
            </a:endParaRPr>
          </a:p>
        </p:txBody>
      </p:sp>
      <p:pic>
        <p:nvPicPr>
          <p:cNvPr id="4" name="صورة 3" descr="رئة مدخن.jpg"/>
          <p:cNvPicPr>
            <a:picLocks noChangeAspect="1"/>
          </p:cNvPicPr>
          <p:nvPr/>
        </p:nvPicPr>
        <p:blipFill>
          <a:blip r:embed="rId4" cstate="print"/>
          <a:stretch>
            <a:fillRect/>
          </a:stretch>
        </p:blipFill>
        <p:spPr>
          <a:xfrm>
            <a:off x="500034" y="3643314"/>
            <a:ext cx="1981200" cy="2800350"/>
          </a:xfrm>
          <a:prstGeom prst="rect">
            <a:avLst/>
          </a:prstGeom>
          <a:ln>
            <a:noFill/>
          </a:ln>
          <a:effectLst>
            <a:softEdge rad="112500"/>
          </a:effectLst>
        </p:spPr>
      </p:pic>
      <p:pic>
        <p:nvPicPr>
          <p:cNvPr id="5" name="صورة 4" descr="رئة المدخن 3.jpg"/>
          <p:cNvPicPr>
            <a:picLocks noChangeAspect="1"/>
          </p:cNvPicPr>
          <p:nvPr/>
        </p:nvPicPr>
        <p:blipFill>
          <a:blip r:embed="rId5" cstate="print"/>
          <a:stretch>
            <a:fillRect/>
          </a:stretch>
        </p:blipFill>
        <p:spPr>
          <a:xfrm>
            <a:off x="4786314" y="3972541"/>
            <a:ext cx="4119568" cy="2477626"/>
          </a:xfrm>
          <a:prstGeom prst="rect">
            <a:avLst/>
          </a:prstGeom>
          <a:ln>
            <a:noFill/>
          </a:ln>
          <a:effectLst>
            <a:softEdge rad="112500"/>
          </a:effec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5" dur="10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6" dur="1000" accel="50000" fill="hold">
                                          <p:stCondLst>
                                            <p:cond delay="1000"/>
                                          </p:stCondLst>
                                        </p:cTn>
                                        <p:tgtEl>
                                          <p:spTgt spid="3"/>
                                        </p:tgtEl>
                                        <p:attrNameLst>
                                          <p:attrName>ppt_w</p:attrName>
                                        </p:attrNameLst>
                                      </p:cBhvr>
                                      <p:tavLst>
                                        <p:tav tm="0">
                                          <p:val>
                                            <p:strVal val="#ppt_w*.05"/>
                                          </p:val>
                                        </p:tav>
                                        <p:tav tm="100000">
                                          <p:val>
                                            <p:strVal val="#ppt_w"/>
                                          </p:val>
                                        </p:tav>
                                      </p:tavLst>
                                    </p:anim>
                                    <p:anim calcmode="lin" valueType="num">
                                      <p:cBhvr>
                                        <p:cTn id="17" dur="2000" fill="hold"/>
                                        <p:tgtEl>
                                          <p:spTgt spid="3"/>
                                        </p:tgtEl>
                                        <p:attrNameLst>
                                          <p:attrName>ppt_h</p:attrName>
                                        </p:attrNameLst>
                                      </p:cBhvr>
                                      <p:tavLst>
                                        <p:tav tm="0">
                                          <p:val>
                                            <p:strVal val="#ppt_h"/>
                                          </p:val>
                                        </p:tav>
                                        <p:tav tm="100000">
                                          <p:val>
                                            <p:strVal val="#ppt_h"/>
                                          </p:val>
                                        </p:tav>
                                      </p:tavLst>
                                    </p:anim>
                                    <p:anim calcmode="lin" valueType="num">
                                      <p:cBhvr>
                                        <p:cTn id="18" dur="10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9" dur="10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0" dur="1000" accel="50000" fill="hold">
                                          <p:stCondLst>
                                            <p:cond delay="1000"/>
                                          </p:stCondLst>
                                        </p:cTn>
                                        <p:tgtEl>
                                          <p:spTgt spid="3"/>
                                        </p:tgtEl>
                                        <p:attrNameLst>
                                          <p:attrName>ppt_y</p:attrName>
                                        </p:attrNameLst>
                                      </p:cBhvr>
                                      <p:tavLst>
                                        <p:tav tm="0">
                                          <p:val>
                                            <p:strVal val="#ppt_y+.1"/>
                                          </p:val>
                                        </p:tav>
                                        <p:tav tm="100000">
                                          <p:val>
                                            <p:strVal val="#ppt_y"/>
                                          </p:val>
                                        </p:tav>
                                      </p:tavLst>
                                    </p:anim>
                                    <p:animEffect transition="in" filter="fade">
                                      <p:cBhvr>
                                        <p:cTn id="21" dur="2000" decel="50000">
                                          <p:stCondLst>
                                            <p:cond delay="0"/>
                                          </p:stCondLst>
                                        </p:cTn>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ox(in)">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ox(in)">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5000" r="-25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0" y="692696"/>
            <a:ext cx="8999984" cy="830997"/>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الوفاة , حيث دلت الدراسات أن الوفيات بين المدخين دون 70 عام من العمر هي ضعف الوفيات بين غير المدخنين كما أن كل سيجارة قد تنقص من عمر المدخن 5 دقائق </a:t>
            </a:r>
            <a:r>
              <a:rPr lang="ar-SA" sz="2400" dirty="0" smtClean="0">
                <a:solidFill>
                  <a:srgbClr val="002060"/>
                </a:solidFill>
              </a:rPr>
              <a:t>.</a:t>
            </a:r>
            <a:endParaRPr lang="ar-SA" sz="2400" dirty="0">
              <a:solidFill>
                <a:srgbClr val="002060"/>
              </a:solidFill>
            </a:endParaRPr>
          </a:p>
        </p:txBody>
      </p:sp>
      <p:sp>
        <p:nvSpPr>
          <p:cNvPr id="3" name="مربع نص 2"/>
          <p:cNvSpPr txBox="1"/>
          <p:nvPr/>
        </p:nvSpPr>
        <p:spPr>
          <a:xfrm>
            <a:off x="35496" y="1700808"/>
            <a:ext cx="9036496" cy="461665"/>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أمراض الجهاز القلبي والوعائي مثل </a:t>
            </a:r>
            <a:r>
              <a:rPr lang="ar-SA" sz="2400" dirty="0" err="1">
                <a:solidFill>
                  <a:srgbClr val="002060"/>
                </a:solidFill>
              </a:rPr>
              <a:t>إحتشاء</a:t>
            </a:r>
            <a:r>
              <a:rPr lang="ar-SA" sz="2400" dirty="0">
                <a:solidFill>
                  <a:srgbClr val="002060"/>
                </a:solidFill>
              </a:rPr>
              <a:t> عضلة القلب , وفرط الضغط الدموي </a:t>
            </a:r>
            <a:r>
              <a:rPr lang="ar-SA" sz="2400" dirty="0" smtClean="0">
                <a:solidFill>
                  <a:srgbClr val="002060"/>
                </a:solidFill>
              </a:rPr>
              <a:t>.</a:t>
            </a:r>
            <a:endParaRPr lang="ar-SA" sz="2400" dirty="0">
              <a:solidFill>
                <a:srgbClr val="002060"/>
              </a:solidFill>
            </a:endParaRPr>
          </a:p>
        </p:txBody>
      </p:sp>
      <p:sp>
        <p:nvSpPr>
          <p:cNvPr id="4" name="مربع نص 3"/>
          <p:cNvSpPr txBox="1"/>
          <p:nvPr/>
        </p:nvSpPr>
        <p:spPr>
          <a:xfrm>
            <a:off x="683568" y="2348880"/>
            <a:ext cx="8352928" cy="461665"/>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أمراض الجهاز التنفسي مثل </a:t>
            </a:r>
            <a:r>
              <a:rPr lang="ar-SA" sz="2400" dirty="0" smtClean="0">
                <a:solidFill>
                  <a:srgbClr val="002060"/>
                </a:solidFill>
              </a:rPr>
              <a:t>التهاب </a:t>
            </a:r>
            <a:r>
              <a:rPr lang="ar-SA" sz="2400" dirty="0">
                <a:solidFill>
                  <a:srgbClr val="002060"/>
                </a:solidFill>
              </a:rPr>
              <a:t>القصبات </a:t>
            </a:r>
            <a:r>
              <a:rPr lang="ar-SA" sz="2400" dirty="0" err="1" smtClean="0">
                <a:solidFill>
                  <a:srgbClr val="002060"/>
                </a:solidFill>
              </a:rPr>
              <a:t>والنفاخ</a:t>
            </a:r>
            <a:r>
              <a:rPr lang="ar-SA" sz="2400" dirty="0" smtClean="0">
                <a:solidFill>
                  <a:srgbClr val="002060"/>
                </a:solidFill>
              </a:rPr>
              <a:t> </a:t>
            </a:r>
            <a:r>
              <a:rPr lang="ar-SA" sz="2400" dirty="0">
                <a:solidFill>
                  <a:srgbClr val="002060"/>
                </a:solidFill>
              </a:rPr>
              <a:t>الرئوي </a:t>
            </a:r>
            <a:r>
              <a:rPr lang="ar-SA" sz="2400" dirty="0" smtClean="0">
                <a:solidFill>
                  <a:srgbClr val="002060"/>
                </a:solidFill>
              </a:rPr>
              <a:t>.</a:t>
            </a:r>
            <a:endParaRPr lang="ar-SA" sz="2400" dirty="0">
              <a:solidFill>
                <a:srgbClr val="002060"/>
              </a:solidFill>
            </a:endParaRPr>
          </a:p>
        </p:txBody>
      </p:sp>
      <p:sp>
        <p:nvSpPr>
          <p:cNvPr id="5" name="مربع نص 4"/>
          <p:cNvSpPr txBox="1"/>
          <p:nvPr/>
        </p:nvSpPr>
        <p:spPr>
          <a:xfrm>
            <a:off x="107504" y="2924944"/>
            <a:ext cx="8964488" cy="830997"/>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السرطان وأهمها سرطان الرئة </a:t>
            </a:r>
            <a:r>
              <a:rPr lang="ar-SA" sz="2400" dirty="0" smtClean="0">
                <a:solidFill>
                  <a:srgbClr val="002060"/>
                </a:solidFill>
              </a:rPr>
              <a:t>والمريء </a:t>
            </a:r>
            <a:r>
              <a:rPr lang="ar-SA" sz="2400" dirty="0">
                <a:solidFill>
                  <a:srgbClr val="002060"/>
                </a:solidFill>
              </a:rPr>
              <a:t>والشفة واللسان كما توجد علاقة بين التدخين وسرطان المستقيم والبنكرياس وقرحة المعدة</a:t>
            </a:r>
            <a:r>
              <a:rPr lang="ar-SA" sz="2400" dirty="0" smtClean="0">
                <a:solidFill>
                  <a:srgbClr val="002060"/>
                </a:solidFill>
              </a:rPr>
              <a:t>.</a:t>
            </a:r>
            <a:endParaRPr lang="ar-SA" sz="2400" dirty="0">
              <a:solidFill>
                <a:srgbClr val="002060"/>
              </a:solidFill>
            </a:endParaRPr>
          </a:p>
        </p:txBody>
      </p:sp>
      <p:sp>
        <p:nvSpPr>
          <p:cNvPr id="7" name="مربع نص 6"/>
          <p:cNvSpPr txBox="1"/>
          <p:nvPr/>
        </p:nvSpPr>
        <p:spPr>
          <a:xfrm>
            <a:off x="-180528" y="3822139"/>
            <a:ext cx="9289032" cy="830997"/>
          </a:xfrm>
          <a:prstGeom prst="rect">
            <a:avLst/>
          </a:prstGeom>
          <a:noFill/>
        </p:spPr>
        <p:txBody>
          <a:bodyPr wrap="square" rtlCol="1">
            <a:spAutoFit/>
          </a:bodyPr>
          <a:lstStyle/>
          <a:p>
            <a:r>
              <a:rPr lang="ar-SA" sz="2400" dirty="0" smtClean="0">
                <a:solidFill>
                  <a:srgbClr val="002060"/>
                </a:solidFill>
              </a:rPr>
              <a:t>-التأثير </a:t>
            </a:r>
            <a:r>
              <a:rPr lang="ar-SA" sz="2400" dirty="0">
                <a:solidFill>
                  <a:srgbClr val="002060"/>
                </a:solidFill>
              </a:rPr>
              <a:t>على الجنين </a:t>
            </a:r>
            <a:r>
              <a:rPr lang="ar-SA" sz="2400" dirty="0" smtClean="0">
                <a:solidFill>
                  <a:srgbClr val="002060"/>
                </a:solidFill>
              </a:rPr>
              <a:t>حيث </a:t>
            </a:r>
            <a:r>
              <a:rPr lang="ar-SA" sz="2400" dirty="0">
                <a:solidFill>
                  <a:srgbClr val="002060"/>
                </a:solidFill>
              </a:rPr>
              <a:t>وجد أن معدل وزن مواليد الأمهات غير المدخنات أكبر من </a:t>
            </a:r>
            <a:r>
              <a:rPr lang="ar-SA" sz="2400" dirty="0" smtClean="0">
                <a:solidFill>
                  <a:srgbClr val="002060"/>
                </a:solidFill>
              </a:rPr>
              <a:t>المدخنات</a:t>
            </a:r>
          </a:p>
          <a:p>
            <a:r>
              <a:rPr lang="ar-SA" sz="2400" dirty="0">
                <a:solidFill>
                  <a:srgbClr val="002060"/>
                </a:solidFill>
              </a:rPr>
              <a:t>كما أن نسبة وفاة جنين الأم المدخنة في رحمها أعلى منها في رحم الأم غير </a:t>
            </a:r>
            <a:r>
              <a:rPr lang="ar-SA" sz="2400" dirty="0" smtClean="0">
                <a:solidFill>
                  <a:srgbClr val="002060"/>
                </a:solidFill>
              </a:rPr>
              <a:t>المدخنة.</a:t>
            </a:r>
            <a:endParaRPr lang="ar-SA" sz="2400" dirty="0">
              <a:solidFill>
                <a:srgbClr val="002060"/>
              </a:solidFill>
            </a:endParaRPr>
          </a:p>
        </p:txBody>
      </p:sp>
      <p:sp>
        <p:nvSpPr>
          <p:cNvPr id="8" name="مربع نص 7"/>
          <p:cNvSpPr txBox="1"/>
          <p:nvPr/>
        </p:nvSpPr>
        <p:spPr>
          <a:xfrm>
            <a:off x="107504" y="4902259"/>
            <a:ext cx="8892480" cy="830997"/>
          </a:xfrm>
          <a:prstGeom prst="rect">
            <a:avLst/>
          </a:prstGeom>
          <a:noFill/>
        </p:spPr>
        <p:txBody>
          <a:bodyPr wrap="square" rtlCol="1">
            <a:spAutoFit/>
          </a:bodyPr>
          <a:lstStyle/>
          <a:p>
            <a:r>
              <a:rPr lang="ar-SA" sz="2400" dirty="0">
                <a:solidFill>
                  <a:srgbClr val="002060"/>
                </a:solidFill>
              </a:rPr>
              <a:t>- مضار </a:t>
            </a:r>
            <a:r>
              <a:rPr lang="ar-SA" sz="2400" dirty="0" smtClean="0">
                <a:solidFill>
                  <a:srgbClr val="002060"/>
                </a:solidFill>
              </a:rPr>
              <a:t>اجتماعية واقتصادية </a:t>
            </a:r>
            <a:r>
              <a:rPr lang="ar-SA" sz="2400" dirty="0">
                <a:solidFill>
                  <a:srgbClr val="002060"/>
                </a:solidFill>
              </a:rPr>
              <a:t>ويمكن تقدير تلك المضار من خلال تخيل الأموال </a:t>
            </a:r>
            <a:r>
              <a:rPr lang="ar-SA" sz="2400" dirty="0" err="1" smtClean="0">
                <a:solidFill>
                  <a:srgbClr val="002060"/>
                </a:solidFill>
              </a:rPr>
              <a:t>الطائله</a:t>
            </a:r>
            <a:r>
              <a:rPr lang="ar-SA" sz="2400" dirty="0" smtClean="0">
                <a:solidFill>
                  <a:srgbClr val="002060"/>
                </a:solidFill>
              </a:rPr>
              <a:t> </a:t>
            </a:r>
            <a:r>
              <a:rPr lang="ar-SA" sz="2400" dirty="0">
                <a:solidFill>
                  <a:srgbClr val="002060"/>
                </a:solidFill>
              </a:rPr>
              <a:t>التي تصرف على التدخين </a:t>
            </a:r>
            <a:r>
              <a:rPr lang="ar-SA" sz="2400" dirty="0" smtClean="0">
                <a:solidFill>
                  <a:srgbClr val="002060"/>
                </a:solidFill>
              </a:rPr>
              <a:t>والتي </a:t>
            </a:r>
            <a:r>
              <a:rPr lang="ar-SA" sz="2400" dirty="0">
                <a:solidFill>
                  <a:srgbClr val="002060"/>
                </a:solidFill>
              </a:rPr>
              <a:t>تصرف على العلاج من الأمراض التي يسببها </a:t>
            </a:r>
            <a:r>
              <a:rPr lang="ar-SA" sz="2400" dirty="0" smtClean="0">
                <a:solidFill>
                  <a:srgbClr val="002060"/>
                </a:solidFill>
              </a:rPr>
              <a:t>التدخين. </a:t>
            </a:r>
            <a:endParaRPr lang="ar-SA" sz="2400" dirty="0">
              <a:solidFill>
                <a:srgbClr val="00206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ppt_x-.2"/>
                                          </p:val>
                                        </p:tav>
                                        <p:tav tm="100000">
                                          <p:val>
                                            <p:strVal val="#ppt_x"/>
                                          </p:val>
                                        </p:tav>
                                      </p:tavLst>
                                    </p:anim>
                                    <p:anim calcmode="lin" valueType="num">
                                      <p:cBhvr>
                                        <p:cTn id="8" dur="3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3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0" fill="hold"/>
                                        <p:tgtEl>
                                          <p:spTgt spid="3"/>
                                        </p:tgtEl>
                                        <p:attrNameLst>
                                          <p:attrName>ppt_x</p:attrName>
                                        </p:attrNameLst>
                                      </p:cBhvr>
                                      <p:tavLst>
                                        <p:tav tm="0">
                                          <p:val>
                                            <p:strVal val="#ppt_x-.2"/>
                                          </p:val>
                                        </p:tav>
                                        <p:tav tm="100000">
                                          <p:val>
                                            <p:strVal val="#ppt_x"/>
                                          </p:val>
                                        </p:tav>
                                      </p:tavLst>
                                    </p:anim>
                                    <p:anim calcmode="lin" valueType="num">
                                      <p:cBhvr>
                                        <p:cTn id="15" dur="3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3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3000" fill="hold"/>
                                        <p:tgtEl>
                                          <p:spTgt spid="4"/>
                                        </p:tgtEl>
                                        <p:attrNameLst>
                                          <p:attrName>ppt_x</p:attrName>
                                        </p:attrNameLst>
                                      </p:cBhvr>
                                      <p:tavLst>
                                        <p:tav tm="0">
                                          <p:val>
                                            <p:strVal val="#ppt_x-.2"/>
                                          </p:val>
                                        </p:tav>
                                        <p:tav tm="100000">
                                          <p:val>
                                            <p:strVal val="#ppt_x"/>
                                          </p:val>
                                        </p:tav>
                                      </p:tavLst>
                                    </p:anim>
                                    <p:anim calcmode="lin" valueType="num">
                                      <p:cBhvr>
                                        <p:cTn id="22" dur="3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3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0" fill="hold"/>
                                        <p:tgtEl>
                                          <p:spTgt spid="5"/>
                                        </p:tgtEl>
                                        <p:attrNameLst>
                                          <p:attrName>ppt_x</p:attrName>
                                        </p:attrNameLst>
                                      </p:cBhvr>
                                      <p:tavLst>
                                        <p:tav tm="0">
                                          <p:val>
                                            <p:strVal val="#ppt_x-.2"/>
                                          </p:val>
                                        </p:tav>
                                        <p:tav tm="100000">
                                          <p:val>
                                            <p:strVal val="#ppt_x"/>
                                          </p:val>
                                        </p:tav>
                                      </p:tavLst>
                                    </p:anim>
                                    <p:anim calcmode="lin" valueType="num">
                                      <p:cBhvr>
                                        <p:cTn id="29" dur="3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3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0" fill="hold"/>
                                        <p:tgtEl>
                                          <p:spTgt spid="7"/>
                                        </p:tgtEl>
                                        <p:attrNameLst>
                                          <p:attrName>ppt_x</p:attrName>
                                        </p:attrNameLst>
                                      </p:cBhvr>
                                      <p:tavLst>
                                        <p:tav tm="0">
                                          <p:val>
                                            <p:strVal val="#ppt_x-.2"/>
                                          </p:val>
                                        </p:tav>
                                        <p:tav tm="100000">
                                          <p:val>
                                            <p:strVal val="#ppt_x"/>
                                          </p:val>
                                        </p:tav>
                                      </p:tavLst>
                                    </p:anim>
                                    <p:anim calcmode="lin" valueType="num">
                                      <p:cBhvr>
                                        <p:cTn id="36" dur="3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7" dur="3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3000" fill="hold"/>
                                        <p:tgtEl>
                                          <p:spTgt spid="8"/>
                                        </p:tgtEl>
                                        <p:attrNameLst>
                                          <p:attrName>ppt_x</p:attrName>
                                        </p:attrNameLst>
                                      </p:cBhvr>
                                      <p:tavLst>
                                        <p:tav tm="0">
                                          <p:val>
                                            <p:strVal val="#ppt_x-.2"/>
                                          </p:val>
                                        </p:tav>
                                        <p:tav tm="100000">
                                          <p:val>
                                            <p:strVal val="#ppt_x"/>
                                          </p:val>
                                        </p:tav>
                                      </p:tavLst>
                                    </p:anim>
                                    <p:anim calcmode="lin" valueType="num">
                                      <p:cBhvr>
                                        <p:cTn id="43" dur="3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4"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سنان.jpg"/>
          <p:cNvPicPr>
            <a:picLocks noChangeAspect="1"/>
          </p:cNvPicPr>
          <p:nvPr/>
        </p:nvPicPr>
        <p:blipFill>
          <a:blip r:embed="rId3" cstate="print"/>
          <a:stretch>
            <a:fillRect/>
          </a:stretch>
        </p:blipFill>
        <p:spPr>
          <a:xfrm>
            <a:off x="285720" y="285728"/>
            <a:ext cx="2867025" cy="2828925"/>
          </a:xfrm>
          <a:prstGeom prst="rect">
            <a:avLst/>
          </a:prstGeom>
          <a:ln>
            <a:noFill/>
          </a:ln>
          <a:effectLst>
            <a:softEdge rad="112500"/>
          </a:effectLst>
        </p:spPr>
      </p:pic>
      <p:pic>
        <p:nvPicPr>
          <p:cNvPr id="3" name="صورة 2" descr="لسان.jpg"/>
          <p:cNvPicPr>
            <a:picLocks noChangeAspect="1"/>
          </p:cNvPicPr>
          <p:nvPr/>
        </p:nvPicPr>
        <p:blipFill>
          <a:blip r:embed="rId4" cstate="print"/>
          <a:stretch>
            <a:fillRect/>
          </a:stretch>
        </p:blipFill>
        <p:spPr>
          <a:xfrm>
            <a:off x="5286380" y="214290"/>
            <a:ext cx="3471866" cy="2928942"/>
          </a:xfrm>
          <a:prstGeom prst="rect">
            <a:avLst/>
          </a:prstGeom>
          <a:ln>
            <a:noFill/>
          </a:ln>
          <a:effectLst>
            <a:softEdge rad="112500"/>
          </a:effectLst>
        </p:spPr>
      </p:pic>
      <p:pic>
        <p:nvPicPr>
          <p:cNvPr id="4" name="صورة 3" descr="الاجهاض.jpg"/>
          <p:cNvPicPr>
            <a:picLocks noChangeAspect="1"/>
          </p:cNvPicPr>
          <p:nvPr/>
        </p:nvPicPr>
        <p:blipFill>
          <a:blip r:embed="rId5" cstate="print"/>
          <a:stretch>
            <a:fillRect/>
          </a:stretch>
        </p:blipFill>
        <p:spPr>
          <a:xfrm>
            <a:off x="428596" y="3786190"/>
            <a:ext cx="4191009" cy="2543177"/>
          </a:xfrm>
          <a:prstGeom prst="rect">
            <a:avLst/>
          </a:prstGeom>
          <a:ln>
            <a:noFill/>
          </a:ln>
          <a:effectLst>
            <a:softEdge rad="112500"/>
          </a:effectLst>
        </p:spPr>
      </p:pic>
      <p:pic>
        <p:nvPicPr>
          <p:cNvPr id="5" name="صورة 4" descr="اسنان المدخن.jpg"/>
          <p:cNvPicPr>
            <a:picLocks noChangeAspect="1"/>
          </p:cNvPicPr>
          <p:nvPr/>
        </p:nvPicPr>
        <p:blipFill>
          <a:blip r:embed="rId6" cstate="print"/>
          <a:stretch>
            <a:fillRect/>
          </a:stretch>
        </p:blipFill>
        <p:spPr>
          <a:xfrm>
            <a:off x="5857883" y="3778252"/>
            <a:ext cx="2879501" cy="2079640"/>
          </a:xfrm>
          <a:prstGeom prst="rect">
            <a:avLst/>
          </a:prstGeom>
          <a:ln>
            <a:noFill/>
          </a:ln>
          <a:effectLst>
            <a:softEdge rad="112500"/>
          </a:effec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i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صورة 1" descr="78206_1246982836.jpg"/>
          <p:cNvPicPr>
            <a:picLocks noChangeAspect="1"/>
          </p:cNvPicPr>
          <p:nvPr/>
        </p:nvPicPr>
        <p:blipFill>
          <a:blip r:embed="rId3" cstate="print"/>
          <a:stretch>
            <a:fillRect/>
          </a:stretch>
        </p:blipFill>
        <p:spPr>
          <a:xfrm>
            <a:off x="0" y="2636912"/>
            <a:ext cx="3594100" cy="4248472"/>
          </a:xfrm>
          <a:prstGeom prst="rect">
            <a:avLst/>
          </a:prstGeom>
        </p:spPr>
      </p:pic>
      <p:sp>
        <p:nvSpPr>
          <p:cNvPr id="3" name="مستطيل 2"/>
          <p:cNvSpPr/>
          <p:nvPr/>
        </p:nvSpPr>
        <p:spPr>
          <a:xfrm>
            <a:off x="-108520" y="-86618"/>
            <a:ext cx="4782079" cy="110799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6600" b="1" dirty="0">
                <a:solidFill>
                  <a:schemeClr val="accent2">
                    <a:lumMod val="75000"/>
                  </a:schemeClr>
                </a:solidFill>
              </a:rPr>
              <a:t>التدخين السلبي </a:t>
            </a:r>
            <a:r>
              <a:rPr lang="ar-SA" sz="6600" b="1" dirty="0" smtClean="0">
                <a:solidFill>
                  <a:schemeClr val="accent2">
                    <a:lumMod val="75000"/>
                  </a:schemeClr>
                </a:solidFill>
              </a:rPr>
              <a:t>:</a:t>
            </a:r>
            <a:endParaRPr lang="ar-SA" sz="6600" b="1" cap="none" spc="50" dirty="0">
              <a:ln w="11430"/>
              <a:solidFill>
                <a:schemeClr val="accent2">
                  <a:lumMod val="75000"/>
                </a:schemeClr>
              </a:solidFill>
              <a:effectLst>
                <a:outerShdw blurRad="76200" dist="50800" dir="5400000" algn="tl" rotWithShape="0">
                  <a:srgbClr val="000000">
                    <a:alpha val="65000"/>
                  </a:srgbClr>
                </a:outerShdw>
              </a:effectLst>
            </a:endParaRPr>
          </a:p>
        </p:txBody>
      </p:sp>
      <p:sp>
        <p:nvSpPr>
          <p:cNvPr id="4" name="مستطيل 3"/>
          <p:cNvSpPr/>
          <p:nvPr/>
        </p:nvSpPr>
        <p:spPr>
          <a:xfrm>
            <a:off x="3347864" y="1052736"/>
            <a:ext cx="5796136" cy="550920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400" b="1" dirty="0">
                <a:solidFill>
                  <a:srgbClr val="FF0000"/>
                </a:solidFill>
              </a:rPr>
              <a:t>وقد زاد </a:t>
            </a:r>
            <a:r>
              <a:rPr lang="ar-SA" sz="4400" b="1" dirty="0" smtClean="0">
                <a:solidFill>
                  <a:srgbClr val="FF0000"/>
                </a:solidFill>
              </a:rPr>
              <a:t>الاهتمام </a:t>
            </a:r>
            <a:r>
              <a:rPr lang="ar-SA" sz="4400" b="1" dirty="0">
                <a:solidFill>
                  <a:srgbClr val="FF0000"/>
                </a:solidFill>
              </a:rPr>
              <a:t>بهذا الموضوع للإيمان بأن </a:t>
            </a:r>
            <a:r>
              <a:rPr lang="ar-SA" sz="4400" b="1" dirty="0" smtClean="0">
                <a:solidFill>
                  <a:srgbClr val="FF0000"/>
                </a:solidFill>
              </a:rPr>
              <a:t>أضرار التدخين </a:t>
            </a:r>
            <a:r>
              <a:rPr lang="ar-SA" sz="4400" b="1" dirty="0">
                <a:solidFill>
                  <a:srgbClr val="FF0000"/>
                </a:solidFill>
              </a:rPr>
              <a:t>تنتقل من المدخن </a:t>
            </a:r>
            <a:r>
              <a:rPr lang="ar-SA" sz="4400" b="1" dirty="0" smtClean="0">
                <a:solidFill>
                  <a:srgbClr val="FF0000"/>
                </a:solidFill>
              </a:rPr>
              <a:t>للأشخاص </a:t>
            </a:r>
            <a:r>
              <a:rPr lang="ar-SA" sz="4400" b="1" dirty="0">
                <a:solidFill>
                  <a:srgbClr val="FF0000"/>
                </a:solidFill>
              </a:rPr>
              <a:t>المحيطين به كما يحدث </a:t>
            </a:r>
            <a:r>
              <a:rPr lang="ar-SA" sz="4400" b="1" dirty="0" smtClean="0">
                <a:solidFill>
                  <a:srgbClr val="FF0000"/>
                </a:solidFill>
              </a:rPr>
              <a:t>في </a:t>
            </a:r>
            <a:r>
              <a:rPr lang="ar-SA" sz="4400" b="1" dirty="0">
                <a:solidFill>
                  <a:srgbClr val="FF0000"/>
                </a:solidFill>
              </a:rPr>
              <a:t>وسائل النقل العام ودور السينما وقاعات </a:t>
            </a:r>
            <a:r>
              <a:rPr lang="ar-SA" sz="4400" b="1" dirty="0" err="1" smtClean="0">
                <a:solidFill>
                  <a:srgbClr val="FF0000"/>
                </a:solidFill>
              </a:rPr>
              <a:t>الإجتماعات</a:t>
            </a:r>
            <a:r>
              <a:rPr lang="ar-SA" sz="4400" b="1" dirty="0" smtClean="0">
                <a:solidFill>
                  <a:srgbClr val="FF0000"/>
                </a:solidFill>
              </a:rPr>
              <a:t> مما دفع </a:t>
            </a:r>
            <a:r>
              <a:rPr lang="ar-SA" sz="4400" b="1" dirty="0">
                <a:solidFill>
                  <a:srgbClr val="FF0000"/>
                </a:solidFill>
              </a:rPr>
              <a:t>إلى سن التشريعات التي تحظر التدخين في الأماكن العامة </a:t>
            </a:r>
            <a:r>
              <a:rPr lang="ar-SA" sz="4400" b="1" dirty="0" smtClean="0">
                <a:solidFill>
                  <a:srgbClr val="FF0000"/>
                </a:solidFill>
              </a:rPr>
              <a:t>.</a:t>
            </a:r>
            <a:endParaRPr lang="ar-SA" sz="4400" b="1" dirty="0">
              <a:solidFill>
                <a:srgbClr val="FF00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0.7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5" dur="10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6" dur="1000" accel="50000" fill="hold">
                                          <p:stCondLst>
                                            <p:cond delay="1000"/>
                                          </p:stCondLst>
                                        </p:cTn>
                                        <p:tgtEl>
                                          <p:spTgt spid="4"/>
                                        </p:tgtEl>
                                        <p:attrNameLst>
                                          <p:attrName>ppt_w</p:attrName>
                                        </p:attrNameLst>
                                      </p:cBhvr>
                                      <p:tavLst>
                                        <p:tav tm="0">
                                          <p:val>
                                            <p:strVal val="#ppt_w*.05"/>
                                          </p:val>
                                        </p:tav>
                                        <p:tav tm="100000">
                                          <p:val>
                                            <p:strVal val="#ppt_w"/>
                                          </p:val>
                                        </p:tav>
                                      </p:tavLst>
                                    </p:anim>
                                    <p:anim calcmode="lin" valueType="num">
                                      <p:cBhvr>
                                        <p:cTn id="17" dur="2000" fill="hold"/>
                                        <p:tgtEl>
                                          <p:spTgt spid="4"/>
                                        </p:tgtEl>
                                        <p:attrNameLst>
                                          <p:attrName>ppt_h</p:attrName>
                                        </p:attrNameLst>
                                      </p:cBhvr>
                                      <p:tavLst>
                                        <p:tav tm="0">
                                          <p:val>
                                            <p:strVal val="#ppt_h"/>
                                          </p:val>
                                        </p:tav>
                                        <p:tav tm="100000">
                                          <p:val>
                                            <p:strVal val="#ppt_h"/>
                                          </p:val>
                                        </p:tav>
                                      </p:tavLst>
                                    </p:anim>
                                    <p:anim calcmode="lin" valueType="num">
                                      <p:cBhvr>
                                        <p:cTn id="18" dur="10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9" dur="10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0" dur="1000" accel="50000" fill="hold">
                                          <p:stCondLst>
                                            <p:cond delay="1000"/>
                                          </p:stCondLst>
                                        </p:cTn>
                                        <p:tgtEl>
                                          <p:spTgt spid="4"/>
                                        </p:tgtEl>
                                        <p:attrNameLst>
                                          <p:attrName>ppt_y</p:attrName>
                                        </p:attrNameLst>
                                      </p:cBhvr>
                                      <p:tavLst>
                                        <p:tav tm="0">
                                          <p:val>
                                            <p:strVal val="#ppt_y+.1"/>
                                          </p:val>
                                        </p:tav>
                                        <p:tav tm="100000">
                                          <p:val>
                                            <p:strVal val="#ppt_y"/>
                                          </p:val>
                                        </p:tav>
                                      </p:tavLst>
                                    </p:anim>
                                    <p:animEffect transition="in" filter="fade">
                                      <p:cBhvr>
                                        <p:cTn id="21" dur="2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1_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4.xml><?xml version="1.0" encoding="utf-8"?>
<a:theme xmlns:a="http://schemas.openxmlformats.org/drawingml/2006/main" name="2_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5.xml><?xml version="1.0" encoding="utf-8"?>
<a:theme xmlns:a="http://schemas.openxmlformats.org/drawingml/2006/main" name="3_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6.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112</TotalTime>
  <Words>583</Words>
  <Application>Microsoft Office PowerPoint</Application>
  <PresentationFormat>عرض على الشاشة (3:4)‏</PresentationFormat>
  <Paragraphs>41</Paragraphs>
  <Slides>10</Slides>
  <Notes>10</Notes>
  <HiddenSlides>0</HiddenSlides>
  <MMClips>0</MMClips>
  <ScaleCrop>false</ScaleCrop>
  <HeadingPairs>
    <vt:vector size="4" baseType="variant">
      <vt:variant>
        <vt:lpstr>سمة</vt:lpstr>
      </vt:variant>
      <vt:variant>
        <vt:i4>5</vt:i4>
      </vt:variant>
      <vt:variant>
        <vt:lpstr>عناوين الشرائح</vt:lpstr>
      </vt:variant>
      <vt:variant>
        <vt:i4>10</vt:i4>
      </vt:variant>
    </vt:vector>
  </HeadingPairs>
  <TitlesOfParts>
    <vt:vector size="15" baseType="lpstr">
      <vt:lpstr>سمة Office</vt:lpstr>
      <vt:lpstr>مسبوك</vt:lpstr>
      <vt:lpstr>1_مسبوك</vt:lpstr>
      <vt:lpstr>2_مسبوك</vt:lpstr>
      <vt:lpstr>3_مسبوك</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Company>Jubail KSA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itp-0ct-10</cp:lastModifiedBy>
  <cp:revision>14</cp:revision>
  <dcterms:created xsi:type="dcterms:W3CDTF">2010-11-06T19:22:59Z</dcterms:created>
  <dcterms:modified xsi:type="dcterms:W3CDTF">2011-11-03T07:57:52Z</dcterms:modified>
</cp:coreProperties>
</file>