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6"/>
  </p:notesMasterIdLst>
  <p:handoutMasterIdLst>
    <p:handoutMasterId r:id="rId17"/>
  </p:handoutMasterIdLst>
  <p:sldIdLst>
    <p:sldId id="401" r:id="rId2"/>
    <p:sldId id="391" r:id="rId3"/>
    <p:sldId id="382" r:id="rId4"/>
    <p:sldId id="405" r:id="rId5"/>
    <p:sldId id="406" r:id="rId6"/>
    <p:sldId id="402" r:id="rId7"/>
    <p:sldId id="397" r:id="rId8"/>
    <p:sldId id="398" r:id="rId9"/>
    <p:sldId id="399" r:id="rId10"/>
    <p:sldId id="407" r:id="rId11"/>
    <p:sldId id="408" r:id="rId12"/>
    <p:sldId id="409" r:id="rId13"/>
    <p:sldId id="410" r:id="rId14"/>
    <p:sldId id="411" r:id="rId15"/>
  </p:sldIdLst>
  <p:sldSz cx="9144000" cy="6858000" type="screen4x3"/>
  <p:notesSz cx="6669088" cy="9928225"/>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r" defTabSz="914400" rtl="1" eaLnBrk="1" latinLnBrk="0" hangingPunct="1">
      <a:defRPr sz="2400" kern="1200">
        <a:solidFill>
          <a:schemeClr val="tx1"/>
        </a:solidFill>
        <a:latin typeface="Times New Roman" pitchFamily="18" charset="0"/>
        <a:ea typeface="+mn-ea"/>
        <a:cs typeface="+mn-cs"/>
      </a:defRPr>
    </a:lvl6pPr>
    <a:lvl7pPr marL="2743200" algn="r" defTabSz="914400" rtl="1" eaLnBrk="1" latinLnBrk="0" hangingPunct="1">
      <a:defRPr sz="2400" kern="1200">
        <a:solidFill>
          <a:schemeClr val="tx1"/>
        </a:solidFill>
        <a:latin typeface="Times New Roman" pitchFamily="18" charset="0"/>
        <a:ea typeface="+mn-ea"/>
        <a:cs typeface="+mn-cs"/>
      </a:defRPr>
    </a:lvl7pPr>
    <a:lvl8pPr marL="3200400" algn="r" defTabSz="914400" rtl="1" eaLnBrk="1" latinLnBrk="0" hangingPunct="1">
      <a:defRPr sz="2400" kern="1200">
        <a:solidFill>
          <a:schemeClr val="tx1"/>
        </a:solidFill>
        <a:latin typeface="Times New Roman" pitchFamily="18" charset="0"/>
        <a:ea typeface="+mn-ea"/>
        <a:cs typeface="+mn-cs"/>
      </a:defRPr>
    </a:lvl8pPr>
    <a:lvl9pPr marL="3657600" algn="r" defTabSz="914400" rtl="1"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a:srgbClr val="CC9900"/>
    <a:srgbClr val="6600CC"/>
    <a:srgbClr val="33CC33"/>
    <a:srgbClr val="CC6600"/>
    <a:srgbClr val="FF9900"/>
    <a:srgbClr val="CC3300"/>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p:cViewPr varScale="1">
        <p:scale>
          <a:sx n="75" d="100"/>
          <a:sy n="75" d="100"/>
        </p:scale>
        <p:origin x="-1014" y="-84"/>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492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_rels/viewProps.xml.rels><?xml version="1.0" encoding="UTF-8" standalone="yes"?>
<Relationships xmlns="http://schemas.openxmlformats.org/package/2006/relationships"><Relationship Id="rId1"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779838" y="0"/>
            <a:ext cx="2889250" cy="496888"/>
          </a:xfrm>
          <a:prstGeom prst="rect">
            <a:avLst/>
          </a:prstGeom>
        </p:spPr>
        <p:txBody>
          <a:bodyPr vert="horz" lIns="91440" tIns="45720" rIns="91440" bIns="45720" rtlCol="1"/>
          <a:lstStyle>
            <a:lvl1pPr algn="r">
              <a:defRPr sz="1200"/>
            </a:lvl1pPr>
          </a:lstStyle>
          <a:p>
            <a:pPr>
              <a:defRPr/>
            </a:pPr>
            <a:endParaRPr lang="ar-SA"/>
          </a:p>
        </p:txBody>
      </p:sp>
      <p:sp>
        <p:nvSpPr>
          <p:cNvPr id="3" name="عنصر نائب للتاريخ 2"/>
          <p:cNvSpPr>
            <a:spLocks noGrp="1"/>
          </p:cNvSpPr>
          <p:nvPr>
            <p:ph type="dt" sz="quarter" idx="1"/>
          </p:nvPr>
        </p:nvSpPr>
        <p:spPr>
          <a:xfrm>
            <a:off x="1588" y="0"/>
            <a:ext cx="2889250" cy="496888"/>
          </a:xfrm>
          <a:prstGeom prst="rect">
            <a:avLst/>
          </a:prstGeom>
        </p:spPr>
        <p:txBody>
          <a:bodyPr vert="horz" lIns="91440" tIns="45720" rIns="91440" bIns="45720" rtlCol="1"/>
          <a:lstStyle>
            <a:lvl1pPr algn="l">
              <a:defRPr sz="1200"/>
            </a:lvl1pPr>
          </a:lstStyle>
          <a:p>
            <a:pPr>
              <a:defRPr/>
            </a:pPr>
            <a:fld id="{2821C905-130A-4FBC-9CDE-1AC85762B684}" type="datetimeFigureOut">
              <a:rPr lang="ar-SA"/>
              <a:pPr>
                <a:defRPr/>
              </a:pPr>
              <a:t>12/04/33</a:t>
            </a:fld>
            <a:endParaRPr lang="ar-SA"/>
          </a:p>
        </p:txBody>
      </p:sp>
      <p:sp>
        <p:nvSpPr>
          <p:cNvPr id="4" name="عنصر نائب للتذييل 3"/>
          <p:cNvSpPr>
            <a:spLocks noGrp="1"/>
          </p:cNvSpPr>
          <p:nvPr>
            <p:ph type="ftr" sz="quarter" idx="2"/>
          </p:nvPr>
        </p:nvSpPr>
        <p:spPr>
          <a:xfrm>
            <a:off x="3779838" y="9429750"/>
            <a:ext cx="2889250" cy="496888"/>
          </a:xfrm>
          <a:prstGeom prst="rect">
            <a:avLst/>
          </a:prstGeom>
        </p:spPr>
        <p:txBody>
          <a:bodyPr vert="horz" lIns="91440" tIns="45720" rIns="91440" bIns="45720" rtlCol="1" anchor="b"/>
          <a:lstStyle>
            <a:lvl1pPr algn="r">
              <a:defRPr sz="1200"/>
            </a:lvl1pPr>
          </a:lstStyle>
          <a:p>
            <a:pPr>
              <a:defRPr/>
            </a:pPr>
            <a:endParaRPr lang="ar-SA"/>
          </a:p>
        </p:txBody>
      </p:sp>
      <p:sp>
        <p:nvSpPr>
          <p:cNvPr id="5" name="عنصر نائب لرقم الشريحة 4"/>
          <p:cNvSpPr>
            <a:spLocks noGrp="1"/>
          </p:cNvSpPr>
          <p:nvPr>
            <p:ph type="sldNum" sz="quarter" idx="3"/>
          </p:nvPr>
        </p:nvSpPr>
        <p:spPr>
          <a:xfrm>
            <a:off x="1588" y="9429750"/>
            <a:ext cx="2889250" cy="496888"/>
          </a:xfrm>
          <a:prstGeom prst="rect">
            <a:avLst/>
          </a:prstGeom>
        </p:spPr>
        <p:txBody>
          <a:bodyPr vert="horz" lIns="91440" tIns="45720" rIns="91440" bIns="45720" rtlCol="1" anchor="b"/>
          <a:lstStyle>
            <a:lvl1pPr algn="l">
              <a:defRPr sz="1200"/>
            </a:lvl1pPr>
          </a:lstStyle>
          <a:p>
            <a:pPr>
              <a:defRPr/>
            </a:pPr>
            <a:fld id="{A2661B6D-7936-4BF4-A1CC-878DC4E84E6E}" type="slidenum">
              <a:rPr lang="ar-SA"/>
              <a:pPr>
                <a:defRPr/>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95235" name="Rectangle 3"/>
          <p:cNvSpPr>
            <a:spLocks noGrp="1" noChangeArrowheads="1"/>
          </p:cNvSpPr>
          <p:nvPr>
            <p:ph type="dt" idx="1"/>
          </p:nvPr>
        </p:nvSpPr>
        <p:spPr bwMode="auto">
          <a:xfrm>
            <a:off x="3779838"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p>
        </p:txBody>
      </p:sp>
      <p:sp>
        <p:nvSpPr>
          <p:cNvPr id="18436" name="Rectangle 4"/>
          <p:cNvSpPr>
            <a:spLocks noChangeArrowheads="1" noTextEdit="1"/>
          </p:cNvSpPr>
          <p:nvPr>
            <p:ph type="sldImg" idx="2"/>
          </p:nvPr>
        </p:nvSpPr>
        <p:spPr bwMode="auto">
          <a:xfrm>
            <a:off x="854075" y="744538"/>
            <a:ext cx="4960938" cy="3722687"/>
          </a:xfrm>
          <a:prstGeom prst="rect">
            <a:avLst/>
          </a:prstGeom>
          <a:noFill/>
          <a:ln w="9525">
            <a:solidFill>
              <a:srgbClr val="000000"/>
            </a:solidFill>
            <a:miter lim="800000"/>
            <a:headEnd/>
            <a:tailEnd/>
          </a:ln>
        </p:spPr>
      </p:sp>
      <p:sp>
        <p:nvSpPr>
          <p:cNvPr id="95237" name="Rectangle 5"/>
          <p:cNvSpPr>
            <a:spLocks noGrp="1" noChangeArrowheads="1"/>
          </p:cNvSpPr>
          <p:nvPr>
            <p:ph type="body" sz="quarter" idx="3"/>
          </p:nvPr>
        </p:nvSpPr>
        <p:spPr bwMode="auto">
          <a:xfrm>
            <a:off x="889000" y="4716463"/>
            <a:ext cx="48910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95238" name="Rectangle 6"/>
          <p:cNvSpPr>
            <a:spLocks noGrp="1" noChangeArrowheads="1"/>
          </p:cNvSpPr>
          <p:nvPr>
            <p:ph type="ftr" sz="quarter" idx="4"/>
          </p:nvPr>
        </p:nvSpPr>
        <p:spPr bwMode="auto">
          <a:xfrm>
            <a:off x="0" y="9431338"/>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95239" name="Rectangle 7"/>
          <p:cNvSpPr>
            <a:spLocks noGrp="1" noChangeArrowheads="1"/>
          </p:cNvSpPr>
          <p:nvPr>
            <p:ph type="sldNum" sz="quarter" idx="5"/>
          </p:nvPr>
        </p:nvSpPr>
        <p:spPr bwMode="auto">
          <a:xfrm>
            <a:off x="3779838" y="9431338"/>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Times New Roman" pitchFamily="18" charset="0"/>
              </a:defRPr>
            </a:lvl1pPr>
          </a:lstStyle>
          <a:p>
            <a:fld id="{C52C303C-7B8A-42C4-82EE-D45B728CA839}" type="slidenum">
              <a:rPr lang="ar-SA"/>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D7240B4E-70C0-4946-9FC3-11A677696973}" type="slidenum">
              <a:rPr lang="ar-SA"/>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BBD9C10F-68DA-4726-9550-304C7C7A7090}" type="slidenum">
              <a:rPr lang="ar-SA"/>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A09D7896-39E6-4740-A86B-B76B291DC132}" type="slidenum">
              <a:rPr lang="ar-SA"/>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fld id="{0DB4E592-5894-4AA0-A611-5A32C043CDFD}" type="slidenum">
              <a:rPr lang="ar-SA"/>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fld id="{A2087089-A6FB-44E8-87E8-022BF5E79828}" type="slidenum">
              <a:rPr lang="ar-SA"/>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fld id="{11421C60-F1DE-416E-855C-F269F2D768F0}" type="slidenum">
              <a:rPr lang="ar-SA"/>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fld id="{04E13CE5-CBC9-416D-955E-1E4276EA43DC}" type="slidenum">
              <a:rPr lang="ar-SA"/>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fld id="{A2296FB1-DAC6-4F3C-B63A-6C392604576A}" type="slidenum">
              <a:rPr lang="ar-SA"/>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fld id="{27EA17C6-81F8-4243-9CF6-01F614437841}" type="slidenum">
              <a:rPr lang="ar-SA"/>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609EA744-D18A-4FA2-90C2-732F825E2E63}" type="slidenum">
              <a:rPr lang="ar-SA"/>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15100" y="609600"/>
            <a:ext cx="1943100" cy="54864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685800" y="609600"/>
            <a:ext cx="5676900" cy="54864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3746D7E4-AA20-4EC5-A400-1D8936AB6381}" type="slidenum">
              <a:rPr lang="ar-SA"/>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70013" y="301625"/>
            <a:ext cx="7313612"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370013" y="1827213"/>
            <a:ext cx="3579812"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102225" y="1827213"/>
            <a:ext cx="3581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102225" y="3960813"/>
            <a:ext cx="3581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8"/>
          <p:cNvSpPr>
            <a:spLocks noGrp="1" noChangeArrowheads="1"/>
          </p:cNvSpPr>
          <p:nvPr>
            <p:ph type="dt" sz="half" idx="10"/>
          </p:nvPr>
        </p:nvSpPr>
        <p:spPr/>
        <p:txBody>
          <a:bodyPr/>
          <a:lstStyle>
            <a:lvl1pPr>
              <a:defRPr/>
            </a:lvl1pPr>
          </a:lstStyle>
          <a:p>
            <a:pPr>
              <a:defRPr/>
            </a:pPr>
            <a:endParaRPr lang="en-US"/>
          </a:p>
        </p:txBody>
      </p:sp>
      <p:sp>
        <p:nvSpPr>
          <p:cNvPr id="7" name="Rectangle 9"/>
          <p:cNvSpPr>
            <a:spLocks noGrp="1" noChangeArrowheads="1"/>
          </p:cNvSpPr>
          <p:nvPr>
            <p:ph type="ftr" sz="quarter" idx="11"/>
          </p:nvPr>
        </p:nvSpPr>
        <p:spPr/>
        <p:txBody>
          <a:bodyPr/>
          <a:lstStyle>
            <a:lvl1pPr>
              <a:defRPr/>
            </a:lvl1pPr>
          </a:lstStyle>
          <a:p>
            <a:pPr>
              <a:defRPr/>
            </a:pPr>
            <a:endParaRPr lang="en-US"/>
          </a:p>
        </p:txBody>
      </p:sp>
      <p:sp>
        <p:nvSpPr>
          <p:cNvPr id="8" name="Rectangle 10"/>
          <p:cNvSpPr>
            <a:spLocks noGrp="1" noChangeArrowheads="1"/>
          </p:cNvSpPr>
          <p:nvPr>
            <p:ph type="sldNum" sz="quarter" idx="12"/>
          </p:nvPr>
        </p:nvSpPr>
        <p:spPr/>
        <p:txBody>
          <a:bodyPr/>
          <a:lstStyle>
            <a:lvl1pPr>
              <a:defRPr/>
            </a:lvl1pPr>
          </a:lstStyle>
          <a:p>
            <a:fld id="{7320224C-C6C4-4ED3-A362-291A48BF08AC}" type="slidenum">
              <a:rPr lang="ar-SA"/>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370013" y="301625"/>
            <a:ext cx="7313612"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370013" y="1827213"/>
            <a:ext cx="7313612" cy="4114800"/>
          </a:xfrm>
        </p:spPr>
        <p:txBody>
          <a:bodyPr/>
          <a:lstStyle/>
          <a:p>
            <a:pPr lvl="0"/>
            <a:endParaRPr lang="en-US" noProof="0" smtClean="0"/>
          </a:p>
        </p:txBody>
      </p:sp>
      <p:sp>
        <p:nvSpPr>
          <p:cNvPr id="4" name="Rectangle 8"/>
          <p:cNvSpPr>
            <a:spLocks noGrp="1" noChangeArrowheads="1"/>
          </p:cNvSpPr>
          <p:nvPr>
            <p:ph type="dt" sz="half" idx="10"/>
          </p:nvPr>
        </p:nvSpPr>
        <p:spPr/>
        <p:txBody>
          <a:bodyPr/>
          <a:lstStyle>
            <a:lvl1pPr>
              <a:defRPr/>
            </a:lvl1pPr>
          </a:lstStyle>
          <a:p>
            <a:pPr>
              <a:defRPr/>
            </a:pPr>
            <a:endParaRPr lang="en-US"/>
          </a:p>
        </p:txBody>
      </p:sp>
      <p:sp>
        <p:nvSpPr>
          <p:cNvPr id="5" name="Rectangle 9"/>
          <p:cNvSpPr>
            <a:spLocks noGrp="1" noChangeArrowheads="1"/>
          </p:cNvSpPr>
          <p:nvPr>
            <p:ph type="ftr" sz="quarter" idx="11"/>
          </p:nvPr>
        </p:nvSpPr>
        <p:spPr/>
        <p:txBody>
          <a:bodyPr/>
          <a:lstStyle>
            <a:lvl1pPr>
              <a:defRPr/>
            </a:lvl1pPr>
          </a:lstStyle>
          <a:p>
            <a:pPr>
              <a:defRPr/>
            </a:pPr>
            <a:endParaRPr lang="en-US"/>
          </a:p>
        </p:txBody>
      </p:sp>
      <p:sp>
        <p:nvSpPr>
          <p:cNvPr id="6" name="Rectangle 10"/>
          <p:cNvSpPr>
            <a:spLocks noGrp="1" noChangeArrowheads="1"/>
          </p:cNvSpPr>
          <p:nvPr>
            <p:ph type="sldNum" sz="quarter" idx="12"/>
          </p:nvPr>
        </p:nvSpPr>
        <p:spPr/>
        <p:txBody>
          <a:bodyPr/>
          <a:lstStyle>
            <a:lvl1pPr>
              <a:defRPr/>
            </a:lvl1pPr>
          </a:lstStyle>
          <a:p>
            <a:fld id="{4C06C2C6-9D43-418B-96B5-EDEE74971E8E}" type="slidenum">
              <a:rPr lang="ar-SA"/>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GB"/>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GB"/>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Times New Roman" pitchFamily="18" charset="0"/>
              </a:defRPr>
            </a:lvl1pPr>
          </a:lstStyle>
          <a:p>
            <a:fld id="{19D74166-B110-4B0E-9A27-EFC929AD80A5}" type="slidenum">
              <a:rPr lang="ar-SA"/>
              <a:pPr/>
              <a:t>‹#›</a:t>
            </a:fld>
            <a:endParaRPr lang="en-GB"/>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p:hf hdr="0" ftr="0" dt="0"/>
  <p:txStyles>
    <p:titleStyle>
      <a:lvl1pPr algn="ctr" rtl="0" eaLnBrk="0" fontAlgn="base" hangingPunct="0">
        <a:spcBef>
          <a:spcPct val="0"/>
        </a:spcBef>
        <a:spcAft>
          <a:spcPct val="0"/>
        </a:spcAft>
        <a:defRPr sz="3600">
          <a:solidFill>
            <a:srgbClr val="FF0000"/>
          </a:solidFill>
          <a:latin typeface="+mj-lt"/>
          <a:ea typeface="+mj-ea"/>
          <a:cs typeface="+mj-cs"/>
        </a:defRPr>
      </a:lvl1pPr>
      <a:lvl2pPr algn="ctr" rtl="0" eaLnBrk="0" fontAlgn="base" hangingPunct="0">
        <a:spcBef>
          <a:spcPct val="0"/>
        </a:spcBef>
        <a:spcAft>
          <a:spcPct val="0"/>
        </a:spcAft>
        <a:defRPr sz="3600">
          <a:solidFill>
            <a:srgbClr val="FF0000"/>
          </a:solidFill>
          <a:latin typeface="Arial Unicode MS" pitchFamily="34" charset="-128"/>
        </a:defRPr>
      </a:lvl2pPr>
      <a:lvl3pPr algn="ctr" rtl="0" eaLnBrk="0" fontAlgn="base" hangingPunct="0">
        <a:spcBef>
          <a:spcPct val="0"/>
        </a:spcBef>
        <a:spcAft>
          <a:spcPct val="0"/>
        </a:spcAft>
        <a:defRPr sz="3600">
          <a:solidFill>
            <a:srgbClr val="FF0000"/>
          </a:solidFill>
          <a:latin typeface="Arial Unicode MS" pitchFamily="34" charset="-128"/>
        </a:defRPr>
      </a:lvl3pPr>
      <a:lvl4pPr algn="ctr" rtl="0" eaLnBrk="0" fontAlgn="base" hangingPunct="0">
        <a:spcBef>
          <a:spcPct val="0"/>
        </a:spcBef>
        <a:spcAft>
          <a:spcPct val="0"/>
        </a:spcAft>
        <a:defRPr sz="3600">
          <a:solidFill>
            <a:srgbClr val="FF0000"/>
          </a:solidFill>
          <a:latin typeface="Arial Unicode MS" pitchFamily="34" charset="-128"/>
        </a:defRPr>
      </a:lvl4pPr>
      <a:lvl5pPr algn="ctr" rtl="0" eaLnBrk="0" fontAlgn="base" hangingPunct="0">
        <a:spcBef>
          <a:spcPct val="0"/>
        </a:spcBef>
        <a:spcAft>
          <a:spcPct val="0"/>
        </a:spcAft>
        <a:defRPr sz="3600">
          <a:solidFill>
            <a:srgbClr val="FF0000"/>
          </a:solidFill>
          <a:latin typeface="Arial Unicode MS" pitchFamily="34" charset="-128"/>
        </a:defRPr>
      </a:lvl5pPr>
      <a:lvl6pPr marL="457200" algn="ctr" rtl="0" fontAlgn="base">
        <a:spcBef>
          <a:spcPct val="0"/>
        </a:spcBef>
        <a:spcAft>
          <a:spcPct val="0"/>
        </a:spcAft>
        <a:defRPr sz="3600">
          <a:solidFill>
            <a:srgbClr val="FF0000"/>
          </a:solidFill>
          <a:latin typeface="Arial Unicode MS" pitchFamily="34" charset="-128"/>
        </a:defRPr>
      </a:lvl6pPr>
      <a:lvl7pPr marL="914400" algn="ctr" rtl="0" fontAlgn="base">
        <a:spcBef>
          <a:spcPct val="0"/>
        </a:spcBef>
        <a:spcAft>
          <a:spcPct val="0"/>
        </a:spcAft>
        <a:defRPr sz="3600">
          <a:solidFill>
            <a:srgbClr val="FF0000"/>
          </a:solidFill>
          <a:latin typeface="Arial Unicode MS" pitchFamily="34" charset="-128"/>
        </a:defRPr>
      </a:lvl7pPr>
      <a:lvl8pPr marL="1371600" algn="ctr" rtl="0" fontAlgn="base">
        <a:spcBef>
          <a:spcPct val="0"/>
        </a:spcBef>
        <a:spcAft>
          <a:spcPct val="0"/>
        </a:spcAft>
        <a:defRPr sz="3600">
          <a:solidFill>
            <a:srgbClr val="FF0000"/>
          </a:solidFill>
          <a:latin typeface="Arial Unicode MS" pitchFamily="34" charset="-128"/>
        </a:defRPr>
      </a:lvl8pPr>
      <a:lvl9pPr marL="1828800" algn="ctr" rtl="0" fontAlgn="base">
        <a:spcBef>
          <a:spcPct val="0"/>
        </a:spcBef>
        <a:spcAft>
          <a:spcPct val="0"/>
        </a:spcAft>
        <a:defRPr sz="3600">
          <a:solidFill>
            <a:srgbClr val="FF0000"/>
          </a:solidFill>
          <a:latin typeface="Arial Unicode MS" pitchFamily="34" charset="-128"/>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عنوان 1"/>
          <p:cNvSpPr>
            <a:spLocks noGrp="1"/>
          </p:cNvSpPr>
          <p:nvPr>
            <p:ph type="title"/>
          </p:nvPr>
        </p:nvSpPr>
        <p:spPr/>
        <p:txBody>
          <a:bodyPr/>
          <a:lstStyle/>
          <a:p>
            <a:r>
              <a:rPr lang="ar-SA" smtClean="0"/>
              <a:t>مثلي الجمل التالية مستخدمة المنطق الرياضي</a:t>
            </a:r>
          </a:p>
        </p:txBody>
      </p:sp>
      <p:sp>
        <p:nvSpPr>
          <p:cNvPr id="11267" name="عنصر نائب للمحتوى 2"/>
          <p:cNvSpPr>
            <a:spLocks noGrp="1"/>
          </p:cNvSpPr>
          <p:nvPr>
            <p:ph idx="1"/>
          </p:nvPr>
        </p:nvSpPr>
        <p:spPr/>
        <p:txBody>
          <a:bodyPr/>
          <a:lstStyle/>
          <a:p>
            <a:r>
              <a:rPr lang="en-US" smtClean="0"/>
              <a:t>Gold is valuable </a:t>
            </a:r>
          </a:p>
          <a:p>
            <a:pPr algn="ctr">
              <a:buFontTx/>
              <a:buNone/>
            </a:pPr>
            <a:r>
              <a:rPr lang="en-US" smtClean="0">
                <a:solidFill>
                  <a:srgbClr val="0070C0"/>
                </a:solidFill>
              </a:rPr>
              <a:t>valuable (gold).</a:t>
            </a:r>
          </a:p>
          <a:p>
            <a:r>
              <a:rPr lang="en-US" smtClean="0"/>
              <a:t>Jane is female </a:t>
            </a:r>
          </a:p>
          <a:p>
            <a:pPr algn="ctr">
              <a:buFontTx/>
              <a:buNone/>
            </a:pPr>
            <a:r>
              <a:rPr lang="en-US" smtClean="0">
                <a:solidFill>
                  <a:srgbClr val="0070C0"/>
                </a:solidFill>
              </a:rPr>
              <a:t>female (jane).</a:t>
            </a:r>
          </a:p>
          <a:p>
            <a:r>
              <a:rPr lang="en-US" smtClean="0"/>
              <a:t>John owns gold </a:t>
            </a:r>
          </a:p>
          <a:p>
            <a:pPr algn="ctr">
              <a:buFontTx/>
              <a:buNone/>
            </a:pPr>
            <a:r>
              <a:rPr lang="en-US" smtClean="0">
                <a:solidFill>
                  <a:srgbClr val="0070C0"/>
                </a:solidFill>
              </a:rPr>
              <a:t>owns (johns, gold).</a:t>
            </a:r>
          </a:p>
          <a:p>
            <a:r>
              <a:rPr lang="en-US" smtClean="0"/>
              <a:t>Johns is the father of Mary </a:t>
            </a:r>
          </a:p>
          <a:p>
            <a:pPr algn="ctr">
              <a:buFontTx/>
              <a:buNone/>
            </a:pPr>
            <a:r>
              <a:rPr lang="en-US" smtClean="0">
                <a:solidFill>
                  <a:srgbClr val="0070C0"/>
                </a:solidFill>
              </a:rPr>
              <a:t>father (john, marry).</a:t>
            </a:r>
            <a:endParaRPr lang="ar-SA" smtClean="0">
              <a:solidFill>
                <a:srgbClr val="0070C0"/>
              </a:solidFill>
            </a:endParaRPr>
          </a:p>
        </p:txBody>
      </p:sp>
      <p:sp>
        <p:nvSpPr>
          <p:cNvPr id="4100" name="عنصر نائب لرقم الشريحة 3"/>
          <p:cNvSpPr>
            <a:spLocks noGrp="1"/>
          </p:cNvSpPr>
          <p:nvPr>
            <p:ph type="sldNum" sz="quarter" idx="12"/>
          </p:nvPr>
        </p:nvSpPr>
        <p:spPr>
          <a:noFill/>
        </p:spPr>
        <p:txBody>
          <a:bodyPr/>
          <a:lstStyle/>
          <a:p>
            <a:fld id="{05A520DF-B73F-41D8-A2C1-41F129B5713C}" type="slidenum">
              <a:rPr lang="ar-SA"/>
              <a:pPr/>
              <a:t>1</a:t>
            </a:fld>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267">
                                            <p:txEl>
                                              <p:pRg st="1" end="1"/>
                                            </p:txEl>
                                          </p:spTgt>
                                        </p:tgtEl>
                                        <p:attrNameLst>
                                          <p:attrName>style.visibility</p:attrName>
                                        </p:attrNameLst>
                                      </p:cBhvr>
                                      <p:to>
                                        <p:strVal val="visible"/>
                                      </p:to>
                                    </p:set>
                                    <p:anim calcmode="lin" valueType="num">
                                      <p:cBhvr additive="base">
                                        <p:cTn id="13" dur="5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267">
                                            <p:txEl>
                                              <p:pRg st="2" end="2"/>
                                            </p:txEl>
                                          </p:spTgt>
                                        </p:tgtEl>
                                        <p:attrNameLst>
                                          <p:attrName>style.visibility</p:attrName>
                                        </p:attrNameLst>
                                      </p:cBhvr>
                                      <p:to>
                                        <p:strVal val="visible"/>
                                      </p:to>
                                    </p:set>
                                    <p:anim calcmode="lin" valueType="num">
                                      <p:cBhvr additive="base">
                                        <p:cTn id="19"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2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267">
                                            <p:txEl>
                                              <p:pRg st="3" end="3"/>
                                            </p:txEl>
                                          </p:spTgt>
                                        </p:tgtEl>
                                        <p:attrNameLst>
                                          <p:attrName>style.visibility</p:attrName>
                                        </p:attrNameLst>
                                      </p:cBhvr>
                                      <p:to>
                                        <p:strVal val="visible"/>
                                      </p:to>
                                    </p:set>
                                    <p:anim calcmode="lin" valueType="num">
                                      <p:cBhvr additive="base">
                                        <p:cTn id="25" dur="5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26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267">
                                            <p:txEl>
                                              <p:pRg st="4" end="4"/>
                                            </p:txEl>
                                          </p:spTgt>
                                        </p:tgtEl>
                                        <p:attrNameLst>
                                          <p:attrName>style.visibility</p:attrName>
                                        </p:attrNameLst>
                                      </p:cBhvr>
                                      <p:to>
                                        <p:strVal val="visible"/>
                                      </p:to>
                                    </p:set>
                                    <p:anim calcmode="lin" valueType="num">
                                      <p:cBhvr additive="base">
                                        <p:cTn id="31" dur="500" fill="hold"/>
                                        <p:tgtEl>
                                          <p:spTgt spid="1126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26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1267">
                                            <p:txEl>
                                              <p:pRg st="5" end="5"/>
                                            </p:txEl>
                                          </p:spTgt>
                                        </p:tgtEl>
                                        <p:attrNameLst>
                                          <p:attrName>style.visibility</p:attrName>
                                        </p:attrNameLst>
                                      </p:cBhvr>
                                      <p:to>
                                        <p:strVal val="visible"/>
                                      </p:to>
                                    </p:set>
                                    <p:anim calcmode="lin" valueType="num">
                                      <p:cBhvr additive="base">
                                        <p:cTn id="37" dur="500" fill="hold"/>
                                        <p:tgtEl>
                                          <p:spTgt spid="1126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26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1267">
                                            <p:txEl>
                                              <p:pRg st="6" end="6"/>
                                            </p:txEl>
                                          </p:spTgt>
                                        </p:tgtEl>
                                        <p:attrNameLst>
                                          <p:attrName>style.visibility</p:attrName>
                                        </p:attrNameLst>
                                      </p:cBhvr>
                                      <p:to>
                                        <p:strVal val="visible"/>
                                      </p:to>
                                    </p:set>
                                    <p:anim calcmode="lin" valueType="num">
                                      <p:cBhvr additive="base">
                                        <p:cTn id="43" dur="500" fill="hold"/>
                                        <p:tgtEl>
                                          <p:spTgt spid="1126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26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1267">
                                            <p:txEl>
                                              <p:pRg st="7" end="7"/>
                                            </p:txEl>
                                          </p:spTgt>
                                        </p:tgtEl>
                                        <p:attrNameLst>
                                          <p:attrName>style.visibility</p:attrName>
                                        </p:attrNameLst>
                                      </p:cBhvr>
                                      <p:to>
                                        <p:strVal val="visible"/>
                                      </p:to>
                                    </p:set>
                                    <p:anim calcmode="lin" valueType="num">
                                      <p:cBhvr additive="base">
                                        <p:cTn id="49" dur="500" fill="hold"/>
                                        <p:tgtEl>
                                          <p:spTgt spid="11267">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126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عنوان 1"/>
          <p:cNvSpPr>
            <a:spLocks noGrp="1"/>
          </p:cNvSpPr>
          <p:nvPr>
            <p:ph type="title"/>
          </p:nvPr>
        </p:nvSpPr>
        <p:spPr/>
        <p:txBody>
          <a:bodyPr/>
          <a:lstStyle/>
          <a:p>
            <a:r>
              <a:rPr lang="ar-SA" smtClean="0"/>
              <a:t>مثلي الجمل التالية مستخدمة المنطق الرياضي</a:t>
            </a:r>
          </a:p>
        </p:txBody>
      </p:sp>
      <p:sp>
        <p:nvSpPr>
          <p:cNvPr id="3075" name="عنصر نائب للمحتوى 2"/>
          <p:cNvSpPr>
            <a:spLocks noGrp="1"/>
          </p:cNvSpPr>
          <p:nvPr>
            <p:ph idx="1"/>
          </p:nvPr>
        </p:nvSpPr>
        <p:spPr/>
        <p:txBody>
          <a:bodyPr/>
          <a:lstStyle/>
          <a:p>
            <a:r>
              <a:rPr lang="en-US" smtClean="0"/>
              <a:t>Birmingham is smaller than London</a:t>
            </a:r>
          </a:p>
          <a:p>
            <a:pPr algn="ctr">
              <a:buFontTx/>
              <a:buNone/>
            </a:pPr>
            <a:r>
              <a:rPr lang="en-US" smtClean="0">
                <a:solidFill>
                  <a:srgbClr val="00B0F0"/>
                </a:solidFill>
              </a:rPr>
              <a:t>smaller(Birmingham, London)</a:t>
            </a:r>
          </a:p>
          <a:p>
            <a:endParaRPr lang="en-US" smtClean="0"/>
          </a:p>
          <a:p>
            <a:r>
              <a:rPr lang="en-US" smtClean="0"/>
              <a:t>Birmingham is not a country</a:t>
            </a:r>
          </a:p>
          <a:p>
            <a:pPr algn="ctr">
              <a:buFontTx/>
              <a:buNone/>
            </a:pPr>
            <a:r>
              <a:rPr lang="en-US" smtClean="0">
                <a:solidFill>
                  <a:srgbClr val="00B0F0"/>
                </a:solidFill>
              </a:rPr>
              <a:t>¬country(Birmingham)</a:t>
            </a:r>
          </a:p>
          <a:p>
            <a:endParaRPr lang="en-US" smtClean="0"/>
          </a:p>
          <a:p>
            <a:r>
              <a:rPr lang="en-US" smtClean="0"/>
              <a:t>Charlton Heston is a man</a:t>
            </a:r>
          </a:p>
          <a:p>
            <a:pPr algn="ctr">
              <a:buFontTx/>
              <a:buNone/>
            </a:pPr>
            <a:r>
              <a:rPr lang="en-US" smtClean="0">
                <a:solidFill>
                  <a:srgbClr val="00B0F0"/>
                </a:solidFill>
              </a:rPr>
              <a:t>man(Charlton Heston)</a:t>
            </a:r>
            <a:endParaRPr lang="ar-SA" smtClean="0">
              <a:solidFill>
                <a:srgbClr val="00B0F0"/>
              </a:solidFill>
            </a:endParaRPr>
          </a:p>
          <a:p>
            <a:pPr>
              <a:buFontTx/>
              <a:buNone/>
            </a:pPr>
            <a:endParaRPr lang="en-US" smtClean="0"/>
          </a:p>
          <a:p>
            <a:endParaRPr lang="ar-SA" smtClean="0"/>
          </a:p>
          <a:p>
            <a:pPr>
              <a:buFontTx/>
              <a:buNone/>
            </a:pPr>
            <a:endParaRPr lang="en-US" smtClean="0"/>
          </a:p>
          <a:p>
            <a:pPr>
              <a:buFontTx/>
              <a:buNone/>
            </a:pPr>
            <a:endParaRPr lang="ar-SA" smtClean="0"/>
          </a:p>
        </p:txBody>
      </p:sp>
      <p:sp>
        <p:nvSpPr>
          <p:cNvPr id="5124" name="عنصر نائب لرقم الشريحة 3"/>
          <p:cNvSpPr>
            <a:spLocks noGrp="1"/>
          </p:cNvSpPr>
          <p:nvPr>
            <p:ph type="sldNum" sz="quarter" idx="12"/>
          </p:nvPr>
        </p:nvSpPr>
        <p:spPr>
          <a:noFill/>
        </p:spPr>
        <p:txBody>
          <a:bodyPr/>
          <a:lstStyle/>
          <a:p>
            <a:fld id="{EA3F4918-4CD2-4D9B-AADC-D7B0585F6021}" type="slidenum">
              <a:rPr lang="ar-SA"/>
              <a:pPr/>
              <a:t>2</a:t>
            </a:fld>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 calcmode="lin" valueType="num">
                                      <p:cBhvr additive="base">
                                        <p:cTn id="7" dur="500" fill="hold"/>
                                        <p:tgtEl>
                                          <p:spTgt spid="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75">
                                            <p:txEl>
                                              <p:pRg st="1" end="1"/>
                                            </p:txEl>
                                          </p:spTgt>
                                        </p:tgtEl>
                                        <p:attrNameLst>
                                          <p:attrName>style.visibility</p:attrName>
                                        </p:attrNameLst>
                                      </p:cBhvr>
                                      <p:to>
                                        <p:strVal val="visible"/>
                                      </p:to>
                                    </p:set>
                                    <p:anim calcmode="lin" valueType="num">
                                      <p:cBhvr additive="base">
                                        <p:cTn id="13" dur="500" fill="hold"/>
                                        <p:tgtEl>
                                          <p:spTgt spid="30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75">
                                            <p:txEl>
                                              <p:pRg st="3" end="3"/>
                                            </p:txEl>
                                          </p:spTgt>
                                        </p:tgtEl>
                                        <p:attrNameLst>
                                          <p:attrName>style.visibility</p:attrName>
                                        </p:attrNameLst>
                                      </p:cBhvr>
                                      <p:to>
                                        <p:strVal val="visible"/>
                                      </p:to>
                                    </p:set>
                                    <p:anim calcmode="lin" valueType="num">
                                      <p:cBhvr additive="base">
                                        <p:cTn id="19" dur="500" fill="hold"/>
                                        <p:tgtEl>
                                          <p:spTgt spid="307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7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075">
                                            <p:txEl>
                                              <p:pRg st="4" end="4"/>
                                            </p:txEl>
                                          </p:spTgt>
                                        </p:tgtEl>
                                        <p:attrNameLst>
                                          <p:attrName>style.visibility</p:attrName>
                                        </p:attrNameLst>
                                      </p:cBhvr>
                                      <p:to>
                                        <p:strVal val="visible"/>
                                      </p:to>
                                    </p:set>
                                    <p:anim calcmode="lin" valueType="num">
                                      <p:cBhvr additive="base">
                                        <p:cTn id="25" dur="500" fill="hold"/>
                                        <p:tgtEl>
                                          <p:spTgt spid="307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075">
                                            <p:txEl>
                                              <p:pRg st="6" end="6"/>
                                            </p:txEl>
                                          </p:spTgt>
                                        </p:tgtEl>
                                        <p:attrNameLst>
                                          <p:attrName>style.visibility</p:attrName>
                                        </p:attrNameLst>
                                      </p:cBhvr>
                                      <p:to>
                                        <p:strVal val="visible"/>
                                      </p:to>
                                    </p:set>
                                    <p:anim calcmode="lin" valueType="num">
                                      <p:cBhvr additive="base">
                                        <p:cTn id="31" dur="500" fill="hold"/>
                                        <p:tgtEl>
                                          <p:spTgt spid="3075">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075">
                                            <p:txEl>
                                              <p:pRg st="7" end="7"/>
                                            </p:txEl>
                                          </p:spTgt>
                                        </p:tgtEl>
                                        <p:attrNameLst>
                                          <p:attrName>style.visibility</p:attrName>
                                        </p:attrNameLst>
                                      </p:cBhvr>
                                      <p:to>
                                        <p:strVal val="visible"/>
                                      </p:to>
                                    </p:set>
                                    <p:anim calcmode="lin" valueType="num">
                                      <p:cBhvr additive="base">
                                        <p:cTn id="37" dur="500" fill="hold"/>
                                        <p:tgtEl>
                                          <p:spTgt spid="3075">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07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عنصر نائب لرقم الشريحة 5"/>
          <p:cNvSpPr>
            <a:spLocks noGrp="1"/>
          </p:cNvSpPr>
          <p:nvPr>
            <p:ph type="sldNum" sz="quarter" idx="12"/>
          </p:nvPr>
        </p:nvSpPr>
        <p:spPr>
          <a:noFill/>
        </p:spPr>
        <p:txBody>
          <a:bodyPr/>
          <a:lstStyle/>
          <a:p>
            <a:fld id="{F2D25B56-D26B-4D3F-A5A6-46ECADEC755F}" type="slidenum">
              <a:rPr lang="ar-SA"/>
              <a:pPr/>
              <a:t>3</a:t>
            </a:fld>
            <a:endParaRPr lang="en-GB"/>
          </a:p>
        </p:txBody>
      </p:sp>
      <p:sp>
        <p:nvSpPr>
          <p:cNvPr id="6147" name="Rectangle 2"/>
          <p:cNvSpPr>
            <a:spLocks noGrp="1" noChangeArrowheads="1"/>
          </p:cNvSpPr>
          <p:nvPr>
            <p:ph type="title"/>
          </p:nvPr>
        </p:nvSpPr>
        <p:spPr>
          <a:xfrm>
            <a:off x="304800" y="609600"/>
            <a:ext cx="8534400" cy="1143000"/>
          </a:xfrm>
        </p:spPr>
        <p:txBody>
          <a:bodyPr/>
          <a:lstStyle/>
          <a:p>
            <a:pPr eaLnBrk="1" hangingPunct="1"/>
            <a:r>
              <a:rPr lang="ar-SA" smtClean="0"/>
              <a:t>مثلي الجمل التالية مستخدمة المنطق الرياضي</a:t>
            </a:r>
            <a:endParaRPr lang="en-GB" smtClean="0"/>
          </a:p>
        </p:txBody>
      </p:sp>
      <p:sp>
        <p:nvSpPr>
          <p:cNvPr id="11268" name="Rectangle 3"/>
          <p:cNvSpPr>
            <a:spLocks noGrp="1" noChangeArrowheads="1"/>
          </p:cNvSpPr>
          <p:nvPr>
            <p:ph type="body" idx="1"/>
          </p:nvPr>
        </p:nvSpPr>
        <p:spPr>
          <a:xfrm>
            <a:off x="685800" y="1981200"/>
            <a:ext cx="7772400" cy="4343400"/>
          </a:xfrm>
        </p:spPr>
        <p:txBody>
          <a:bodyPr/>
          <a:lstStyle/>
          <a:p>
            <a:pPr marL="533400" indent="-533400" eaLnBrk="1" hangingPunct="1">
              <a:spcBef>
                <a:spcPct val="0"/>
              </a:spcBef>
              <a:spcAft>
                <a:spcPct val="50000"/>
              </a:spcAft>
              <a:buClr>
                <a:schemeClr val="tx1"/>
              </a:buClr>
              <a:buFontTx/>
              <a:buAutoNum type="arabicPeriod"/>
              <a:defRPr/>
            </a:pPr>
            <a:r>
              <a:rPr lang="en-US" sz="2000" dirty="0" smtClean="0"/>
              <a:t>There is a person who wrote computer-chess.</a:t>
            </a:r>
            <a:endParaRPr lang="ar-SA" sz="2000" dirty="0" smtClean="0"/>
          </a:p>
          <a:p>
            <a:pPr marL="533400" indent="-533400" algn="ctr" eaLnBrk="1" hangingPunct="1">
              <a:spcBef>
                <a:spcPct val="0"/>
              </a:spcBef>
              <a:spcAft>
                <a:spcPct val="50000"/>
              </a:spcAft>
              <a:buClr>
                <a:schemeClr val="tx1"/>
              </a:buClr>
              <a:buFontTx/>
              <a:buNone/>
              <a:defRPr/>
            </a:pPr>
            <a:r>
              <a:rPr lang="en-US" sz="2000" b="1" dirty="0" smtClean="0">
                <a:solidFill>
                  <a:srgbClr val="0070C0"/>
                </a:solidFill>
                <a:latin typeface="Arial" pitchFamily="34" charset="0"/>
                <a:sym typeface="Symbol" pitchFamily="18" charset="2"/>
              </a:rPr>
              <a:t></a:t>
            </a:r>
            <a:r>
              <a:rPr lang="en-US" sz="2000" dirty="0" smtClean="0">
                <a:solidFill>
                  <a:srgbClr val="0070C0"/>
                </a:solidFill>
                <a:latin typeface="Arial" pitchFamily="34" charset="0"/>
                <a:sym typeface="Symbol" pitchFamily="18" charset="2"/>
              </a:rPr>
              <a:t>X (Write(x, Computer-Chess))</a:t>
            </a:r>
            <a:endParaRPr lang="en-GB" sz="2000" dirty="0" smtClean="0">
              <a:solidFill>
                <a:srgbClr val="0070C0"/>
              </a:solidFill>
            </a:endParaRPr>
          </a:p>
          <a:p>
            <a:pPr marL="533400" indent="-533400" eaLnBrk="1" hangingPunct="1">
              <a:spcBef>
                <a:spcPct val="0"/>
              </a:spcBef>
              <a:spcAft>
                <a:spcPct val="50000"/>
              </a:spcAft>
              <a:buClr>
                <a:schemeClr val="tx1"/>
              </a:buClr>
              <a:buFontTx/>
              <a:buAutoNum type="arabicPeriod" startAt="2"/>
              <a:defRPr/>
            </a:pPr>
            <a:r>
              <a:rPr lang="en-GB" sz="2000" dirty="0" smtClean="0"/>
              <a:t>All elephants are of </a:t>
            </a:r>
            <a:r>
              <a:rPr lang="en-GB" sz="2000" dirty="0" err="1" smtClean="0"/>
              <a:t>color</a:t>
            </a:r>
            <a:r>
              <a:rPr lang="en-GB" sz="2000" dirty="0" smtClean="0"/>
              <a:t> gray.</a:t>
            </a:r>
          </a:p>
          <a:p>
            <a:pPr marL="533400" indent="-533400" algn="ctr" eaLnBrk="1" hangingPunct="1">
              <a:spcBef>
                <a:spcPct val="0"/>
              </a:spcBef>
              <a:spcAft>
                <a:spcPct val="50000"/>
              </a:spcAft>
              <a:buClr>
                <a:schemeClr val="tx1"/>
              </a:buClr>
              <a:buFontTx/>
              <a:buNone/>
              <a:defRPr/>
            </a:pPr>
            <a:r>
              <a:rPr lang="en-US" sz="2000" b="1" dirty="0" smtClean="0">
                <a:solidFill>
                  <a:srgbClr val="0070C0"/>
                </a:solidFill>
                <a:latin typeface="Arial" pitchFamily="34" charset="0"/>
                <a:sym typeface="Symbol" pitchFamily="18" charset="2"/>
              </a:rPr>
              <a:t></a:t>
            </a:r>
            <a:r>
              <a:rPr lang="en-US" sz="2000" dirty="0" smtClean="0">
                <a:solidFill>
                  <a:srgbClr val="0070C0"/>
                </a:solidFill>
                <a:latin typeface="Arial" pitchFamily="34" charset="0"/>
                <a:sym typeface="Symbol" pitchFamily="18" charset="2"/>
              </a:rPr>
              <a:t>X (Elephant (X) </a:t>
            </a:r>
            <a:r>
              <a:rPr lang="en-US" sz="2000" dirty="0" smtClean="0">
                <a:solidFill>
                  <a:srgbClr val="0070C0"/>
                </a:solidFill>
                <a:latin typeface="Arial" pitchFamily="34" charset="0"/>
                <a:sym typeface="Wingdings" pitchFamily="2" charset="2"/>
              </a:rPr>
              <a:t> Color(</a:t>
            </a:r>
            <a:r>
              <a:rPr lang="en-US" sz="2000" dirty="0" err="1" smtClean="0">
                <a:solidFill>
                  <a:srgbClr val="0070C0"/>
                </a:solidFill>
                <a:latin typeface="Arial" pitchFamily="34" charset="0"/>
                <a:sym typeface="Wingdings" pitchFamily="2" charset="2"/>
              </a:rPr>
              <a:t>X,Gray</a:t>
            </a:r>
            <a:r>
              <a:rPr lang="en-US" sz="2000" dirty="0" smtClean="0">
                <a:solidFill>
                  <a:srgbClr val="0070C0"/>
                </a:solidFill>
                <a:latin typeface="Arial" pitchFamily="34" charset="0"/>
                <a:sym typeface="Wingdings" pitchFamily="2" charset="2"/>
              </a:rPr>
              <a:t>))</a:t>
            </a:r>
            <a:endParaRPr lang="en-GB" sz="2000" dirty="0" smtClean="0"/>
          </a:p>
          <a:p>
            <a:pPr marL="533400" indent="-533400" eaLnBrk="1" hangingPunct="1">
              <a:spcBef>
                <a:spcPct val="0"/>
              </a:spcBef>
              <a:spcAft>
                <a:spcPct val="50000"/>
              </a:spcAft>
              <a:buClr>
                <a:schemeClr val="tx1"/>
              </a:buClr>
              <a:buFontTx/>
              <a:buNone/>
              <a:defRPr/>
            </a:pPr>
            <a:r>
              <a:rPr lang="fr-FR" sz="2000" b="1" dirty="0" smtClean="0">
                <a:latin typeface="Times New Roman" pitchFamily="18" charset="0"/>
                <a:cs typeface="Times New Roman" pitchFamily="18" charset="0"/>
              </a:rPr>
              <a:t>3.      </a:t>
            </a:r>
            <a:r>
              <a:rPr lang="fr-FR" sz="2000" b="1" dirty="0" err="1" smtClean="0">
                <a:latin typeface="Times New Roman" pitchFamily="18" charset="0"/>
                <a:cs typeface="Times New Roman" pitchFamily="18" charset="0"/>
              </a:rPr>
              <a:t>Everybody</a:t>
            </a:r>
            <a:r>
              <a:rPr lang="fr-FR" sz="2000" b="1" dirty="0" smtClean="0">
                <a:latin typeface="Times New Roman" pitchFamily="18" charset="0"/>
                <a:cs typeface="Times New Roman" pitchFamily="18" charset="0"/>
              </a:rPr>
              <a:t> loves </a:t>
            </a:r>
            <a:r>
              <a:rPr lang="fr-FR" sz="2000" b="1" dirty="0" err="1" smtClean="0">
                <a:latin typeface="Times New Roman" pitchFamily="18" charset="0"/>
                <a:cs typeface="Times New Roman" pitchFamily="18" charset="0"/>
              </a:rPr>
              <a:t>somebody</a:t>
            </a:r>
            <a:endParaRPr lang="en-US" sz="2000" b="1" dirty="0" smtClean="0">
              <a:solidFill>
                <a:srgbClr val="0070C0"/>
              </a:solidFill>
              <a:latin typeface="Arial" pitchFamily="34" charset="0"/>
              <a:sym typeface="Wingdings" pitchFamily="2" charset="2"/>
            </a:endParaRPr>
          </a:p>
          <a:p>
            <a:pPr algn="ctr">
              <a:buFontTx/>
              <a:buNone/>
              <a:defRPr/>
            </a:pPr>
            <a:r>
              <a:rPr lang="fr-FR" sz="2000" b="1" dirty="0" smtClean="0">
                <a:solidFill>
                  <a:srgbClr val="0070C0"/>
                </a:solidFill>
                <a:ea typeface="Arial Unicode MS" pitchFamily="34" charset="-128"/>
                <a:cs typeface="Arial Unicode MS" pitchFamily="34" charset="-128"/>
              </a:rPr>
              <a:t>∀</a:t>
            </a:r>
            <a:r>
              <a:rPr lang="fr-FR" sz="2000" b="1" dirty="0" smtClean="0">
                <a:solidFill>
                  <a:srgbClr val="0070C0"/>
                </a:solidFill>
                <a:latin typeface="Times New Roman" pitchFamily="18" charset="0"/>
                <a:cs typeface="Times New Roman" pitchFamily="18" charset="0"/>
              </a:rPr>
              <a:t>x </a:t>
            </a:r>
            <a:r>
              <a:rPr lang="fr-FR" sz="2000" b="1" dirty="0" smtClean="0">
                <a:solidFill>
                  <a:srgbClr val="0070C0"/>
                </a:solidFill>
                <a:ea typeface="Arial Unicode MS" pitchFamily="34" charset="-128"/>
                <a:cs typeface="Arial Unicode MS" pitchFamily="34" charset="-128"/>
              </a:rPr>
              <a:t>∃</a:t>
            </a:r>
            <a:r>
              <a:rPr lang="fr-FR" sz="2000" b="1" dirty="0" smtClean="0">
                <a:solidFill>
                  <a:srgbClr val="0070C0"/>
                </a:solidFill>
                <a:latin typeface="Times New Roman" pitchFamily="18" charset="0"/>
                <a:cs typeface="Times New Roman" pitchFamily="18" charset="0"/>
              </a:rPr>
              <a:t>y Loves(x, y)</a:t>
            </a:r>
          </a:p>
          <a:p>
            <a:pPr marL="533400" indent="-533400" algn="ctr" eaLnBrk="1" hangingPunct="1">
              <a:spcBef>
                <a:spcPct val="0"/>
              </a:spcBef>
              <a:spcAft>
                <a:spcPct val="50000"/>
              </a:spcAft>
              <a:buClr>
                <a:schemeClr val="tx1"/>
              </a:buClr>
              <a:buFontTx/>
              <a:buNone/>
              <a:defRPr/>
            </a:pPr>
            <a:endParaRPr lang="en-GB" sz="2000" dirty="0" smtClean="0">
              <a:solidFill>
                <a:srgbClr val="0070C0"/>
              </a:solidFill>
            </a:endParaRPr>
          </a:p>
          <a:p>
            <a:pPr marL="533400" indent="-533400" eaLnBrk="1" hangingPunct="1">
              <a:spcBef>
                <a:spcPct val="0"/>
              </a:spcBef>
              <a:spcAft>
                <a:spcPct val="50000"/>
              </a:spcAft>
              <a:buClr>
                <a:schemeClr val="tx1"/>
              </a:buClr>
              <a:buFontTx/>
              <a:buNone/>
              <a:defRPr/>
            </a:pPr>
            <a:endParaRPr lang="en-GB" sz="2000" dirty="0" smtClean="0"/>
          </a:p>
          <a:p>
            <a:pPr marL="533400" indent="-533400" eaLnBrk="1" hangingPunct="1">
              <a:spcBef>
                <a:spcPct val="0"/>
              </a:spcBef>
              <a:spcAft>
                <a:spcPct val="50000"/>
              </a:spcAft>
              <a:buClr>
                <a:schemeClr val="tx1"/>
              </a:buClr>
              <a:buFontTx/>
              <a:buNone/>
              <a:defRPr/>
            </a:pPr>
            <a:endParaRPr lang="en-GB" sz="2000" dirty="0" smtClean="0">
              <a:sym typeface="Symbol" pitchFamily="18" charset="2"/>
            </a:endParaRPr>
          </a:p>
          <a:p>
            <a:pPr marL="533400" indent="-533400" eaLnBrk="1" hangingPunct="1">
              <a:spcBef>
                <a:spcPct val="0"/>
              </a:spcBef>
              <a:buClr>
                <a:schemeClr val="tx1"/>
              </a:buClr>
              <a:buFontTx/>
              <a:buNone/>
              <a:defRPr/>
            </a:pPr>
            <a:r>
              <a:rPr lang="en-GB" sz="1800"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anim calcmode="lin" valueType="num">
                                      <p:cBhvr additive="base">
                                        <p:cTn id="7" dur="500" fill="hold"/>
                                        <p:tgtEl>
                                          <p:spTgt spid="112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268">
                                            <p:txEl>
                                              <p:pRg st="1" end="1"/>
                                            </p:txEl>
                                          </p:spTgt>
                                        </p:tgtEl>
                                        <p:attrNameLst>
                                          <p:attrName>style.visibility</p:attrName>
                                        </p:attrNameLst>
                                      </p:cBhvr>
                                      <p:to>
                                        <p:strVal val="visible"/>
                                      </p:to>
                                    </p:set>
                                    <p:anim calcmode="lin" valueType="num">
                                      <p:cBhvr additive="base">
                                        <p:cTn id="13" dur="500" fill="hold"/>
                                        <p:tgtEl>
                                          <p:spTgt spid="1126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268">
                                            <p:txEl>
                                              <p:pRg st="2" end="2"/>
                                            </p:txEl>
                                          </p:spTgt>
                                        </p:tgtEl>
                                        <p:attrNameLst>
                                          <p:attrName>style.visibility</p:attrName>
                                        </p:attrNameLst>
                                      </p:cBhvr>
                                      <p:to>
                                        <p:strVal val="visible"/>
                                      </p:to>
                                    </p:set>
                                    <p:anim calcmode="lin" valueType="num">
                                      <p:cBhvr additive="base">
                                        <p:cTn id="19" dur="500" fill="hold"/>
                                        <p:tgtEl>
                                          <p:spTgt spid="1126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26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268">
                                            <p:txEl>
                                              <p:pRg st="3" end="3"/>
                                            </p:txEl>
                                          </p:spTgt>
                                        </p:tgtEl>
                                        <p:attrNameLst>
                                          <p:attrName>style.visibility</p:attrName>
                                        </p:attrNameLst>
                                      </p:cBhvr>
                                      <p:to>
                                        <p:strVal val="visible"/>
                                      </p:to>
                                    </p:set>
                                    <p:anim calcmode="lin" valueType="num">
                                      <p:cBhvr additive="base">
                                        <p:cTn id="25" dur="500" fill="hold"/>
                                        <p:tgtEl>
                                          <p:spTgt spid="1126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26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268">
                                            <p:txEl>
                                              <p:pRg st="4" end="4"/>
                                            </p:txEl>
                                          </p:spTgt>
                                        </p:tgtEl>
                                        <p:attrNameLst>
                                          <p:attrName>style.visibility</p:attrName>
                                        </p:attrNameLst>
                                      </p:cBhvr>
                                      <p:to>
                                        <p:strVal val="visible"/>
                                      </p:to>
                                    </p:set>
                                    <p:anim calcmode="lin" valueType="num">
                                      <p:cBhvr additive="base">
                                        <p:cTn id="31" dur="500" fill="hold"/>
                                        <p:tgtEl>
                                          <p:spTgt spid="1126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26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1268">
                                            <p:txEl>
                                              <p:pRg st="5" end="5"/>
                                            </p:txEl>
                                          </p:spTgt>
                                        </p:tgtEl>
                                        <p:attrNameLst>
                                          <p:attrName>style.visibility</p:attrName>
                                        </p:attrNameLst>
                                      </p:cBhvr>
                                      <p:to>
                                        <p:strVal val="visible"/>
                                      </p:to>
                                    </p:set>
                                    <p:anim calcmode="lin" valueType="num">
                                      <p:cBhvr additive="base">
                                        <p:cTn id="37" dur="500" fill="hold"/>
                                        <p:tgtEl>
                                          <p:spTgt spid="1126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26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عنوان 1"/>
          <p:cNvSpPr>
            <a:spLocks noGrp="1"/>
          </p:cNvSpPr>
          <p:nvPr>
            <p:ph type="title"/>
          </p:nvPr>
        </p:nvSpPr>
        <p:spPr/>
        <p:txBody>
          <a:bodyPr/>
          <a:lstStyle/>
          <a:p>
            <a:r>
              <a:rPr lang="ar-SA" smtClean="0"/>
              <a:t>مثلي الجمل التالية مستخدمة المنطق الرياضي</a:t>
            </a:r>
          </a:p>
        </p:txBody>
      </p:sp>
      <p:sp>
        <p:nvSpPr>
          <p:cNvPr id="15363" name="عنصر نائب للمحتوى 2"/>
          <p:cNvSpPr>
            <a:spLocks noGrp="1"/>
          </p:cNvSpPr>
          <p:nvPr>
            <p:ph idx="1"/>
          </p:nvPr>
        </p:nvSpPr>
        <p:spPr/>
        <p:txBody>
          <a:bodyPr/>
          <a:lstStyle/>
          <a:p>
            <a:r>
              <a:rPr lang="en-US" smtClean="0"/>
              <a:t>Any one passing their history exam and winning the lottery is happy.</a:t>
            </a:r>
          </a:p>
          <a:p>
            <a:pPr algn="ctr">
              <a:buFontTx/>
              <a:buNone/>
            </a:pPr>
            <a:r>
              <a:rPr lang="en-US" sz="2000" smtClean="0">
                <a:solidFill>
                  <a:srgbClr val="0070C0"/>
                </a:solidFill>
              </a:rPr>
              <a:t>X (pass(x, history exam) Λ win (x, the lottery)→happy(x))</a:t>
            </a:r>
          </a:p>
          <a:p>
            <a:r>
              <a:rPr lang="en-US" smtClean="0"/>
              <a:t>Any one who studies or is lucky can pass all the exam</a:t>
            </a:r>
          </a:p>
          <a:p>
            <a:pPr algn="ctr">
              <a:buFontTx/>
              <a:buNone/>
            </a:pPr>
            <a:r>
              <a:rPr lang="es-ES" smtClean="0">
                <a:solidFill>
                  <a:srgbClr val="0070C0"/>
                </a:solidFill>
              </a:rPr>
              <a:t>X y (study(x) V lucky(x) → pass(x, y)).</a:t>
            </a:r>
          </a:p>
          <a:p>
            <a:r>
              <a:rPr lang="en-US" smtClean="0"/>
              <a:t>John did not study but he is lucky</a:t>
            </a:r>
          </a:p>
          <a:p>
            <a:pPr algn="ctr">
              <a:buFontTx/>
              <a:buNone/>
            </a:pPr>
            <a:r>
              <a:rPr lang="en-US" smtClean="0">
                <a:solidFill>
                  <a:srgbClr val="0070C0"/>
                </a:solidFill>
              </a:rPr>
              <a:t>¬ study (John) </a:t>
            </a:r>
            <a:r>
              <a:rPr lang="el-GR" smtClean="0">
                <a:solidFill>
                  <a:srgbClr val="0070C0"/>
                </a:solidFill>
              </a:rPr>
              <a:t>Λ </a:t>
            </a:r>
            <a:r>
              <a:rPr lang="en-US" smtClean="0">
                <a:solidFill>
                  <a:srgbClr val="0070C0"/>
                </a:solidFill>
              </a:rPr>
              <a:t>lucky(John).</a:t>
            </a:r>
          </a:p>
          <a:p>
            <a:r>
              <a:rPr lang="en-US" smtClean="0"/>
              <a:t>Any one is lucky wins the lottery</a:t>
            </a:r>
          </a:p>
          <a:p>
            <a:pPr algn="ctr">
              <a:buFontTx/>
              <a:buNone/>
            </a:pPr>
            <a:r>
              <a:rPr lang="en-US" smtClean="0">
                <a:solidFill>
                  <a:srgbClr val="0070C0"/>
                </a:solidFill>
              </a:rPr>
              <a:t>X (lucky(x) → win(x, the lottery)).</a:t>
            </a:r>
            <a:endParaRPr lang="ar-SA" smtClean="0">
              <a:solidFill>
                <a:srgbClr val="0070C0"/>
              </a:solidFill>
            </a:endParaRPr>
          </a:p>
        </p:txBody>
      </p:sp>
      <p:sp>
        <p:nvSpPr>
          <p:cNvPr id="7172" name="عنصر نائب لرقم الشريحة 3"/>
          <p:cNvSpPr>
            <a:spLocks noGrp="1"/>
          </p:cNvSpPr>
          <p:nvPr>
            <p:ph type="sldNum" sz="quarter" idx="12"/>
          </p:nvPr>
        </p:nvSpPr>
        <p:spPr>
          <a:noFill/>
        </p:spPr>
        <p:txBody>
          <a:bodyPr/>
          <a:lstStyle/>
          <a:p>
            <a:fld id="{DED9C627-364B-4263-854F-83E4893BDB5D}" type="slidenum">
              <a:rPr lang="ar-SA"/>
              <a:pPr/>
              <a:t>4</a:t>
            </a:fld>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 calcmode="lin" valueType="num">
                                      <p:cBhvr additive="base">
                                        <p:cTn id="7" dur="5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3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363">
                                            <p:txEl>
                                              <p:pRg st="1" end="1"/>
                                            </p:txEl>
                                          </p:spTgt>
                                        </p:tgtEl>
                                        <p:attrNameLst>
                                          <p:attrName>style.visibility</p:attrName>
                                        </p:attrNameLst>
                                      </p:cBhvr>
                                      <p:to>
                                        <p:strVal val="visible"/>
                                      </p:to>
                                    </p:set>
                                    <p:anim calcmode="lin" valueType="num">
                                      <p:cBhvr additive="base">
                                        <p:cTn id="13" dur="5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3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363">
                                            <p:txEl>
                                              <p:pRg st="2" end="2"/>
                                            </p:txEl>
                                          </p:spTgt>
                                        </p:tgtEl>
                                        <p:attrNameLst>
                                          <p:attrName>style.visibility</p:attrName>
                                        </p:attrNameLst>
                                      </p:cBhvr>
                                      <p:to>
                                        <p:strVal val="visible"/>
                                      </p:to>
                                    </p:set>
                                    <p:anim calcmode="lin" valueType="num">
                                      <p:cBhvr additive="base">
                                        <p:cTn id="19" dur="5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3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363">
                                            <p:txEl>
                                              <p:pRg st="3" end="3"/>
                                            </p:txEl>
                                          </p:spTgt>
                                        </p:tgtEl>
                                        <p:attrNameLst>
                                          <p:attrName>style.visibility</p:attrName>
                                        </p:attrNameLst>
                                      </p:cBhvr>
                                      <p:to>
                                        <p:strVal val="visible"/>
                                      </p:to>
                                    </p:set>
                                    <p:anim calcmode="lin" valueType="num">
                                      <p:cBhvr additive="base">
                                        <p:cTn id="25" dur="500" fill="hold"/>
                                        <p:tgtEl>
                                          <p:spTgt spid="1536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3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363">
                                            <p:txEl>
                                              <p:pRg st="4" end="4"/>
                                            </p:txEl>
                                          </p:spTgt>
                                        </p:tgtEl>
                                        <p:attrNameLst>
                                          <p:attrName>style.visibility</p:attrName>
                                        </p:attrNameLst>
                                      </p:cBhvr>
                                      <p:to>
                                        <p:strVal val="visible"/>
                                      </p:to>
                                    </p:set>
                                    <p:anim calcmode="lin" valueType="num">
                                      <p:cBhvr additive="base">
                                        <p:cTn id="31" dur="500" fill="hold"/>
                                        <p:tgtEl>
                                          <p:spTgt spid="1536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536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363">
                                            <p:txEl>
                                              <p:pRg st="5" end="5"/>
                                            </p:txEl>
                                          </p:spTgt>
                                        </p:tgtEl>
                                        <p:attrNameLst>
                                          <p:attrName>style.visibility</p:attrName>
                                        </p:attrNameLst>
                                      </p:cBhvr>
                                      <p:to>
                                        <p:strVal val="visible"/>
                                      </p:to>
                                    </p:set>
                                    <p:anim calcmode="lin" valueType="num">
                                      <p:cBhvr additive="base">
                                        <p:cTn id="37" dur="500" fill="hold"/>
                                        <p:tgtEl>
                                          <p:spTgt spid="1536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536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5363">
                                            <p:txEl>
                                              <p:pRg st="6" end="6"/>
                                            </p:txEl>
                                          </p:spTgt>
                                        </p:tgtEl>
                                        <p:attrNameLst>
                                          <p:attrName>style.visibility</p:attrName>
                                        </p:attrNameLst>
                                      </p:cBhvr>
                                      <p:to>
                                        <p:strVal val="visible"/>
                                      </p:to>
                                    </p:set>
                                    <p:anim calcmode="lin" valueType="num">
                                      <p:cBhvr additive="base">
                                        <p:cTn id="43" dur="500" fill="hold"/>
                                        <p:tgtEl>
                                          <p:spTgt spid="1536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536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5363">
                                            <p:txEl>
                                              <p:pRg st="7" end="7"/>
                                            </p:txEl>
                                          </p:spTgt>
                                        </p:tgtEl>
                                        <p:attrNameLst>
                                          <p:attrName>style.visibility</p:attrName>
                                        </p:attrNameLst>
                                      </p:cBhvr>
                                      <p:to>
                                        <p:strVal val="visible"/>
                                      </p:to>
                                    </p:set>
                                    <p:anim calcmode="lin" valueType="num">
                                      <p:cBhvr additive="base">
                                        <p:cTn id="49" dur="500" fill="hold"/>
                                        <p:tgtEl>
                                          <p:spTgt spid="1536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536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وان 1"/>
          <p:cNvSpPr>
            <a:spLocks noGrp="1"/>
          </p:cNvSpPr>
          <p:nvPr>
            <p:ph type="title"/>
          </p:nvPr>
        </p:nvSpPr>
        <p:spPr>
          <a:xfrm>
            <a:off x="609600" y="457200"/>
            <a:ext cx="7772400" cy="12954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defRPr/>
            </a:pPr>
            <a:r>
              <a:rPr lang="en-US" sz="2000" b="1" dirty="0" smtClean="0"/>
              <a:t>All people that are not poor and smart are happy. Those people that read are not </a:t>
            </a:r>
            <a:r>
              <a:rPr lang="en-US" sz="2000" dirty="0" smtClean="0"/>
              <a:t>stupid. John can read and wealthy. Happy people have exciting lives. Can any one be found with an exciting life?</a:t>
            </a:r>
            <a:endParaRPr lang="ar-SA" dirty="0" smtClean="0"/>
          </a:p>
        </p:txBody>
      </p:sp>
      <p:sp>
        <p:nvSpPr>
          <p:cNvPr id="8195" name="عنصر نائب للمحتوى 2"/>
          <p:cNvSpPr>
            <a:spLocks noGrp="1"/>
          </p:cNvSpPr>
          <p:nvPr>
            <p:ph idx="1"/>
          </p:nvPr>
        </p:nvSpPr>
        <p:spPr/>
        <p:txBody>
          <a:bodyPr/>
          <a:lstStyle/>
          <a:p>
            <a:r>
              <a:rPr lang="en-US" sz="2000" smtClean="0"/>
              <a:t>All people that are not poor and smart are happy.</a:t>
            </a:r>
          </a:p>
          <a:p>
            <a:pPr algn="ctr">
              <a:buFontTx/>
              <a:buNone/>
            </a:pPr>
            <a:r>
              <a:rPr lang="en-US" sz="2000" smtClean="0">
                <a:solidFill>
                  <a:srgbClr val="0070C0"/>
                </a:solidFill>
              </a:rPr>
              <a:t>X ( ¬ poor(x) Λ smart(x)→ happy(x).</a:t>
            </a:r>
          </a:p>
          <a:p>
            <a:r>
              <a:rPr lang="en-US" sz="2000" smtClean="0"/>
              <a:t>Those people that read are not stupid.</a:t>
            </a:r>
          </a:p>
          <a:p>
            <a:pPr algn="ctr">
              <a:buFontTx/>
              <a:buNone/>
            </a:pPr>
            <a:r>
              <a:rPr lang="en-US" sz="2000" smtClean="0">
                <a:solidFill>
                  <a:srgbClr val="0070C0"/>
                </a:solidFill>
              </a:rPr>
              <a:t>X (read (x) → ¬ stupid(x)).</a:t>
            </a:r>
          </a:p>
          <a:p>
            <a:r>
              <a:rPr lang="en-US" sz="2000" smtClean="0"/>
              <a:t>John can read and wealthy.</a:t>
            </a:r>
          </a:p>
          <a:p>
            <a:pPr algn="ctr">
              <a:buFontTx/>
              <a:buNone/>
            </a:pPr>
            <a:r>
              <a:rPr lang="en-US" sz="2000" smtClean="0">
                <a:solidFill>
                  <a:srgbClr val="0070C0"/>
                </a:solidFill>
              </a:rPr>
              <a:t>Read (John) → wealthy (John).</a:t>
            </a:r>
          </a:p>
          <a:p>
            <a:r>
              <a:rPr lang="en-US" sz="2000" smtClean="0"/>
              <a:t>Happy people have exciting lives.</a:t>
            </a:r>
          </a:p>
          <a:p>
            <a:pPr algn="ctr">
              <a:buFontTx/>
              <a:buNone/>
            </a:pPr>
            <a:r>
              <a:rPr lang="pl-PL" sz="2000" smtClean="0">
                <a:solidFill>
                  <a:srgbClr val="0070C0"/>
                </a:solidFill>
              </a:rPr>
              <a:t>W (happy (w) → exciting (w)).</a:t>
            </a:r>
          </a:p>
          <a:p>
            <a:r>
              <a:rPr lang="en-US" sz="2000" smtClean="0"/>
              <a:t>The negation of the conclusion is:</a:t>
            </a:r>
          </a:p>
          <a:p>
            <a:pPr algn="ctr">
              <a:buFontTx/>
              <a:buNone/>
            </a:pPr>
            <a:r>
              <a:rPr lang="en-US" sz="2000" smtClean="0">
                <a:solidFill>
                  <a:srgbClr val="0070C0"/>
                </a:solidFill>
              </a:rPr>
              <a:t>W (¬ exciting (w)).</a:t>
            </a:r>
            <a:endParaRPr lang="ar-SA" sz="2000" smtClean="0">
              <a:solidFill>
                <a:srgbClr val="0070C0"/>
              </a:solidFill>
            </a:endParaRPr>
          </a:p>
        </p:txBody>
      </p:sp>
      <p:sp>
        <p:nvSpPr>
          <p:cNvPr id="8196" name="عنصر نائب لرقم الشريحة 3"/>
          <p:cNvSpPr>
            <a:spLocks noGrp="1"/>
          </p:cNvSpPr>
          <p:nvPr>
            <p:ph type="sldNum" sz="quarter" idx="12"/>
          </p:nvPr>
        </p:nvSpPr>
        <p:spPr>
          <a:noFill/>
        </p:spPr>
        <p:txBody>
          <a:bodyPr/>
          <a:lstStyle/>
          <a:p>
            <a:fld id="{6893706B-C34C-4661-9CC8-65004EBA3BC7}" type="slidenum">
              <a:rPr lang="ar-SA"/>
              <a:pPr/>
              <a:t>5</a:t>
            </a:fld>
            <a:endParaRPr lang="en-GB"/>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عنوان 1"/>
          <p:cNvSpPr>
            <a:spLocks noGrp="1"/>
          </p:cNvSpPr>
          <p:nvPr>
            <p:ph type="title"/>
          </p:nvPr>
        </p:nvSpPr>
        <p:spPr>
          <a:solidFill>
            <a:srgbClr val="C0C0C0"/>
          </a:solidFill>
        </p:spPr>
        <p:txBody>
          <a:bodyPr/>
          <a:lstStyle/>
          <a:p>
            <a:pPr algn="just"/>
            <a:r>
              <a:rPr lang="en-US" sz="1400" b="1" smtClean="0">
                <a:solidFill>
                  <a:schemeClr val="tx1"/>
                </a:solidFill>
              </a:rPr>
              <a:t>Computer has many part like a CPU and the computer divided into two type, the first</a:t>
            </a:r>
            <a:br>
              <a:rPr lang="en-US" sz="1400" b="1" smtClean="0">
                <a:solidFill>
                  <a:schemeClr val="tx1"/>
                </a:solidFill>
              </a:rPr>
            </a:br>
            <a:r>
              <a:rPr lang="en-US" sz="1400" b="1" smtClean="0">
                <a:solidFill>
                  <a:schemeClr val="tx1"/>
                </a:solidFill>
              </a:rPr>
              <a:t>one is the mainframe and the second is the personal computer ,Mainframe has line printer with</a:t>
            </a:r>
            <a:br>
              <a:rPr lang="en-US" sz="1400" b="1" smtClean="0">
                <a:solidFill>
                  <a:schemeClr val="tx1"/>
                </a:solidFill>
              </a:rPr>
            </a:br>
            <a:r>
              <a:rPr lang="en-US" sz="1400" b="1" smtClean="0">
                <a:solidFill>
                  <a:schemeClr val="tx1"/>
                </a:solidFill>
              </a:rPr>
              <a:t>large sheet but the personal computer has laser printer , IBM as example to the mainframe and PIII and PIV as example to the personal computer.</a:t>
            </a:r>
            <a:endParaRPr lang="ar-SA" sz="1400" b="1" smtClean="0">
              <a:solidFill>
                <a:schemeClr val="tx1"/>
              </a:solidFill>
            </a:endParaRPr>
          </a:p>
        </p:txBody>
      </p:sp>
      <p:sp>
        <p:nvSpPr>
          <p:cNvPr id="9219" name="عنصر نائب لرقم الشريحة 3"/>
          <p:cNvSpPr>
            <a:spLocks noGrp="1"/>
          </p:cNvSpPr>
          <p:nvPr>
            <p:ph type="sldNum" sz="quarter" idx="12"/>
          </p:nvPr>
        </p:nvSpPr>
        <p:spPr>
          <a:noFill/>
        </p:spPr>
        <p:txBody>
          <a:bodyPr/>
          <a:lstStyle/>
          <a:p>
            <a:fld id="{131F3BD0-5418-4056-A799-A072719FDA49}" type="slidenum">
              <a:rPr lang="ar-SA"/>
              <a:pPr/>
              <a:t>6</a:t>
            </a:fld>
            <a:endParaRPr lang="en-GB"/>
          </a:p>
        </p:txBody>
      </p:sp>
      <p:pic>
        <p:nvPicPr>
          <p:cNvPr id="9220" name="Picture 2"/>
          <p:cNvPicPr>
            <a:picLocks noGrp="1" noChangeAspect="1" noChangeArrowheads="1"/>
          </p:cNvPicPr>
          <p:nvPr>
            <p:ph idx="1"/>
          </p:nvPr>
        </p:nvPicPr>
        <p:blipFill>
          <a:blip r:embed="rId2" cstate="print"/>
          <a:srcRect/>
          <a:stretch>
            <a:fillRect/>
          </a:stretch>
        </p:blipFill>
        <p:spPr>
          <a:xfrm>
            <a:off x="685800" y="2027238"/>
            <a:ext cx="7772400" cy="4022725"/>
          </a:xfr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r" rtl="1">
              <a:defRPr/>
            </a:pPr>
            <a:r>
              <a:rPr lang="ar-SA" sz="2000" b="1" u="sng" dirty="0" smtClean="0">
                <a:solidFill>
                  <a:srgbClr val="C00000"/>
                </a:solidFill>
              </a:rPr>
              <a:t>الشكل التالي يعبر عن شبكة لفظية لعلاقة المانجو مع الطعام. ويمكننا أيضا أن نعبر عن هذه العلاقات في صورتين:</a:t>
            </a:r>
            <a:r>
              <a:rPr lang="ar-SA" sz="2000" b="1" dirty="0" smtClean="0">
                <a:solidFill>
                  <a:srgbClr val="C00000"/>
                </a:solidFill>
              </a:rPr>
              <a:t/>
            </a:r>
            <a:br>
              <a:rPr lang="ar-SA" sz="2000" b="1" dirty="0" smtClean="0">
                <a:solidFill>
                  <a:srgbClr val="C00000"/>
                </a:solidFill>
              </a:rPr>
            </a:br>
            <a:r>
              <a:rPr lang="ar-SA" sz="2000" b="1" dirty="0" smtClean="0">
                <a:solidFill>
                  <a:srgbClr val="C00000"/>
                </a:solidFill>
              </a:rPr>
              <a:t>1. جمل وفق المنطق الرياضي</a:t>
            </a:r>
            <a:br>
              <a:rPr lang="ar-SA" sz="2000" b="1" dirty="0" smtClean="0">
                <a:solidFill>
                  <a:srgbClr val="C00000"/>
                </a:solidFill>
              </a:rPr>
            </a:br>
            <a:r>
              <a:rPr lang="ar-SA" sz="2000" b="1" dirty="0" smtClean="0">
                <a:solidFill>
                  <a:srgbClr val="C00000"/>
                </a:solidFill>
              </a:rPr>
              <a:t>2. أطر </a:t>
            </a:r>
            <a:r>
              <a:rPr lang="ar-SA" sz="2000" b="1" dirty="0" err="1" smtClean="0">
                <a:solidFill>
                  <a:srgbClr val="C00000"/>
                </a:solidFill>
              </a:rPr>
              <a:t>جدولية</a:t>
            </a:r>
            <a:endParaRPr lang="ar-SA" sz="2000" b="1" dirty="0">
              <a:solidFill>
                <a:srgbClr val="C00000"/>
              </a:solidFill>
            </a:endParaRPr>
          </a:p>
        </p:txBody>
      </p:sp>
      <p:sp>
        <p:nvSpPr>
          <p:cNvPr id="10243" name="عنصر نائب لرقم الشريحة 3"/>
          <p:cNvSpPr>
            <a:spLocks noGrp="1"/>
          </p:cNvSpPr>
          <p:nvPr>
            <p:ph type="sldNum" sz="quarter" idx="12"/>
          </p:nvPr>
        </p:nvSpPr>
        <p:spPr>
          <a:noFill/>
        </p:spPr>
        <p:txBody>
          <a:bodyPr/>
          <a:lstStyle/>
          <a:p>
            <a:fld id="{76E93BBA-2430-49FB-8148-0CE6A10FA1F9}" type="slidenum">
              <a:rPr lang="ar-SA"/>
              <a:pPr/>
              <a:t>7</a:t>
            </a:fld>
            <a:endParaRPr lang="en-GB"/>
          </a:p>
        </p:txBody>
      </p:sp>
      <p:sp>
        <p:nvSpPr>
          <p:cNvPr id="10244" name="مستطيل 4"/>
          <p:cNvSpPr>
            <a:spLocks noChangeArrowheads="1"/>
          </p:cNvSpPr>
          <p:nvPr/>
        </p:nvSpPr>
        <p:spPr bwMode="auto">
          <a:xfrm>
            <a:off x="4038600" y="2209800"/>
            <a:ext cx="1143000" cy="609600"/>
          </a:xfrm>
          <a:prstGeom prst="rect">
            <a:avLst/>
          </a:prstGeom>
          <a:solidFill>
            <a:schemeClr val="accent1"/>
          </a:solidFill>
          <a:ln w="9525" algn="ctr">
            <a:solidFill>
              <a:schemeClr val="tx1"/>
            </a:solidFill>
            <a:round/>
            <a:headEnd/>
            <a:tailEnd/>
          </a:ln>
        </p:spPr>
        <p:txBody>
          <a:bodyPr/>
          <a:lstStyle/>
          <a:p>
            <a:pPr algn="ctr"/>
            <a:r>
              <a:rPr lang="en-US"/>
              <a:t>Food</a:t>
            </a:r>
            <a:endParaRPr lang="ar-SA"/>
          </a:p>
        </p:txBody>
      </p:sp>
      <p:sp>
        <p:nvSpPr>
          <p:cNvPr id="10245" name="مستطيل 5"/>
          <p:cNvSpPr>
            <a:spLocks noChangeArrowheads="1"/>
          </p:cNvSpPr>
          <p:nvPr/>
        </p:nvSpPr>
        <p:spPr bwMode="auto">
          <a:xfrm>
            <a:off x="762000" y="3429000"/>
            <a:ext cx="1143000" cy="609600"/>
          </a:xfrm>
          <a:prstGeom prst="rect">
            <a:avLst/>
          </a:prstGeom>
          <a:solidFill>
            <a:schemeClr val="accent1"/>
          </a:solidFill>
          <a:ln w="9525" algn="ctr">
            <a:solidFill>
              <a:schemeClr val="tx1"/>
            </a:solidFill>
            <a:round/>
            <a:headEnd/>
            <a:tailEnd/>
          </a:ln>
        </p:spPr>
        <p:txBody>
          <a:bodyPr/>
          <a:lstStyle/>
          <a:p>
            <a:pPr algn="ctr"/>
            <a:r>
              <a:rPr lang="en-US"/>
              <a:t>Sweet</a:t>
            </a:r>
            <a:endParaRPr lang="ar-SA"/>
          </a:p>
        </p:txBody>
      </p:sp>
      <p:sp>
        <p:nvSpPr>
          <p:cNvPr id="10246" name="مستطيل 6"/>
          <p:cNvSpPr>
            <a:spLocks noChangeArrowheads="1"/>
          </p:cNvSpPr>
          <p:nvPr/>
        </p:nvSpPr>
        <p:spPr bwMode="auto">
          <a:xfrm>
            <a:off x="4038600" y="3581400"/>
            <a:ext cx="1143000" cy="609600"/>
          </a:xfrm>
          <a:prstGeom prst="rect">
            <a:avLst/>
          </a:prstGeom>
          <a:solidFill>
            <a:schemeClr val="accent1"/>
          </a:solidFill>
          <a:ln w="9525" algn="ctr">
            <a:solidFill>
              <a:schemeClr val="tx1"/>
            </a:solidFill>
            <a:round/>
            <a:headEnd/>
            <a:tailEnd/>
          </a:ln>
        </p:spPr>
        <p:txBody>
          <a:bodyPr/>
          <a:lstStyle/>
          <a:p>
            <a:pPr algn="ctr"/>
            <a:r>
              <a:rPr lang="en-US"/>
              <a:t>Fruit</a:t>
            </a:r>
            <a:endParaRPr lang="ar-SA"/>
          </a:p>
        </p:txBody>
      </p:sp>
      <p:sp>
        <p:nvSpPr>
          <p:cNvPr id="10247" name="مستطيل 7"/>
          <p:cNvSpPr>
            <a:spLocks noChangeArrowheads="1"/>
          </p:cNvSpPr>
          <p:nvPr/>
        </p:nvSpPr>
        <p:spPr bwMode="auto">
          <a:xfrm>
            <a:off x="7010400" y="3505200"/>
            <a:ext cx="1143000" cy="609600"/>
          </a:xfrm>
          <a:prstGeom prst="rect">
            <a:avLst/>
          </a:prstGeom>
          <a:solidFill>
            <a:schemeClr val="accent1"/>
          </a:solidFill>
          <a:ln w="9525" algn="ctr">
            <a:solidFill>
              <a:schemeClr val="tx1"/>
            </a:solidFill>
            <a:round/>
            <a:headEnd/>
            <a:tailEnd/>
          </a:ln>
        </p:spPr>
        <p:txBody>
          <a:bodyPr/>
          <a:lstStyle/>
          <a:p>
            <a:pPr algn="ctr"/>
            <a:r>
              <a:rPr lang="en-US"/>
              <a:t>Lovely</a:t>
            </a:r>
            <a:endParaRPr lang="ar-SA"/>
          </a:p>
        </p:txBody>
      </p:sp>
      <p:sp>
        <p:nvSpPr>
          <p:cNvPr id="10248" name="مستطيل 8"/>
          <p:cNvSpPr>
            <a:spLocks noChangeArrowheads="1"/>
          </p:cNvSpPr>
          <p:nvPr/>
        </p:nvSpPr>
        <p:spPr bwMode="auto">
          <a:xfrm>
            <a:off x="762000" y="5410200"/>
            <a:ext cx="1143000" cy="609600"/>
          </a:xfrm>
          <a:prstGeom prst="rect">
            <a:avLst/>
          </a:prstGeom>
          <a:solidFill>
            <a:schemeClr val="accent1"/>
          </a:solidFill>
          <a:ln w="9525" algn="ctr">
            <a:solidFill>
              <a:schemeClr val="tx1"/>
            </a:solidFill>
            <a:round/>
            <a:headEnd/>
            <a:tailEnd/>
          </a:ln>
        </p:spPr>
        <p:txBody>
          <a:bodyPr/>
          <a:lstStyle/>
          <a:p>
            <a:pPr algn="ctr"/>
            <a:r>
              <a:rPr lang="en-US"/>
              <a:t>Yellow</a:t>
            </a:r>
            <a:endParaRPr lang="ar-SA"/>
          </a:p>
        </p:txBody>
      </p:sp>
      <p:sp>
        <p:nvSpPr>
          <p:cNvPr id="10249" name="مستطيل 9"/>
          <p:cNvSpPr>
            <a:spLocks noChangeArrowheads="1"/>
          </p:cNvSpPr>
          <p:nvPr/>
        </p:nvSpPr>
        <p:spPr bwMode="auto">
          <a:xfrm>
            <a:off x="3962400" y="5410200"/>
            <a:ext cx="1143000" cy="609600"/>
          </a:xfrm>
          <a:prstGeom prst="rect">
            <a:avLst/>
          </a:prstGeom>
          <a:solidFill>
            <a:schemeClr val="accent1"/>
          </a:solidFill>
          <a:ln w="9525" algn="ctr">
            <a:solidFill>
              <a:schemeClr val="tx1"/>
            </a:solidFill>
            <a:round/>
            <a:headEnd/>
            <a:tailEnd/>
          </a:ln>
        </p:spPr>
        <p:txBody>
          <a:bodyPr/>
          <a:lstStyle/>
          <a:p>
            <a:pPr algn="ctr"/>
            <a:r>
              <a:rPr lang="en-US"/>
              <a:t>Mango</a:t>
            </a:r>
            <a:endParaRPr lang="ar-SA"/>
          </a:p>
        </p:txBody>
      </p:sp>
      <p:sp>
        <p:nvSpPr>
          <p:cNvPr id="10250" name="مستطيل 10"/>
          <p:cNvSpPr>
            <a:spLocks noChangeArrowheads="1"/>
          </p:cNvSpPr>
          <p:nvPr/>
        </p:nvSpPr>
        <p:spPr bwMode="auto">
          <a:xfrm>
            <a:off x="7010400" y="5410200"/>
            <a:ext cx="1600200" cy="609600"/>
          </a:xfrm>
          <a:prstGeom prst="rect">
            <a:avLst/>
          </a:prstGeom>
          <a:solidFill>
            <a:schemeClr val="accent1"/>
          </a:solidFill>
          <a:ln w="9525" algn="ctr">
            <a:solidFill>
              <a:schemeClr val="tx1"/>
            </a:solidFill>
            <a:round/>
            <a:headEnd/>
            <a:tailEnd/>
          </a:ln>
        </p:spPr>
        <p:txBody>
          <a:bodyPr/>
          <a:lstStyle/>
          <a:p>
            <a:pPr algn="ctr"/>
            <a:r>
              <a:rPr lang="en-US"/>
              <a:t>Expensive</a:t>
            </a:r>
            <a:endParaRPr lang="ar-SA"/>
          </a:p>
        </p:txBody>
      </p:sp>
      <p:cxnSp>
        <p:nvCxnSpPr>
          <p:cNvPr id="10251" name="رابط كسهم مستقيم 12"/>
          <p:cNvCxnSpPr>
            <a:cxnSpLocks noChangeShapeType="1"/>
            <a:stCxn id="10246" idx="0"/>
            <a:endCxn id="10244" idx="2"/>
          </p:cNvCxnSpPr>
          <p:nvPr/>
        </p:nvCxnSpPr>
        <p:spPr bwMode="auto">
          <a:xfrm rot="5400000" flipH="1" flipV="1">
            <a:off x="4229101" y="3200400"/>
            <a:ext cx="762000" cy="3175"/>
          </a:xfrm>
          <a:prstGeom prst="straightConnector1">
            <a:avLst/>
          </a:prstGeom>
          <a:noFill/>
          <a:ln w="9525" algn="ctr">
            <a:solidFill>
              <a:schemeClr val="tx1"/>
            </a:solidFill>
            <a:round/>
            <a:headEnd/>
            <a:tailEnd type="arrow" w="med" len="med"/>
          </a:ln>
        </p:spPr>
      </p:cxnSp>
      <p:cxnSp>
        <p:nvCxnSpPr>
          <p:cNvPr id="10252" name="رابط كسهم مستقيم 14"/>
          <p:cNvCxnSpPr>
            <a:cxnSpLocks noChangeShapeType="1"/>
            <a:stCxn id="10246" idx="3"/>
            <a:endCxn id="10247" idx="1"/>
          </p:cNvCxnSpPr>
          <p:nvPr/>
        </p:nvCxnSpPr>
        <p:spPr bwMode="auto">
          <a:xfrm flipV="1">
            <a:off x="5181600" y="3810000"/>
            <a:ext cx="1828800" cy="76200"/>
          </a:xfrm>
          <a:prstGeom prst="straightConnector1">
            <a:avLst/>
          </a:prstGeom>
          <a:noFill/>
          <a:ln w="9525" algn="ctr">
            <a:solidFill>
              <a:schemeClr val="tx1"/>
            </a:solidFill>
            <a:round/>
            <a:headEnd/>
            <a:tailEnd type="arrow" w="med" len="med"/>
          </a:ln>
        </p:spPr>
      </p:cxnSp>
      <p:cxnSp>
        <p:nvCxnSpPr>
          <p:cNvPr id="10253" name="رابط كسهم مستقيم 16"/>
          <p:cNvCxnSpPr>
            <a:cxnSpLocks noChangeShapeType="1"/>
            <a:stCxn id="10249" idx="0"/>
            <a:endCxn id="10246" idx="2"/>
          </p:cNvCxnSpPr>
          <p:nvPr/>
        </p:nvCxnSpPr>
        <p:spPr bwMode="auto">
          <a:xfrm rot="5400000" flipH="1" flipV="1">
            <a:off x="3962400" y="4762500"/>
            <a:ext cx="1219200" cy="76200"/>
          </a:xfrm>
          <a:prstGeom prst="straightConnector1">
            <a:avLst/>
          </a:prstGeom>
          <a:noFill/>
          <a:ln w="9525" algn="ctr">
            <a:solidFill>
              <a:schemeClr val="tx1"/>
            </a:solidFill>
            <a:round/>
            <a:headEnd/>
            <a:tailEnd type="arrow" w="med" len="med"/>
          </a:ln>
        </p:spPr>
      </p:cxnSp>
      <p:cxnSp>
        <p:nvCxnSpPr>
          <p:cNvPr id="10254" name="رابط كسهم مستقيم 18"/>
          <p:cNvCxnSpPr>
            <a:cxnSpLocks noChangeShapeType="1"/>
            <a:stCxn id="10249" idx="3"/>
            <a:endCxn id="10250" idx="1"/>
          </p:cNvCxnSpPr>
          <p:nvPr/>
        </p:nvCxnSpPr>
        <p:spPr bwMode="auto">
          <a:xfrm>
            <a:off x="5105400" y="5715000"/>
            <a:ext cx="1905000" cy="1588"/>
          </a:xfrm>
          <a:prstGeom prst="straightConnector1">
            <a:avLst/>
          </a:prstGeom>
          <a:noFill/>
          <a:ln w="9525" algn="ctr">
            <a:solidFill>
              <a:schemeClr val="tx1"/>
            </a:solidFill>
            <a:round/>
            <a:headEnd/>
            <a:tailEnd type="arrow" w="med" len="med"/>
          </a:ln>
        </p:spPr>
      </p:cxnSp>
      <p:cxnSp>
        <p:nvCxnSpPr>
          <p:cNvPr id="10255" name="رابط كسهم مستقيم 20"/>
          <p:cNvCxnSpPr>
            <a:cxnSpLocks noChangeShapeType="1"/>
            <a:stCxn id="10249" idx="1"/>
            <a:endCxn id="10248" idx="3"/>
          </p:cNvCxnSpPr>
          <p:nvPr/>
        </p:nvCxnSpPr>
        <p:spPr bwMode="auto">
          <a:xfrm rot="10800000">
            <a:off x="1905000" y="5715000"/>
            <a:ext cx="2057400" cy="1588"/>
          </a:xfrm>
          <a:prstGeom prst="straightConnector1">
            <a:avLst/>
          </a:prstGeom>
          <a:noFill/>
          <a:ln w="9525" algn="ctr">
            <a:solidFill>
              <a:schemeClr val="tx1"/>
            </a:solidFill>
            <a:round/>
            <a:headEnd/>
            <a:tailEnd type="arrow" w="med" len="med"/>
          </a:ln>
        </p:spPr>
      </p:cxnSp>
      <p:cxnSp>
        <p:nvCxnSpPr>
          <p:cNvPr id="10256" name="رابط كسهم مستقيم 22"/>
          <p:cNvCxnSpPr>
            <a:cxnSpLocks noChangeShapeType="1"/>
            <a:stCxn id="10246" idx="1"/>
            <a:endCxn id="10245" idx="3"/>
          </p:cNvCxnSpPr>
          <p:nvPr/>
        </p:nvCxnSpPr>
        <p:spPr bwMode="auto">
          <a:xfrm rot="10800000">
            <a:off x="1905000" y="3733800"/>
            <a:ext cx="2133600" cy="152400"/>
          </a:xfrm>
          <a:prstGeom prst="straightConnector1">
            <a:avLst/>
          </a:prstGeom>
          <a:noFill/>
          <a:ln w="9525" algn="ctr">
            <a:solidFill>
              <a:schemeClr val="tx1"/>
            </a:solidFill>
            <a:round/>
            <a:headEnd/>
            <a:tailEnd type="arrow" w="med" len="med"/>
          </a:ln>
        </p:spPr>
      </p:cxnSp>
      <p:sp>
        <p:nvSpPr>
          <p:cNvPr id="10257" name="مربع نص 23"/>
          <p:cNvSpPr txBox="1">
            <a:spLocks noChangeArrowheads="1"/>
          </p:cNvSpPr>
          <p:nvPr/>
        </p:nvSpPr>
        <p:spPr bwMode="auto">
          <a:xfrm>
            <a:off x="5334000" y="3352800"/>
            <a:ext cx="1274763" cy="400050"/>
          </a:xfrm>
          <a:prstGeom prst="rect">
            <a:avLst/>
          </a:prstGeom>
          <a:noFill/>
          <a:ln w="9525">
            <a:noFill/>
            <a:miter lim="800000"/>
            <a:headEnd/>
            <a:tailEnd/>
          </a:ln>
        </p:spPr>
        <p:txBody>
          <a:bodyPr wrap="none">
            <a:spAutoFit/>
          </a:bodyPr>
          <a:lstStyle/>
          <a:p>
            <a:r>
              <a:rPr lang="en-US" sz="2000"/>
              <a:t>Has Shape</a:t>
            </a:r>
            <a:endParaRPr lang="ar-SA" sz="2000"/>
          </a:p>
        </p:txBody>
      </p:sp>
      <p:sp>
        <p:nvSpPr>
          <p:cNvPr id="10258" name="مربع نص 24"/>
          <p:cNvSpPr txBox="1">
            <a:spLocks noChangeArrowheads="1"/>
          </p:cNvSpPr>
          <p:nvPr/>
        </p:nvSpPr>
        <p:spPr bwMode="auto">
          <a:xfrm>
            <a:off x="5410200" y="5257800"/>
            <a:ext cx="711200" cy="400050"/>
          </a:xfrm>
          <a:prstGeom prst="rect">
            <a:avLst/>
          </a:prstGeom>
          <a:noFill/>
          <a:ln w="9525">
            <a:noFill/>
            <a:miter lim="800000"/>
            <a:headEnd/>
            <a:tailEnd/>
          </a:ln>
        </p:spPr>
        <p:txBody>
          <a:bodyPr wrap="none">
            <a:spAutoFit/>
          </a:bodyPr>
          <a:lstStyle/>
          <a:p>
            <a:r>
              <a:rPr lang="en-US" sz="2000"/>
              <a:t>Price</a:t>
            </a:r>
            <a:endParaRPr lang="ar-SA" sz="2000"/>
          </a:p>
        </p:txBody>
      </p:sp>
      <p:sp>
        <p:nvSpPr>
          <p:cNvPr id="10259" name="مربع نص 25"/>
          <p:cNvSpPr txBox="1">
            <a:spLocks noChangeArrowheads="1"/>
          </p:cNvSpPr>
          <p:nvPr/>
        </p:nvSpPr>
        <p:spPr bwMode="auto">
          <a:xfrm>
            <a:off x="3505200" y="4572000"/>
            <a:ext cx="1038225" cy="400050"/>
          </a:xfrm>
          <a:prstGeom prst="rect">
            <a:avLst/>
          </a:prstGeom>
          <a:noFill/>
          <a:ln w="9525">
            <a:noFill/>
            <a:miter lim="800000"/>
            <a:headEnd/>
            <a:tailEnd/>
          </a:ln>
        </p:spPr>
        <p:txBody>
          <a:bodyPr wrap="none">
            <a:spAutoFit/>
          </a:bodyPr>
          <a:lstStyle/>
          <a:p>
            <a:r>
              <a:rPr lang="en-US" sz="2000"/>
              <a:t>Instance</a:t>
            </a:r>
            <a:endParaRPr lang="ar-SA" sz="2000"/>
          </a:p>
        </p:txBody>
      </p:sp>
      <p:sp>
        <p:nvSpPr>
          <p:cNvPr id="10260" name="مربع نص 26"/>
          <p:cNvSpPr txBox="1">
            <a:spLocks noChangeArrowheads="1"/>
          </p:cNvSpPr>
          <p:nvPr/>
        </p:nvSpPr>
        <p:spPr bwMode="auto">
          <a:xfrm>
            <a:off x="3810000" y="3048000"/>
            <a:ext cx="762000" cy="400050"/>
          </a:xfrm>
          <a:prstGeom prst="rect">
            <a:avLst/>
          </a:prstGeom>
          <a:noFill/>
          <a:ln w="9525">
            <a:noFill/>
            <a:miter lim="800000"/>
            <a:headEnd/>
            <a:tailEnd/>
          </a:ln>
        </p:spPr>
        <p:txBody>
          <a:bodyPr>
            <a:spAutoFit/>
          </a:bodyPr>
          <a:lstStyle/>
          <a:p>
            <a:r>
              <a:rPr lang="en-US" sz="2000"/>
              <a:t>Is a</a:t>
            </a:r>
            <a:endParaRPr lang="ar-SA" sz="2000"/>
          </a:p>
        </p:txBody>
      </p:sp>
      <p:sp>
        <p:nvSpPr>
          <p:cNvPr id="10261" name="مربع نص 27"/>
          <p:cNvSpPr txBox="1">
            <a:spLocks noChangeArrowheads="1"/>
          </p:cNvSpPr>
          <p:nvPr/>
        </p:nvSpPr>
        <p:spPr bwMode="auto">
          <a:xfrm>
            <a:off x="2438400" y="3352800"/>
            <a:ext cx="1179513" cy="400050"/>
          </a:xfrm>
          <a:prstGeom prst="rect">
            <a:avLst/>
          </a:prstGeom>
          <a:noFill/>
          <a:ln w="9525">
            <a:noFill/>
            <a:miter lim="800000"/>
            <a:headEnd/>
            <a:tailEnd/>
          </a:ln>
        </p:spPr>
        <p:txBody>
          <a:bodyPr wrap="none">
            <a:spAutoFit/>
          </a:bodyPr>
          <a:lstStyle/>
          <a:p>
            <a:r>
              <a:rPr lang="en-US" sz="2000"/>
              <a:t>Has Taste</a:t>
            </a:r>
            <a:endParaRPr lang="ar-SA" sz="2000"/>
          </a:p>
        </p:txBody>
      </p:sp>
      <p:sp>
        <p:nvSpPr>
          <p:cNvPr id="10262" name="مربع نص 28"/>
          <p:cNvSpPr txBox="1">
            <a:spLocks noChangeArrowheads="1"/>
          </p:cNvSpPr>
          <p:nvPr/>
        </p:nvSpPr>
        <p:spPr bwMode="auto">
          <a:xfrm>
            <a:off x="2438400" y="5257800"/>
            <a:ext cx="768350" cy="400050"/>
          </a:xfrm>
          <a:prstGeom prst="rect">
            <a:avLst/>
          </a:prstGeom>
          <a:noFill/>
          <a:ln w="9525">
            <a:noFill/>
            <a:miter lim="800000"/>
            <a:headEnd/>
            <a:tailEnd/>
          </a:ln>
        </p:spPr>
        <p:txBody>
          <a:bodyPr wrap="none">
            <a:spAutoFit/>
          </a:bodyPr>
          <a:lstStyle/>
          <a:p>
            <a:r>
              <a:rPr lang="en-US" sz="2000"/>
              <a:t>Color</a:t>
            </a:r>
            <a:endParaRPr lang="ar-SA" sz="20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عنوان 29"/>
          <p:cNvSpPr>
            <a:spLocks noGrp="1"/>
          </p:cNvSpPr>
          <p:nvPr>
            <p:ph type="title"/>
          </p:nvPr>
        </p:nvSpPr>
        <p:spPr/>
        <p:txBody>
          <a:bodyPr/>
          <a:lstStyle/>
          <a:p>
            <a:pPr rtl="1"/>
            <a:r>
              <a:rPr lang="en-US" smtClean="0"/>
              <a:t>.1 </a:t>
            </a:r>
            <a:r>
              <a:rPr lang="ar-SA" smtClean="0"/>
              <a:t>التعبير عن العلاقات بالمنطق الرياضي</a:t>
            </a:r>
          </a:p>
        </p:txBody>
      </p:sp>
      <p:sp>
        <p:nvSpPr>
          <p:cNvPr id="11267" name="مستطيل 30"/>
          <p:cNvSpPr>
            <a:spLocks noChangeArrowheads="1"/>
          </p:cNvSpPr>
          <p:nvPr/>
        </p:nvSpPr>
        <p:spPr bwMode="auto">
          <a:xfrm>
            <a:off x="1371600" y="1905000"/>
            <a:ext cx="6477000" cy="2514600"/>
          </a:xfrm>
          <a:prstGeom prst="rect">
            <a:avLst/>
          </a:prstGeom>
          <a:solidFill>
            <a:schemeClr val="accent1"/>
          </a:solidFill>
          <a:ln w="9525" algn="ctr">
            <a:solidFill>
              <a:schemeClr val="tx1"/>
            </a:solidFill>
            <a:round/>
            <a:headEnd/>
            <a:tailEnd/>
          </a:ln>
        </p:spPr>
        <p:txBody>
          <a:bodyPr/>
          <a:lstStyle/>
          <a:p>
            <a:r>
              <a:rPr lang="en-US"/>
              <a:t>Isa(Fruit, Food)</a:t>
            </a:r>
          </a:p>
          <a:p>
            <a:r>
              <a:rPr lang="en-US"/>
              <a:t>Instance(Mango, Fruit)</a:t>
            </a:r>
          </a:p>
          <a:p>
            <a:r>
              <a:rPr lang="en-US"/>
              <a:t>Color(Mango, Yellow)</a:t>
            </a:r>
          </a:p>
          <a:p>
            <a:r>
              <a:rPr lang="en-US"/>
              <a:t>  …….</a:t>
            </a:r>
          </a:p>
          <a:p>
            <a:endParaRPr lang="en-US"/>
          </a:p>
          <a:p>
            <a:pPr algn="r"/>
            <a:r>
              <a:rPr lang="ar-SA" b="1">
                <a:solidFill>
                  <a:srgbClr val="FF0000"/>
                </a:solidFill>
              </a:rPr>
              <a:t>وهكذا نستطيع التعبير عن جميع العلاقات</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عنوان 29"/>
          <p:cNvSpPr>
            <a:spLocks noGrp="1"/>
          </p:cNvSpPr>
          <p:nvPr>
            <p:ph type="title"/>
          </p:nvPr>
        </p:nvSpPr>
        <p:spPr/>
        <p:txBody>
          <a:bodyPr/>
          <a:lstStyle/>
          <a:p>
            <a:pPr rtl="1"/>
            <a:r>
              <a:rPr lang="ar-SA" smtClean="0"/>
              <a:t>2. الأطر الجدولية</a:t>
            </a:r>
          </a:p>
        </p:txBody>
      </p:sp>
      <p:graphicFrame>
        <p:nvGraphicFramePr>
          <p:cNvPr id="4" name="عنصر نائب للمحتوى 6"/>
          <p:cNvGraphicFramePr>
            <a:graphicFrameLocks noGrp="1"/>
          </p:cNvGraphicFramePr>
          <p:nvPr>
            <p:ph sz="quarter" idx="4294967295"/>
          </p:nvPr>
        </p:nvGraphicFramePr>
        <p:xfrm>
          <a:off x="917575" y="2363788"/>
          <a:ext cx="3581400" cy="2208212"/>
        </p:xfrm>
        <a:graphic>
          <a:graphicData uri="http://schemas.openxmlformats.org/drawingml/2006/table">
            <a:tbl>
              <a:tblPr rtl="1"/>
              <a:tblGrid>
                <a:gridCol w="3581400"/>
              </a:tblGrid>
              <a:tr h="2208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sng" strike="noStrike" cap="none" normalizeH="0" baseline="0" smtClean="0">
                          <a:ln>
                            <a:noFill/>
                          </a:ln>
                          <a:solidFill>
                            <a:srgbClr val="FFFFFF"/>
                          </a:solidFill>
                          <a:effectLst/>
                          <a:latin typeface="Arial Unicode MS" pitchFamily="34" charset="-128"/>
                        </a:rPr>
                        <a:t>Fruit </a:t>
                      </a:r>
                      <a:r>
                        <a:rPr kumimoji="0" lang="ar-SA" sz="1800" b="1" i="0" u="sng" strike="noStrike" cap="none" normalizeH="0" baseline="0" smtClean="0">
                          <a:ln>
                            <a:noFill/>
                          </a:ln>
                          <a:solidFill>
                            <a:srgbClr val="FFFFFF"/>
                          </a:solidFill>
                          <a:effectLst/>
                          <a:latin typeface="Arial Unicode MS" pitchFamily="34" charset="-128"/>
                        </a:rPr>
                        <a:t>الإطار الخاص ب</a:t>
                      </a:r>
                    </a:p>
                    <a:p>
                      <a:pPr marL="0" marR="0" lvl="0" indent="0" algn="l"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rgbClr val="FFFFFF"/>
                          </a:solidFill>
                          <a:effectLst/>
                          <a:latin typeface="Arial Unicode MS" pitchFamily="34" charset="-128"/>
                        </a:rPr>
                        <a:t> </a:t>
                      </a:r>
                      <a:r>
                        <a:rPr kumimoji="0" lang="en-US" sz="1800" b="1" i="0" u="none" strike="noStrike" cap="none" normalizeH="0" baseline="0" smtClean="0">
                          <a:ln>
                            <a:noFill/>
                          </a:ln>
                          <a:solidFill>
                            <a:srgbClr val="FFFFFF"/>
                          </a:solidFill>
                          <a:effectLst/>
                          <a:latin typeface="Arial Unicode MS" pitchFamily="34" charset="-128"/>
                        </a:rPr>
                        <a:t>:</a:t>
                      </a:r>
                      <a:r>
                        <a:rPr kumimoji="0" lang="ar-SA" sz="1800" b="1" i="0" u="none" strike="noStrike" cap="none" normalizeH="0" baseline="0" smtClean="0">
                          <a:ln>
                            <a:noFill/>
                          </a:ln>
                          <a:solidFill>
                            <a:srgbClr val="FFFFFF"/>
                          </a:solidFill>
                          <a:effectLst/>
                          <a:latin typeface="Arial Unicode MS" pitchFamily="34" charset="-128"/>
                        </a:rPr>
                        <a:t> </a:t>
                      </a:r>
                      <a:r>
                        <a:rPr kumimoji="0" lang="en-US" sz="1800" b="1" i="0" u="none" strike="noStrike" cap="none" normalizeH="0" baseline="0" smtClean="0">
                          <a:ln>
                            <a:noFill/>
                          </a:ln>
                          <a:solidFill>
                            <a:srgbClr val="FFFFFF"/>
                          </a:solidFill>
                          <a:effectLst/>
                          <a:latin typeface="Arial Unicode MS" pitchFamily="34" charset="-128"/>
                        </a:rPr>
                        <a:t>Fruit</a:t>
                      </a:r>
                    </a:p>
                    <a:p>
                      <a:pPr marL="0" marR="0" lvl="0" indent="0" algn="l" defTabSz="914400" rtl="1"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Unicode MS" pitchFamily="34" charset="-128"/>
                        </a:rPr>
                        <a:t>  Is a : Food</a:t>
                      </a:r>
                    </a:p>
                    <a:p>
                      <a:pPr marL="0" marR="0" lvl="0" indent="0" algn="l" defTabSz="914400" rtl="1"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Unicode MS" pitchFamily="34" charset="-128"/>
                        </a:rPr>
                        <a:t>  Has Taste: Sweet</a:t>
                      </a:r>
                    </a:p>
                    <a:p>
                      <a:pPr marL="0" marR="0" lvl="0" indent="0" algn="l" defTabSz="914400" rtl="1"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Unicode MS" pitchFamily="34" charset="-128"/>
                        </a:rPr>
                        <a:t>  Has Shape: Lovely</a:t>
                      </a:r>
                      <a:endParaRPr kumimoji="0" lang="ar-SA" sz="1800" b="1" i="0" u="none" strike="noStrike" cap="none" normalizeH="0" baseline="0" smtClean="0">
                        <a:ln>
                          <a:noFill/>
                        </a:ln>
                        <a:solidFill>
                          <a:srgbClr val="FFFFFF"/>
                        </a:solidFill>
                        <a:effectLst/>
                        <a:latin typeface="Arial Unicode MS" pitchFamily="34"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2D050"/>
                    </a:solidFill>
                  </a:tcPr>
                </a:tc>
              </a:tr>
            </a:tbl>
          </a:graphicData>
        </a:graphic>
      </p:graphicFrame>
      <p:graphicFrame>
        <p:nvGraphicFramePr>
          <p:cNvPr id="5" name="عنصر نائب للمحتوى 7"/>
          <p:cNvGraphicFramePr>
            <a:graphicFrameLocks noGrp="1"/>
          </p:cNvGraphicFramePr>
          <p:nvPr>
            <p:ph sz="quarter" idx="4294967295"/>
          </p:nvPr>
        </p:nvGraphicFramePr>
        <p:xfrm>
          <a:off x="4648200" y="2362200"/>
          <a:ext cx="3581400" cy="2209800"/>
        </p:xfrm>
        <a:graphic>
          <a:graphicData uri="http://schemas.openxmlformats.org/drawingml/2006/table">
            <a:tbl>
              <a:tblPr rtl="1"/>
              <a:tblGrid>
                <a:gridCol w="3581400"/>
              </a:tblGrid>
              <a:tr h="2209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sng" strike="noStrike" cap="none" normalizeH="0" baseline="0" smtClean="0">
                          <a:ln>
                            <a:noFill/>
                          </a:ln>
                          <a:solidFill>
                            <a:srgbClr val="FFFFFF"/>
                          </a:solidFill>
                          <a:effectLst/>
                          <a:latin typeface="Arial Unicode MS" pitchFamily="34" charset="-128"/>
                        </a:rPr>
                        <a:t>Person </a:t>
                      </a:r>
                      <a:r>
                        <a:rPr kumimoji="0" lang="ar-SA" sz="1800" b="1" i="0" u="sng" strike="noStrike" cap="none" normalizeH="0" baseline="0" smtClean="0">
                          <a:ln>
                            <a:noFill/>
                          </a:ln>
                          <a:solidFill>
                            <a:srgbClr val="FFFFFF"/>
                          </a:solidFill>
                          <a:effectLst/>
                          <a:latin typeface="Arial Unicode MS" pitchFamily="34" charset="-128"/>
                        </a:rPr>
                        <a:t>الإطار الخاص ب</a:t>
                      </a:r>
                      <a:endParaRPr kumimoji="0" lang="en-US" sz="1800" b="1" i="0" u="sng" strike="noStrike" cap="none" normalizeH="0" baseline="0" smtClean="0">
                        <a:ln>
                          <a:noFill/>
                        </a:ln>
                        <a:solidFill>
                          <a:srgbClr val="FFFFFF"/>
                        </a:solidFill>
                        <a:effectLst/>
                        <a:latin typeface="Arial Unicode MS"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Unicode MS" pitchFamily="34" charset="-128"/>
                        </a:rPr>
                        <a:t>Mango:</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Unicode MS" pitchFamily="34" charset="-128"/>
                        </a:rPr>
                        <a:t>   Instance: Fruit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Unicode MS" pitchFamily="34" charset="-128"/>
                        </a:rPr>
                        <a:t>   Price: Expensive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Unicode MS" pitchFamily="34" charset="-128"/>
                        </a:rPr>
                        <a:t>   Color: Yellow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Unicode MS" pitchFamily="34" charset="-128"/>
                        </a:rPr>
                        <a:t>   Has Taste: Sweet</a:t>
                      </a:r>
                    </a:p>
                    <a:p>
                      <a:pPr marL="0" marR="0" lvl="0" indent="0" algn="l" defTabSz="914400" rtl="1"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Unicode MS" pitchFamily="34" charset="-128"/>
                        </a:rPr>
                        <a:t>   Has Shape: Lovely</a:t>
                      </a:r>
                      <a:endParaRPr kumimoji="0" lang="ar-SA" sz="1800" b="1" i="0" u="none" strike="noStrike" cap="none" normalizeH="0" baseline="0" smtClean="0">
                        <a:ln>
                          <a:noFill/>
                        </a:ln>
                        <a:solidFill>
                          <a:srgbClr val="FFFFFF"/>
                        </a:solidFill>
                        <a:effectLst/>
                        <a:latin typeface="Arial Unicode MS" pitchFamily="34"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2D050"/>
                    </a:solidFill>
                  </a:tcPr>
                </a:tc>
              </a:tr>
            </a:tbl>
          </a:graphicData>
        </a:graphic>
      </p:graphicFrame>
      <p:sp>
        <p:nvSpPr>
          <p:cNvPr id="6" name="مستطيل 5"/>
          <p:cNvSpPr/>
          <p:nvPr/>
        </p:nvSpPr>
        <p:spPr bwMode="auto">
          <a:xfrm>
            <a:off x="2667000" y="4953000"/>
            <a:ext cx="5410200" cy="457200"/>
          </a:xfrm>
          <a:prstGeom prst="rect">
            <a:avLst/>
          </a:prstGeom>
          <a:noFill/>
          <a:ln w="9525" cap="flat" cmpd="sng" algn="ctr">
            <a:solidFill>
              <a:schemeClr val="tx1"/>
            </a:solidFill>
            <a:prstDash val="solid"/>
            <a:round/>
            <a:headEnd type="none" w="med" len="med"/>
            <a:tailEnd type="none" w="med" len="med"/>
          </a:ln>
          <a:effectLst/>
        </p:spPr>
        <p:txBody>
          <a:bodyPr rtlCol="1"/>
          <a:lstStyle/>
          <a:p>
            <a:pPr>
              <a:defRPr/>
            </a:pPr>
            <a:r>
              <a:rPr lang="ar-SA"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وهكذا يمكن أن نحدد الأطر الخاصة ببقية الكائنات.</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7"/>
          <p:cNvSpPr>
            <a:spLocks noGrp="1"/>
          </p:cNvSpPr>
          <p:nvPr>
            <p:ph type="sldNum" sz="quarter" idx="12"/>
          </p:nvPr>
        </p:nvSpPr>
        <p:spPr>
          <a:xfrm>
            <a:off x="6553200" y="6553200"/>
            <a:ext cx="2133600" cy="457200"/>
          </a:xfrm>
          <a:noFill/>
        </p:spPr>
        <p:txBody>
          <a:bodyPr/>
          <a:lstStyle/>
          <a:p>
            <a:fld id="{6698DDAC-C41C-447F-80D2-2C0A8E40B63D}" type="slidenum">
              <a:rPr lang="ar-SA"/>
              <a:pPr/>
              <a:t>10</a:t>
            </a:fld>
            <a:endParaRPr lang="en-US"/>
          </a:p>
        </p:txBody>
      </p:sp>
      <p:sp>
        <p:nvSpPr>
          <p:cNvPr id="13315" name="Rectangle 28"/>
          <p:cNvSpPr>
            <a:spLocks noChangeArrowheads="1"/>
          </p:cNvSpPr>
          <p:nvPr/>
        </p:nvSpPr>
        <p:spPr bwMode="auto">
          <a:xfrm>
            <a:off x="457200" y="1905000"/>
            <a:ext cx="8382000" cy="4953000"/>
          </a:xfrm>
          <a:prstGeom prst="rect">
            <a:avLst/>
          </a:prstGeom>
          <a:noFill/>
          <a:ln w="9525">
            <a:noFill/>
            <a:miter lim="800000"/>
            <a:headEnd/>
            <a:tailEnd/>
          </a:ln>
        </p:spPr>
        <p:txBody>
          <a:bodyPr/>
          <a:lstStyle/>
          <a:p>
            <a:pPr marL="342900" indent="-342900">
              <a:spcBef>
                <a:spcPct val="20000"/>
              </a:spcBef>
              <a:buClr>
                <a:schemeClr val="tx2"/>
              </a:buClr>
              <a:buSzPct val="70000"/>
              <a:buFont typeface="Wingdings" pitchFamily="2" charset="2"/>
              <a:buNone/>
            </a:pPr>
            <a:endParaRPr lang="ar-SA" sz="2200">
              <a:latin typeface="Arial Narrow" pitchFamily="34" charset="0"/>
            </a:endParaRPr>
          </a:p>
        </p:txBody>
      </p:sp>
      <p:sp>
        <p:nvSpPr>
          <p:cNvPr id="94237" name="Oval 29"/>
          <p:cNvSpPr>
            <a:spLocks noChangeArrowheads="1"/>
          </p:cNvSpPr>
          <p:nvPr/>
        </p:nvSpPr>
        <p:spPr bwMode="auto">
          <a:xfrm>
            <a:off x="3505200" y="838200"/>
            <a:ext cx="1447800" cy="990600"/>
          </a:xfrm>
          <a:prstGeom prst="ellipse">
            <a:avLst/>
          </a:prstGeom>
          <a:solidFill>
            <a:srgbClr val="0066FF"/>
          </a:solidFill>
          <a:ln w="9525">
            <a:solidFill>
              <a:schemeClr val="tx1"/>
            </a:solidFill>
            <a:round/>
            <a:headEnd/>
            <a:tailEnd/>
          </a:ln>
          <a:effectLst>
            <a:outerShdw dist="107763" dir="18900000" algn="ctr" rotWithShape="0">
              <a:schemeClr val="bg2">
                <a:alpha val="50000"/>
              </a:schemeClr>
            </a:outerShdw>
          </a:effectLst>
        </p:spPr>
        <p:txBody>
          <a:bodyPr wrap="none" anchor="ctr"/>
          <a:lstStyle/>
          <a:p>
            <a:pPr algn="ctr">
              <a:defRPr/>
            </a:pPr>
            <a:r>
              <a:rPr lang="en-US" sz="2000" b="1">
                <a:solidFill>
                  <a:srgbClr val="FFFF00"/>
                </a:solidFill>
                <a:latin typeface="Arial" charset="0"/>
              </a:rPr>
              <a:t>Mammals</a:t>
            </a:r>
            <a:r>
              <a:rPr lang="en-US" b="1">
                <a:solidFill>
                  <a:srgbClr val="FFFF00"/>
                </a:solidFill>
                <a:latin typeface="Arial" charset="0"/>
              </a:rPr>
              <a:t> </a:t>
            </a:r>
          </a:p>
        </p:txBody>
      </p:sp>
      <p:sp>
        <p:nvSpPr>
          <p:cNvPr id="94238" name="Oval 30"/>
          <p:cNvSpPr>
            <a:spLocks noChangeArrowheads="1"/>
          </p:cNvSpPr>
          <p:nvPr/>
        </p:nvSpPr>
        <p:spPr bwMode="auto">
          <a:xfrm>
            <a:off x="3657600" y="2438400"/>
            <a:ext cx="1447800" cy="990600"/>
          </a:xfrm>
          <a:prstGeom prst="ellipse">
            <a:avLst/>
          </a:prstGeom>
          <a:solidFill>
            <a:srgbClr val="0066FF"/>
          </a:solidFill>
          <a:ln w="9525">
            <a:solidFill>
              <a:schemeClr val="tx1"/>
            </a:solidFill>
            <a:round/>
            <a:headEnd/>
            <a:tailEnd/>
          </a:ln>
          <a:effectLst>
            <a:outerShdw dist="107763" dir="18900000" algn="ctr" rotWithShape="0">
              <a:schemeClr val="bg2">
                <a:alpha val="50000"/>
              </a:schemeClr>
            </a:outerShdw>
          </a:effectLst>
        </p:spPr>
        <p:txBody>
          <a:bodyPr wrap="none" anchor="ctr"/>
          <a:lstStyle/>
          <a:p>
            <a:pPr algn="ctr">
              <a:defRPr/>
            </a:pPr>
            <a:r>
              <a:rPr lang="en-US" sz="2000" b="1" dirty="0">
                <a:solidFill>
                  <a:srgbClr val="FFFF00"/>
                </a:solidFill>
                <a:latin typeface="Arial" charset="0"/>
              </a:rPr>
              <a:t>Person</a:t>
            </a:r>
            <a:endParaRPr lang="en-US" b="1" dirty="0">
              <a:solidFill>
                <a:srgbClr val="FFFF00"/>
              </a:solidFill>
              <a:latin typeface="Arial" charset="0"/>
            </a:endParaRPr>
          </a:p>
        </p:txBody>
      </p:sp>
      <p:sp>
        <p:nvSpPr>
          <p:cNvPr id="94239" name="Oval 31"/>
          <p:cNvSpPr>
            <a:spLocks noChangeArrowheads="1"/>
          </p:cNvSpPr>
          <p:nvPr/>
        </p:nvSpPr>
        <p:spPr bwMode="auto">
          <a:xfrm>
            <a:off x="1524000" y="3352800"/>
            <a:ext cx="1447800" cy="990600"/>
          </a:xfrm>
          <a:prstGeom prst="ellipse">
            <a:avLst/>
          </a:prstGeom>
          <a:solidFill>
            <a:srgbClr val="0066FF"/>
          </a:solidFill>
          <a:ln w="9525">
            <a:solidFill>
              <a:schemeClr val="tx1"/>
            </a:solidFill>
            <a:round/>
            <a:headEnd/>
            <a:tailEnd/>
          </a:ln>
          <a:effectLst>
            <a:outerShdw dist="107763" dir="18900000" algn="ctr" rotWithShape="0">
              <a:schemeClr val="bg2">
                <a:alpha val="50000"/>
              </a:schemeClr>
            </a:outerShdw>
          </a:effectLst>
        </p:spPr>
        <p:txBody>
          <a:bodyPr wrap="none" anchor="ctr"/>
          <a:lstStyle/>
          <a:p>
            <a:pPr algn="ctr">
              <a:defRPr/>
            </a:pPr>
            <a:r>
              <a:rPr lang="en-US" sz="2000" b="1" dirty="0">
                <a:solidFill>
                  <a:srgbClr val="FFFF00"/>
                </a:solidFill>
                <a:latin typeface="Arial" charset="0"/>
              </a:rPr>
              <a:t>Female </a:t>
            </a:r>
          </a:p>
          <a:p>
            <a:pPr algn="ctr">
              <a:defRPr/>
            </a:pPr>
            <a:r>
              <a:rPr lang="en-US" sz="2000" b="1" dirty="0">
                <a:solidFill>
                  <a:srgbClr val="FFFF00"/>
                </a:solidFill>
                <a:latin typeface="Arial" charset="0"/>
              </a:rPr>
              <a:t>Person</a:t>
            </a:r>
            <a:endParaRPr lang="en-US" b="1" dirty="0">
              <a:solidFill>
                <a:srgbClr val="FFFF00"/>
              </a:solidFill>
              <a:latin typeface="Arial" charset="0"/>
            </a:endParaRPr>
          </a:p>
        </p:txBody>
      </p:sp>
      <p:sp>
        <p:nvSpPr>
          <p:cNvPr id="94240" name="Oval 32"/>
          <p:cNvSpPr>
            <a:spLocks noChangeArrowheads="1"/>
          </p:cNvSpPr>
          <p:nvPr/>
        </p:nvSpPr>
        <p:spPr bwMode="auto">
          <a:xfrm>
            <a:off x="6705600" y="3429000"/>
            <a:ext cx="1447800" cy="990600"/>
          </a:xfrm>
          <a:prstGeom prst="ellipse">
            <a:avLst/>
          </a:prstGeom>
          <a:solidFill>
            <a:srgbClr val="0066FF"/>
          </a:solidFill>
          <a:ln w="9525">
            <a:solidFill>
              <a:schemeClr val="tx1"/>
            </a:solidFill>
            <a:round/>
            <a:headEnd/>
            <a:tailEnd/>
          </a:ln>
          <a:effectLst>
            <a:outerShdw dist="107763" dir="18900000" algn="ctr" rotWithShape="0">
              <a:schemeClr val="bg2">
                <a:alpha val="50000"/>
              </a:schemeClr>
            </a:outerShdw>
          </a:effectLst>
        </p:spPr>
        <p:txBody>
          <a:bodyPr wrap="none" anchor="ctr"/>
          <a:lstStyle/>
          <a:p>
            <a:pPr algn="ctr">
              <a:defRPr/>
            </a:pPr>
            <a:r>
              <a:rPr lang="en-US" sz="2000" b="1" dirty="0">
                <a:solidFill>
                  <a:srgbClr val="FFFF00"/>
                </a:solidFill>
                <a:latin typeface="Arial" charset="0"/>
              </a:rPr>
              <a:t>Male </a:t>
            </a:r>
          </a:p>
          <a:p>
            <a:pPr algn="ctr">
              <a:defRPr/>
            </a:pPr>
            <a:r>
              <a:rPr lang="en-US" sz="2000" b="1" dirty="0">
                <a:solidFill>
                  <a:srgbClr val="FFFF00"/>
                </a:solidFill>
                <a:latin typeface="Arial" charset="0"/>
              </a:rPr>
              <a:t>Person</a:t>
            </a:r>
            <a:r>
              <a:rPr lang="en-US" b="1" dirty="0">
                <a:solidFill>
                  <a:srgbClr val="FFFF00"/>
                </a:solidFill>
                <a:latin typeface="Arial" charset="0"/>
              </a:rPr>
              <a:t> </a:t>
            </a:r>
          </a:p>
        </p:txBody>
      </p:sp>
      <p:sp>
        <p:nvSpPr>
          <p:cNvPr id="94242" name="Oval 34"/>
          <p:cNvSpPr>
            <a:spLocks noChangeArrowheads="1"/>
          </p:cNvSpPr>
          <p:nvPr/>
        </p:nvSpPr>
        <p:spPr bwMode="auto">
          <a:xfrm>
            <a:off x="914400" y="5334000"/>
            <a:ext cx="1447800" cy="990600"/>
          </a:xfrm>
          <a:prstGeom prst="ellipse">
            <a:avLst/>
          </a:prstGeom>
          <a:solidFill>
            <a:srgbClr val="0066FF"/>
          </a:solidFill>
          <a:ln w="9525">
            <a:solidFill>
              <a:schemeClr val="tx1"/>
            </a:solidFill>
            <a:round/>
            <a:headEnd/>
            <a:tailEnd/>
          </a:ln>
          <a:effectLst>
            <a:outerShdw dist="107763" dir="18900000" algn="ctr" rotWithShape="0">
              <a:schemeClr val="bg2">
                <a:alpha val="50000"/>
              </a:schemeClr>
            </a:outerShdw>
          </a:effectLst>
        </p:spPr>
        <p:txBody>
          <a:bodyPr wrap="none" anchor="ctr"/>
          <a:lstStyle/>
          <a:p>
            <a:pPr algn="ctr">
              <a:defRPr/>
            </a:pPr>
            <a:r>
              <a:rPr lang="en-US" sz="2000" b="1">
                <a:solidFill>
                  <a:srgbClr val="FFFF00"/>
                </a:solidFill>
                <a:latin typeface="Arial" charset="0"/>
              </a:rPr>
              <a:t>Mariam </a:t>
            </a:r>
            <a:r>
              <a:rPr lang="en-US" b="1">
                <a:solidFill>
                  <a:srgbClr val="FFFF00"/>
                </a:solidFill>
                <a:latin typeface="Arial" charset="0"/>
              </a:rPr>
              <a:t> </a:t>
            </a:r>
          </a:p>
        </p:txBody>
      </p:sp>
      <p:sp>
        <p:nvSpPr>
          <p:cNvPr id="94243" name="Oval 35"/>
          <p:cNvSpPr>
            <a:spLocks noChangeArrowheads="1"/>
          </p:cNvSpPr>
          <p:nvPr/>
        </p:nvSpPr>
        <p:spPr bwMode="auto">
          <a:xfrm>
            <a:off x="6781800" y="5334000"/>
            <a:ext cx="1447800" cy="990600"/>
          </a:xfrm>
          <a:prstGeom prst="ellipse">
            <a:avLst/>
          </a:prstGeom>
          <a:solidFill>
            <a:srgbClr val="0066FF"/>
          </a:solidFill>
          <a:ln w="9525">
            <a:solidFill>
              <a:schemeClr val="tx1"/>
            </a:solidFill>
            <a:round/>
            <a:headEnd/>
            <a:tailEnd/>
          </a:ln>
          <a:effectLst>
            <a:outerShdw dist="107763" dir="18900000" algn="ctr" rotWithShape="0">
              <a:schemeClr val="bg2">
                <a:alpha val="50000"/>
              </a:schemeClr>
            </a:outerShdw>
          </a:effectLst>
        </p:spPr>
        <p:txBody>
          <a:bodyPr wrap="none" anchor="ctr"/>
          <a:lstStyle/>
          <a:p>
            <a:pPr algn="ctr">
              <a:defRPr/>
            </a:pPr>
            <a:r>
              <a:rPr lang="en-US" sz="2000" b="1" dirty="0">
                <a:solidFill>
                  <a:srgbClr val="FFFF00"/>
                </a:solidFill>
                <a:latin typeface="Arial" charset="0"/>
              </a:rPr>
              <a:t>Ahmad </a:t>
            </a:r>
            <a:r>
              <a:rPr lang="en-US" b="1" dirty="0">
                <a:solidFill>
                  <a:srgbClr val="FFFF00"/>
                </a:solidFill>
                <a:latin typeface="Arial" charset="0"/>
              </a:rPr>
              <a:t> </a:t>
            </a:r>
          </a:p>
        </p:txBody>
      </p:sp>
      <p:sp>
        <p:nvSpPr>
          <p:cNvPr id="13322" name="Line 40"/>
          <p:cNvSpPr>
            <a:spLocks noChangeShapeType="1"/>
          </p:cNvSpPr>
          <p:nvPr/>
        </p:nvSpPr>
        <p:spPr bwMode="auto">
          <a:xfrm>
            <a:off x="4267200" y="1828800"/>
            <a:ext cx="76200" cy="609600"/>
          </a:xfrm>
          <a:prstGeom prst="line">
            <a:avLst/>
          </a:prstGeom>
          <a:noFill/>
          <a:ln w="38100">
            <a:solidFill>
              <a:schemeClr val="tx1"/>
            </a:solidFill>
            <a:round/>
            <a:headEnd type="triangle" w="med" len="med"/>
            <a:tailEnd/>
          </a:ln>
        </p:spPr>
        <p:txBody>
          <a:bodyPr/>
          <a:lstStyle/>
          <a:p>
            <a:endParaRPr lang="ar-SA"/>
          </a:p>
        </p:txBody>
      </p:sp>
      <p:sp>
        <p:nvSpPr>
          <p:cNvPr id="13323" name="Line 41"/>
          <p:cNvSpPr>
            <a:spLocks noChangeShapeType="1"/>
          </p:cNvSpPr>
          <p:nvPr/>
        </p:nvSpPr>
        <p:spPr bwMode="auto">
          <a:xfrm flipH="1">
            <a:off x="2971800" y="3200400"/>
            <a:ext cx="914400" cy="533400"/>
          </a:xfrm>
          <a:prstGeom prst="line">
            <a:avLst/>
          </a:prstGeom>
          <a:noFill/>
          <a:ln w="38100">
            <a:solidFill>
              <a:schemeClr val="tx1"/>
            </a:solidFill>
            <a:round/>
            <a:headEnd type="triangle" w="med" len="med"/>
            <a:tailEnd/>
          </a:ln>
        </p:spPr>
        <p:txBody>
          <a:bodyPr/>
          <a:lstStyle/>
          <a:p>
            <a:endParaRPr lang="ar-SA"/>
          </a:p>
        </p:txBody>
      </p:sp>
      <p:sp>
        <p:nvSpPr>
          <p:cNvPr id="13324" name="Line 42"/>
          <p:cNvSpPr>
            <a:spLocks noChangeShapeType="1"/>
          </p:cNvSpPr>
          <p:nvPr/>
        </p:nvSpPr>
        <p:spPr bwMode="auto">
          <a:xfrm>
            <a:off x="4953000" y="3200400"/>
            <a:ext cx="1828800" cy="533400"/>
          </a:xfrm>
          <a:prstGeom prst="line">
            <a:avLst/>
          </a:prstGeom>
          <a:noFill/>
          <a:ln w="38100">
            <a:solidFill>
              <a:schemeClr val="tx1"/>
            </a:solidFill>
            <a:round/>
            <a:headEnd type="triangle" w="med" len="med"/>
            <a:tailEnd/>
          </a:ln>
        </p:spPr>
        <p:txBody>
          <a:bodyPr/>
          <a:lstStyle/>
          <a:p>
            <a:endParaRPr lang="ar-SA"/>
          </a:p>
        </p:txBody>
      </p:sp>
      <p:sp>
        <p:nvSpPr>
          <p:cNvPr id="13325" name="Line 43"/>
          <p:cNvSpPr>
            <a:spLocks noChangeShapeType="1"/>
          </p:cNvSpPr>
          <p:nvPr/>
        </p:nvSpPr>
        <p:spPr bwMode="auto">
          <a:xfrm flipH="1">
            <a:off x="1828800" y="4191000"/>
            <a:ext cx="76200" cy="1219200"/>
          </a:xfrm>
          <a:prstGeom prst="line">
            <a:avLst/>
          </a:prstGeom>
          <a:noFill/>
          <a:ln w="38100">
            <a:solidFill>
              <a:schemeClr val="tx1"/>
            </a:solidFill>
            <a:round/>
            <a:headEnd type="triangle" w="med" len="med"/>
            <a:tailEnd/>
          </a:ln>
        </p:spPr>
        <p:txBody>
          <a:bodyPr/>
          <a:lstStyle/>
          <a:p>
            <a:endParaRPr lang="ar-SA"/>
          </a:p>
        </p:txBody>
      </p:sp>
      <p:sp>
        <p:nvSpPr>
          <p:cNvPr id="13326" name="Line 44"/>
          <p:cNvSpPr>
            <a:spLocks noChangeShapeType="1"/>
          </p:cNvSpPr>
          <p:nvPr/>
        </p:nvSpPr>
        <p:spPr bwMode="auto">
          <a:xfrm>
            <a:off x="7345363" y="4419600"/>
            <a:ext cx="46037" cy="914400"/>
          </a:xfrm>
          <a:prstGeom prst="line">
            <a:avLst/>
          </a:prstGeom>
          <a:noFill/>
          <a:ln w="38100">
            <a:solidFill>
              <a:schemeClr val="tx1"/>
            </a:solidFill>
            <a:round/>
            <a:headEnd type="triangle" w="med" len="med"/>
            <a:tailEnd/>
          </a:ln>
        </p:spPr>
        <p:txBody>
          <a:bodyPr/>
          <a:lstStyle/>
          <a:p>
            <a:endParaRPr lang="ar-SA"/>
          </a:p>
        </p:txBody>
      </p:sp>
      <p:sp>
        <p:nvSpPr>
          <p:cNvPr id="13327" name="Line 50"/>
          <p:cNvSpPr>
            <a:spLocks noChangeShapeType="1"/>
          </p:cNvSpPr>
          <p:nvPr/>
        </p:nvSpPr>
        <p:spPr bwMode="auto">
          <a:xfrm>
            <a:off x="2362200" y="5715000"/>
            <a:ext cx="4419600" cy="152400"/>
          </a:xfrm>
          <a:prstGeom prst="line">
            <a:avLst/>
          </a:prstGeom>
          <a:noFill/>
          <a:ln w="38100">
            <a:solidFill>
              <a:schemeClr val="tx1"/>
            </a:solidFill>
            <a:round/>
            <a:headEnd/>
            <a:tailEnd type="triangle" w="med" len="med"/>
          </a:ln>
        </p:spPr>
        <p:txBody>
          <a:bodyPr/>
          <a:lstStyle/>
          <a:p>
            <a:endParaRPr lang="ar-SA"/>
          </a:p>
        </p:txBody>
      </p:sp>
      <p:sp>
        <p:nvSpPr>
          <p:cNvPr id="13328" name="Text Box 51"/>
          <p:cNvSpPr txBox="1">
            <a:spLocks noChangeArrowheads="1"/>
          </p:cNvSpPr>
          <p:nvPr/>
        </p:nvSpPr>
        <p:spPr bwMode="auto">
          <a:xfrm>
            <a:off x="2895600" y="1981200"/>
            <a:ext cx="1066800" cy="366713"/>
          </a:xfrm>
          <a:prstGeom prst="rect">
            <a:avLst/>
          </a:prstGeom>
          <a:noFill/>
          <a:ln w="9525">
            <a:noFill/>
            <a:miter lim="800000"/>
            <a:headEnd/>
            <a:tailEnd/>
          </a:ln>
        </p:spPr>
        <p:txBody>
          <a:bodyPr>
            <a:spAutoFit/>
          </a:bodyPr>
          <a:lstStyle/>
          <a:p>
            <a:pPr>
              <a:spcBef>
                <a:spcPct val="50000"/>
              </a:spcBef>
            </a:pPr>
            <a:endParaRPr lang="ar-SA" b="1">
              <a:latin typeface="Arial" pitchFamily="34" charset="0"/>
            </a:endParaRPr>
          </a:p>
        </p:txBody>
      </p:sp>
      <p:sp>
        <p:nvSpPr>
          <p:cNvPr id="13329" name="Text Box 52"/>
          <p:cNvSpPr txBox="1">
            <a:spLocks noChangeArrowheads="1"/>
          </p:cNvSpPr>
          <p:nvPr/>
        </p:nvSpPr>
        <p:spPr bwMode="auto">
          <a:xfrm>
            <a:off x="1371600" y="2590800"/>
            <a:ext cx="2057400" cy="396875"/>
          </a:xfrm>
          <a:prstGeom prst="rect">
            <a:avLst/>
          </a:prstGeom>
          <a:noFill/>
          <a:ln w="9525">
            <a:noFill/>
            <a:miter lim="800000"/>
            <a:headEnd/>
            <a:tailEnd/>
          </a:ln>
        </p:spPr>
        <p:txBody>
          <a:bodyPr>
            <a:spAutoFit/>
          </a:bodyPr>
          <a:lstStyle/>
          <a:p>
            <a:pPr>
              <a:spcBef>
                <a:spcPct val="50000"/>
              </a:spcBef>
            </a:pPr>
            <a:r>
              <a:rPr lang="en-US" sz="2000" b="1">
                <a:latin typeface="Arial" pitchFamily="34" charset="0"/>
              </a:rPr>
              <a:t>HasMother</a:t>
            </a:r>
          </a:p>
        </p:txBody>
      </p:sp>
      <p:sp>
        <p:nvSpPr>
          <p:cNvPr id="13330" name="Text Box 54"/>
          <p:cNvSpPr txBox="1">
            <a:spLocks noChangeArrowheads="1"/>
          </p:cNvSpPr>
          <p:nvPr/>
        </p:nvSpPr>
        <p:spPr bwMode="auto">
          <a:xfrm>
            <a:off x="3505200" y="5257800"/>
            <a:ext cx="1371600" cy="396875"/>
          </a:xfrm>
          <a:prstGeom prst="rect">
            <a:avLst/>
          </a:prstGeom>
          <a:solidFill>
            <a:schemeClr val="bg1"/>
          </a:solidFill>
          <a:ln w="9525">
            <a:noFill/>
            <a:miter lim="800000"/>
            <a:headEnd/>
            <a:tailEnd/>
          </a:ln>
        </p:spPr>
        <p:txBody>
          <a:bodyPr>
            <a:spAutoFit/>
          </a:bodyPr>
          <a:lstStyle/>
          <a:p>
            <a:pPr>
              <a:spcBef>
                <a:spcPct val="50000"/>
              </a:spcBef>
            </a:pPr>
            <a:r>
              <a:rPr lang="en-US" sz="2000" b="1">
                <a:latin typeface="Arial" pitchFamily="34" charset="0"/>
              </a:rPr>
              <a:t>Sister of</a:t>
            </a:r>
          </a:p>
        </p:txBody>
      </p:sp>
      <p:sp>
        <p:nvSpPr>
          <p:cNvPr id="13331" name="Text Box 57"/>
          <p:cNvSpPr txBox="1">
            <a:spLocks noChangeArrowheads="1"/>
          </p:cNvSpPr>
          <p:nvPr/>
        </p:nvSpPr>
        <p:spPr bwMode="auto">
          <a:xfrm>
            <a:off x="5410200" y="2971800"/>
            <a:ext cx="1524000" cy="400050"/>
          </a:xfrm>
          <a:prstGeom prst="rect">
            <a:avLst/>
          </a:prstGeom>
          <a:noFill/>
          <a:ln w="9525">
            <a:noFill/>
            <a:miter lim="800000"/>
            <a:headEnd/>
            <a:tailEnd/>
          </a:ln>
        </p:spPr>
        <p:txBody>
          <a:bodyPr>
            <a:spAutoFit/>
          </a:bodyPr>
          <a:lstStyle/>
          <a:p>
            <a:pPr>
              <a:spcBef>
                <a:spcPct val="50000"/>
              </a:spcBef>
            </a:pPr>
            <a:r>
              <a:rPr lang="en-US" sz="2000" b="1">
                <a:latin typeface="Arial" pitchFamily="34" charset="0"/>
              </a:rPr>
              <a:t>Subset of</a:t>
            </a:r>
          </a:p>
        </p:txBody>
      </p:sp>
      <p:sp>
        <p:nvSpPr>
          <p:cNvPr id="13332" name="Text Box 58"/>
          <p:cNvSpPr txBox="1">
            <a:spLocks noChangeArrowheads="1"/>
          </p:cNvSpPr>
          <p:nvPr/>
        </p:nvSpPr>
        <p:spPr bwMode="auto">
          <a:xfrm>
            <a:off x="152400" y="4495800"/>
            <a:ext cx="1524000" cy="396875"/>
          </a:xfrm>
          <a:prstGeom prst="rect">
            <a:avLst/>
          </a:prstGeom>
          <a:noFill/>
          <a:ln w="9525">
            <a:noFill/>
            <a:miter lim="800000"/>
            <a:headEnd/>
            <a:tailEnd/>
          </a:ln>
        </p:spPr>
        <p:txBody>
          <a:bodyPr>
            <a:spAutoFit/>
          </a:bodyPr>
          <a:lstStyle/>
          <a:p>
            <a:pPr>
              <a:spcBef>
                <a:spcPct val="50000"/>
              </a:spcBef>
            </a:pPr>
            <a:r>
              <a:rPr lang="en-US" sz="2000" b="1">
                <a:latin typeface="Arial" pitchFamily="34" charset="0"/>
              </a:rPr>
              <a:t>Member of</a:t>
            </a:r>
          </a:p>
        </p:txBody>
      </p:sp>
      <p:sp>
        <p:nvSpPr>
          <p:cNvPr id="13333" name="Text Box 60"/>
          <p:cNvSpPr txBox="1">
            <a:spLocks noChangeArrowheads="1"/>
          </p:cNvSpPr>
          <p:nvPr/>
        </p:nvSpPr>
        <p:spPr bwMode="auto">
          <a:xfrm>
            <a:off x="2819400" y="1905000"/>
            <a:ext cx="1371600" cy="396875"/>
          </a:xfrm>
          <a:prstGeom prst="rect">
            <a:avLst/>
          </a:prstGeom>
          <a:noFill/>
          <a:ln w="9525">
            <a:noFill/>
            <a:miter lim="800000"/>
            <a:headEnd/>
            <a:tailEnd/>
          </a:ln>
        </p:spPr>
        <p:txBody>
          <a:bodyPr>
            <a:spAutoFit/>
          </a:bodyPr>
          <a:lstStyle/>
          <a:p>
            <a:pPr>
              <a:spcBef>
                <a:spcPct val="50000"/>
              </a:spcBef>
            </a:pPr>
            <a:r>
              <a:rPr lang="en-US" sz="2000" b="1">
                <a:latin typeface="Arial" pitchFamily="34" charset="0"/>
              </a:rPr>
              <a:t>Subset-of</a:t>
            </a:r>
          </a:p>
        </p:txBody>
      </p:sp>
      <p:sp>
        <p:nvSpPr>
          <p:cNvPr id="13334" name="Line 50"/>
          <p:cNvSpPr>
            <a:spLocks noChangeShapeType="1"/>
          </p:cNvSpPr>
          <p:nvPr/>
        </p:nvSpPr>
        <p:spPr bwMode="auto">
          <a:xfrm flipH="1">
            <a:off x="2362200" y="2895600"/>
            <a:ext cx="1295400" cy="533400"/>
          </a:xfrm>
          <a:prstGeom prst="line">
            <a:avLst/>
          </a:prstGeom>
          <a:noFill/>
          <a:ln w="38100">
            <a:solidFill>
              <a:schemeClr val="tx1"/>
            </a:solidFill>
            <a:round/>
            <a:headEnd/>
            <a:tailEnd type="triangle" w="med" len="med"/>
          </a:ln>
        </p:spPr>
        <p:txBody>
          <a:bodyPr/>
          <a:lstStyle/>
          <a:p>
            <a:endParaRPr lang="ar-SA"/>
          </a:p>
        </p:txBody>
      </p:sp>
      <p:sp>
        <p:nvSpPr>
          <p:cNvPr id="13335" name="Text Box 60"/>
          <p:cNvSpPr txBox="1">
            <a:spLocks noChangeArrowheads="1"/>
          </p:cNvSpPr>
          <p:nvPr/>
        </p:nvSpPr>
        <p:spPr bwMode="auto">
          <a:xfrm>
            <a:off x="3352800" y="3505200"/>
            <a:ext cx="1371600" cy="396875"/>
          </a:xfrm>
          <a:prstGeom prst="rect">
            <a:avLst/>
          </a:prstGeom>
          <a:noFill/>
          <a:ln w="9525">
            <a:noFill/>
            <a:miter lim="800000"/>
            <a:headEnd/>
            <a:tailEnd/>
          </a:ln>
        </p:spPr>
        <p:txBody>
          <a:bodyPr>
            <a:spAutoFit/>
          </a:bodyPr>
          <a:lstStyle/>
          <a:p>
            <a:pPr>
              <a:spcBef>
                <a:spcPct val="50000"/>
              </a:spcBef>
            </a:pPr>
            <a:r>
              <a:rPr lang="en-US" sz="2000" b="1">
                <a:latin typeface="Arial" pitchFamily="34" charset="0"/>
              </a:rPr>
              <a:t>Subset-of</a:t>
            </a:r>
          </a:p>
        </p:txBody>
      </p:sp>
      <p:sp>
        <p:nvSpPr>
          <p:cNvPr id="13336" name="Text Box 58"/>
          <p:cNvSpPr txBox="1">
            <a:spLocks noChangeArrowheads="1"/>
          </p:cNvSpPr>
          <p:nvPr/>
        </p:nvSpPr>
        <p:spPr bwMode="auto">
          <a:xfrm>
            <a:off x="5715000" y="4648200"/>
            <a:ext cx="1524000" cy="396875"/>
          </a:xfrm>
          <a:prstGeom prst="rect">
            <a:avLst/>
          </a:prstGeom>
          <a:noFill/>
          <a:ln w="9525">
            <a:noFill/>
            <a:miter lim="800000"/>
            <a:headEnd/>
            <a:tailEnd/>
          </a:ln>
        </p:spPr>
        <p:txBody>
          <a:bodyPr>
            <a:spAutoFit/>
          </a:bodyPr>
          <a:lstStyle/>
          <a:p>
            <a:pPr>
              <a:spcBef>
                <a:spcPct val="50000"/>
              </a:spcBef>
            </a:pPr>
            <a:r>
              <a:rPr lang="en-US" sz="2000" b="1">
                <a:latin typeface="Arial" pitchFamily="34" charset="0"/>
              </a:rPr>
              <a:t>Member of</a:t>
            </a:r>
          </a:p>
        </p:txBody>
      </p:sp>
      <p:sp>
        <p:nvSpPr>
          <p:cNvPr id="13337" name="Line 41"/>
          <p:cNvSpPr>
            <a:spLocks noChangeShapeType="1"/>
          </p:cNvSpPr>
          <p:nvPr/>
        </p:nvSpPr>
        <p:spPr bwMode="auto">
          <a:xfrm flipH="1">
            <a:off x="5105400" y="2362200"/>
            <a:ext cx="1905000" cy="457200"/>
          </a:xfrm>
          <a:prstGeom prst="line">
            <a:avLst/>
          </a:prstGeom>
          <a:noFill/>
          <a:ln w="38100">
            <a:solidFill>
              <a:schemeClr val="tx1"/>
            </a:solidFill>
            <a:round/>
            <a:headEnd type="triangle" w="med" len="med"/>
            <a:tailEnd/>
          </a:ln>
        </p:spPr>
        <p:txBody>
          <a:bodyPr/>
          <a:lstStyle/>
          <a:p>
            <a:endParaRPr lang="ar-SA"/>
          </a:p>
        </p:txBody>
      </p:sp>
      <p:sp>
        <p:nvSpPr>
          <p:cNvPr id="13338" name="Text Box 57"/>
          <p:cNvSpPr txBox="1">
            <a:spLocks noChangeArrowheads="1"/>
          </p:cNvSpPr>
          <p:nvPr/>
        </p:nvSpPr>
        <p:spPr bwMode="auto">
          <a:xfrm>
            <a:off x="7010400" y="2209800"/>
            <a:ext cx="1295400" cy="400050"/>
          </a:xfrm>
          <a:prstGeom prst="rect">
            <a:avLst/>
          </a:prstGeom>
          <a:noFill/>
          <a:ln w="9525">
            <a:noFill/>
            <a:miter lim="800000"/>
            <a:headEnd/>
            <a:tailEnd/>
          </a:ln>
        </p:spPr>
        <p:txBody>
          <a:bodyPr>
            <a:spAutoFit/>
          </a:bodyPr>
          <a:lstStyle/>
          <a:p>
            <a:pPr>
              <a:spcBef>
                <a:spcPct val="50000"/>
              </a:spcBef>
            </a:pPr>
            <a:r>
              <a:rPr lang="en-US" sz="2000" b="1">
                <a:latin typeface="Arial" pitchFamily="34" charset="0"/>
              </a:rPr>
              <a:t>2</a:t>
            </a:r>
          </a:p>
        </p:txBody>
      </p:sp>
      <p:sp>
        <p:nvSpPr>
          <p:cNvPr id="13339" name="Text Box 57"/>
          <p:cNvSpPr txBox="1">
            <a:spLocks noChangeArrowheads="1"/>
          </p:cNvSpPr>
          <p:nvPr/>
        </p:nvSpPr>
        <p:spPr bwMode="auto">
          <a:xfrm>
            <a:off x="5257800" y="2209800"/>
            <a:ext cx="1524000" cy="400050"/>
          </a:xfrm>
          <a:prstGeom prst="rect">
            <a:avLst/>
          </a:prstGeom>
          <a:noFill/>
          <a:ln w="9525">
            <a:noFill/>
            <a:miter lim="800000"/>
            <a:headEnd/>
            <a:tailEnd/>
          </a:ln>
        </p:spPr>
        <p:txBody>
          <a:bodyPr>
            <a:spAutoFit/>
          </a:bodyPr>
          <a:lstStyle/>
          <a:p>
            <a:pPr>
              <a:spcBef>
                <a:spcPct val="50000"/>
              </a:spcBef>
            </a:pPr>
            <a:r>
              <a:rPr lang="en-US" sz="2000" b="1">
                <a:latin typeface="Arial" pitchFamily="34" charset="0"/>
              </a:rPr>
              <a:t>legs</a:t>
            </a:r>
          </a:p>
        </p:txBody>
      </p:sp>
      <p:sp>
        <p:nvSpPr>
          <p:cNvPr id="13340" name="Text Box 57"/>
          <p:cNvSpPr txBox="1">
            <a:spLocks noChangeArrowheads="1"/>
          </p:cNvSpPr>
          <p:nvPr/>
        </p:nvSpPr>
        <p:spPr bwMode="auto">
          <a:xfrm>
            <a:off x="5562600" y="6019800"/>
            <a:ext cx="1524000" cy="400050"/>
          </a:xfrm>
          <a:prstGeom prst="rect">
            <a:avLst/>
          </a:prstGeom>
          <a:noFill/>
          <a:ln w="9525">
            <a:noFill/>
            <a:miter lim="800000"/>
            <a:headEnd/>
            <a:tailEnd/>
          </a:ln>
        </p:spPr>
        <p:txBody>
          <a:bodyPr>
            <a:spAutoFit/>
          </a:bodyPr>
          <a:lstStyle/>
          <a:p>
            <a:pPr>
              <a:spcBef>
                <a:spcPct val="50000"/>
              </a:spcBef>
            </a:pPr>
            <a:r>
              <a:rPr lang="en-US" sz="2000" b="1">
                <a:latin typeface="Arial" pitchFamily="34" charset="0"/>
              </a:rPr>
              <a:t>legs</a:t>
            </a:r>
          </a:p>
        </p:txBody>
      </p:sp>
      <p:sp>
        <p:nvSpPr>
          <p:cNvPr id="13341" name="Line 50"/>
          <p:cNvSpPr>
            <a:spLocks noChangeShapeType="1"/>
          </p:cNvSpPr>
          <p:nvPr/>
        </p:nvSpPr>
        <p:spPr bwMode="auto">
          <a:xfrm flipH="1">
            <a:off x="5638800" y="6096000"/>
            <a:ext cx="1295400" cy="533400"/>
          </a:xfrm>
          <a:prstGeom prst="line">
            <a:avLst/>
          </a:prstGeom>
          <a:noFill/>
          <a:ln w="38100">
            <a:solidFill>
              <a:schemeClr val="tx1"/>
            </a:solidFill>
            <a:round/>
            <a:headEnd/>
            <a:tailEnd type="triangle" w="med" len="med"/>
          </a:ln>
        </p:spPr>
        <p:txBody>
          <a:bodyPr/>
          <a:lstStyle/>
          <a:p>
            <a:endParaRPr lang="ar-SA"/>
          </a:p>
        </p:txBody>
      </p:sp>
      <p:sp>
        <p:nvSpPr>
          <p:cNvPr id="13342" name="Text Box 57"/>
          <p:cNvSpPr txBox="1">
            <a:spLocks noChangeArrowheads="1"/>
          </p:cNvSpPr>
          <p:nvPr/>
        </p:nvSpPr>
        <p:spPr bwMode="auto">
          <a:xfrm>
            <a:off x="5181600" y="6457950"/>
            <a:ext cx="533400" cy="400050"/>
          </a:xfrm>
          <a:prstGeom prst="rect">
            <a:avLst/>
          </a:prstGeom>
          <a:noFill/>
          <a:ln w="9525">
            <a:noFill/>
            <a:miter lim="800000"/>
            <a:headEnd/>
            <a:tailEnd/>
          </a:ln>
        </p:spPr>
        <p:txBody>
          <a:bodyPr>
            <a:spAutoFit/>
          </a:bodyPr>
          <a:lstStyle/>
          <a:p>
            <a:pPr>
              <a:spcBef>
                <a:spcPct val="50000"/>
              </a:spcBef>
            </a:pPr>
            <a:r>
              <a:rPr lang="en-US" sz="2000" b="1">
                <a:latin typeface="Arial" pitchFamily="34" charset="0"/>
              </a:rPr>
              <a:t>1</a:t>
            </a:r>
          </a:p>
        </p:txBody>
      </p:sp>
      <p:sp>
        <p:nvSpPr>
          <p:cNvPr id="48" name="مستطيل 47"/>
          <p:cNvSpPr/>
          <p:nvPr/>
        </p:nvSpPr>
        <p:spPr>
          <a:xfrm>
            <a:off x="5105400" y="228600"/>
            <a:ext cx="3886200" cy="1631950"/>
          </a:xfrm>
          <a:prstGeom prst="rect">
            <a:avLst/>
          </a:prstGeom>
          <a:solidFill>
            <a:schemeClr val="bg2">
              <a:lumMod val="75000"/>
            </a:schemeClr>
          </a:solidFill>
        </p:spPr>
        <p:txBody>
          <a:bodyPr>
            <a:spAutoFit/>
          </a:bodyPr>
          <a:lstStyle/>
          <a:p>
            <a:pPr algn="r" rtl="1">
              <a:defRPr/>
            </a:pPr>
            <a:r>
              <a:rPr lang="ar-SA" sz="2000" b="1" dirty="0">
                <a:solidFill>
                  <a:srgbClr val="92D050"/>
                </a:solidFill>
              </a:rPr>
              <a:t>الشكل التالي يعبر عن شبكة دلالية لعلاقة أسرية. يمكننا من خلال هذا الشكل أن نعبر عن هذه العلاقات قي صورتين:</a:t>
            </a:r>
            <a:br>
              <a:rPr lang="ar-SA" sz="2000" b="1" dirty="0">
                <a:solidFill>
                  <a:srgbClr val="92D050"/>
                </a:solidFill>
              </a:rPr>
            </a:br>
            <a:r>
              <a:rPr lang="en-US" sz="2000" b="1" dirty="0">
                <a:solidFill>
                  <a:srgbClr val="92D050"/>
                </a:solidFill>
              </a:rPr>
              <a:t> </a:t>
            </a:r>
            <a:r>
              <a:rPr lang="ar-SA" sz="2000" b="1" dirty="0">
                <a:solidFill>
                  <a:srgbClr val="92D050"/>
                </a:solidFill>
              </a:rPr>
              <a:t>1.جمل وفق المنطق الرياضي</a:t>
            </a:r>
            <a:br>
              <a:rPr lang="ar-SA" sz="2000" b="1" dirty="0">
                <a:solidFill>
                  <a:srgbClr val="92D050"/>
                </a:solidFill>
              </a:rPr>
            </a:br>
            <a:r>
              <a:rPr lang="ar-SA" sz="2000" b="1" dirty="0">
                <a:solidFill>
                  <a:srgbClr val="92D050"/>
                </a:solidFill>
              </a:rPr>
              <a:t> 2. أطر جدوليه</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عنوان 1"/>
          <p:cNvSpPr>
            <a:spLocks noGrp="1"/>
          </p:cNvSpPr>
          <p:nvPr>
            <p:ph type="title"/>
          </p:nvPr>
        </p:nvSpPr>
        <p:spPr/>
        <p:txBody>
          <a:bodyPr/>
          <a:lstStyle/>
          <a:p>
            <a:endParaRPr lang="ar-SA" smtClean="0"/>
          </a:p>
        </p:txBody>
      </p:sp>
      <p:sp>
        <p:nvSpPr>
          <p:cNvPr id="14339" name="عنصر نائب للمحتوى 2"/>
          <p:cNvSpPr>
            <a:spLocks noGrp="1"/>
          </p:cNvSpPr>
          <p:nvPr>
            <p:ph sz="half" idx="1"/>
          </p:nvPr>
        </p:nvSpPr>
        <p:spPr>
          <a:xfrm>
            <a:off x="1370013" y="1827213"/>
            <a:ext cx="5106987" cy="1754187"/>
          </a:xfrm>
        </p:spPr>
        <p:txBody>
          <a:bodyPr/>
          <a:lstStyle/>
          <a:p>
            <a:r>
              <a:rPr lang="en-US" sz="1800" smtClean="0"/>
              <a:t>Sister_of(Mariam,Ahmed)</a:t>
            </a:r>
          </a:p>
          <a:p>
            <a:r>
              <a:rPr lang="en-US" sz="1800" smtClean="0"/>
              <a:t>Legs(Ahmed)=1</a:t>
            </a:r>
          </a:p>
          <a:p>
            <a:r>
              <a:rPr lang="en-US" sz="1800" smtClean="0"/>
              <a:t>Member_of(Mariam,Female_Person)</a:t>
            </a:r>
            <a:endParaRPr lang="ar-SA" sz="1800" smtClean="0"/>
          </a:p>
        </p:txBody>
      </p:sp>
      <p:graphicFrame>
        <p:nvGraphicFramePr>
          <p:cNvPr id="7" name="عنصر نائب للمحتوى 6"/>
          <p:cNvGraphicFramePr>
            <a:graphicFrameLocks noGrp="1"/>
          </p:cNvGraphicFramePr>
          <p:nvPr>
            <p:ph sz="quarter" idx="2"/>
          </p:nvPr>
        </p:nvGraphicFramePr>
        <p:xfrm>
          <a:off x="1371600" y="3962400"/>
          <a:ext cx="3581400" cy="1752600"/>
        </p:xfrm>
        <a:graphic>
          <a:graphicData uri="http://schemas.openxmlformats.org/drawingml/2006/table">
            <a:tbl>
              <a:tblPr rtl="1"/>
              <a:tblGrid>
                <a:gridCol w="3581400"/>
              </a:tblGrid>
              <a:tr h="1752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sng" strike="noStrike" cap="none" normalizeH="0" baseline="0" smtClean="0">
                          <a:ln>
                            <a:noFill/>
                          </a:ln>
                          <a:solidFill>
                            <a:srgbClr val="FFFFFF"/>
                          </a:solidFill>
                          <a:effectLst/>
                          <a:latin typeface="Arial Unicode MS" pitchFamily="34" charset="-128"/>
                        </a:rPr>
                        <a:t>Ahmed </a:t>
                      </a:r>
                      <a:r>
                        <a:rPr kumimoji="0" lang="ar-SA" sz="1800" b="1" i="0" u="sng" strike="noStrike" cap="none" normalizeH="0" baseline="0" smtClean="0">
                          <a:ln>
                            <a:noFill/>
                          </a:ln>
                          <a:solidFill>
                            <a:srgbClr val="FFFFFF"/>
                          </a:solidFill>
                          <a:effectLst/>
                          <a:latin typeface="Arial Unicode MS" pitchFamily="34" charset="-128"/>
                        </a:rPr>
                        <a:t>الإطار الخاص ب</a:t>
                      </a:r>
                    </a:p>
                    <a:p>
                      <a:pPr marL="0" marR="0" lvl="0" indent="0" algn="l" defTabSz="914400" rtl="0"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rgbClr val="FFFFFF"/>
                          </a:solidFill>
                          <a:effectLst/>
                          <a:latin typeface="Arial Unicode MS" pitchFamily="34" charset="-128"/>
                        </a:rPr>
                        <a:t> </a:t>
                      </a:r>
                      <a:r>
                        <a:rPr kumimoji="0" lang="en-US" sz="1800" b="1" i="0" u="none" strike="noStrike" cap="none" normalizeH="0" baseline="0" smtClean="0">
                          <a:ln>
                            <a:noFill/>
                          </a:ln>
                          <a:solidFill>
                            <a:srgbClr val="FFFFFF"/>
                          </a:solidFill>
                          <a:effectLst/>
                          <a:latin typeface="Arial Unicode MS" pitchFamily="34" charset="-128"/>
                        </a:rPr>
                        <a:t>:</a:t>
                      </a:r>
                      <a:r>
                        <a:rPr kumimoji="0" lang="ar-SA" sz="1800" b="1" i="0" u="none" strike="noStrike" cap="none" normalizeH="0" baseline="0" smtClean="0">
                          <a:ln>
                            <a:noFill/>
                          </a:ln>
                          <a:solidFill>
                            <a:srgbClr val="FFFFFF"/>
                          </a:solidFill>
                          <a:effectLst/>
                          <a:latin typeface="Arial Unicode MS" pitchFamily="34" charset="-128"/>
                        </a:rPr>
                        <a:t> </a:t>
                      </a:r>
                      <a:r>
                        <a:rPr kumimoji="0" lang="en-US" sz="1800" b="1" i="0" u="none" strike="noStrike" cap="none" normalizeH="0" baseline="0" smtClean="0">
                          <a:ln>
                            <a:noFill/>
                          </a:ln>
                          <a:solidFill>
                            <a:srgbClr val="FFFFFF"/>
                          </a:solidFill>
                          <a:effectLst/>
                          <a:latin typeface="Arial Unicode MS" pitchFamily="34" charset="-128"/>
                        </a:rPr>
                        <a:t>Ahmed</a:t>
                      </a:r>
                      <a:r>
                        <a:rPr kumimoji="0" lang="ar-SA" sz="1800" b="1" i="0" u="none" strike="noStrike" cap="none" normalizeH="0" baseline="0" smtClean="0">
                          <a:ln>
                            <a:noFill/>
                          </a:ln>
                          <a:solidFill>
                            <a:srgbClr val="FFFFFF"/>
                          </a:solidFill>
                          <a:effectLst/>
                          <a:latin typeface="Arial Unicode MS" pitchFamily="34" charset="-128"/>
                        </a:rPr>
                        <a:t>  </a:t>
                      </a:r>
                      <a:endParaRPr kumimoji="0" lang="en-US" sz="1800" b="1" i="0" u="none" strike="noStrike" cap="none" normalizeH="0" baseline="0" smtClean="0">
                        <a:ln>
                          <a:noFill/>
                        </a:ln>
                        <a:solidFill>
                          <a:srgbClr val="FFFFFF"/>
                        </a:solidFill>
                        <a:effectLst/>
                        <a:latin typeface="Arial Unicode MS"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Unicode MS" pitchFamily="34" charset="-128"/>
                        </a:rPr>
                        <a:t>Member of : Male Person</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Unicode MS" pitchFamily="34" charset="-128"/>
                        </a:rPr>
                        <a:t>Legs: 1</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Unicode MS" pitchFamily="34" charset="-128"/>
                        </a:rPr>
                        <a:t>Has Sister : Mariam</a:t>
                      </a:r>
                      <a:endParaRPr kumimoji="0" lang="ar-SA" sz="1800" b="1" i="0" u="none" strike="noStrike" cap="none" normalizeH="0" baseline="0" smtClean="0">
                        <a:ln>
                          <a:noFill/>
                        </a:ln>
                        <a:solidFill>
                          <a:srgbClr val="FFFFFF"/>
                        </a:solidFill>
                        <a:effectLst/>
                        <a:latin typeface="Arial Unicode MS" pitchFamily="34"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2D050"/>
                    </a:solidFill>
                  </a:tcPr>
                </a:tc>
              </a:tr>
            </a:tbl>
          </a:graphicData>
        </a:graphic>
      </p:graphicFrame>
      <p:graphicFrame>
        <p:nvGraphicFramePr>
          <p:cNvPr id="8" name="عنصر نائب للمحتوى 7"/>
          <p:cNvGraphicFramePr>
            <a:graphicFrameLocks noGrp="1"/>
          </p:cNvGraphicFramePr>
          <p:nvPr>
            <p:ph sz="quarter" idx="3"/>
          </p:nvPr>
        </p:nvGraphicFramePr>
        <p:xfrm>
          <a:off x="5105400" y="4038600"/>
          <a:ext cx="3581400" cy="1676400"/>
        </p:xfrm>
        <a:graphic>
          <a:graphicData uri="http://schemas.openxmlformats.org/drawingml/2006/table">
            <a:tbl>
              <a:tblPr rtl="1"/>
              <a:tblGrid>
                <a:gridCol w="3581400"/>
              </a:tblGrid>
              <a:tr h="1676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sng" strike="noStrike" cap="none" normalizeH="0" baseline="0" smtClean="0">
                          <a:ln>
                            <a:noFill/>
                          </a:ln>
                          <a:solidFill>
                            <a:srgbClr val="FFFFFF"/>
                          </a:solidFill>
                          <a:effectLst/>
                          <a:latin typeface="Arial Unicode MS" pitchFamily="34" charset="-128"/>
                        </a:rPr>
                        <a:t>Person </a:t>
                      </a:r>
                      <a:r>
                        <a:rPr kumimoji="0" lang="ar-SA" sz="1800" b="1" i="0" u="sng" strike="noStrike" cap="none" normalizeH="0" baseline="0" smtClean="0">
                          <a:ln>
                            <a:noFill/>
                          </a:ln>
                          <a:solidFill>
                            <a:srgbClr val="FFFFFF"/>
                          </a:solidFill>
                          <a:effectLst/>
                          <a:latin typeface="Arial Unicode MS" pitchFamily="34" charset="-128"/>
                        </a:rPr>
                        <a:t>الإطار الخاص ب</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Unicode MS" pitchFamily="34" charset="-128"/>
                        </a:rPr>
                        <a:t>Person:</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Unicode MS" pitchFamily="34" charset="-128"/>
                        </a:rPr>
                        <a:t>Subset of : Mammal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Unicode MS" pitchFamily="34" charset="-128"/>
                        </a:rPr>
                        <a:t>Legs: 2</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Unicode MS" pitchFamily="34" charset="-128"/>
                        </a:rPr>
                        <a:t>Has Mother : Female Person</a:t>
                      </a:r>
                      <a:endParaRPr kumimoji="0" lang="ar-SA" sz="1800" b="1" i="0" u="none" strike="noStrike" cap="none" normalizeH="0" baseline="0" smtClean="0">
                        <a:ln>
                          <a:noFill/>
                        </a:ln>
                        <a:solidFill>
                          <a:srgbClr val="FFFFFF"/>
                        </a:solidFill>
                        <a:effectLst/>
                        <a:latin typeface="Arial Unicode MS" pitchFamily="34"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2D050"/>
                    </a:solidFill>
                  </a:tcPr>
                </a:tc>
              </a:tr>
            </a:tbl>
          </a:graphicData>
        </a:graphic>
      </p:graphicFrame>
      <p:sp>
        <p:nvSpPr>
          <p:cNvPr id="14352" name="عنصر نائب لرقم الشريحة 5"/>
          <p:cNvSpPr>
            <a:spLocks noGrp="1"/>
          </p:cNvSpPr>
          <p:nvPr>
            <p:ph type="sldNum" sz="quarter" idx="12"/>
          </p:nvPr>
        </p:nvSpPr>
        <p:spPr>
          <a:noFill/>
        </p:spPr>
        <p:txBody>
          <a:bodyPr/>
          <a:lstStyle/>
          <a:p>
            <a:fld id="{D7BAB51F-90D1-4C8A-A624-A83A9FCABCCC}" type="slidenum">
              <a:rPr lang="ar-SA"/>
              <a:pPr/>
              <a:t>11</a:t>
            </a:fld>
            <a:endParaRPr lang="en-US"/>
          </a:p>
        </p:txBody>
      </p:sp>
      <p:sp>
        <p:nvSpPr>
          <p:cNvPr id="9" name="مستطيل 8"/>
          <p:cNvSpPr>
            <a:spLocks noChangeArrowheads="1"/>
          </p:cNvSpPr>
          <p:nvPr/>
        </p:nvSpPr>
        <p:spPr bwMode="auto">
          <a:xfrm>
            <a:off x="1371600" y="228600"/>
            <a:ext cx="7620000" cy="1311275"/>
          </a:xfrm>
          <a:prstGeom prst="rect">
            <a:avLst/>
          </a:prstGeom>
          <a:solidFill>
            <a:srgbClr val="C0C0C0"/>
          </a:solidFill>
          <a:ln w="9525">
            <a:noFill/>
            <a:miter lim="800000"/>
            <a:headEnd/>
            <a:tailEnd/>
          </a:ln>
        </p:spPr>
        <p:txBody>
          <a:bodyPr>
            <a:spAutoFit/>
          </a:bodyPr>
          <a:lstStyle/>
          <a:p>
            <a:pPr algn="r" rtl="1"/>
            <a:r>
              <a:rPr lang="ar-SA" sz="2000"/>
              <a:t>الشكل التالي يعبر عن شبكة دلالية لعلاقة أسرية. يمكننا من خلال هذا الشكل أن نعبر عن هذه العلاقات قي صورتين:</a:t>
            </a:r>
            <a:br>
              <a:rPr lang="ar-SA" sz="2000"/>
            </a:br>
            <a:r>
              <a:rPr lang="en-US" sz="2000"/>
              <a:t> </a:t>
            </a:r>
            <a:r>
              <a:rPr lang="ar-SA" sz="2000"/>
              <a:t>1.جمل وفق المنطق الرياضي</a:t>
            </a:r>
            <a:br>
              <a:rPr lang="ar-SA" sz="2000"/>
            </a:br>
            <a:r>
              <a:rPr lang="ar-SA" sz="2000"/>
              <a:t> 2. أطر جدولية</a:t>
            </a:r>
          </a:p>
        </p:txBody>
      </p:sp>
      <p:sp>
        <p:nvSpPr>
          <p:cNvPr id="10" name="وسيلة شرح على شكل سحابة 9"/>
          <p:cNvSpPr>
            <a:spLocks noChangeArrowheads="1"/>
          </p:cNvSpPr>
          <p:nvPr/>
        </p:nvSpPr>
        <p:spPr bwMode="auto">
          <a:xfrm>
            <a:off x="5943600" y="1600200"/>
            <a:ext cx="2819400" cy="2209800"/>
          </a:xfrm>
          <a:prstGeom prst="cloudCallout">
            <a:avLst>
              <a:gd name="adj1" fmla="val -20833"/>
              <a:gd name="adj2" fmla="val 62500"/>
            </a:avLst>
          </a:prstGeom>
          <a:solidFill>
            <a:schemeClr val="accent1"/>
          </a:solidFill>
          <a:ln w="9525" algn="ctr">
            <a:solidFill>
              <a:schemeClr val="tx1"/>
            </a:solidFill>
            <a:round/>
            <a:headEnd/>
            <a:tailEnd/>
          </a:ln>
        </p:spPr>
        <p:txBody>
          <a:bodyPr/>
          <a:lstStyle/>
          <a:p>
            <a:pPr algn="r"/>
            <a:r>
              <a:rPr lang="ar-SA">
                <a:solidFill>
                  <a:srgbClr val="FF0000"/>
                </a:solidFill>
              </a:rPr>
              <a:t>حالة استثنائية:</a:t>
            </a:r>
          </a:p>
          <a:p>
            <a:pPr algn="r"/>
            <a:r>
              <a:rPr lang="ar-SA"/>
              <a:t>أحمد له رجلا واحدة بينما لكل البشر رجلان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p:cNvSpPr>
            <a:spLocks noGrp="1"/>
          </p:cNvSpPr>
          <p:nvPr>
            <p:ph type="sldNum" sz="quarter" idx="12"/>
          </p:nvPr>
        </p:nvSpPr>
        <p:spPr>
          <a:noFill/>
        </p:spPr>
        <p:txBody>
          <a:bodyPr/>
          <a:lstStyle/>
          <a:p>
            <a:fld id="{C60103F1-6453-4090-B85D-F17EBBE50522}" type="slidenum">
              <a:rPr lang="ar-SA"/>
              <a:pPr/>
              <a:t>12</a:t>
            </a:fld>
            <a:endParaRPr lang="en-US"/>
          </a:p>
        </p:txBody>
      </p:sp>
      <p:sp>
        <p:nvSpPr>
          <p:cNvPr id="15363" name="Rectangle 2"/>
          <p:cNvSpPr>
            <a:spLocks noGrp="1" noChangeArrowheads="1"/>
          </p:cNvSpPr>
          <p:nvPr>
            <p:ph type="title"/>
          </p:nvPr>
        </p:nvSpPr>
        <p:spPr/>
        <p:txBody>
          <a:bodyPr/>
          <a:lstStyle/>
          <a:p>
            <a:pPr eaLnBrk="1" hangingPunct="1"/>
            <a:r>
              <a:rPr lang="en-US" b="1" smtClean="0"/>
              <a:t>The Truth Table</a:t>
            </a:r>
            <a:endParaRPr lang="en-US" b="1" smtClean="0">
              <a:sym typeface="Symbol" pitchFamily="18" charset="2"/>
            </a:endParaRPr>
          </a:p>
        </p:txBody>
      </p:sp>
      <p:graphicFrame>
        <p:nvGraphicFramePr>
          <p:cNvPr id="31814" name="Group 70"/>
          <p:cNvGraphicFramePr>
            <a:graphicFrameLocks noGrp="1"/>
          </p:cNvGraphicFramePr>
          <p:nvPr>
            <p:ph idx="1"/>
          </p:nvPr>
        </p:nvGraphicFramePr>
        <p:xfrm>
          <a:off x="609600" y="2286000"/>
          <a:ext cx="8077200" cy="3271838"/>
        </p:xfrm>
        <a:graphic>
          <a:graphicData uri="http://schemas.openxmlformats.org/drawingml/2006/table">
            <a:tbl>
              <a:tblPr/>
              <a:tblGrid>
                <a:gridCol w="747713"/>
                <a:gridCol w="757237"/>
                <a:gridCol w="966788"/>
                <a:gridCol w="985837"/>
                <a:gridCol w="965200"/>
                <a:gridCol w="1411288"/>
                <a:gridCol w="2011362"/>
              </a:tblGrid>
              <a:tr h="10715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dirty="0" smtClean="0">
                          <a:ln>
                            <a:noFill/>
                          </a:ln>
                          <a:solidFill>
                            <a:srgbClr val="660066"/>
                          </a:solidFill>
                          <a:effectLst/>
                          <a:latin typeface="Arial" charset="0"/>
                        </a:rPr>
                        <a:t>P</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660066"/>
                          </a:solidFill>
                          <a:effectLst/>
                          <a:latin typeface="Arial" charset="0"/>
                        </a:rPr>
                        <a:t>Q</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NOT</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sym typeface="Symbol" pitchFamily="18" charset="2"/>
                        </a:rPr>
                        <a:t></a:t>
                      </a:r>
                      <a:r>
                        <a:rPr kumimoji="0" lang="en-US" sz="2000" b="1" i="0" u="none" strike="noStrike" cap="none" normalizeH="0" baseline="0" smtClean="0">
                          <a:ln>
                            <a:noFill/>
                          </a:ln>
                          <a:solidFill>
                            <a:srgbClr val="003399"/>
                          </a:solidFill>
                          <a:effectLst/>
                          <a:latin typeface="Arial" charset="0"/>
                        </a:rPr>
                        <a:t>(P)</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AND</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P ^ Q</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dirty="0" smtClean="0">
                          <a:ln>
                            <a:noFill/>
                          </a:ln>
                          <a:solidFill>
                            <a:srgbClr val="003399"/>
                          </a:solidFill>
                          <a:effectLst/>
                          <a:latin typeface="Arial" charset="0"/>
                        </a:rPr>
                        <a:t>OR</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dirty="0" smtClean="0">
                          <a:ln>
                            <a:noFill/>
                          </a:ln>
                          <a:solidFill>
                            <a:srgbClr val="003399"/>
                          </a:solidFill>
                          <a:effectLst/>
                          <a:latin typeface="Arial" charset="0"/>
                        </a:rPr>
                        <a:t>P v Q</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Implies</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P </a:t>
                      </a:r>
                      <a:r>
                        <a:rPr kumimoji="0" lang="en-US" sz="2000" b="1" i="0" u="none" strike="noStrike" cap="none" normalizeH="0" baseline="0" smtClean="0">
                          <a:ln>
                            <a:noFill/>
                          </a:ln>
                          <a:solidFill>
                            <a:srgbClr val="003399"/>
                          </a:solidFill>
                          <a:effectLst/>
                          <a:latin typeface="Arial" charset="0"/>
                          <a:sym typeface="Wingdings" pitchFamily="2" charset="2"/>
                        </a:rPr>
                        <a:t> Q</a:t>
                      </a:r>
                      <a:endParaRPr kumimoji="0" lang="en-US" sz="2000" b="1" i="0" u="none" strike="noStrike" cap="none" normalizeH="0" baseline="0" smtClean="0">
                        <a:ln>
                          <a:noFill/>
                        </a:ln>
                        <a:solidFill>
                          <a:srgbClr val="003399"/>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Biconditional</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P </a:t>
                      </a:r>
                      <a:r>
                        <a:rPr kumimoji="0" lang="en-US" sz="2000" b="1" i="0" u="none" strike="noStrike" cap="none" normalizeH="0" baseline="0" smtClean="0">
                          <a:ln>
                            <a:noFill/>
                          </a:ln>
                          <a:solidFill>
                            <a:srgbClr val="003399"/>
                          </a:solidFill>
                          <a:effectLst/>
                          <a:latin typeface="Arial" charset="0"/>
                          <a:sym typeface="Wingdings" pitchFamily="2" charset="2"/>
                        </a:rPr>
                        <a:t> Q</a:t>
                      </a:r>
                      <a:endParaRPr kumimoji="0" lang="en-US" sz="2000" b="1" i="0" u="none" strike="noStrike" cap="none" normalizeH="0" baseline="0" smtClean="0">
                        <a:ln>
                          <a:noFill/>
                        </a:ln>
                        <a:solidFill>
                          <a:srgbClr val="003399"/>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r>
              <a:tr h="54927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400" b="1" i="0" u="none" strike="noStrike" cap="none" normalizeH="0" baseline="0" smtClean="0">
                          <a:ln>
                            <a:noFill/>
                          </a:ln>
                          <a:solidFill>
                            <a:srgbClr val="9900FF"/>
                          </a:solidFill>
                          <a:effectLst/>
                          <a:latin typeface="Arial"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400" b="1" i="0" u="none" strike="noStrike" cap="none" normalizeH="0" baseline="0" smtClean="0">
                          <a:ln>
                            <a:noFill/>
                          </a:ln>
                          <a:solidFill>
                            <a:srgbClr val="9900FF"/>
                          </a:solidFill>
                          <a:effectLst/>
                          <a:latin typeface="Arial"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dirty="0" smtClean="0">
                          <a:ln>
                            <a:noFill/>
                          </a:ln>
                          <a:solidFill>
                            <a:srgbClr val="003399"/>
                          </a:solidFill>
                          <a:effectLst/>
                          <a:latin typeface="Arial"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r>
              <a:tr h="5508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400" b="1" i="0" u="none" strike="noStrike" cap="none" normalizeH="0" baseline="0" smtClean="0">
                          <a:ln>
                            <a:noFill/>
                          </a:ln>
                          <a:solidFill>
                            <a:srgbClr val="9900FF"/>
                          </a:solidFill>
                          <a:effectLst/>
                          <a:latin typeface="Arial"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400" b="1" i="0" u="none" strike="noStrike" cap="none" normalizeH="0" baseline="0" smtClean="0">
                          <a:ln>
                            <a:noFill/>
                          </a:ln>
                          <a:solidFill>
                            <a:srgbClr val="9900FF"/>
                          </a:solidFill>
                          <a:effectLst/>
                          <a:latin typeface="Arial"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r>
              <a:tr h="5508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400" b="1" i="0" u="none" strike="noStrike" cap="none" normalizeH="0" baseline="0" smtClean="0">
                          <a:ln>
                            <a:noFill/>
                          </a:ln>
                          <a:solidFill>
                            <a:srgbClr val="9900FF"/>
                          </a:solidFill>
                          <a:effectLst/>
                          <a:latin typeface="Arial"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400" b="1" i="0" u="none" strike="noStrike" cap="none" normalizeH="0" baseline="0" smtClean="0">
                          <a:ln>
                            <a:noFill/>
                          </a:ln>
                          <a:solidFill>
                            <a:srgbClr val="9900FF"/>
                          </a:solidFill>
                          <a:effectLst/>
                          <a:latin typeface="Arial"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r>
              <a:tr h="54927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400" b="1" i="0" u="none" strike="noStrike" cap="none" normalizeH="0" baseline="0" smtClean="0">
                          <a:ln>
                            <a:noFill/>
                          </a:ln>
                          <a:solidFill>
                            <a:srgbClr val="9900FF"/>
                          </a:solidFill>
                          <a:effectLst/>
                          <a:latin typeface="Arial"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400" b="1" i="0" u="none" strike="noStrike" cap="none" normalizeH="0" baseline="0" smtClean="0">
                          <a:ln>
                            <a:noFill/>
                          </a:ln>
                          <a:solidFill>
                            <a:srgbClr val="9900FF"/>
                          </a:solidFill>
                          <a:effectLst/>
                          <a:latin typeface="Arial"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99"/>
                          </a:solidFill>
                          <a:effectLst/>
                          <a:latin typeface="Arial"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p:spPr>
        <p:txBody>
          <a:bodyPr/>
          <a:lstStyle/>
          <a:p>
            <a:fld id="{56F8117A-A598-4682-8102-9FD9A16C8995}" type="slidenum">
              <a:rPr lang="ar-SA"/>
              <a:pPr/>
              <a:t>13</a:t>
            </a:fld>
            <a:endParaRPr lang="en-US"/>
          </a:p>
        </p:txBody>
      </p:sp>
      <p:sp>
        <p:nvSpPr>
          <p:cNvPr id="16387" name="Rectangle 2"/>
          <p:cNvSpPr>
            <a:spLocks noGrp="1" noChangeArrowheads="1"/>
          </p:cNvSpPr>
          <p:nvPr>
            <p:ph type="title"/>
          </p:nvPr>
        </p:nvSpPr>
        <p:spPr>
          <a:xfrm>
            <a:off x="914400" y="301625"/>
            <a:ext cx="7769225" cy="1143000"/>
          </a:xfrm>
        </p:spPr>
        <p:txBody>
          <a:bodyPr/>
          <a:lstStyle/>
          <a:p>
            <a:pPr eaLnBrk="1" hangingPunct="1"/>
            <a:r>
              <a:rPr lang="en-US" b="1" smtClean="0"/>
              <a:t>The Example of Logical Operation</a:t>
            </a:r>
            <a:endParaRPr lang="en-US" b="1" smtClean="0">
              <a:sym typeface="Symbol" pitchFamily="18" charset="2"/>
            </a:endParaRPr>
          </a:p>
        </p:txBody>
      </p:sp>
      <p:sp>
        <p:nvSpPr>
          <p:cNvPr id="16388" name="Rectangle 3"/>
          <p:cNvSpPr>
            <a:spLocks noChangeArrowheads="1"/>
          </p:cNvSpPr>
          <p:nvPr/>
        </p:nvSpPr>
        <p:spPr bwMode="auto">
          <a:xfrm>
            <a:off x="457200" y="1600200"/>
            <a:ext cx="8382000" cy="4953000"/>
          </a:xfrm>
          <a:prstGeom prst="rect">
            <a:avLst/>
          </a:prstGeom>
          <a:noFill/>
          <a:ln w="9525">
            <a:noFill/>
            <a:miter lim="800000"/>
            <a:headEnd/>
            <a:tailEnd/>
          </a:ln>
        </p:spPr>
        <p:txBody>
          <a:bodyPr/>
          <a:lstStyle/>
          <a:p>
            <a:pPr marL="342900" indent="-342900">
              <a:spcBef>
                <a:spcPct val="20000"/>
              </a:spcBef>
              <a:buClr>
                <a:schemeClr val="tx2"/>
              </a:buClr>
              <a:buSzPct val="70000"/>
              <a:buFont typeface="Wingdings" pitchFamily="2" charset="2"/>
              <a:buNone/>
            </a:pPr>
            <a:endParaRPr lang="ar-SA" sz="2300">
              <a:latin typeface="Arial Narrow" pitchFamily="34" charset="0"/>
            </a:endParaRPr>
          </a:p>
        </p:txBody>
      </p:sp>
      <p:graphicFrame>
        <p:nvGraphicFramePr>
          <p:cNvPr id="8" name="عنصر نائب للجدول 7"/>
          <p:cNvGraphicFramePr>
            <a:graphicFrameLocks noGrp="1"/>
          </p:cNvGraphicFramePr>
          <p:nvPr>
            <p:ph type="tbl" idx="1"/>
          </p:nvPr>
        </p:nvGraphicFramePr>
        <p:xfrm>
          <a:off x="1066800" y="2819400"/>
          <a:ext cx="6665913" cy="2209800"/>
        </p:xfrm>
        <a:graphic>
          <a:graphicData uri="http://schemas.openxmlformats.org/drawingml/2006/table">
            <a:tbl>
              <a:tblPr rtl="1"/>
              <a:tblGrid>
                <a:gridCol w="2075911"/>
                <a:gridCol w="1267135"/>
                <a:gridCol w="1126342"/>
                <a:gridCol w="703964"/>
                <a:gridCol w="703964"/>
                <a:gridCol w="788439"/>
              </a:tblGrid>
              <a:tr h="381002">
                <a:tc>
                  <a:txBody>
                    <a:bodyPr/>
                    <a:lstStyle/>
                    <a:p>
                      <a:pPr algn="ctr" rtl="1">
                        <a:spcAft>
                          <a:spcPts val="0"/>
                        </a:spcAft>
                      </a:pPr>
                      <a:r>
                        <a:rPr lang="en-GB" sz="1800" dirty="0">
                          <a:latin typeface="Times New Roman"/>
                          <a:ea typeface="Times New Roman"/>
                          <a:sym typeface="Symbol"/>
                        </a:rPr>
                        <a:t></a:t>
                      </a:r>
                      <a:r>
                        <a:rPr lang="en-GB" sz="1800" dirty="0">
                          <a:latin typeface="Times New Roman"/>
                          <a:ea typeface="Times New Roman"/>
                        </a:rPr>
                        <a:t>P</a:t>
                      </a:r>
                      <a:r>
                        <a:rPr lang="en-GB" sz="1800" dirty="0">
                          <a:latin typeface="Times New Roman"/>
                          <a:ea typeface="Times New Roman"/>
                          <a:sym typeface="Symbol"/>
                        </a:rPr>
                        <a:t></a:t>
                      </a:r>
                      <a:r>
                        <a:rPr lang="en-GB" sz="1800" dirty="0">
                          <a:latin typeface="Times New Roman"/>
                          <a:ea typeface="Times New Roman"/>
                        </a:rPr>
                        <a:t>Q</a:t>
                      </a:r>
                      <a:r>
                        <a:rPr lang="en-GB" sz="1800" dirty="0">
                          <a:latin typeface="Times New Roman"/>
                          <a:ea typeface="Times New Roman"/>
                          <a:sym typeface="Symbol"/>
                        </a:rPr>
                        <a:t></a:t>
                      </a:r>
                      <a:r>
                        <a:rPr lang="en-GB" sz="1800" dirty="0">
                          <a:latin typeface="Times New Roman"/>
                          <a:ea typeface="Times New Roman"/>
                        </a:rPr>
                        <a:t> P</a:t>
                      </a:r>
                      <a:r>
                        <a:rPr lang="en-GB" sz="1800" dirty="0">
                          <a:latin typeface="Times New Roman"/>
                          <a:ea typeface="Times New Roman"/>
                          <a:sym typeface="Symbol"/>
                        </a:rPr>
                        <a:t></a:t>
                      </a:r>
                      <a:r>
                        <a:rPr lang="en-GB" sz="1800" dirty="0">
                          <a:latin typeface="Times New Roman"/>
                          <a:ea typeface="Times New Roman"/>
                        </a:rPr>
                        <a:t>Q</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rtl="1">
                        <a:spcAft>
                          <a:spcPts val="0"/>
                        </a:spcAft>
                      </a:pPr>
                      <a:r>
                        <a:rPr lang="en-GB" sz="1800" dirty="0">
                          <a:latin typeface="Times New Roman"/>
                          <a:ea typeface="Times New Roman"/>
                        </a:rPr>
                        <a:t>P</a:t>
                      </a:r>
                      <a:r>
                        <a:rPr lang="en-GB" sz="1800" dirty="0">
                          <a:latin typeface="Times New Roman"/>
                          <a:ea typeface="Times New Roman"/>
                          <a:sym typeface="Symbol"/>
                        </a:rPr>
                        <a:t></a:t>
                      </a:r>
                      <a:r>
                        <a:rPr lang="en-GB" sz="1800" dirty="0">
                          <a:latin typeface="Times New Roman"/>
                          <a:ea typeface="Times New Roman"/>
                        </a:rPr>
                        <a:t>Q</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rtl="0">
                        <a:spcAft>
                          <a:spcPts val="0"/>
                        </a:spcAft>
                      </a:pPr>
                      <a:r>
                        <a:rPr lang="en-GB" sz="1800">
                          <a:latin typeface="Times New Roman"/>
                          <a:ea typeface="Times New Roman"/>
                          <a:sym typeface="Symbol"/>
                        </a:rPr>
                        <a:t></a:t>
                      </a:r>
                      <a:r>
                        <a:rPr lang="en-GB" sz="1800">
                          <a:latin typeface="Times New Roman"/>
                          <a:ea typeface="Times New Roman"/>
                        </a:rPr>
                        <a:t>P</a:t>
                      </a:r>
                      <a:r>
                        <a:rPr lang="en-GB" sz="1800">
                          <a:latin typeface="Times New Roman"/>
                          <a:ea typeface="Times New Roman"/>
                          <a:sym typeface="Symbol"/>
                        </a:rPr>
                        <a:t></a:t>
                      </a:r>
                      <a:r>
                        <a:rPr lang="en-GB" sz="1800">
                          <a:latin typeface="Times New Roman"/>
                          <a:ea typeface="Times New Roman"/>
                        </a:rPr>
                        <a:t>Q</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rtl="0">
                        <a:spcAft>
                          <a:spcPts val="0"/>
                        </a:spcAft>
                      </a:pPr>
                      <a:r>
                        <a:rPr lang="en-GB" sz="1800">
                          <a:latin typeface="Times New Roman"/>
                          <a:ea typeface="Times New Roman"/>
                          <a:sym typeface="Symbol"/>
                        </a:rPr>
                        <a:t></a:t>
                      </a:r>
                      <a:r>
                        <a:rPr lang="en-GB" sz="1800">
                          <a:latin typeface="Times New Roman"/>
                          <a:ea typeface="Times New Roman"/>
                        </a:rPr>
                        <a:t>P</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rtl="1">
                        <a:spcAft>
                          <a:spcPts val="0"/>
                        </a:spcAft>
                      </a:pPr>
                      <a:r>
                        <a:rPr lang="en-GB" sz="1800">
                          <a:latin typeface="Times New Roman"/>
                          <a:ea typeface="Times New Roman"/>
                        </a:rPr>
                        <a:t>Q</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rtl="1">
                        <a:spcAft>
                          <a:spcPts val="0"/>
                        </a:spcAft>
                      </a:pPr>
                      <a:r>
                        <a:rPr lang="en-GB" sz="1800" dirty="0">
                          <a:latin typeface="Times New Roman"/>
                          <a:ea typeface="Times New Roman"/>
                        </a:rPr>
                        <a:t>P</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r>
              <a:tr h="457200">
                <a:tc>
                  <a:txBody>
                    <a:bodyPr/>
                    <a:lstStyle/>
                    <a:p>
                      <a:pPr algn="ctr" rtl="1">
                        <a:spcAft>
                          <a:spcPts val="0"/>
                        </a:spcAft>
                      </a:pPr>
                      <a:r>
                        <a:rPr lang="en-GB" sz="1800" b="1" dirty="0">
                          <a:latin typeface="Times New Roman"/>
                          <a:ea typeface="Times New Roman"/>
                        </a:rPr>
                        <a:t>T</a:t>
                      </a:r>
                      <a:endParaRPr lang="en-US" sz="12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GB" sz="1800" b="1" dirty="0">
                          <a:latin typeface="Times New Roman"/>
                          <a:ea typeface="Times New Roman"/>
                        </a:rPr>
                        <a:t>T</a:t>
                      </a:r>
                      <a:endParaRPr lang="en-US" sz="12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GB" sz="1800" b="1" dirty="0">
                          <a:latin typeface="Times New Roman"/>
                          <a:ea typeface="Times New Roman"/>
                        </a:rPr>
                        <a:t>T</a:t>
                      </a:r>
                      <a:endParaRPr lang="en-US" sz="12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GB" sz="1800" b="1">
                          <a:latin typeface="Times New Roman"/>
                          <a:ea typeface="Times New Roman"/>
                        </a:rPr>
                        <a:t>F</a:t>
                      </a:r>
                      <a:endParaRPr lang="en-US" sz="12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GB" sz="1800" b="1">
                          <a:latin typeface="Times New Roman"/>
                          <a:ea typeface="Times New Roman"/>
                        </a:rPr>
                        <a:t>T</a:t>
                      </a:r>
                      <a:endParaRPr lang="en-US" sz="12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GB" sz="1800" b="1" dirty="0">
                          <a:latin typeface="Times New Roman"/>
                          <a:ea typeface="Times New Roman"/>
                        </a:rPr>
                        <a:t>T</a:t>
                      </a:r>
                      <a:endParaRPr lang="en-US" sz="12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algn="ctr" rtl="1">
                        <a:spcAft>
                          <a:spcPts val="0"/>
                        </a:spcAft>
                      </a:pPr>
                      <a:r>
                        <a:rPr lang="en-GB" sz="1800" b="1">
                          <a:latin typeface="Times New Roman"/>
                          <a:ea typeface="Times New Roman"/>
                        </a:rPr>
                        <a:t>T</a:t>
                      </a:r>
                      <a:endParaRPr lang="en-US" sz="12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GB" sz="1800" b="1">
                          <a:latin typeface="Times New Roman"/>
                          <a:ea typeface="Times New Roman"/>
                        </a:rPr>
                        <a:t>F</a:t>
                      </a:r>
                      <a:endParaRPr lang="en-US" sz="12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GB" sz="1800" b="1" dirty="0">
                          <a:latin typeface="Times New Roman"/>
                          <a:ea typeface="Times New Roman"/>
                        </a:rPr>
                        <a:t>F</a:t>
                      </a:r>
                      <a:endParaRPr lang="en-US" sz="12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GB" sz="1800" b="1" dirty="0">
                          <a:latin typeface="Times New Roman"/>
                          <a:ea typeface="Times New Roman"/>
                        </a:rPr>
                        <a:t>F</a:t>
                      </a:r>
                      <a:endParaRPr lang="en-US" sz="12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GB" sz="1800" b="1">
                          <a:latin typeface="Times New Roman"/>
                          <a:ea typeface="Times New Roman"/>
                        </a:rPr>
                        <a:t>F</a:t>
                      </a:r>
                      <a:endParaRPr lang="en-US" sz="12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GB" sz="1800" b="1" dirty="0">
                          <a:latin typeface="Times New Roman"/>
                          <a:ea typeface="Times New Roman"/>
                        </a:rPr>
                        <a:t>T</a:t>
                      </a:r>
                      <a:endParaRPr lang="en-US" sz="12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algn="ctr" rtl="1">
                        <a:spcAft>
                          <a:spcPts val="0"/>
                        </a:spcAft>
                      </a:pPr>
                      <a:r>
                        <a:rPr lang="en-GB" sz="1800" b="1">
                          <a:latin typeface="Times New Roman"/>
                          <a:ea typeface="Times New Roman"/>
                        </a:rPr>
                        <a:t>T</a:t>
                      </a:r>
                      <a:endParaRPr lang="en-US" sz="12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GB" sz="1800" b="1">
                          <a:latin typeface="Times New Roman"/>
                          <a:ea typeface="Times New Roman"/>
                        </a:rPr>
                        <a:t>T</a:t>
                      </a:r>
                      <a:endParaRPr lang="en-US" sz="12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GB" sz="1800" b="1">
                          <a:latin typeface="Times New Roman"/>
                          <a:ea typeface="Times New Roman"/>
                        </a:rPr>
                        <a:t>T</a:t>
                      </a:r>
                      <a:endParaRPr lang="en-US" sz="12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GB" sz="1800" b="1" dirty="0">
                          <a:latin typeface="Times New Roman"/>
                          <a:ea typeface="Times New Roman"/>
                        </a:rPr>
                        <a:t>T</a:t>
                      </a:r>
                      <a:endParaRPr lang="en-US" sz="12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GB" sz="1800" b="1" dirty="0">
                          <a:latin typeface="Times New Roman"/>
                          <a:ea typeface="Times New Roman"/>
                        </a:rPr>
                        <a:t>T</a:t>
                      </a:r>
                      <a:endParaRPr lang="en-US" sz="12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GB" sz="1800" b="1" dirty="0">
                          <a:latin typeface="Times New Roman"/>
                          <a:ea typeface="Times New Roman"/>
                        </a:rPr>
                        <a:t>F</a:t>
                      </a:r>
                      <a:endParaRPr lang="en-US" sz="12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algn="ctr" rtl="1">
                        <a:spcAft>
                          <a:spcPts val="0"/>
                        </a:spcAft>
                      </a:pPr>
                      <a:r>
                        <a:rPr lang="en-GB" sz="1800" b="1">
                          <a:latin typeface="Times New Roman"/>
                          <a:ea typeface="Times New Roman"/>
                        </a:rPr>
                        <a:t>T</a:t>
                      </a:r>
                      <a:endParaRPr lang="en-US" sz="12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GB" sz="1800" b="1">
                          <a:latin typeface="Times New Roman"/>
                          <a:ea typeface="Times New Roman"/>
                        </a:rPr>
                        <a:t>T</a:t>
                      </a:r>
                      <a:endParaRPr lang="en-US" sz="12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GB" sz="1800" b="1">
                          <a:latin typeface="Times New Roman"/>
                          <a:ea typeface="Times New Roman"/>
                        </a:rPr>
                        <a:t>T</a:t>
                      </a:r>
                      <a:endParaRPr lang="en-US" sz="12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GB" sz="1800" b="1">
                          <a:latin typeface="Times New Roman"/>
                          <a:ea typeface="Times New Roman"/>
                        </a:rPr>
                        <a:t>T</a:t>
                      </a:r>
                      <a:endParaRPr lang="en-US" sz="12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GB" sz="1800" b="1">
                          <a:latin typeface="Times New Roman"/>
                          <a:ea typeface="Times New Roman"/>
                        </a:rPr>
                        <a:t>F</a:t>
                      </a:r>
                      <a:endParaRPr lang="en-US" sz="12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GB" sz="1800" b="1" dirty="0">
                          <a:latin typeface="Times New Roman"/>
                          <a:ea typeface="Times New Roman"/>
                        </a:rPr>
                        <a:t>F</a:t>
                      </a:r>
                      <a:endParaRPr lang="en-US" sz="12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6433" name="Rectangle 1"/>
          <p:cNvSpPr>
            <a:spLocks noChangeArrowheads="1"/>
          </p:cNvSpPr>
          <p:nvPr/>
        </p:nvSpPr>
        <p:spPr bwMode="auto">
          <a:xfrm>
            <a:off x="4343400" y="2286000"/>
            <a:ext cx="3581400" cy="646113"/>
          </a:xfrm>
          <a:prstGeom prst="rect">
            <a:avLst/>
          </a:prstGeom>
          <a:noFill/>
          <a:ln w="9525">
            <a:noFill/>
            <a:miter lim="800000"/>
            <a:headEnd/>
            <a:tailEnd/>
          </a:ln>
        </p:spPr>
        <p:txBody>
          <a:bodyPr anchor="ctr">
            <a:spAutoFit/>
          </a:bodyPr>
          <a:lstStyle/>
          <a:p>
            <a:pPr rtl="1" eaLnBrk="0" hangingPunct="0"/>
            <a:r>
              <a:rPr lang="ar-SA" sz="1800" b="1">
                <a:latin typeface="Verdana" pitchFamily="34" charset="0"/>
                <a:ea typeface="Times New Roman" pitchFamily="18" charset="0"/>
                <a:cs typeface="Arial" pitchFamily="34" charset="0"/>
              </a:rPr>
              <a:t>جدول حقيقة يوضح تكافؤ </a:t>
            </a:r>
            <a:r>
              <a:rPr lang="en-GB" sz="1800" b="1">
                <a:ea typeface="Times New Roman" pitchFamily="18" charset="0"/>
                <a:cs typeface="Arial" pitchFamily="34" charset="0"/>
                <a:sym typeface="Symbol" pitchFamily="18" charset="2"/>
              </a:rPr>
              <a:t></a:t>
            </a:r>
            <a:r>
              <a:rPr lang="en-GB" sz="1800" b="1">
                <a:latin typeface="Verdana" pitchFamily="34" charset="0"/>
                <a:ea typeface="Times New Roman" pitchFamily="18" charset="0"/>
                <a:cs typeface="Arial" pitchFamily="34" charset="0"/>
              </a:rPr>
              <a:t>P</a:t>
            </a:r>
            <a:r>
              <a:rPr lang="en-GB" sz="1800" b="1">
                <a:ea typeface="Times New Roman" pitchFamily="18" charset="0"/>
                <a:cs typeface="Arial" pitchFamily="34" charset="0"/>
                <a:sym typeface="Symbol" pitchFamily="18" charset="2"/>
              </a:rPr>
              <a:t></a:t>
            </a:r>
            <a:r>
              <a:rPr lang="en-GB" sz="1800" b="1">
                <a:latin typeface="Verdana" pitchFamily="34" charset="0"/>
                <a:ea typeface="Times New Roman" pitchFamily="18" charset="0"/>
                <a:cs typeface="Arial" pitchFamily="34" charset="0"/>
              </a:rPr>
              <a:t>Q</a:t>
            </a:r>
            <a:r>
              <a:rPr lang="ar-SA" sz="1800" b="1">
                <a:ea typeface="Times New Roman" pitchFamily="18" charset="0"/>
                <a:cs typeface="Arial" pitchFamily="34" charset="0"/>
                <a:sym typeface="Symbol" pitchFamily="18" charset="2"/>
              </a:rPr>
              <a:t> و </a:t>
            </a:r>
            <a:r>
              <a:rPr lang="en-GB" sz="1800" b="1">
                <a:ea typeface="Times New Roman" pitchFamily="18" charset="0"/>
                <a:cs typeface="Arial" pitchFamily="34" charset="0"/>
                <a:sym typeface="Symbol" pitchFamily="18" charset="2"/>
              </a:rPr>
              <a:t>P</a:t>
            </a:r>
            <a:r>
              <a:rPr lang="en-GB" sz="1800" b="1">
                <a:latin typeface="Verdana" pitchFamily="34" charset="0"/>
                <a:ea typeface="Times New Roman" pitchFamily="18" charset="0"/>
                <a:cs typeface="Arial" pitchFamily="34" charset="0"/>
              </a:rPr>
              <a:t>Q</a:t>
            </a:r>
            <a:endParaRPr lang="en-US" sz="900">
              <a:cs typeface="Arial" pitchFamily="34" charset="0"/>
              <a:sym typeface="Symbol" pitchFamily="18" charset="2"/>
            </a:endParaRPr>
          </a:p>
          <a:p>
            <a:pPr eaLnBrk="0" hangingPunct="0"/>
            <a:endParaRPr lang="en-US" sz="1800" b="1">
              <a:cs typeface="Arial" pitchFamily="34" charset="0"/>
              <a:sym typeface="Symbol" pitchFamily="18" charset="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2"/>
          </p:nvPr>
        </p:nvSpPr>
        <p:spPr>
          <a:noFill/>
        </p:spPr>
        <p:txBody>
          <a:bodyPr/>
          <a:lstStyle/>
          <a:p>
            <a:fld id="{C9F89EAA-E18C-4261-81D7-F1E7C66380B0}" type="slidenum">
              <a:rPr lang="ar-SA"/>
              <a:pPr/>
              <a:t>14</a:t>
            </a:fld>
            <a:endParaRPr lang="en-US"/>
          </a:p>
        </p:txBody>
      </p:sp>
      <p:sp>
        <p:nvSpPr>
          <p:cNvPr id="17411" name="Rectangle 2"/>
          <p:cNvSpPr>
            <a:spLocks noGrp="1" noChangeArrowheads="1"/>
          </p:cNvSpPr>
          <p:nvPr>
            <p:ph type="title"/>
          </p:nvPr>
        </p:nvSpPr>
        <p:spPr>
          <a:xfrm>
            <a:off x="914400" y="301625"/>
            <a:ext cx="7769225" cy="1143000"/>
          </a:xfrm>
        </p:spPr>
        <p:txBody>
          <a:bodyPr/>
          <a:lstStyle/>
          <a:p>
            <a:pPr eaLnBrk="1" hangingPunct="1"/>
            <a:r>
              <a:rPr lang="en-US" b="1" smtClean="0"/>
              <a:t>The Example of Logical Operation</a:t>
            </a:r>
            <a:endParaRPr lang="en-US" b="1" smtClean="0">
              <a:sym typeface="Symbol" pitchFamily="18" charset="2"/>
            </a:endParaRPr>
          </a:p>
        </p:txBody>
      </p:sp>
      <p:sp>
        <p:nvSpPr>
          <p:cNvPr id="17412" name="Rectangle 3"/>
          <p:cNvSpPr>
            <a:spLocks noChangeArrowheads="1"/>
          </p:cNvSpPr>
          <p:nvPr/>
        </p:nvSpPr>
        <p:spPr bwMode="auto">
          <a:xfrm>
            <a:off x="457200" y="1600200"/>
            <a:ext cx="8382000" cy="4953000"/>
          </a:xfrm>
          <a:prstGeom prst="rect">
            <a:avLst/>
          </a:prstGeom>
          <a:noFill/>
          <a:ln w="9525">
            <a:noFill/>
            <a:miter lim="800000"/>
            <a:headEnd/>
            <a:tailEnd/>
          </a:ln>
        </p:spPr>
        <p:txBody>
          <a:bodyPr/>
          <a:lstStyle/>
          <a:p>
            <a:pPr marL="342900" indent="-342900">
              <a:spcBef>
                <a:spcPct val="20000"/>
              </a:spcBef>
              <a:buClr>
                <a:schemeClr val="tx2"/>
              </a:buClr>
              <a:buSzPct val="70000"/>
              <a:buFont typeface="Wingdings" pitchFamily="2" charset="2"/>
              <a:buNone/>
            </a:pPr>
            <a:endParaRPr lang="ar-SA" sz="2300">
              <a:latin typeface="Arial Narrow" pitchFamily="34" charset="0"/>
            </a:endParaRPr>
          </a:p>
        </p:txBody>
      </p:sp>
      <p:graphicFrame>
        <p:nvGraphicFramePr>
          <p:cNvPr id="17453" name="Group 45"/>
          <p:cNvGraphicFramePr>
            <a:graphicFrameLocks noGrp="1"/>
          </p:cNvGraphicFramePr>
          <p:nvPr>
            <p:ph idx="1"/>
          </p:nvPr>
        </p:nvGraphicFramePr>
        <p:xfrm>
          <a:off x="990600" y="3276600"/>
          <a:ext cx="7315200" cy="2803525"/>
        </p:xfrm>
        <a:graphic>
          <a:graphicData uri="http://schemas.openxmlformats.org/drawingml/2006/table">
            <a:tbl>
              <a:tblPr/>
              <a:tblGrid>
                <a:gridCol w="627063"/>
                <a:gridCol w="733425"/>
                <a:gridCol w="1230312"/>
                <a:gridCol w="1981200"/>
                <a:gridCol w="2743200"/>
              </a:tblGrid>
              <a:tr h="45561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P</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Q</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P </a:t>
                      </a:r>
                      <a:r>
                        <a:rPr kumimoji="0" lang="en-US" sz="2000" b="1" i="0" u="none" strike="noStrike" cap="none" normalizeH="0" baseline="0" smtClean="0">
                          <a:ln>
                            <a:noFill/>
                          </a:ln>
                          <a:solidFill>
                            <a:srgbClr val="0033CC"/>
                          </a:solidFill>
                          <a:effectLst/>
                          <a:latin typeface="Arial" pitchFamily="34" charset="0"/>
                          <a:sym typeface="Wingdings" pitchFamily="2" charset="2"/>
                        </a:rPr>
                        <a:t> Q</a:t>
                      </a:r>
                      <a:endParaRPr kumimoji="0" lang="en-US" sz="2000" b="1" i="0" u="none" strike="noStrike" cap="none" normalizeH="0" baseline="0" smtClean="0">
                        <a:ln>
                          <a:noFill/>
                        </a:ln>
                        <a:solidFill>
                          <a:srgbClr val="0033CC"/>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P ^ (P </a:t>
                      </a:r>
                      <a:r>
                        <a:rPr kumimoji="0" lang="en-US" sz="2000" b="1" i="0" u="none" strike="noStrike" cap="none" normalizeH="0" baseline="0" smtClean="0">
                          <a:ln>
                            <a:noFill/>
                          </a:ln>
                          <a:solidFill>
                            <a:srgbClr val="0033CC"/>
                          </a:solidFill>
                          <a:effectLst/>
                          <a:latin typeface="Arial" pitchFamily="34" charset="0"/>
                          <a:sym typeface="Wingdings" pitchFamily="2" charset="2"/>
                        </a:rPr>
                        <a:t> Q)</a:t>
                      </a:r>
                      <a:endParaRPr kumimoji="0" lang="en-US" sz="2000" b="1" i="0" u="none" strike="noStrike" cap="none" normalizeH="0" baseline="0" smtClean="0">
                        <a:ln>
                          <a:noFill/>
                        </a:ln>
                        <a:solidFill>
                          <a:srgbClr val="0033CC"/>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(P ^ (P </a:t>
                      </a:r>
                      <a:r>
                        <a:rPr kumimoji="0" lang="en-US" sz="2000" b="1" i="0" u="none" strike="noStrike" cap="none" normalizeH="0" baseline="0" smtClean="0">
                          <a:ln>
                            <a:noFill/>
                          </a:ln>
                          <a:solidFill>
                            <a:srgbClr val="0033CC"/>
                          </a:solidFill>
                          <a:effectLst/>
                          <a:latin typeface="Arial" pitchFamily="34" charset="0"/>
                          <a:sym typeface="Wingdings" pitchFamily="2" charset="2"/>
                        </a:rPr>
                        <a:t> Q</a:t>
                      </a:r>
                      <a:r>
                        <a:rPr kumimoji="0" lang="en-US" sz="2000" b="1" i="0" u="none" strike="noStrike" cap="none" normalizeH="0" baseline="0" smtClean="0">
                          <a:ln>
                            <a:noFill/>
                          </a:ln>
                          <a:solidFill>
                            <a:srgbClr val="0033CC"/>
                          </a:solidFill>
                          <a:effectLst/>
                          <a:latin typeface="Arial" pitchFamily="34" charset="0"/>
                        </a:rPr>
                        <a:t>)) </a:t>
                      </a:r>
                      <a:r>
                        <a:rPr kumimoji="0" lang="en-US" sz="2000" b="1" i="0" u="none" strike="noStrike" cap="none" normalizeH="0" baseline="0" smtClean="0">
                          <a:ln>
                            <a:noFill/>
                          </a:ln>
                          <a:solidFill>
                            <a:srgbClr val="0033CC"/>
                          </a:solidFill>
                          <a:effectLst/>
                          <a:latin typeface="Arial" pitchFamily="34" charset="0"/>
                          <a:sym typeface="Wingdings" pitchFamily="2" charset="2"/>
                        </a:rPr>
                        <a:t> Q</a:t>
                      </a:r>
                      <a:endParaRPr kumimoji="0" lang="en-US" sz="2000" b="1" i="0" u="none" strike="noStrike" cap="none" normalizeH="0" baseline="0" smtClean="0">
                        <a:ln>
                          <a:noFill/>
                        </a:ln>
                        <a:solidFill>
                          <a:srgbClr val="0033CC"/>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r>
              <a:tr h="5254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r>
              <a:tr h="5270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r>
              <a:tr h="5254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r>
              <a:tr h="52546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1" i="0" u="none" strike="noStrike" cap="none" normalizeH="0" baseline="0" smtClean="0">
                          <a:ln>
                            <a:noFill/>
                          </a:ln>
                          <a:solidFill>
                            <a:srgbClr val="0033CC"/>
                          </a:solidFill>
                          <a:effectLst/>
                          <a:latin typeface="Arial" pitchFamily="34" charset="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r>
            </a:tbl>
          </a:graphicData>
        </a:graphic>
      </p:graphicFrame>
      <p:sp>
        <p:nvSpPr>
          <p:cNvPr id="17451" name="Text Box 101"/>
          <p:cNvSpPr txBox="1">
            <a:spLocks noChangeArrowheads="1"/>
          </p:cNvSpPr>
          <p:nvPr/>
        </p:nvSpPr>
        <p:spPr bwMode="auto">
          <a:xfrm>
            <a:off x="914400" y="1752600"/>
            <a:ext cx="7848600" cy="822325"/>
          </a:xfrm>
          <a:prstGeom prst="rect">
            <a:avLst/>
          </a:prstGeom>
          <a:noFill/>
          <a:ln w="9525">
            <a:noFill/>
            <a:miter lim="800000"/>
            <a:headEnd/>
            <a:tailEnd/>
          </a:ln>
        </p:spPr>
        <p:txBody>
          <a:bodyPr>
            <a:spAutoFit/>
          </a:bodyPr>
          <a:lstStyle/>
          <a:p>
            <a:pPr>
              <a:spcBef>
                <a:spcPct val="50000"/>
              </a:spcBef>
            </a:pPr>
            <a:r>
              <a:rPr lang="en-US">
                <a:latin typeface="Arial" pitchFamily="34" charset="0"/>
              </a:rPr>
              <a:t>Consider P and Q as a propositional statement. Show the result when </a:t>
            </a:r>
            <a:r>
              <a:rPr lang="en-US" b="1">
                <a:solidFill>
                  <a:srgbClr val="0066FF"/>
                </a:solidFill>
                <a:latin typeface="Arial" pitchFamily="34" charset="0"/>
              </a:rPr>
              <a:t>(P ^ (P </a:t>
            </a:r>
            <a:r>
              <a:rPr lang="en-US" b="1">
                <a:solidFill>
                  <a:srgbClr val="0066FF"/>
                </a:solidFill>
                <a:latin typeface="Arial" pitchFamily="34" charset="0"/>
                <a:sym typeface="Wingdings" pitchFamily="2" charset="2"/>
              </a:rPr>
              <a:t> Q</a:t>
            </a:r>
            <a:r>
              <a:rPr lang="en-US" b="1">
                <a:solidFill>
                  <a:srgbClr val="0066FF"/>
                </a:solidFill>
                <a:latin typeface="Arial" pitchFamily="34" charset="0"/>
              </a:rPr>
              <a:t>)) </a:t>
            </a:r>
            <a:r>
              <a:rPr lang="en-US" b="1">
                <a:solidFill>
                  <a:srgbClr val="0066FF"/>
                </a:solidFill>
                <a:latin typeface="Arial" pitchFamily="34" charset="0"/>
                <a:sym typeface="Wingdings" pitchFamily="2" charset="2"/>
              </a:rPr>
              <a:t> Q</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Unicode MS"/>
        <a:ea typeface=""/>
        <a:cs typeface=""/>
      </a:majorFont>
      <a:minorFont>
        <a:latin typeface="Arial Unicode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2511</TotalTime>
  <Words>806</Words>
  <Application>Microsoft Office PowerPoint</Application>
  <PresentationFormat>عرض على الشاشة (3:4)‏</PresentationFormat>
  <Paragraphs>235</Paragraphs>
  <Slides>14</Slides>
  <Notes>0</Notes>
  <HiddenSlides>0</HiddenSlides>
  <MMClips>0</MMClips>
  <ScaleCrop>false</ScaleCrop>
  <HeadingPairs>
    <vt:vector size="6" baseType="variant">
      <vt:variant>
        <vt:lpstr>الخطوط المستخدمة</vt:lpstr>
      </vt:variant>
      <vt:variant>
        <vt:i4>7</vt:i4>
      </vt:variant>
      <vt:variant>
        <vt:lpstr>سمة</vt:lpstr>
      </vt:variant>
      <vt:variant>
        <vt:i4>1</vt:i4>
      </vt:variant>
      <vt:variant>
        <vt:lpstr>عناوين الشرائح</vt:lpstr>
      </vt:variant>
      <vt:variant>
        <vt:i4>14</vt:i4>
      </vt:variant>
    </vt:vector>
  </HeadingPairs>
  <TitlesOfParts>
    <vt:vector size="22" baseType="lpstr">
      <vt:lpstr>Times New Roman</vt:lpstr>
      <vt:lpstr>Arial</vt:lpstr>
      <vt:lpstr>Arial Unicode MS</vt:lpstr>
      <vt:lpstr>Symbol</vt:lpstr>
      <vt:lpstr>Wingdings</vt:lpstr>
      <vt:lpstr>Arial Narrow</vt:lpstr>
      <vt:lpstr>Verdana</vt:lpstr>
      <vt:lpstr>Default Design</vt:lpstr>
      <vt:lpstr>مثلي الجمل التالية مستخدمة المنطق الرياضي</vt:lpstr>
      <vt:lpstr>مثلي الجمل التالية مستخدمة المنطق الرياضي</vt:lpstr>
      <vt:lpstr>مثلي الجمل التالية مستخدمة المنطق الرياضي</vt:lpstr>
      <vt:lpstr>مثلي الجمل التالية مستخدمة المنطق الرياضي</vt:lpstr>
      <vt:lpstr>All people that are not poor and smart are happy. Those people that read are not stupid. John can read and wealthy. Happy people have exciting lives. Can any one be found with an exciting life?</vt:lpstr>
      <vt:lpstr>Computer has many part like a CPU and the computer divided into two type, the first one is the mainframe and the second is the personal computer ,Mainframe has line printer with large sheet but the personal computer has laser printer , IBM as example to the mainframe and PIII and PIV as example to the personal computer.</vt:lpstr>
      <vt:lpstr>الشكل التالي يعبر عن شبكة لفظية لعلاقة المانجو مع الطعام. ويمكننا أيضا أن نعبر عن هذه العلاقات في صورتين: 1. جمل وفق المنطق الرياضي 2. أطر جدولية</vt:lpstr>
      <vt:lpstr>.1 التعبير عن العلاقات بالمنطق الرياضي</vt:lpstr>
      <vt:lpstr>2. الأطر الجدولية</vt:lpstr>
      <vt:lpstr>الشريحة 10</vt:lpstr>
      <vt:lpstr>الشريحة 11</vt:lpstr>
      <vt:lpstr>The Truth Table</vt:lpstr>
      <vt:lpstr>The Example of Logical Operation</vt:lpstr>
      <vt:lpstr>The Example of Logical Operation</vt:lpstr>
    </vt:vector>
  </TitlesOfParts>
  <Company>Truong Dai Hoc Bach Khoa TPHCM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dc:title>
  <dc:creator>Cao Hoang Tru</dc:creator>
  <cp:lastModifiedBy>BasbOosh</cp:lastModifiedBy>
  <cp:revision>491</cp:revision>
  <dcterms:created xsi:type="dcterms:W3CDTF">2004-02-07T23:51:55Z</dcterms:created>
  <dcterms:modified xsi:type="dcterms:W3CDTF">2012-03-05T12:02:30Z</dcterms:modified>
</cp:coreProperties>
</file>