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38" autoAdjust="0"/>
    <p:restoredTop sz="94660"/>
  </p:normalViewPr>
  <p:slideViewPr>
    <p:cSldViewPr>
      <p:cViewPr varScale="1">
        <p:scale>
          <a:sx n="66" d="100"/>
          <a:sy n="66" d="100"/>
        </p:scale>
        <p:origin x="-1326"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98E97316-43E6-49F6-A604-7BF0E921E6E8}" type="datetimeFigureOut">
              <a:rPr lang="en-US" smtClean="0"/>
              <a:pPr/>
              <a:t>3/7/2012</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CBE45A5-BC55-410F-A3BE-022F66749B9C}"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8E97316-43E6-49F6-A604-7BF0E921E6E8}" type="datetimeFigureOut">
              <a:rPr lang="en-US" smtClean="0"/>
              <a:pPr/>
              <a:t>3/7/2012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CBE45A5-BC55-410F-A3BE-022F66749B9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8E97316-43E6-49F6-A604-7BF0E921E6E8}" type="datetimeFigureOut">
              <a:rPr lang="en-US" smtClean="0"/>
              <a:pPr/>
              <a:t>3/7/2012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CBE45A5-BC55-410F-A3BE-022F66749B9C}"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8E97316-43E6-49F6-A604-7BF0E921E6E8}" type="datetimeFigureOut">
              <a:rPr lang="en-US" smtClean="0"/>
              <a:pPr/>
              <a:t>3/7/2012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CBE45A5-BC55-410F-A3BE-022F66749B9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8E97316-43E6-49F6-A604-7BF0E921E6E8}" type="datetimeFigureOut">
              <a:rPr lang="en-US" smtClean="0"/>
              <a:pPr/>
              <a:t>3/7/2012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CBE45A5-BC55-410F-A3BE-022F66749B9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8E97316-43E6-49F6-A604-7BF0E921E6E8}" type="datetimeFigureOut">
              <a:rPr lang="en-US" smtClean="0"/>
              <a:pPr/>
              <a:t>3/7/2012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CBE45A5-BC55-410F-A3BE-022F66749B9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98E97316-43E6-49F6-A604-7BF0E921E6E8}" type="datetimeFigureOut">
              <a:rPr lang="en-US" smtClean="0"/>
              <a:pPr/>
              <a:t>3/7/2012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CBE45A5-BC55-410F-A3BE-022F66749B9C}"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8E97316-43E6-49F6-A604-7BF0E921E6E8}" type="datetimeFigureOut">
              <a:rPr lang="en-US" smtClean="0"/>
              <a:pPr/>
              <a:t>3/7/2012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CBE45A5-BC55-410F-A3BE-022F66749B9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98E97316-43E6-49F6-A604-7BF0E921E6E8}" type="datetimeFigureOut">
              <a:rPr lang="en-US" smtClean="0"/>
              <a:pPr/>
              <a:t>3/7/2012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CBE45A5-BC55-410F-A3BE-022F66749B9C}"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8E97316-43E6-49F6-A604-7BF0E921E6E8}" type="datetimeFigureOut">
              <a:rPr lang="en-US" smtClean="0"/>
              <a:pPr/>
              <a:t>3/7/2012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CBE45A5-BC55-410F-A3BE-022F66749B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8E97316-43E6-49F6-A604-7BF0E921E6E8}" type="datetimeFigureOut">
              <a:rPr lang="en-US" smtClean="0"/>
              <a:pPr/>
              <a:t>3/7/2012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CBE45A5-BC55-410F-A3BE-022F66749B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98E97316-43E6-49F6-A604-7BF0E921E6E8}" type="datetimeFigureOut">
              <a:rPr lang="en-US" smtClean="0"/>
              <a:pPr/>
              <a:t>3/7/2012</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CBE45A5-BC55-410F-A3BE-022F66749B9C}"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2401"/>
            <a:ext cx="7086600" cy="762000"/>
          </a:xfrm>
        </p:spPr>
        <p:txBody>
          <a:bodyPr>
            <a:normAutofit fontScale="90000"/>
          </a:bodyPr>
          <a:lstStyle/>
          <a:p>
            <a:pPr algn="r"/>
            <a:r>
              <a:rPr lang="en-US" b="1" u="sng" dirty="0" smtClean="0">
                <a:effectLst/>
                <a:latin typeface="Times New Roman"/>
                <a:ea typeface="Times New Roman"/>
                <a:cs typeface="Traditional Arabic"/>
              </a:rPr>
              <a:t> </a:t>
            </a:r>
            <a:br>
              <a:rPr lang="en-US" b="1" u="sng" dirty="0" smtClean="0">
                <a:effectLst/>
                <a:latin typeface="Times New Roman"/>
                <a:ea typeface="Times New Roman"/>
                <a:cs typeface="Traditional Arabic"/>
              </a:rPr>
            </a:br>
            <a:r>
              <a:rPr lang="ar-SA" b="1" dirty="0">
                <a:effectLst/>
                <a:latin typeface="Times New Roman"/>
                <a:ea typeface="Times New Roman"/>
                <a:cs typeface="Traditional Arabic"/>
              </a:rPr>
              <a:t>استخدام الحاسب الآلي في التعليم</a:t>
            </a:r>
            <a:endParaRPr lang="en-US" dirty="0"/>
          </a:p>
        </p:txBody>
      </p:sp>
      <p:sp>
        <p:nvSpPr>
          <p:cNvPr id="3" name="Subtitle 2"/>
          <p:cNvSpPr>
            <a:spLocks noGrp="1"/>
          </p:cNvSpPr>
          <p:nvPr>
            <p:ph type="subTitle" idx="1"/>
          </p:nvPr>
        </p:nvSpPr>
        <p:spPr>
          <a:xfrm>
            <a:off x="228600" y="1295400"/>
            <a:ext cx="8686800" cy="5181600"/>
          </a:xfrm>
        </p:spPr>
        <p:txBody>
          <a:bodyPr>
            <a:normAutofit fontScale="85000" lnSpcReduction="20000"/>
          </a:bodyPr>
          <a:lstStyle/>
          <a:p>
            <a:pPr algn="just" rtl="1">
              <a:spcBef>
                <a:spcPts val="0"/>
              </a:spcBef>
              <a:spcAft>
                <a:spcPts val="600"/>
              </a:spcAft>
            </a:pPr>
            <a:r>
              <a:rPr lang="ar-SA" sz="3000" b="1" u="sng" dirty="0" smtClean="0">
                <a:effectLst/>
                <a:latin typeface="Times New Roman"/>
                <a:ea typeface="Times New Roman"/>
                <a:cs typeface="Traditional Arabic"/>
              </a:rPr>
              <a:t>مزايا استخدام الحاسب الآلي في التعليم:</a:t>
            </a:r>
            <a:endParaRPr lang="en-US" sz="3000" b="1" u="sng" dirty="0" smtClean="0">
              <a:effectLst/>
              <a:latin typeface="Times New Roman"/>
              <a:ea typeface="Times New Roman"/>
              <a:cs typeface="Traditional Arabic"/>
            </a:endParaRPr>
          </a:p>
          <a:p>
            <a:pPr marL="0" algn="just" rtl="1">
              <a:spcBef>
                <a:spcPts val="0"/>
              </a:spcBef>
              <a:spcAft>
                <a:spcPts val="600"/>
              </a:spcAft>
            </a:pPr>
            <a:r>
              <a:rPr lang="ar-SA" dirty="0" smtClean="0">
                <a:latin typeface="Traditional Arabic"/>
                <a:ea typeface="Times New Roman"/>
              </a:rPr>
              <a:t>1-أ</a:t>
            </a:r>
            <a:r>
              <a:rPr lang="en-US" dirty="0" smtClean="0">
                <a:effectLst/>
                <a:latin typeface="Traditional Arabic"/>
                <a:ea typeface="Times New Roman"/>
              </a:rPr>
              <a:t>ن </a:t>
            </a:r>
            <a:r>
              <a:rPr lang="en-US" dirty="0" err="1" smtClean="0">
                <a:effectLst/>
                <a:latin typeface="Traditional Arabic"/>
                <a:ea typeface="Times New Roman"/>
              </a:rPr>
              <a:t>استخدام</a:t>
            </a:r>
            <a:r>
              <a:rPr lang="en-US" dirty="0" smtClean="0">
                <a:effectLst/>
                <a:latin typeface="Traditional Arabic"/>
                <a:ea typeface="Times New Roman"/>
              </a:rPr>
              <a:t> </a:t>
            </a:r>
            <a:r>
              <a:rPr lang="en-US" dirty="0" err="1" smtClean="0">
                <a:effectLst/>
                <a:latin typeface="Traditional Arabic"/>
                <a:ea typeface="Times New Roman"/>
              </a:rPr>
              <a:t>الحاسوب</a:t>
            </a:r>
            <a:r>
              <a:rPr lang="en-US" dirty="0" smtClean="0">
                <a:effectLst/>
                <a:latin typeface="Traditional Arabic"/>
                <a:ea typeface="Times New Roman"/>
              </a:rPr>
              <a:t> </a:t>
            </a:r>
            <a:r>
              <a:rPr lang="en-US" dirty="0" err="1" smtClean="0">
                <a:effectLst/>
                <a:latin typeface="Traditional Arabic"/>
                <a:ea typeface="Times New Roman"/>
              </a:rPr>
              <a:t>كأحد</a:t>
            </a:r>
            <a:r>
              <a:rPr lang="en-US" dirty="0" smtClean="0">
                <a:effectLst/>
                <a:latin typeface="Traditional Arabic"/>
                <a:ea typeface="Times New Roman"/>
              </a:rPr>
              <a:t> </a:t>
            </a:r>
            <a:r>
              <a:rPr lang="en-US" dirty="0" err="1" smtClean="0">
                <a:effectLst/>
                <a:latin typeface="Traditional Arabic"/>
                <a:ea typeface="Times New Roman"/>
              </a:rPr>
              <a:t>أساليب</a:t>
            </a:r>
            <a:r>
              <a:rPr lang="en-US" dirty="0" smtClean="0">
                <a:effectLst/>
                <a:latin typeface="Traditional Arabic"/>
                <a:ea typeface="Times New Roman"/>
              </a:rPr>
              <a:t> </a:t>
            </a:r>
            <a:r>
              <a:rPr lang="en-US" dirty="0" err="1" smtClean="0">
                <a:effectLst/>
                <a:latin typeface="Traditional Arabic"/>
                <a:ea typeface="Times New Roman"/>
              </a:rPr>
              <a:t>تكنولوجيا</a:t>
            </a:r>
            <a:r>
              <a:rPr lang="en-US" dirty="0" smtClean="0">
                <a:effectLst/>
                <a:latin typeface="Traditional Arabic"/>
                <a:ea typeface="Times New Roman"/>
              </a:rPr>
              <a:t> </a:t>
            </a:r>
            <a:r>
              <a:rPr lang="en-US" dirty="0" err="1" smtClean="0">
                <a:effectLst/>
                <a:latin typeface="Traditional Arabic"/>
                <a:ea typeface="Times New Roman"/>
              </a:rPr>
              <a:t>التعليم</a:t>
            </a:r>
            <a:r>
              <a:rPr lang="en-US" dirty="0" smtClean="0">
                <a:effectLst/>
                <a:latin typeface="Traditional Arabic"/>
                <a:ea typeface="Times New Roman"/>
              </a:rPr>
              <a:t> </a:t>
            </a:r>
            <a:r>
              <a:rPr lang="en-US" dirty="0" err="1" smtClean="0">
                <a:effectLst/>
                <a:latin typeface="Traditional Arabic"/>
                <a:ea typeface="Times New Roman"/>
              </a:rPr>
              <a:t>يخدم</a:t>
            </a:r>
            <a:r>
              <a:rPr lang="en-US" dirty="0" smtClean="0">
                <a:effectLst/>
                <a:latin typeface="Traditional Arabic"/>
                <a:ea typeface="Times New Roman"/>
              </a:rPr>
              <a:t> </a:t>
            </a:r>
            <a:r>
              <a:rPr lang="en-US" dirty="0" err="1" smtClean="0">
                <a:effectLst/>
                <a:latin typeface="Traditional Arabic"/>
                <a:ea typeface="Times New Roman"/>
              </a:rPr>
              <a:t>أهدافَ</a:t>
            </a:r>
            <a:r>
              <a:rPr lang="en-US" dirty="0" smtClean="0">
                <a:effectLst/>
                <a:latin typeface="Traditional Arabic"/>
                <a:ea typeface="Times New Roman"/>
              </a:rPr>
              <a:t> </a:t>
            </a:r>
            <a:r>
              <a:rPr lang="en-US" dirty="0" err="1" smtClean="0">
                <a:effectLst/>
                <a:latin typeface="Traditional Arabic"/>
                <a:ea typeface="Times New Roman"/>
              </a:rPr>
              <a:t>تعزيز</a:t>
            </a:r>
            <a:r>
              <a:rPr lang="en-US" dirty="0" smtClean="0">
                <a:effectLst/>
                <a:latin typeface="Traditional Arabic"/>
                <a:ea typeface="Times New Roman"/>
              </a:rPr>
              <a:t> </a:t>
            </a:r>
            <a:r>
              <a:rPr lang="en-US" dirty="0" err="1" smtClean="0">
                <a:effectLst/>
                <a:latin typeface="Traditional Arabic"/>
                <a:ea typeface="Times New Roman"/>
              </a:rPr>
              <a:t>التعليم</a:t>
            </a:r>
            <a:r>
              <a:rPr lang="en-US" dirty="0" smtClean="0">
                <a:effectLst/>
                <a:latin typeface="Traditional Arabic"/>
                <a:ea typeface="Times New Roman"/>
              </a:rPr>
              <a:t> </a:t>
            </a:r>
            <a:r>
              <a:rPr lang="en-US" dirty="0" err="1" smtClean="0">
                <a:effectLst/>
                <a:latin typeface="Traditional Arabic"/>
                <a:ea typeface="Times New Roman"/>
              </a:rPr>
              <a:t>الذاتي</a:t>
            </a:r>
            <a:r>
              <a:rPr lang="en-US" dirty="0" smtClean="0">
                <a:effectLst/>
                <a:latin typeface="Traditional Arabic"/>
                <a:ea typeface="Times New Roman"/>
              </a:rPr>
              <a:t>؛ </a:t>
            </a:r>
            <a:r>
              <a:rPr lang="en-US" dirty="0" err="1" smtClean="0">
                <a:effectLst/>
                <a:latin typeface="Traditional Arabic"/>
                <a:ea typeface="Times New Roman"/>
              </a:rPr>
              <a:t>وهذا</a:t>
            </a:r>
            <a:r>
              <a:rPr lang="en-US" dirty="0" smtClean="0">
                <a:effectLst/>
                <a:latin typeface="Traditional Arabic"/>
                <a:ea typeface="Times New Roman"/>
              </a:rPr>
              <a:t> </a:t>
            </a:r>
            <a:r>
              <a:rPr lang="en-US" dirty="0" err="1" smtClean="0">
                <a:effectLst/>
                <a:latin typeface="Traditional Arabic"/>
                <a:ea typeface="Times New Roman"/>
              </a:rPr>
              <a:t>مما</a:t>
            </a:r>
            <a:r>
              <a:rPr lang="en-US" dirty="0" smtClean="0">
                <a:effectLst/>
                <a:latin typeface="Traditional Arabic"/>
                <a:ea typeface="Times New Roman"/>
              </a:rPr>
              <a:t> </a:t>
            </a:r>
            <a:r>
              <a:rPr lang="en-US" dirty="0" err="1" smtClean="0">
                <a:effectLst/>
                <a:latin typeface="Traditional Arabic"/>
                <a:ea typeface="Times New Roman"/>
              </a:rPr>
              <a:t>يساعد</a:t>
            </a:r>
            <a:r>
              <a:rPr lang="en-US" dirty="0" smtClean="0">
                <a:effectLst/>
                <a:latin typeface="Traditional Arabic"/>
                <a:ea typeface="Times New Roman"/>
              </a:rPr>
              <a:t> </a:t>
            </a:r>
            <a:r>
              <a:rPr lang="en-US" dirty="0" err="1" smtClean="0">
                <a:effectLst/>
                <a:latin typeface="Traditional Arabic"/>
                <a:ea typeface="Times New Roman"/>
              </a:rPr>
              <a:t>المعلم</a:t>
            </a:r>
            <a:r>
              <a:rPr lang="en-US" dirty="0" smtClean="0">
                <a:effectLst/>
                <a:latin typeface="Traditional Arabic"/>
                <a:ea typeface="Times New Roman"/>
              </a:rPr>
              <a:t> </a:t>
            </a:r>
            <a:r>
              <a:rPr lang="en-US" dirty="0" err="1" smtClean="0">
                <a:effectLst/>
                <a:latin typeface="Traditional Arabic"/>
                <a:ea typeface="Times New Roman"/>
              </a:rPr>
              <a:t>في</a:t>
            </a:r>
            <a:r>
              <a:rPr lang="en-US" dirty="0" smtClean="0">
                <a:effectLst/>
                <a:latin typeface="Traditional Arabic"/>
                <a:ea typeface="Times New Roman"/>
              </a:rPr>
              <a:t> </a:t>
            </a:r>
            <a:r>
              <a:rPr lang="en-US" dirty="0" err="1" smtClean="0">
                <a:effectLst/>
                <a:latin typeface="Traditional Arabic"/>
                <a:ea typeface="Times New Roman"/>
              </a:rPr>
              <a:t>مراعاة</a:t>
            </a:r>
            <a:r>
              <a:rPr lang="en-US" dirty="0" smtClean="0">
                <a:effectLst/>
                <a:latin typeface="Traditional Arabic"/>
                <a:ea typeface="Times New Roman"/>
              </a:rPr>
              <a:t> </a:t>
            </a:r>
            <a:r>
              <a:rPr lang="en-US" dirty="0" err="1" smtClean="0">
                <a:effectLst/>
                <a:latin typeface="Traditional Arabic"/>
                <a:ea typeface="Times New Roman"/>
              </a:rPr>
              <a:t>الفروق</a:t>
            </a:r>
            <a:r>
              <a:rPr lang="en-US" dirty="0" smtClean="0">
                <a:effectLst/>
                <a:latin typeface="Traditional Arabic"/>
                <a:ea typeface="Times New Roman"/>
              </a:rPr>
              <a:t> </a:t>
            </a:r>
            <a:r>
              <a:rPr lang="en-US" dirty="0" err="1" smtClean="0">
                <a:effectLst/>
                <a:latin typeface="Traditional Arabic"/>
                <a:ea typeface="Times New Roman"/>
              </a:rPr>
              <a:t>الفردية</a:t>
            </a:r>
            <a:r>
              <a:rPr lang="en-US" dirty="0" smtClean="0">
                <a:effectLst/>
                <a:latin typeface="Traditional Arabic"/>
                <a:ea typeface="Times New Roman"/>
              </a:rPr>
              <a:t>، </a:t>
            </a:r>
            <a:r>
              <a:rPr lang="en-US" dirty="0" err="1" smtClean="0">
                <a:effectLst/>
                <a:latin typeface="Traditional Arabic"/>
                <a:ea typeface="Times New Roman"/>
              </a:rPr>
              <a:t>وبالتالي</a:t>
            </a:r>
            <a:r>
              <a:rPr lang="en-US" dirty="0" smtClean="0">
                <a:effectLst/>
                <a:latin typeface="Traditional Arabic"/>
                <a:ea typeface="Times New Roman"/>
              </a:rPr>
              <a:t> </a:t>
            </a:r>
            <a:r>
              <a:rPr lang="en-US" dirty="0" err="1" smtClean="0">
                <a:effectLst/>
                <a:latin typeface="Traditional Arabic"/>
                <a:ea typeface="Times New Roman"/>
              </a:rPr>
              <a:t>يؤدي</a:t>
            </a:r>
            <a:r>
              <a:rPr lang="en-US" dirty="0" smtClean="0">
                <a:effectLst/>
                <a:latin typeface="Traditional Arabic"/>
                <a:ea typeface="Times New Roman"/>
              </a:rPr>
              <a:t> </a:t>
            </a:r>
            <a:r>
              <a:rPr lang="en-US" dirty="0" err="1" smtClean="0">
                <a:effectLst/>
                <a:latin typeface="Traditional Arabic"/>
                <a:ea typeface="Times New Roman"/>
              </a:rPr>
              <a:t>إلى</a:t>
            </a:r>
            <a:r>
              <a:rPr lang="en-US" dirty="0" smtClean="0">
                <a:effectLst/>
                <a:latin typeface="Traditional Arabic"/>
                <a:ea typeface="Times New Roman"/>
              </a:rPr>
              <a:t> </a:t>
            </a:r>
            <a:r>
              <a:rPr lang="en-US" dirty="0" err="1" smtClean="0">
                <a:effectLst/>
                <a:latin typeface="Traditional Arabic"/>
                <a:ea typeface="Times New Roman"/>
              </a:rPr>
              <a:t>تحسين</a:t>
            </a:r>
            <a:r>
              <a:rPr lang="en-US" dirty="0" smtClean="0">
                <a:effectLst/>
                <a:latin typeface="Traditional Arabic"/>
                <a:ea typeface="Times New Roman"/>
              </a:rPr>
              <a:t> </a:t>
            </a:r>
            <a:r>
              <a:rPr lang="en-US" dirty="0" err="1" smtClean="0">
                <a:effectLst/>
                <a:latin typeface="Traditional Arabic"/>
                <a:ea typeface="Times New Roman"/>
              </a:rPr>
              <a:t>نوعية</a:t>
            </a:r>
            <a:r>
              <a:rPr lang="en-US" dirty="0" smtClean="0">
                <a:effectLst/>
                <a:latin typeface="Traditional Arabic"/>
                <a:ea typeface="Times New Roman"/>
              </a:rPr>
              <a:t> </a:t>
            </a:r>
            <a:r>
              <a:rPr lang="en-US" dirty="0" err="1" smtClean="0">
                <a:effectLst/>
                <a:latin typeface="Traditional Arabic"/>
                <a:ea typeface="Times New Roman"/>
              </a:rPr>
              <a:t>التعلم</a:t>
            </a:r>
            <a:r>
              <a:rPr lang="en-US" dirty="0" smtClean="0">
                <a:effectLst/>
                <a:latin typeface="Traditional Arabic"/>
                <a:ea typeface="Times New Roman"/>
              </a:rPr>
              <a:t> </a:t>
            </a:r>
            <a:r>
              <a:rPr lang="en-US" dirty="0" err="1" smtClean="0">
                <a:effectLst/>
                <a:latin typeface="Traditional Arabic"/>
                <a:ea typeface="Times New Roman"/>
              </a:rPr>
              <a:t>والتعليم</a:t>
            </a:r>
            <a:r>
              <a:rPr lang="en-US" dirty="0" smtClean="0">
                <a:effectLst/>
                <a:latin typeface="Traditional Arabic"/>
                <a:ea typeface="Times New Roman"/>
              </a:rPr>
              <a:t>.</a:t>
            </a:r>
            <a:endParaRPr lang="ar-SA" dirty="0">
              <a:latin typeface="Traditional Arabic"/>
              <a:ea typeface="Times New Roman"/>
            </a:endParaRPr>
          </a:p>
          <a:p>
            <a:pPr marL="0" algn="just" rtl="1">
              <a:spcBef>
                <a:spcPts val="0"/>
              </a:spcBef>
              <a:spcAft>
                <a:spcPts val="600"/>
              </a:spcAft>
            </a:pPr>
            <a:r>
              <a:rPr lang="ar-SA" dirty="0" smtClean="0">
                <a:effectLst/>
                <a:latin typeface="Traditional Arabic"/>
                <a:ea typeface="Times New Roman"/>
              </a:rPr>
              <a:t>2-يقو</a:t>
            </a:r>
            <a:r>
              <a:rPr lang="en-US" dirty="0" smtClean="0">
                <a:effectLst/>
                <a:latin typeface="Traditional Arabic"/>
                <a:ea typeface="Times New Roman"/>
              </a:rPr>
              <a:t>م </a:t>
            </a:r>
            <a:r>
              <a:rPr lang="en-US" dirty="0" err="1" smtClean="0">
                <a:effectLst/>
                <a:latin typeface="Traditional Arabic"/>
                <a:ea typeface="Times New Roman"/>
              </a:rPr>
              <a:t>الحاسوب</a:t>
            </a:r>
            <a:r>
              <a:rPr lang="en-US" dirty="0" smtClean="0">
                <a:effectLst/>
                <a:latin typeface="Traditional Arabic"/>
                <a:ea typeface="Times New Roman"/>
              </a:rPr>
              <a:t> </a:t>
            </a:r>
            <a:r>
              <a:rPr lang="en-US" dirty="0" err="1" smtClean="0">
                <a:effectLst/>
                <a:latin typeface="Traditional Arabic"/>
                <a:ea typeface="Times New Roman"/>
              </a:rPr>
              <a:t>بدور</a:t>
            </a:r>
            <a:r>
              <a:rPr lang="en-US" dirty="0" smtClean="0">
                <a:effectLst/>
                <a:latin typeface="Traditional Arabic"/>
                <a:ea typeface="Times New Roman"/>
              </a:rPr>
              <a:t> </a:t>
            </a:r>
            <a:r>
              <a:rPr lang="en-US" dirty="0" err="1" smtClean="0">
                <a:effectLst/>
                <a:latin typeface="Traditional Arabic"/>
                <a:ea typeface="Times New Roman"/>
              </a:rPr>
              <a:t>الوسائل</a:t>
            </a:r>
            <a:r>
              <a:rPr lang="en-US" dirty="0" smtClean="0">
                <a:effectLst/>
                <a:latin typeface="Traditional Arabic"/>
                <a:ea typeface="Times New Roman"/>
              </a:rPr>
              <a:t> </a:t>
            </a:r>
            <a:r>
              <a:rPr lang="en-US" dirty="0" err="1" smtClean="0">
                <a:effectLst/>
                <a:latin typeface="Traditional Arabic"/>
                <a:ea typeface="Times New Roman"/>
              </a:rPr>
              <a:t>التعليمية</a:t>
            </a:r>
            <a:r>
              <a:rPr lang="en-US" dirty="0" smtClean="0">
                <a:effectLst/>
                <a:latin typeface="Traditional Arabic"/>
                <a:ea typeface="Times New Roman"/>
              </a:rPr>
              <a:t> </a:t>
            </a:r>
            <a:r>
              <a:rPr lang="en-US" dirty="0" err="1" smtClean="0">
                <a:effectLst/>
                <a:latin typeface="Traditional Arabic"/>
                <a:ea typeface="Times New Roman"/>
              </a:rPr>
              <a:t>في</a:t>
            </a:r>
            <a:r>
              <a:rPr lang="en-US" dirty="0" smtClean="0">
                <a:effectLst/>
                <a:latin typeface="Traditional Arabic"/>
                <a:ea typeface="Times New Roman"/>
              </a:rPr>
              <a:t> </a:t>
            </a:r>
            <a:r>
              <a:rPr lang="en-US" dirty="0" err="1" smtClean="0">
                <a:effectLst/>
                <a:latin typeface="Traditional Arabic"/>
                <a:ea typeface="Times New Roman"/>
              </a:rPr>
              <a:t>تقديم</a:t>
            </a:r>
            <a:r>
              <a:rPr lang="en-US" dirty="0" smtClean="0">
                <a:effectLst/>
                <a:latin typeface="Traditional Arabic"/>
                <a:ea typeface="Times New Roman"/>
              </a:rPr>
              <a:t> </a:t>
            </a:r>
            <a:r>
              <a:rPr lang="en-US" dirty="0" err="1" smtClean="0">
                <a:effectLst/>
                <a:latin typeface="Traditional Arabic"/>
                <a:ea typeface="Times New Roman"/>
              </a:rPr>
              <a:t>الصور</a:t>
            </a:r>
            <a:r>
              <a:rPr lang="en-US" dirty="0" smtClean="0">
                <a:effectLst/>
                <a:latin typeface="Traditional Arabic"/>
                <a:ea typeface="Times New Roman"/>
              </a:rPr>
              <a:t> </a:t>
            </a:r>
            <a:r>
              <a:rPr lang="en-US" dirty="0" err="1" smtClean="0">
                <a:effectLst/>
                <a:latin typeface="Traditional Arabic"/>
                <a:ea typeface="Times New Roman"/>
              </a:rPr>
              <a:t>الشفافة</a:t>
            </a:r>
            <a:r>
              <a:rPr lang="en-US" dirty="0" smtClean="0">
                <a:effectLst/>
                <a:latin typeface="Traditional Arabic"/>
                <a:ea typeface="Times New Roman"/>
              </a:rPr>
              <a:t>، </a:t>
            </a:r>
            <a:r>
              <a:rPr lang="en-US" dirty="0" err="1" smtClean="0">
                <a:effectLst/>
                <a:latin typeface="Traditional Arabic"/>
                <a:ea typeface="Times New Roman"/>
              </a:rPr>
              <a:t>والأفلام</a:t>
            </a:r>
            <a:r>
              <a:rPr lang="en-US" dirty="0" smtClean="0">
                <a:effectLst/>
                <a:latin typeface="Traditional Arabic"/>
                <a:ea typeface="Times New Roman"/>
              </a:rPr>
              <a:t> </a:t>
            </a:r>
            <a:r>
              <a:rPr lang="en-US" dirty="0" err="1" smtClean="0">
                <a:effectLst/>
                <a:latin typeface="Traditional Arabic"/>
                <a:ea typeface="Times New Roman"/>
              </a:rPr>
              <a:t>والتسجيلات</a:t>
            </a:r>
            <a:r>
              <a:rPr lang="en-US" dirty="0" smtClean="0">
                <a:effectLst/>
                <a:latin typeface="Traditional Arabic"/>
                <a:ea typeface="Times New Roman"/>
              </a:rPr>
              <a:t> </a:t>
            </a:r>
            <a:r>
              <a:rPr lang="en-US" dirty="0" err="1" smtClean="0">
                <a:effectLst/>
                <a:latin typeface="Traditional Arabic"/>
                <a:ea typeface="Times New Roman"/>
              </a:rPr>
              <a:t>الصوتية</a:t>
            </a:r>
            <a:r>
              <a:rPr lang="en-US" dirty="0" smtClean="0">
                <a:effectLst/>
                <a:latin typeface="Traditional Arabic"/>
                <a:ea typeface="Times New Roman"/>
              </a:rPr>
              <a:t>.</a:t>
            </a:r>
            <a:endParaRPr lang="en-US" sz="2000" dirty="0" smtClean="0">
              <a:effectLst/>
              <a:latin typeface="Times New Roman"/>
              <a:ea typeface="Times New Roman"/>
            </a:endParaRPr>
          </a:p>
          <a:p>
            <a:pPr marL="228600" marR="0" indent="-228600" algn="justLow" rtl="1">
              <a:spcBef>
                <a:spcPts val="0"/>
              </a:spcBef>
              <a:spcAft>
                <a:spcPts val="0"/>
              </a:spcAft>
            </a:pPr>
            <a:r>
              <a:rPr lang="ar-SA" dirty="0" smtClean="0">
                <a:effectLst/>
                <a:latin typeface="Traditional Arabic"/>
                <a:ea typeface="Times New Roman"/>
              </a:rPr>
              <a:t>3-</a:t>
            </a:r>
            <a:r>
              <a:rPr lang="en-US" dirty="0" smtClean="0">
                <a:effectLst/>
                <a:latin typeface="Traditional Arabic"/>
                <a:ea typeface="Times New Roman"/>
              </a:rPr>
              <a:t> </a:t>
            </a:r>
            <a:r>
              <a:rPr lang="en-US" dirty="0" err="1" smtClean="0">
                <a:effectLst/>
                <a:latin typeface="Traditional Arabic"/>
                <a:ea typeface="Times New Roman"/>
              </a:rPr>
              <a:t>المقدرة</a:t>
            </a:r>
            <a:r>
              <a:rPr lang="en-US" dirty="0" smtClean="0">
                <a:effectLst/>
                <a:latin typeface="Traditional Arabic"/>
                <a:ea typeface="Times New Roman"/>
              </a:rPr>
              <a:t> </a:t>
            </a:r>
            <a:r>
              <a:rPr lang="en-US" dirty="0" err="1" smtClean="0">
                <a:effectLst/>
                <a:latin typeface="Traditional Arabic"/>
                <a:ea typeface="Times New Roman"/>
              </a:rPr>
              <a:t>على</a:t>
            </a:r>
            <a:r>
              <a:rPr lang="en-US" dirty="0" smtClean="0">
                <a:effectLst/>
                <a:latin typeface="Traditional Arabic"/>
                <a:ea typeface="Times New Roman"/>
              </a:rPr>
              <a:t> </a:t>
            </a:r>
            <a:r>
              <a:rPr lang="en-US" dirty="0" err="1" smtClean="0">
                <a:effectLst/>
                <a:latin typeface="Traditional Arabic"/>
                <a:ea typeface="Times New Roman"/>
              </a:rPr>
              <a:t>تحقيق</a:t>
            </a:r>
            <a:r>
              <a:rPr lang="en-US" dirty="0" smtClean="0">
                <a:effectLst/>
                <a:latin typeface="Traditional Arabic"/>
                <a:ea typeface="Times New Roman"/>
              </a:rPr>
              <a:t> </a:t>
            </a:r>
            <a:r>
              <a:rPr lang="en-US" dirty="0" err="1" smtClean="0">
                <a:effectLst/>
                <a:latin typeface="Traditional Arabic"/>
                <a:ea typeface="Times New Roman"/>
              </a:rPr>
              <a:t>الأهداف</a:t>
            </a:r>
            <a:r>
              <a:rPr lang="en-US" dirty="0" smtClean="0">
                <a:effectLst/>
                <a:latin typeface="Traditional Arabic"/>
                <a:ea typeface="Times New Roman"/>
              </a:rPr>
              <a:t> </a:t>
            </a:r>
            <a:r>
              <a:rPr lang="en-US" dirty="0" err="1" smtClean="0">
                <a:effectLst/>
                <a:latin typeface="Traditional Arabic"/>
                <a:ea typeface="Times New Roman"/>
              </a:rPr>
              <a:t>التعليمية</a:t>
            </a:r>
            <a:r>
              <a:rPr lang="en-US" dirty="0" smtClean="0">
                <a:effectLst/>
                <a:latin typeface="Traditional Arabic"/>
                <a:ea typeface="Times New Roman"/>
              </a:rPr>
              <a:t> </a:t>
            </a:r>
            <a:r>
              <a:rPr lang="en-US" dirty="0" err="1" smtClean="0">
                <a:effectLst/>
                <a:latin typeface="Traditional Arabic"/>
                <a:ea typeface="Times New Roman"/>
              </a:rPr>
              <a:t>الخاصة</a:t>
            </a:r>
            <a:r>
              <a:rPr lang="en-US" dirty="0" smtClean="0">
                <a:effectLst/>
                <a:latin typeface="Traditional Arabic"/>
                <a:ea typeface="Times New Roman"/>
              </a:rPr>
              <a:t> </a:t>
            </a:r>
            <a:r>
              <a:rPr lang="en-US" dirty="0" err="1" smtClean="0">
                <a:effectLst/>
                <a:latin typeface="Traditional Arabic"/>
                <a:ea typeface="Times New Roman"/>
              </a:rPr>
              <a:t>بالمهارات</a:t>
            </a:r>
            <a:r>
              <a:rPr lang="en-US" dirty="0" smtClean="0">
                <a:effectLst/>
                <a:latin typeface="Traditional Arabic"/>
                <a:ea typeface="Times New Roman"/>
              </a:rPr>
              <a:t>، </a:t>
            </a:r>
            <a:r>
              <a:rPr lang="en-US" dirty="0" err="1" smtClean="0">
                <a:effectLst/>
                <a:latin typeface="Traditional Arabic"/>
                <a:ea typeface="Times New Roman"/>
              </a:rPr>
              <a:t>كمهارات</a:t>
            </a:r>
            <a:r>
              <a:rPr lang="en-US" dirty="0" smtClean="0">
                <a:effectLst/>
                <a:latin typeface="Traditional Arabic"/>
                <a:ea typeface="Times New Roman"/>
              </a:rPr>
              <a:t> </a:t>
            </a:r>
            <a:r>
              <a:rPr lang="en-US" dirty="0" err="1" smtClean="0">
                <a:effectLst/>
                <a:latin typeface="Traditional Arabic"/>
                <a:ea typeface="Times New Roman"/>
              </a:rPr>
              <a:t>التعلم</a:t>
            </a:r>
            <a:r>
              <a:rPr lang="en-US" dirty="0" smtClean="0">
                <a:effectLst/>
                <a:latin typeface="Traditional Arabic"/>
                <a:ea typeface="Times New Roman"/>
              </a:rPr>
              <a:t> </a:t>
            </a:r>
            <a:r>
              <a:rPr lang="en-US" dirty="0" err="1" smtClean="0">
                <a:effectLst/>
                <a:latin typeface="Traditional Arabic"/>
                <a:ea typeface="Times New Roman"/>
              </a:rPr>
              <a:t>ومهارات</a:t>
            </a:r>
            <a:r>
              <a:rPr lang="en-US" dirty="0" smtClean="0">
                <a:effectLst/>
                <a:latin typeface="Traditional Arabic"/>
                <a:ea typeface="Times New Roman"/>
              </a:rPr>
              <a:t> </a:t>
            </a:r>
            <a:r>
              <a:rPr lang="en-US" dirty="0" err="1" smtClean="0">
                <a:effectLst/>
                <a:latin typeface="Traditional Arabic"/>
                <a:ea typeface="Times New Roman"/>
              </a:rPr>
              <a:t>استخدام</a:t>
            </a:r>
            <a:r>
              <a:rPr lang="en-US" dirty="0" smtClean="0">
                <a:effectLst/>
                <a:latin typeface="Traditional Arabic"/>
                <a:ea typeface="Times New Roman"/>
              </a:rPr>
              <a:t> </a:t>
            </a:r>
            <a:r>
              <a:rPr lang="en-US" dirty="0" err="1" smtClean="0">
                <a:effectLst/>
                <a:latin typeface="Traditional Arabic"/>
                <a:ea typeface="Times New Roman"/>
              </a:rPr>
              <a:t>الحاسب</a:t>
            </a:r>
            <a:r>
              <a:rPr lang="en-US" dirty="0" smtClean="0">
                <a:effectLst/>
                <a:latin typeface="Traditional Arabic"/>
                <a:ea typeface="Times New Roman"/>
              </a:rPr>
              <a:t> </a:t>
            </a:r>
            <a:r>
              <a:rPr lang="en-US" dirty="0" err="1" smtClean="0">
                <a:effectLst/>
                <a:latin typeface="Traditional Arabic"/>
                <a:ea typeface="Times New Roman"/>
              </a:rPr>
              <a:t>الآلي</a:t>
            </a:r>
            <a:r>
              <a:rPr lang="en-US" dirty="0" smtClean="0">
                <a:effectLst/>
                <a:latin typeface="Traditional Arabic"/>
                <a:ea typeface="Times New Roman"/>
              </a:rPr>
              <a:t>، </a:t>
            </a:r>
            <a:r>
              <a:rPr lang="en-US" dirty="0" err="1" smtClean="0">
                <a:effectLst/>
                <a:latin typeface="Traditional Arabic"/>
                <a:ea typeface="Times New Roman"/>
              </a:rPr>
              <a:t>وحل</a:t>
            </a:r>
            <a:r>
              <a:rPr lang="en-US" dirty="0" smtClean="0">
                <a:effectLst/>
                <a:latin typeface="Traditional Arabic"/>
                <a:ea typeface="Times New Roman"/>
              </a:rPr>
              <a:t> </a:t>
            </a:r>
            <a:r>
              <a:rPr lang="en-US" dirty="0" err="1" smtClean="0">
                <a:effectLst/>
                <a:latin typeface="Traditional Arabic"/>
                <a:ea typeface="Times New Roman"/>
              </a:rPr>
              <a:t>المشكلات</a:t>
            </a:r>
            <a:r>
              <a:rPr lang="en-US" dirty="0" smtClean="0">
                <a:effectLst/>
                <a:latin typeface="Traditional Arabic"/>
                <a:ea typeface="Times New Roman"/>
              </a:rPr>
              <a:t>.</a:t>
            </a:r>
            <a:endParaRPr lang="en-US" sz="2000" dirty="0" smtClean="0">
              <a:effectLst/>
              <a:latin typeface="Times New Roman"/>
              <a:ea typeface="Times New Roman"/>
            </a:endParaRPr>
          </a:p>
          <a:p>
            <a:pPr marL="228600" marR="0" indent="-228600" algn="justLow" rtl="1">
              <a:spcBef>
                <a:spcPts val="0"/>
              </a:spcBef>
              <a:spcAft>
                <a:spcPts val="0"/>
              </a:spcAft>
            </a:pPr>
            <a:r>
              <a:rPr lang="en-US" dirty="0" smtClean="0">
                <a:effectLst/>
                <a:latin typeface="Traditional Arabic"/>
                <a:ea typeface="Times New Roman"/>
              </a:rPr>
              <a:t> </a:t>
            </a:r>
            <a:r>
              <a:rPr lang="ar-SA" dirty="0" smtClean="0">
                <a:latin typeface="Traditional Arabic"/>
                <a:ea typeface="Times New Roman"/>
              </a:rPr>
              <a:t>4-يقوم</a:t>
            </a:r>
            <a:r>
              <a:rPr lang="en-US" dirty="0" smtClean="0">
                <a:effectLst/>
                <a:latin typeface="Traditional Arabic"/>
                <a:ea typeface="Times New Roman"/>
              </a:rPr>
              <a:t> </a:t>
            </a:r>
            <a:r>
              <a:rPr lang="en-US" dirty="0" err="1" smtClean="0">
                <a:effectLst/>
                <a:latin typeface="Traditional Arabic"/>
                <a:ea typeface="Times New Roman"/>
              </a:rPr>
              <a:t>بجذب</a:t>
            </a:r>
            <a:r>
              <a:rPr lang="en-US" dirty="0" smtClean="0">
                <a:effectLst/>
                <a:latin typeface="Traditional Arabic"/>
                <a:ea typeface="Times New Roman"/>
              </a:rPr>
              <a:t> </a:t>
            </a:r>
            <a:r>
              <a:rPr lang="en-US" dirty="0" err="1" smtClean="0">
                <a:effectLst/>
                <a:latin typeface="Traditional Arabic"/>
                <a:ea typeface="Times New Roman"/>
              </a:rPr>
              <a:t>انتباه</a:t>
            </a:r>
            <a:r>
              <a:rPr lang="en-US" dirty="0" smtClean="0">
                <a:effectLst/>
                <a:latin typeface="Traditional Arabic"/>
                <a:ea typeface="Times New Roman"/>
              </a:rPr>
              <a:t> </a:t>
            </a:r>
            <a:r>
              <a:rPr lang="en-US" dirty="0" err="1" smtClean="0">
                <a:effectLst/>
                <a:latin typeface="Traditional Arabic"/>
                <a:ea typeface="Times New Roman"/>
              </a:rPr>
              <a:t>الطلبة</a:t>
            </a:r>
            <a:r>
              <a:rPr lang="en-US" dirty="0" smtClean="0">
                <a:effectLst/>
                <a:latin typeface="Traditional Arabic"/>
                <a:ea typeface="Times New Roman"/>
              </a:rPr>
              <a:t>؛ </a:t>
            </a:r>
            <a:r>
              <a:rPr lang="en-US" dirty="0" err="1" smtClean="0">
                <a:effectLst/>
                <a:latin typeface="Traditional Arabic"/>
                <a:ea typeface="Times New Roman"/>
              </a:rPr>
              <a:t>فهو</a:t>
            </a:r>
            <a:r>
              <a:rPr lang="en-US" dirty="0" smtClean="0">
                <a:effectLst/>
                <a:latin typeface="Traditional Arabic"/>
                <a:ea typeface="Times New Roman"/>
              </a:rPr>
              <a:t> </a:t>
            </a:r>
            <a:r>
              <a:rPr lang="en-US" dirty="0" err="1" smtClean="0">
                <a:effectLst/>
                <a:latin typeface="Traditional Arabic"/>
                <a:ea typeface="Times New Roman"/>
              </a:rPr>
              <a:t>وسيلة</a:t>
            </a:r>
            <a:r>
              <a:rPr lang="en-US" dirty="0" smtClean="0">
                <a:effectLst/>
                <a:latin typeface="Traditional Arabic"/>
                <a:ea typeface="Times New Roman"/>
              </a:rPr>
              <a:t> </a:t>
            </a:r>
            <a:r>
              <a:rPr lang="en-US" dirty="0" err="1" smtClean="0">
                <a:effectLst/>
                <a:latin typeface="Traditional Arabic"/>
                <a:ea typeface="Times New Roman"/>
              </a:rPr>
              <a:t>مشوقة</a:t>
            </a:r>
            <a:r>
              <a:rPr lang="en-US" dirty="0" smtClean="0">
                <a:effectLst/>
                <a:latin typeface="Traditional Arabic"/>
                <a:ea typeface="Times New Roman"/>
              </a:rPr>
              <a:t> </a:t>
            </a:r>
            <a:r>
              <a:rPr lang="en-US" dirty="0" err="1" smtClean="0">
                <a:effectLst/>
                <a:latin typeface="Traditional Arabic"/>
                <a:ea typeface="Times New Roman"/>
              </a:rPr>
              <a:t>تُخرِج</a:t>
            </a:r>
            <a:r>
              <a:rPr lang="en-US" dirty="0" smtClean="0">
                <a:effectLst/>
                <a:latin typeface="Traditional Arabic"/>
                <a:ea typeface="Times New Roman"/>
              </a:rPr>
              <a:t> </a:t>
            </a:r>
            <a:r>
              <a:rPr lang="en-US" dirty="0" err="1" smtClean="0">
                <a:effectLst/>
                <a:latin typeface="Traditional Arabic"/>
                <a:ea typeface="Times New Roman"/>
              </a:rPr>
              <a:t>الطالب</a:t>
            </a:r>
            <a:r>
              <a:rPr lang="en-US" dirty="0" smtClean="0">
                <a:effectLst/>
                <a:latin typeface="Traditional Arabic"/>
                <a:ea typeface="Times New Roman"/>
              </a:rPr>
              <a:t> </a:t>
            </a:r>
            <a:r>
              <a:rPr lang="en-US" dirty="0" err="1" smtClean="0">
                <a:effectLst/>
                <a:latin typeface="Traditional Arabic"/>
                <a:ea typeface="Times New Roman"/>
              </a:rPr>
              <a:t>من</a:t>
            </a:r>
            <a:r>
              <a:rPr lang="en-US" dirty="0" smtClean="0">
                <a:effectLst/>
                <a:latin typeface="Traditional Arabic"/>
                <a:ea typeface="Times New Roman"/>
              </a:rPr>
              <a:t> </a:t>
            </a:r>
            <a:r>
              <a:rPr lang="en-US" dirty="0" err="1" smtClean="0">
                <a:effectLst/>
                <a:latin typeface="Traditional Arabic"/>
                <a:ea typeface="Times New Roman"/>
              </a:rPr>
              <a:t>روتين</a:t>
            </a:r>
            <a:r>
              <a:rPr lang="en-US" dirty="0" smtClean="0">
                <a:effectLst/>
                <a:latin typeface="Traditional Arabic"/>
                <a:ea typeface="Times New Roman"/>
              </a:rPr>
              <a:t> </a:t>
            </a:r>
            <a:r>
              <a:rPr lang="en-US" dirty="0" err="1" smtClean="0">
                <a:effectLst/>
                <a:latin typeface="Traditional Arabic"/>
                <a:ea typeface="Times New Roman"/>
              </a:rPr>
              <a:t>الحفظ</a:t>
            </a:r>
            <a:r>
              <a:rPr lang="en-US" dirty="0" smtClean="0">
                <a:effectLst/>
                <a:latin typeface="Traditional Arabic"/>
                <a:ea typeface="Times New Roman"/>
              </a:rPr>
              <a:t> </a:t>
            </a:r>
            <a:r>
              <a:rPr lang="en-US" dirty="0" err="1" smtClean="0">
                <a:effectLst/>
                <a:latin typeface="Traditional Arabic"/>
                <a:ea typeface="Times New Roman"/>
              </a:rPr>
              <a:t>والتلقين</a:t>
            </a:r>
            <a:r>
              <a:rPr lang="en-US" dirty="0" smtClean="0">
                <a:effectLst/>
                <a:latin typeface="Traditional Arabic"/>
                <a:ea typeface="Times New Roman"/>
              </a:rPr>
              <a:t> </a:t>
            </a:r>
            <a:r>
              <a:rPr lang="en-US" dirty="0" err="1" smtClean="0">
                <a:effectLst/>
                <a:latin typeface="Traditional Arabic"/>
                <a:ea typeface="Times New Roman"/>
              </a:rPr>
              <a:t>إلى</a:t>
            </a:r>
            <a:r>
              <a:rPr lang="en-US" dirty="0" smtClean="0">
                <a:effectLst/>
                <a:latin typeface="Traditional Arabic"/>
                <a:ea typeface="Times New Roman"/>
              </a:rPr>
              <a:t> </a:t>
            </a:r>
            <a:r>
              <a:rPr lang="en-US" dirty="0" err="1" smtClean="0">
                <a:effectLst/>
                <a:latin typeface="Traditional Arabic"/>
                <a:ea typeface="Times New Roman"/>
              </a:rPr>
              <a:t>العمل</a:t>
            </a:r>
            <a:r>
              <a:rPr lang="en-US" dirty="0" smtClean="0">
                <a:effectLst/>
                <a:latin typeface="Traditional Arabic"/>
                <a:ea typeface="Times New Roman"/>
              </a:rPr>
              <a:t>، </a:t>
            </a:r>
            <a:r>
              <a:rPr lang="en-US" dirty="0" err="1" smtClean="0">
                <a:effectLst/>
                <a:latin typeface="Traditional Arabic"/>
                <a:ea typeface="Times New Roman"/>
              </a:rPr>
              <a:t>انطلاقا</a:t>
            </a:r>
            <a:r>
              <a:rPr lang="en-US" dirty="0" smtClean="0">
                <a:effectLst/>
                <a:latin typeface="Traditional Arabic"/>
                <a:ea typeface="Times New Roman"/>
              </a:rPr>
              <a:t> </a:t>
            </a:r>
            <a:r>
              <a:rPr lang="en-US" dirty="0" err="1" smtClean="0">
                <a:effectLst/>
                <a:latin typeface="Traditional Arabic"/>
                <a:ea typeface="Times New Roman"/>
              </a:rPr>
              <a:t>من</a:t>
            </a:r>
            <a:r>
              <a:rPr lang="en-US" dirty="0" smtClean="0">
                <a:effectLst/>
                <a:latin typeface="Traditional Arabic"/>
                <a:ea typeface="Times New Roman"/>
              </a:rPr>
              <a:t> </a:t>
            </a:r>
            <a:r>
              <a:rPr lang="en-US" dirty="0" err="1" smtClean="0">
                <a:effectLst/>
                <a:latin typeface="Traditional Arabic"/>
                <a:ea typeface="Times New Roman"/>
              </a:rPr>
              <a:t>المثل</a:t>
            </a:r>
            <a:r>
              <a:rPr lang="en-US" dirty="0" smtClean="0">
                <a:effectLst/>
                <a:latin typeface="Traditional Arabic"/>
                <a:ea typeface="Times New Roman"/>
              </a:rPr>
              <a:t> </a:t>
            </a:r>
            <a:r>
              <a:rPr lang="en-US" dirty="0" err="1" smtClean="0">
                <a:effectLst/>
                <a:latin typeface="Traditional Arabic"/>
                <a:ea typeface="Times New Roman"/>
              </a:rPr>
              <a:t>الصيني</a:t>
            </a:r>
            <a:r>
              <a:rPr lang="en-US" dirty="0" smtClean="0">
                <a:effectLst/>
                <a:latin typeface="Traditional Arabic"/>
                <a:ea typeface="Times New Roman"/>
              </a:rPr>
              <a:t> </a:t>
            </a:r>
            <a:r>
              <a:rPr lang="en-US" dirty="0" err="1" smtClean="0">
                <a:effectLst/>
                <a:latin typeface="Traditional Arabic"/>
                <a:ea typeface="Times New Roman"/>
              </a:rPr>
              <a:t>القائل</a:t>
            </a:r>
            <a:r>
              <a:rPr lang="en-US" dirty="0" smtClean="0">
                <a:effectLst/>
                <a:latin typeface="Traditional Arabic"/>
                <a:ea typeface="Times New Roman"/>
              </a:rPr>
              <a:t>: </a:t>
            </a:r>
            <a:r>
              <a:rPr lang="en-US" dirty="0" err="1" smtClean="0">
                <a:effectLst/>
                <a:latin typeface="Traditional Arabic"/>
                <a:ea typeface="Times New Roman"/>
              </a:rPr>
              <a:t>ما</a:t>
            </a:r>
            <a:r>
              <a:rPr lang="en-US" dirty="0" smtClean="0">
                <a:effectLst/>
                <a:latin typeface="Traditional Arabic"/>
                <a:ea typeface="Times New Roman"/>
              </a:rPr>
              <a:t> </a:t>
            </a:r>
            <a:r>
              <a:rPr lang="en-US" dirty="0" err="1" smtClean="0">
                <a:effectLst/>
                <a:latin typeface="Traditional Arabic"/>
                <a:ea typeface="Times New Roman"/>
              </a:rPr>
              <a:t>أسمعه</a:t>
            </a:r>
            <a:r>
              <a:rPr lang="en-US" dirty="0" smtClean="0">
                <a:effectLst/>
                <a:latin typeface="Traditional Arabic"/>
                <a:ea typeface="Times New Roman"/>
              </a:rPr>
              <a:t> </a:t>
            </a:r>
            <a:r>
              <a:rPr lang="en-US" dirty="0" err="1" smtClean="0">
                <a:effectLst/>
                <a:latin typeface="Traditional Arabic"/>
                <a:ea typeface="Times New Roman"/>
              </a:rPr>
              <a:t>أنساه</a:t>
            </a:r>
            <a:r>
              <a:rPr lang="en-US" dirty="0" smtClean="0">
                <a:effectLst/>
                <a:latin typeface="Traditional Arabic"/>
                <a:ea typeface="Times New Roman"/>
              </a:rPr>
              <a:t>، </a:t>
            </a:r>
            <a:r>
              <a:rPr lang="en-US" dirty="0" err="1" smtClean="0">
                <a:effectLst/>
                <a:latin typeface="Traditional Arabic"/>
                <a:ea typeface="Times New Roman"/>
              </a:rPr>
              <a:t>وما</a:t>
            </a:r>
            <a:r>
              <a:rPr lang="en-US" dirty="0" smtClean="0">
                <a:effectLst/>
                <a:latin typeface="Traditional Arabic"/>
                <a:ea typeface="Times New Roman"/>
              </a:rPr>
              <a:t> </a:t>
            </a:r>
            <a:r>
              <a:rPr lang="en-US" dirty="0" err="1" smtClean="0">
                <a:effectLst/>
                <a:latin typeface="Traditional Arabic"/>
                <a:ea typeface="Times New Roman"/>
              </a:rPr>
              <a:t>أراه</a:t>
            </a:r>
            <a:r>
              <a:rPr lang="en-US" dirty="0" smtClean="0">
                <a:effectLst/>
                <a:latin typeface="Traditional Arabic"/>
                <a:ea typeface="Times New Roman"/>
              </a:rPr>
              <a:t> </a:t>
            </a:r>
            <a:r>
              <a:rPr lang="en-US" dirty="0" err="1" smtClean="0">
                <a:effectLst/>
                <a:latin typeface="Traditional Arabic"/>
                <a:ea typeface="Times New Roman"/>
              </a:rPr>
              <a:t>أتذكره</a:t>
            </a:r>
            <a:r>
              <a:rPr lang="en-US" dirty="0" smtClean="0">
                <a:effectLst/>
                <a:latin typeface="Traditional Arabic"/>
                <a:ea typeface="Times New Roman"/>
              </a:rPr>
              <a:t>، </a:t>
            </a:r>
            <a:r>
              <a:rPr lang="en-US" dirty="0" err="1" smtClean="0">
                <a:effectLst/>
                <a:latin typeface="Traditional Arabic"/>
                <a:ea typeface="Times New Roman"/>
              </a:rPr>
              <a:t>وما</a:t>
            </a:r>
            <a:r>
              <a:rPr lang="en-US" dirty="0" smtClean="0">
                <a:effectLst/>
                <a:latin typeface="Traditional Arabic"/>
                <a:ea typeface="Times New Roman"/>
              </a:rPr>
              <a:t> </a:t>
            </a:r>
            <a:r>
              <a:rPr lang="en-US" dirty="0" err="1" smtClean="0">
                <a:effectLst/>
                <a:latin typeface="Traditional Arabic"/>
                <a:ea typeface="Times New Roman"/>
              </a:rPr>
              <a:t>أعمله</a:t>
            </a:r>
            <a:r>
              <a:rPr lang="en-US" dirty="0" smtClean="0">
                <a:effectLst/>
                <a:latin typeface="Traditional Arabic"/>
                <a:ea typeface="Times New Roman"/>
              </a:rPr>
              <a:t> </a:t>
            </a:r>
            <a:r>
              <a:rPr lang="en-US" dirty="0" err="1" smtClean="0">
                <a:effectLst/>
                <a:latin typeface="Traditional Arabic"/>
                <a:ea typeface="Times New Roman"/>
              </a:rPr>
              <a:t>بيدي</a:t>
            </a:r>
            <a:r>
              <a:rPr lang="en-US" dirty="0" smtClean="0">
                <a:effectLst/>
                <a:latin typeface="Traditional Arabic"/>
                <a:ea typeface="Times New Roman"/>
              </a:rPr>
              <a:t> </a:t>
            </a:r>
            <a:r>
              <a:rPr lang="en-US" dirty="0" err="1" smtClean="0">
                <a:effectLst/>
                <a:latin typeface="Traditional Arabic"/>
                <a:ea typeface="Times New Roman"/>
              </a:rPr>
              <a:t>أتعلمه</a:t>
            </a:r>
            <a:r>
              <a:rPr lang="en-US" dirty="0" smtClean="0">
                <a:effectLst/>
                <a:latin typeface="Traditional Arabic"/>
                <a:ea typeface="Times New Roman"/>
              </a:rPr>
              <a:t>.</a:t>
            </a:r>
            <a:endParaRPr lang="en-US" sz="2000" dirty="0" smtClean="0">
              <a:effectLst/>
              <a:latin typeface="Times New Roman"/>
              <a:ea typeface="Times New Roman"/>
            </a:endParaRPr>
          </a:p>
          <a:p>
            <a:pPr marL="228600" marR="0" indent="-228600" algn="justLow" rtl="1">
              <a:spcBef>
                <a:spcPts val="0"/>
              </a:spcBef>
              <a:spcAft>
                <a:spcPts val="0"/>
              </a:spcAft>
            </a:pPr>
            <a:r>
              <a:rPr lang="ar-SA" dirty="0" smtClean="0">
                <a:effectLst/>
                <a:latin typeface="Traditional Arabic"/>
                <a:ea typeface="Times New Roman"/>
              </a:rPr>
              <a:t>5-</a:t>
            </a:r>
            <a:r>
              <a:rPr lang="en-US" dirty="0" err="1" smtClean="0">
                <a:effectLst/>
                <a:latin typeface="Traditional Arabic"/>
                <a:ea typeface="Times New Roman"/>
              </a:rPr>
              <a:t>يخفف</a:t>
            </a:r>
            <a:r>
              <a:rPr lang="en-US" dirty="0" smtClean="0">
                <a:effectLst/>
                <a:latin typeface="Traditional Arabic"/>
                <a:ea typeface="Times New Roman"/>
              </a:rPr>
              <a:t> </a:t>
            </a:r>
            <a:r>
              <a:rPr lang="en-US" dirty="0" err="1" smtClean="0">
                <a:effectLst/>
                <a:latin typeface="Traditional Arabic"/>
                <a:ea typeface="Times New Roman"/>
              </a:rPr>
              <a:t>على</a:t>
            </a:r>
            <a:r>
              <a:rPr lang="en-US" dirty="0" smtClean="0">
                <a:effectLst/>
                <a:latin typeface="Traditional Arabic"/>
                <a:ea typeface="Times New Roman"/>
              </a:rPr>
              <a:t> </a:t>
            </a:r>
            <a:r>
              <a:rPr lang="en-US" dirty="0" err="1" smtClean="0">
                <a:effectLst/>
                <a:latin typeface="Traditional Arabic"/>
                <a:ea typeface="Times New Roman"/>
              </a:rPr>
              <a:t>المدرس</a:t>
            </a:r>
            <a:r>
              <a:rPr lang="en-US" dirty="0" smtClean="0">
                <a:effectLst/>
                <a:latin typeface="Traditional Arabic"/>
                <a:ea typeface="Times New Roman"/>
              </a:rPr>
              <a:t> </a:t>
            </a:r>
            <a:r>
              <a:rPr lang="en-US" dirty="0" err="1" smtClean="0">
                <a:effectLst/>
                <a:latin typeface="Traditional Arabic"/>
                <a:ea typeface="Times New Roman"/>
              </a:rPr>
              <a:t>ما</a:t>
            </a:r>
            <a:r>
              <a:rPr lang="en-US" dirty="0" smtClean="0">
                <a:effectLst/>
                <a:latin typeface="Traditional Arabic"/>
                <a:ea typeface="Times New Roman"/>
              </a:rPr>
              <a:t> </a:t>
            </a:r>
            <a:r>
              <a:rPr lang="en-US" dirty="0" err="1" smtClean="0">
                <a:effectLst/>
                <a:latin typeface="Traditional Arabic"/>
                <a:ea typeface="Times New Roman"/>
              </a:rPr>
              <a:t>يبذله</a:t>
            </a:r>
            <a:r>
              <a:rPr lang="en-US" dirty="0" smtClean="0">
                <a:effectLst/>
                <a:latin typeface="Traditional Arabic"/>
                <a:ea typeface="Times New Roman"/>
              </a:rPr>
              <a:t> </a:t>
            </a:r>
            <a:r>
              <a:rPr lang="en-US" dirty="0" err="1" smtClean="0">
                <a:effectLst/>
                <a:latin typeface="Traditional Arabic"/>
                <a:ea typeface="Times New Roman"/>
              </a:rPr>
              <a:t>من</a:t>
            </a:r>
            <a:r>
              <a:rPr lang="en-US" dirty="0" smtClean="0">
                <a:effectLst/>
                <a:latin typeface="Traditional Arabic"/>
                <a:ea typeface="Times New Roman"/>
              </a:rPr>
              <a:t> </a:t>
            </a:r>
            <a:r>
              <a:rPr lang="en-US" dirty="0" err="1" smtClean="0">
                <a:effectLst/>
                <a:latin typeface="Traditional Arabic"/>
                <a:ea typeface="Times New Roman"/>
              </a:rPr>
              <a:t>جهد</a:t>
            </a:r>
            <a:r>
              <a:rPr lang="en-US" dirty="0" smtClean="0">
                <a:effectLst/>
                <a:latin typeface="Traditional Arabic"/>
                <a:ea typeface="Times New Roman"/>
              </a:rPr>
              <a:t> </a:t>
            </a:r>
            <a:r>
              <a:rPr lang="en-US" dirty="0" err="1" smtClean="0">
                <a:effectLst/>
                <a:latin typeface="Traditional Arabic"/>
                <a:ea typeface="Times New Roman"/>
              </a:rPr>
              <a:t>ووقت</a:t>
            </a:r>
            <a:r>
              <a:rPr lang="en-US" dirty="0" smtClean="0">
                <a:effectLst/>
                <a:latin typeface="Traditional Arabic"/>
                <a:ea typeface="Times New Roman"/>
              </a:rPr>
              <a:t> </a:t>
            </a:r>
            <a:r>
              <a:rPr lang="en-US" dirty="0" err="1" smtClean="0">
                <a:effectLst/>
                <a:latin typeface="Traditional Arabic"/>
                <a:ea typeface="Times New Roman"/>
              </a:rPr>
              <a:t>في</a:t>
            </a:r>
            <a:r>
              <a:rPr lang="en-US" dirty="0" smtClean="0">
                <a:effectLst/>
                <a:latin typeface="Traditional Arabic"/>
                <a:ea typeface="Times New Roman"/>
              </a:rPr>
              <a:t> </a:t>
            </a:r>
            <a:r>
              <a:rPr lang="en-US" dirty="0" err="1" smtClean="0">
                <a:effectLst/>
                <a:latin typeface="Traditional Arabic"/>
                <a:ea typeface="Times New Roman"/>
              </a:rPr>
              <a:t>الأعمال</a:t>
            </a:r>
            <a:r>
              <a:rPr lang="en-US" dirty="0" smtClean="0">
                <a:effectLst/>
                <a:latin typeface="Traditional Arabic"/>
                <a:ea typeface="Times New Roman"/>
              </a:rPr>
              <a:t> </a:t>
            </a:r>
            <a:r>
              <a:rPr lang="en-US" dirty="0" err="1" smtClean="0">
                <a:effectLst/>
                <a:latin typeface="Traditional Arabic"/>
                <a:ea typeface="Times New Roman"/>
              </a:rPr>
              <a:t>التعليمية</a:t>
            </a:r>
            <a:r>
              <a:rPr lang="en-US" dirty="0" smtClean="0">
                <a:effectLst/>
                <a:latin typeface="Traditional Arabic"/>
                <a:ea typeface="Times New Roman"/>
              </a:rPr>
              <a:t> </a:t>
            </a:r>
            <a:r>
              <a:rPr lang="en-US" dirty="0" err="1" smtClean="0">
                <a:effectLst/>
                <a:latin typeface="Traditional Arabic"/>
                <a:ea typeface="Times New Roman"/>
              </a:rPr>
              <a:t>الروتينية</a:t>
            </a:r>
            <a:r>
              <a:rPr lang="en-US" dirty="0" smtClean="0">
                <a:effectLst/>
                <a:latin typeface="Traditional Arabic"/>
                <a:ea typeface="Times New Roman"/>
              </a:rPr>
              <a:t>، </a:t>
            </a:r>
            <a:r>
              <a:rPr lang="en-US" dirty="0" err="1" smtClean="0">
                <a:effectLst/>
                <a:latin typeface="Traditional Arabic"/>
                <a:ea typeface="Times New Roman"/>
              </a:rPr>
              <a:t>وهذا</a:t>
            </a:r>
            <a:r>
              <a:rPr lang="en-US" dirty="0" smtClean="0">
                <a:effectLst/>
                <a:latin typeface="Traditional Arabic"/>
                <a:ea typeface="Times New Roman"/>
              </a:rPr>
              <a:t> </a:t>
            </a:r>
            <a:r>
              <a:rPr lang="en-US" dirty="0" err="1" smtClean="0">
                <a:effectLst/>
                <a:latin typeface="Traditional Arabic"/>
                <a:ea typeface="Times New Roman"/>
              </a:rPr>
              <a:t>مما</a:t>
            </a:r>
            <a:r>
              <a:rPr lang="en-US" dirty="0" smtClean="0">
                <a:effectLst/>
                <a:latin typeface="Traditional Arabic"/>
                <a:ea typeface="Times New Roman"/>
              </a:rPr>
              <a:t> </a:t>
            </a:r>
            <a:r>
              <a:rPr lang="en-US" dirty="0" err="1" smtClean="0">
                <a:effectLst/>
                <a:latin typeface="Traditional Arabic"/>
                <a:ea typeface="Times New Roman"/>
              </a:rPr>
              <a:t>يساعد</a:t>
            </a:r>
            <a:r>
              <a:rPr lang="en-US" dirty="0" smtClean="0">
                <a:effectLst/>
                <a:latin typeface="Traditional Arabic"/>
                <a:ea typeface="Times New Roman"/>
              </a:rPr>
              <a:t> </a:t>
            </a:r>
            <a:r>
              <a:rPr lang="en-US" dirty="0" err="1" smtClean="0">
                <a:effectLst/>
                <a:latin typeface="Traditional Arabic"/>
                <a:ea typeface="Times New Roman"/>
              </a:rPr>
              <a:t>المعلم</a:t>
            </a:r>
            <a:r>
              <a:rPr lang="en-US" dirty="0" smtClean="0">
                <a:effectLst/>
                <a:latin typeface="Traditional Arabic"/>
                <a:ea typeface="Times New Roman"/>
              </a:rPr>
              <a:t> </a:t>
            </a:r>
            <a:r>
              <a:rPr lang="en-US" dirty="0" err="1" smtClean="0">
                <a:effectLst/>
                <a:latin typeface="Traditional Arabic"/>
                <a:ea typeface="Times New Roman"/>
              </a:rPr>
              <a:t>في</a:t>
            </a:r>
            <a:r>
              <a:rPr lang="en-US" dirty="0" smtClean="0">
                <a:effectLst/>
                <a:latin typeface="Traditional Arabic"/>
                <a:ea typeface="Times New Roman"/>
              </a:rPr>
              <a:t> </a:t>
            </a:r>
            <a:r>
              <a:rPr lang="en-US" dirty="0" err="1" smtClean="0">
                <a:effectLst/>
                <a:latin typeface="Traditional Arabic"/>
                <a:ea typeface="Times New Roman"/>
              </a:rPr>
              <a:t>استثمار</a:t>
            </a:r>
            <a:r>
              <a:rPr lang="en-US" dirty="0" smtClean="0">
                <a:effectLst/>
                <a:latin typeface="Traditional Arabic"/>
                <a:ea typeface="Times New Roman"/>
              </a:rPr>
              <a:t> </a:t>
            </a:r>
            <a:r>
              <a:rPr lang="en-US" dirty="0" err="1" smtClean="0">
                <a:effectLst/>
                <a:latin typeface="Traditional Arabic"/>
                <a:ea typeface="Times New Roman"/>
              </a:rPr>
              <a:t>وقته</a:t>
            </a:r>
            <a:r>
              <a:rPr lang="en-US" dirty="0" smtClean="0">
                <a:effectLst/>
                <a:latin typeface="Traditional Arabic"/>
                <a:ea typeface="Times New Roman"/>
              </a:rPr>
              <a:t> </a:t>
            </a:r>
            <a:r>
              <a:rPr lang="en-US" dirty="0" err="1" smtClean="0">
                <a:effectLst/>
                <a:latin typeface="Traditional Arabic"/>
                <a:ea typeface="Times New Roman"/>
              </a:rPr>
              <a:t>وجهده</a:t>
            </a:r>
            <a:r>
              <a:rPr lang="en-US" dirty="0" smtClean="0">
                <a:effectLst/>
                <a:latin typeface="Traditional Arabic"/>
                <a:ea typeface="Times New Roman"/>
              </a:rPr>
              <a:t> </a:t>
            </a:r>
            <a:r>
              <a:rPr lang="en-US" dirty="0" err="1" smtClean="0">
                <a:effectLst/>
                <a:latin typeface="Traditional Arabic"/>
                <a:ea typeface="Times New Roman"/>
              </a:rPr>
              <a:t>في</a:t>
            </a:r>
            <a:r>
              <a:rPr lang="en-US" dirty="0" smtClean="0">
                <a:effectLst/>
                <a:latin typeface="Traditional Arabic"/>
                <a:ea typeface="Times New Roman"/>
              </a:rPr>
              <a:t> </a:t>
            </a:r>
            <a:r>
              <a:rPr lang="en-US" dirty="0" err="1" smtClean="0">
                <a:effectLst/>
                <a:latin typeface="Traditional Arabic"/>
                <a:ea typeface="Times New Roman"/>
              </a:rPr>
              <a:t>تخطيط</a:t>
            </a:r>
            <a:r>
              <a:rPr lang="en-US" dirty="0" smtClean="0">
                <a:effectLst/>
                <a:latin typeface="Traditional Arabic"/>
                <a:ea typeface="Times New Roman"/>
              </a:rPr>
              <a:t> </a:t>
            </a:r>
            <a:r>
              <a:rPr lang="en-US" dirty="0" err="1" smtClean="0">
                <a:effectLst/>
                <a:latin typeface="Traditional Arabic"/>
                <a:ea typeface="Times New Roman"/>
              </a:rPr>
              <a:t>مواقف</a:t>
            </a:r>
            <a:r>
              <a:rPr lang="en-US" dirty="0" smtClean="0">
                <a:effectLst/>
                <a:latin typeface="Traditional Arabic"/>
                <a:ea typeface="Times New Roman"/>
              </a:rPr>
              <a:t> </a:t>
            </a:r>
            <a:r>
              <a:rPr lang="en-US" dirty="0" err="1" smtClean="0">
                <a:effectLst/>
                <a:latin typeface="Traditional Arabic"/>
                <a:ea typeface="Times New Roman"/>
              </a:rPr>
              <a:t>وخبرات</a:t>
            </a:r>
            <a:r>
              <a:rPr lang="en-US" dirty="0" smtClean="0">
                <a:effectLst/>
                <a:latin typeface="Traditional Arabic"/>
                <a:ea typeface="Times New Roman"/>
              </a:rPr>
              <a:t> </a:t>
            </a:r>
            <a:r>
              <a:rPr lang="en-US" dirty="0" err="1" smtClean="0">
                <a:effectLst/>
                <a:latin typeface="Traditional Arabic"/>
                <a:ea typeface="Times New Roman"/>
              </a:rPr>
              <a:t>للتعلم</a:t>
            </a:r>
            <a:r>
              <a:rPr lang="en-US" dirty="0" smtClean="0">
                <a:effectLst/>
                <a:latin typeface="Traditional Arabic"/>
                <a:ea typeface="Times New Roman"/>
              </a:rPr>
              <a:t> </a:t>
            </a:r>
            <a:r>
              <a:rPr lang="en-US" dirty="0" err="1" smtClean="0">
                <a:effectLst/>
                <a:latin typeface="Traditional Arabic"/>
                <a:ea typeface="Times New Roman"/>
              </a:rPr>
              <a:t>تساهم</a:t>
            </a:r>
            <a:r>
              <a:rPr lang="en-US" dirty="0" smtClean="0">
                <a:effectLst/>
                <a:latin typeface="Traditional Arabic"/>
                <a:ea typeface="Times New Roman"/>
              </a:rPr>
              <a:t> </a:t>
            </a:r>
            <a:r>
              <a:rPr lang="en-US" dirty="0" err="1" smtClean="0">
                <a:effectLst/>
                <a:latin typeface="Traditional Arabic"/>
                <a:ea typeface="Times New Roman"/>
              </a:rPr>
              <a:t>في</a:t>
            </a:r>
            <a:r>
              <a:rPr lang="en-US" dirty="0" smtClean="0">
                <a:effectLst/>
                <a:latin typeface="Traditional Arabic"/>
                <a:ea typeface="Times New Roman"/>
              </a:rPr>
              <a:t> </a:t>
            </a:r>
            <a:r>
              <a:rPr lang="en-US" dirty="0" err="1" smtClean="0">
                <a:effectLst/>
                <a:latin typeface="Traditional Arabic"/>
                <a:ea typeface="Times New Roman"/>
              </a:rPr>
              <a:t>تنمية</a:t>
            </a:r>
            <a:r>
              <a:rPr lang="en-US" dirty="0" smtClean="0">
                <a:effectLst/>
                <a:latin typeface="Traditional Arabic"/>
                <a:ea typeface="Times New Roman"/>
              </a:rPr>
              <a:t> </a:t>
            </a:r>
            <a:r>
              <a:rPr lang="en-US" dirty="0" err="1" smtClean="0">
                <a:effectLst/>
                <a:latin typeface="Traditional Arabic"/>
                <a:ea typeface="Times New Roman"/>
              </a:rPr>
              <a:t>شخصيات</a:t>
            </a:r>
            <a:r>
              <a:rPr lang="en-US" dirty="0" smtClean="0">
                <a:effectLst/>
                <a:latin typeface="Traditional Arabic"/>
                <a:ea typeface="Times New Roman"/>
              </a:rPr>
              <a:t> </a:t>
            </a:r>
            <a:r>
              <a:rPr lang="en-US" dirty="0" err="1" smtClean="0">
                <a:effectLst/>
                <a:latin typeface="Traditional Arabic"/>
                <a:ea typeface="Times New Roman"/>
              </a:rPr>
              <a:t>التلاميذ</a:t>
            </a:r>
            <a:r>
              <a:rPr lang="en-US" dirty="0" smtClean="0">
                <a:effectLst/>
                <a:latin typeface="Traditional Arabic"/>
                <a:ea typeface="Times New Roman"/>
              </a:rPr>
              <a:t> </a:t>
            </a:r>
            <a:r>
              <a:rPr lang="en-US" dirty="0" err="1" smtClean="0">
                <a:effectLst/>
                <a:latin typeface="Traditional Arabic"/>
                <a:ea typeface="Times New Roman"/>
              </a:rPr>
              <a:t>في</a:t>
            </a:r>
            <a:r>
              <a:rPr lang="en-US" dirty="0" smtClean="0">
                <a:effectLst/>
                <a:latin typeface="Traditional Arabic"/>
                <a:ea typeface="Times New Roman"/>
              </a:rPr>
              <a:t> </a:t>
            </a:r>
            <a:r>
              <a:rPr lang="en-US" dirty="0" err="1" smtClean="0">
                <a:effectLst/>
                <a:latin typeface="Traditional Arabic"/>
                <a:ea typeface="Times New Roman"/>
              </a:rPr>
              <a:t>الجوانب</a:t>
            </a:r>
            <a:r>
              <a:rPr lang="en-US" dirty="0" smtClean="0">
                <a:effectLst/>
                <a:latin typeface="Traditional Arabic"/>
                <a:ea typeface="Times New Roman"/>
              </a:rPr>
              <a:t> </a:t>
            </a:r>
            <a:r>
              <a:rPr lang="en-US" dirty="0" err="1" smtClean="0">
                <a:effectLst/>
                <a:latin typeface="Traditional Arabic"/>
                <a:ea typeface="Times New Roman"/>
              </a:rPr>
              <a:t>الفكرية</a:t>
            </a:r>
            <a:r>
              <a:rPr lang="en-US" dirty="0" smtClean="0">
                <a:effectLst/>
                <a:latin typeface="Traditional Arabic"/>
                <a:ea typeface="Times New Roman"/>
              </a:rPr>
              <a:t> </a:t>
            </a:r>
            <a:r>
              <a:rPr lang="en-US" dirty="0" err="1" smtClean="0">
                <a:effectLst/>
                <a:latin typeface="Traditional Arabic"/>
                <a:ea typeface="Times New Roman"/>
              </a:rPr>
              <a:t>والاجتماعية</a:t>
            </a:r>
            <a:r>
              <a:rPr lang="en-US" dirty="0" smtClean="0">
                <a:effectLst/>
                <a:latin typeface="Traditional Arabic"/>
                <a:ea typeface="Times New Roman"/>
              </a:rPr>
              <a:t>.</a:t>
            </a:r>
            <a:endParaRPr lang="en-US" sz="2000" dirty="0" smtClean="0">
              <a:effectLst/>
              <a:latin typeface="Times New Roman"/>
              <a:ea typeface="Times New Roman"/>
            </a:endParaRPr>
          </a:p>
          <a:p>
            <a:pPr marL="228600" marR="0" indent="-228600" algn="justLow" rtl="1">
              <a:spcBef>
                <a:spcPts val="0"/>
              </a:spcBef>
              <a:spcAft>
                <a:spcPts val="0"/>
              </a:spcAft>
            </a:pPr>
            <a:r>
              <a:rPr lang="ar-SA" dirty="0" smtClean="0">
                <a:effectLst/>
                <a:latin typeface="Traditional Arabic"/>
                <a:ea typeface="Times New Roman"/>
              </a:rPr>
              <a:t>6-</a:t>
            </a:r>
            <a:r>
              <a:rPr lang="en-US" dirty="0" smtClean="0">
                <a:effectLst/>
                <a:latin typeface="Traditional Arabic"/>
                <a:ea typeface="Times New Roman"/>
              </a:rPr>
              <a:t> </a:t>
            </a:r>
            <a:r>
              <a:rPr lang="en-US" dirty="0" err="1" smtClean="0">
                <a:effectLst/>
                <a:latin typeface="Traditional Arabic"/>
                <a:ea typeface="Times New Roman"/>
              </a:rPr>
              <a:t>إعداد</a:t>
            </a:r>
            <a:r>
              <a:rPr lang="en-US" dirty="0" smtClean="0">
                <a:effectLst/>
                <a:latin typeface="Traditional Arabic"/>
                <a:ea typeface="Times New Roman"/>
              </a:rPr>
              <a:t> </a:t>
            </a:r>
            <a:r>
              <a:rPr lang="en-US" dirty="0" err="1" smtClean="0">
                <a:effectLst/>
                <a:latin typeface="Traditional Arabic"/>
                <a:ea typeface="Times New Roman"/>
              </a:rPr>
              <a:t>البرامج</a:t>
            </a:r>
            <a:r>
              <a:rPr lang="en-US" dirty="0" smtClean="0">
                <a:effectLst/>
                <a:latin typeface="Traditional Arabic"/>
                <a:ea typeface="Times New Roman"/>
              </a:rPr>
              <a:t> </a:t>
            </a:r>
            <a:r>
              <a:rPr lang="en-US" dirty="0" err="1" smtClean="0">
                <a:effectLst/>
                <a:latin typeface="Traditional Arabic"/>
                <a:ea typeface="Times New Roman"/>
              </a:rPr>
              <a:t>التي</a:t>
            </a:r>
            <a:r>
              <a:rPr lang="en-US" dirty="0" smtClean="0">
                <a:effectLst/>
                <a:latin typeface="Traditional Arabic"/>
                <a:ea typeface="Times New Roman"/>
              </a:rPr>
              <a:t> </a:t>
            </a:r>
            <a:r>
              <a:rPr lang="en-US" dirty="0" err="1" smtClean="0">
                <a:effectLst/>
                <a:latin typeface="Traditional Arabic"/>
                <a:ea typeface="Times New Roman"/>
              </a:rPr>
              <a:t>تتفق</a:t>
            </a:r>
            <a:r>
              <a:rPr lang="en-US" dirty="0" smtClean="0">
                <a:effectLst/>
                <a:latin typeface="Traditional Arabic"/>
                <a:ea typeface="Times New Roman"/>
              </a:rPr>
              <a:t> </a:t>
            </a:r>
            <a:r>
              <a:rPr lang="en-US" dirty="0" err="1" smtClean="0">
                <a:effectLst/>
                <a:latin typeface="Traditional Arabic"/>
                <a:ea typeface="Times New Roman"/>
              </a:rPr>
              <a:t>وحاجة</a:t>
            </a:r>
            <a:r>
              <a:rPr lang="en-US" dirty="0" smtClean="0">
                <a:effectLst/>
                <a:latin typeface="Traditional Arabic"/>
                <a:ea typeface="Times New Roman"/>
              </a:rPr>
              <a:t> </a:t>
            </a:r>
            <a:r>
              <a:rPr lang="en-US" dirty="0" err="1" smtClean="0">
                <a:effectLst/>
                <a:latin typeface="Traditional Arabic"/>
                <a:ea typeface="Times New Roman"/>
              </a:rPr>
              <a:t>الطلاب</a:t>
            </a:r>
            <a:r>
              <a:rPr lang="en-US" dirty="0" smtClean="0">
                <a:effectLst/>
                <a:latin typeface="Traditional Arabic"/>
                <a:ea typeface="Times New Roman"/>
              </a:rPr>
              <a:t> </a:t>
            </a:r>
            <a:r>
              <a:rPr lang="en-US" dirty="0" err="1" smtClean="0">
                <a:effectLst/>
                <a:latin typeface="Traditional Arabic"/>
                <a:ea typeface="Times New Roman"/>
              </a:rPr>
              <a:t>بسهولة</a:t>
            </a:r>
            <a:r>
              <a:rPr lang="en-US" dirty="0" smtClean="0">
                <a:effectLst/>
                <a:latin typeface="Traditional Arabic"/>
                <a:ea typeface="Times New Roman"/>
              </a:rPr>
              <a:t> </a:t>
            </a:r>
            <a:r>
              <a:rPr lang="en-US" dirty="0" err="1" smtClean="0">
                <a:effectLst/>
                <a:latin typeface="Traditional Arabic"/>
                <a:ea typeface="Times New Roman"/>
              </a:rPr>
              <a:t>ويسر</a:t>
            </a:r>
            <a:r>
              <a:rPr lang="en-US" dirty="0" smtClean="0">
                <a:effectLst/>
                <a:latin typeface="Traditional Arabic"/>
                <a:ea typeface="Times New Roman"/>
              </a:rPr>
              <a:t>.</a:t>
            </a:r>
            <a:endParaRPr lang="en-US" sz="2000" dirty="0" smtClean="0">
              <a:effectLst/>
              <a:latin typeface="Times New Roman"/>
              <a:ea typeface="Times New Roman"/>
            </a:endParaRPr>
          </a:p>
          <a:p>
            <a:pPr rtl="1"/>
            <a:endParaRPr lang="en-US" dirty="0"/>
          </a:p>
        </p:txBody>
      </p:sp>
    </p:spTree>
    <p:extLst>
      <p:ext uri="{BB962C8B-B14F-4D97-AF65-F5344CB8AC3E}">
        <p14:creationId xmlns="" xmlns:p14="http://schemas.microsoft.com/office/powerpoint/2010/main" val="1517186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marR="0" indent="0" algn="justLow" rtl="1">
              <a:spcBef>
                <a:spcPts val="0"/>
              </a:spcBef>
              <a:spcAft>
                <a:spcPts val="0"/>
              </a:spcAft>
              <a:buNone/>
            </a:pPr>
            <a:r>
              <a:rPr lang="ar-SA" sz="2000" dirty="0" smtClean="0">
                <a:effectLst/>
                <a:latin typeface="Traditional Arabic"/>
                <a:ea typeface="Times New Roman"/>
              </a:rPr>
              <a:t>7-</a:t>
            </a:r>
            <a:r>
              <a:rPr lang="en-US" sz="2000" dirty="0" err="1" smtClean="0">
                <a:effectLst/>
                <a:latin typeface="Traditional Arabic"/>
                <a:ea typeface="Times New Roman"/>
              </a:rPr>
              <a:t>عرض</a:t>
            </a:r>
            <a:r>
              <a:rPr lang="en-US" sz="2000" dirty="0" smtClean="0">
                <a:effectLst/>
                <a:latin typeface="Traditional Arabic"/>
                <a:ea typeface="Times New Roman"/>
              </a:rPr>
              <a:t> </a:t>
            </a:r>
            <a:r>
              <a:rPr lang="en-US" sz="2000" dirty="0" err="1" smtClean="0">
                <a:effectLst/>
                <a:latin typeface="Traditional Arabic"/>
                <a:ea typeface="Times New Roman"/>
              </a:rPr>
              <a:t>المادة</a:t>
            </a:r>
            <a:r>
              <a:rPr lang="en-US" sz="2000" dirty="0" smtClean="0">
                <a:effectLst/>
                <a:latin typeface="Traditional Arabic"/>
                <a:ea typeface="Times New Roman"/>
              </a:rPr>
              <a:t> </a:t>
            </a:r>
            <a:r>
              <a:rPr lang="en-US" sz="2000" dirty="0" err="1" smtClean="0">
                <a:effectLst/>
                <a:latin typeface="Traditional Arabic"/>
                <a:ea typeface="Times New Roman"/>
              </a:rPr>
              <a:t>العلمية</a:t>
            </a:r>
            <a:r>
              <a:rPr lang="en-US" sz="2000" dirty="0" smtClean="0">
                <a:effectLst/>
                <a:latin typeface="Traditional Arabic"/>
                <a:ea typeface="Times New Roman"/>
              </a:rPr>
              <a:t>، </a:t>
            </a:r>
            <a:r>
              <a:rPr lang="en-US" sz="2000" dirty="0" err="1" smtClean="0">
                <a:effectLst/>
                <a:latin typeface="Traditional Arabic"/>
                <a:ea typeface="Times New Roman"/>
              </a:rPr>
              <a:t>وتحديد</a:t>
            </a:r>
            <a:r>
              <a:rPr lang="en-US" sz="2000" dirty="0" smtClean="0">
                <a:effectLst/>
                <a:latin typeface="Traditional Arabic"/>
                <a:ea typeface="Times New Roman"/>
              </a:rPr>
              <a:t> </a:t>
            </a:r>
            <a:r>
              <a:rPr lang="en-US" sz="2000" dirty="0" err="1" smtClean="0">
                <a:effectLst/>
                <a:latin typeface="Traditional Arabic"/>
                <a:ea typeface="Times New Roman"/>
              </a:rPr>
              <a:t>نقاط</a:t>
            </a:r>
            <a:r>
              <a:rPr lang="en-US" sz="2000" dirty="0" smtClean="0">
                <a:effectLst/>
                <a:latin typeface="Traditional Arabic"/>
                <a:ea typeface="Times New Roman"/>
              </a:rPr>
              <a:t> </a:t>
            </a:r>
            <a:r>
              <a:rPr lang="en-US" sz="2000" dirty="0" err="1" smtClean="0">
                <a:effectLst/>
                <a:latin typeface="Traditional Arabic"/>
                <a:ea typeface="Times New Roman"/>
              </a:rPr>
              <a:t>ضعف</a:t>
            </a:r>
            <a:r>
              <a:rPr lang="en-US" sz="2000" dirty="0" smtClean="0">
                <a:effectLst/>
                <a:latin typeface="Traditional Arabic"/>
                <a:ea typeface="Times New Roman"/>
              </a:rPr>
              <a:t> </a:t>
            </a:r>
            <a:r>
              <a:rPr lang="en-US" sz="2000" dirty="0" err="1" smtClean="0">
                <a:effectLst/>
                <a:latin typeface="Traditional Arabic"/>
                <a:ea typeface="Times New Roman"/>
              </a:rPr>
              <a:t>الطلاب</a:t>
            </a:r>
            <a:r>
              <a:rPr lang="en-US" sz="2000" dirty="0" smtClean="0">
                <a:effectLst/>
                <a:latin typeface="Traditional Arabic"/>
                <a:ea typeface="Times New Roman"/>
              </a:rPr>
              <a:t>، </a:t>
            </a:r>
            <a:r>
              <a:rPr lang="en-US" sz="2000" dirty="0" err="1" smtClean="0">
                <a:effectLst/>
                <a:latin typeface="Traditional Arabic"/>
                <a:ea typeface="Times New Roman"/>
              </a:rPr>
              <a:t>وإمكانية</a:t>
            </a:r>
            <a:r>
              <a:rPr lang="en-US" sz="2000" dirty="0" smtClean="0">
                <a:effectLst/>
                <a:latin typeface="Traditional Arabic"/>
                <a:ea typeface="Times New Roman"/>
              </a:rPr>
              <a:t> </a:t>
            </a:r>
            <a:r>
              <a:rPr lang="en-US" sz="2000" dirty="0" err="1" smtClean="0">
                <a:effectLst/>
                <a:latin typeface="Traditional Arabic"/>
                <a:ea typeface="Times New Roman"/>
              </a:rPr>
              <a:t>طرح</a:t>
            </a:r>
            <a:r>
              <a:rPr lang="en-US" sz="2000" dirty="0" smtClean="0">
                <a:effectLst/>
                <a:latin typeface="Traditional Arabic"/>
                <a:ea typeface="Times New Roman"/>
              </a:rPr>
              <a:t> </a:t>
            </a:r>
            <a:r>
              <a:rPr lang="en-US" sz="2000" dirty="0" err="1" smtClean="0">
                <a:effectLst/>
                <a:latin typeface="Traditional Arabic"/>
                <a:ea typeface="Times New Roman"/>
              </a:rPr>
              <a:t>الأنشطة</a:t>
            </a:r>
            <a:r>
              <a:rPr lang="en-US" sz="2000" dirty="0" smtClean="0">
                <a:effectLst/>
                <a:latin typeface="Traditional Arabic"/>
                <a:ea typeface="Times New Roman"/>
              </a:rPr>
              <a:t> </a:t>
            </a:r>
            <a:r>
              <a:rPr lang="en-US" sz="2000" dirty="0" err="1" smtClean="0">
                <a:effectLst/>
                <a:latin typeface="Traditional Arabic"/>
                <a:ea typeface="Times New Roman"/>
              </a:rPr>
              <a:t>العلاجية</a:t>
            </a:r>
            <a:r>
              <a:rPr lang="en-US" sz="2000" dirty="0" smtClean="0">
                <a:effectLst/>
                <a:latin typeface="Traditional Arabic"/>
                <a:ea typeface="Times New Roman"/>
              </a:rPr>
              <a:t> </a:t>
            </a:r>
            <a:r>
              <a:rPr lang="en-US" sz="2000" dirty="0" err="1" smtClean="0">
                <a:effectLst/>
                <a:latin typeface="Traditional Arabic"/>
                <a:ea typeface="Times New Roman"/>
              </a:rPr>
              <a:t>التي</a:t>
            </a:r>
            <a:r>
              <a:rPr lang="en-US" sz="2000" dirty="0" smtClean="0">
                <a:effectLst/>
                <a:latin typeface="Traditional Arabic"/>
                <a:ea typeface="Times New Roman"/>
              </a:rPr>
              <a:t> </a:t>
            </a:r>
            <a:r>
              <a:rPr lang="en-US" sz="2000" dirty="0" err="1" smtClean="0">
                <a:effectLst/>
                <a:latin typeface="Traditional Arabic"/>
                <a:ea typeface="Times New Roman"/>
              </a:rPr>
              <a:t>تتفق</a:t>
            </a:r>
            <a:r>
              <a:rPr lang="en-US" sz="2000" dirty="0" smtClean="0">
                <a:effectLst/>
                <a:latin typeface="Traditional Arabic"/>
                <a:ea typeface="Times New Roman"/>
              </a:rPr>
              <a:t> </a:t>
            </a:r>
            <a:r>
              <a:rPr lang="en-US" sz="2000" dirty="0" err="1" smtClean="0">
                <a:effectLst/>
                <a:latin typeface="Traditional Arabic"/>
                <a:ea typeface="Times New Roman"/>
              </a:rPr>
              <a:t>وحاجة</a:t>
            </a:r>
            <a:r>
              <a:rPr lang="en-US" sz="2000" dirty="0" smtClean="0">
                <a:effectLst/>
                <a:latin typeface="Traditional Arabic"/>
                <a:ea typeface="Times New Roman"/>
              </a:rPr>
              <a:t> </a:t>
            </a:r>
            <a:r>
              <a:rPr lang="en-US" sz="2000" dirty="0" err="1" smtClean="0">
                <a:effectLst/>
                <a:latin typeface="Traditional Arabic"/>
                <a:ea typeface="Times New Roman"/>
              </a:rPr>
              <a:t>الطلبة</a:t>
            </a:r>
            <a:r>
              <a:rPr lang="en-US" sz="2000" dirty="0" smtClean="0">
                <a:effectLst/>
                <a:latin typeface="Traditional Arabic"/>
                <a:ea typeface="Times New Roman"/>
              </a:rPr>
              <a:t>.</a:t>
            </a:r>
            <a:endParaRPr lang="en-US" sz="2000" dirty="0" smtClean="0">
              <a:effectLst/>
              <a:latin typeface="Times New Roman"/>
              <a:ea typeface="Times New Roman"/>
            </a:endParaRPr>
          </a:p>
          <a:p>
            <a:pPr marL="0" marR="0" indent="0" algn="justLow" rtl="1">
              <a:spcBef>
                <a:spcPts val="0"/>
              </a:spcBef>
              <a:spcAft>
                <a:spcPts val="0"/>
              </a:spcAft>
              <a:buNone/>
            </a:pPr>
            <a:r>
              <a:rPr lang="en-US" sz="2000" dirty="0" smtClean="0">
                <a:latin typeface="Traditional Arabic"/>
                <a:ea typeface="Times New Roman"/>
              </a:rPr>
              <a:t>-</a:t>
            </a:r>
            <a:r>
              <a:rPr lang="en-US" sz="2000" dirty="0">
                <a:latin typeface="Traditional Arabic"/>
                <a:ea typeface="Times New Roman"/>
              </a:rPr>
              <a:t>8تقليل </a:t>
            </a:r>
            <a:r>
              <a:rPr lang="en-US" sz="2000" dirty="0" err="1">
                <a:latin typeface="Traditional Arabic"/>
                <a:ea typeface="Times New Roman"/>
              </a:rPr>
              <a:t>زمن</a:t>
            </a:r>
            <a:r>
              <a:rPr lang="en-US" sz="2000" dirty="0">
                <a:latin typeface="Traditional Arabic"/>
                <a:ea typeface="Times New Roman"/>
              </a:rPr>
              <a:t> </a:t>
            </a:r>
            <a:r>
              <a:rPr lang="en-US" sz="2000" dirty="0" err="1">
                <a:latin typeface="Traditional Arabic"/>
                <a:ea typeface="Times New Roman"/>
              </a:rPr>
              <a:t>التعلم</a:t>
            </a:r>
            <a:r>
              <a:rPr lang="en-US" sz="2000" dirty="0">
                <a:latin typeface="Traditional Arabic"/>
                <a:ea typeface="Times New Roman"/>
              </a:rPr>
              <a:t> </a:t>
            </a:r>
            <a:r>
              <a:rPr lang="en-US" sz="2000" dirty="0" err="1">
                <a:latin typeface="Traditional Arabic"/>
                <a:ea typeface="Times New Roman"/>
              </a:rPr>
              <a:t>وزيادة</a:t>
            </a:r>
            <a:r>
              <a:rPr lang="en-US" sz="2000" dirty="0">
                <a:latin typeface="Traditional Arabic"/>
                <a:ea typeface="Times New Roman"/>
              </a:rPr>
              <a:t> </a:t>
            </a:r>
            <a:r>
              <a:rPr lang="en-US" sz="2000" dirty="0" err="1">
                <a:latin typeface="Traditional Arabic"/>
                <a:ea typeface="Times New Roman"/>
              </a:rPr>
              <a:t>التحصيل</a:t>
            </a:r>
            <a:r>
              <a:rPr lang="en-US" sz="2000" dirty="0">
                <a:latin typeface="Traditional Arabic"/>
                <a:ea typeface="Times New Roman"/>
              </a:rPr>
              <a:t>.</a:t>
            </a:r>
          </a:p>
          <a:p>
            <a:pPr marL="0" marR="0" indent="0" algn="justLow" rtl="1">
              <a:spcBef>
                <a:spcPts val="0"/>
              </a:spcBef>
              <a:spcAft>
                <a:spcPts val="0"/>
              </a:spcAft>
              <a:buNone/>
            </a:pPr>
            <a:r>
              <a:rPr lang="ar-SA" sz="2000" dirty="0">
                <a:latin typeface="Traditional Arabic"/>
                <a:ea typeface="Times New Roman"/>
              </a:rPr>
              <a:t>9-تثبيت</a:t>
            </a:r>
            <a:r>
              <a:rPr lang="en-US" sz="2000" dirty="0">
                <a:latin typeface="Traditional Arabic"/>
                <a:ea typeface="Times New Roman"/>
              </a:rPr>
              <a:t> </a:t>
            </a:r>
            <a:r>
              <a:rPr lang="en-US" sz="2000" dirty="0" err="1">
                <a:latin typeface="Traditional Arabic"/>
                <a:ea typeface="Times New Roman"/>
              </a:rPr>
              <a:t>وتقريب</a:t>
            </a:r>
            <a:r>
              <a:rPr lang="en-US" sz="2000" dirty="0">
                <a:latin typeface="Traditional Arabic"/>
                <a:ea typeface="Times New Roman"/>
              </a:rPr>
              <a:t> </a:t>
            </a:r>
            <a:r>
              <a:rPr lang="en-US" sz="2000" dirty="0" err="1">
                <a:latin typeface="Traditional Arabic"/>
                <a:ea typeface="Times New Roman"/>
              </a:rPr>
              <a:t>المفاهيم</a:t>
            </a:r>
            <a:r>
              <a:rPr lang="en-US" sz="2000" dirty="0">
                <a:latin typeface="Traditional Arabic"/>
                <a:ea typeface="Times New Roman"/>
              </a:rPr>
              <a:t> </a:t>
            </a:r>
            <a:r>
              <a:rPr lang="en-US" sz="2000" dirty="0" err="1">
                <a:latin typeface="Traditional Arabic"/>
                <a:ea typeface="Times New Roman"/>
              </a:rPr>
              <a:t>العلمية</a:t>
            </a:r>
            <a:r>
              <a:rPr lang="en-US" sz="2000" dirty="0">
                <a:latin typeface="Traditional Arabic"/>
                <a:ea typeface="Times New Roman"/>
              </a:rPr>
              <a:t> </a:t>
            </a:r>
            <a:r>
              <a:rPr lang="en-US" sz="2000" dirty="0" err="1">
                <a:latin typeface="Traditional Arabic"/>
                <a:ea typeface="Times New Roman"/>
              </a:rPr>
              <a:t>للمتعلم</a:t>
            </a:r>
            <a:r>
              <a:rPr lang="en-US" sz="2000" dirty="0">
                <a:latin typeface="Traditional Arabic"/>
                <a:ea typeface="Times New Roman"/>
              </a:rPr>
              <a:t>. </a:t>
            </a:r>
          </a:p>
          <a:p>
            <a:pPr marL="0" marR="0" indent="0" algn="justLow" rtl="1">
              <a:spcBef>
                <a:spcPts val="0"/>
              </a:spcBef>
              <a:spcAft>
                <a:spcPts val="0"/>
              </a:spcAft>
              <a:buNone/>
            </a:pPr>
            <a:r>
              <a:rPr lang="ar-SA" sz="2000" dirty="0">
                <a:latin typeface="Traditional Arabic"/>
                <a:ea typeface="Times New Roman"/>
              </a:rPr>
              <a:t>10- تنمية اتجاهات المتعلمين نحو بعض المواد المعقدة.</a:t>
            </a:r>
            <a:endParaRPr lang="en-US" sz="2000" dirty="0">
              <a:latin typeface="Traditional Arabic"/>
              <a:ea typeface="Times New Roman"/>
            </a:endParaRPr>
          </a:p>
          <a:p>
            <a:pPr marL="0" indent="0" algn="r">
              <a:buNone/>
            </a:pPr>
            <a:r>
              <a:rPr lang="ar-SA" sz="2000" dirty="0">
                <a:latin typeface="Traditional Arabic"/>
                <a:ea typeface="Times New Roman"/>
              </a:rPr>
              <a:t>11- توفير بيئة تعليمية تفاعلية؛ بالتحكم والتعرف على نتائج المدخلات في الحال</a:t>
            </a:r>
            <a:r>
              <a:rPr lang="ar-SA" sz="2000" dirty="0" smtClean="0">
                <a:effectLst/>
                <a:latin typeface="Times New Roman"/>
                <a:ea typeface="Times New Roman"/>
                <a:cs typeface="Traditional Arabic"/>
              </a:rPr>
              <a:t>.</a:t>
            </a:r>
            <a:endParaRPr lang="en-US" sz="2000" dirty="0"/>
          </a:p>
        </p:txBody>
      </p:sp>
    </p:spTree>
    <p:extLst>
      <p:ext uri="{BB962C8B-B14F-4D97-AF65-F5344CB8AC3E}">
        <p14:creationId xmlns="" xmlns:p14="http://schemas.microsoft.com/office/powerpoint/2010/main" val="10284014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ar-SA" b="1" dirty="0" smtClean="0"/>
              <a:t/>
            </a:r>
            <a:br>
              <a:rPr lang="ar-SA" b="1" dirty="0" smtClean="0"/>
            </a:br>
            <a:r>
              <a:rPr lang="ar-SA" b="1" dirty="0" smtClean="0"/>
              <a:t>مبررات استخدام الحاسب في المجالات التعليمية:</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pPr marL="0" lvl="0" indent="0" algn="r">
              <a:buNone/>
            </a:pPr>
            <a:r>
              <a:rPr lang="ar-SA" dirty="0" smtClean="0"/>
              <a:t>أداة </a:t>
            </a:r>
            <a:r>
              <a:rPr lang="ar-SA" dirty="0"/>
              <a:t>مناسبة لجميع فئات الطلاب.</a:t>
            </a:r>
            <a:endParaRPr lang="en-US" dirty="0"/>
          </a:p>
          <a:p>
            <a:pPr marL="0" lvl="0" indent="0" algn="r">
              <a:buNone/>
            </a:pPr>
            <a:r>
              <a:rPr lang="ar-SA" dirty="0"/>
              <a:t>تهيئة مناخ البحث والاستكشاف.</a:t>
            </a:r>
            <a:endParaRPr lang="en-US" dirty="0"/>
          </a:p>
          <a:p>
            <a:pPr marL="0" lvl="0" indent="0" algn="r">
              <a:buNone/>
            </a:pPr>
            <a:r>
              <a:rPr lang="ar-SA" dirty="0"/>
              <a:t>تحسين وتنمية التفكير المنطقي.</a:t>
            </a:r>
            <a:endParaRPr lang="en-US" dirty="0"/>
          </a:p>
          <a:p>
            <a:pPr marL="0" lvl="0" indent="0" algn="r">
              <a:buNone/>
            </a:pPr>
            <a:r>
              <a:rPr lang="ar-SA" dirty="0"/>
              <a:t>السماح بالإفادة من الوسائل التعليمية.</a:t>
            </a:r>
            <a:endParaRPr lang="en-US" dirty="0"/>
          </a:p>
          <a:p>
            <a:pPr marL="0" lvl="0" indent="0" algn="r">
              <a:buNone/>
            </a:pPr>
            <a:r>
              <a:rPr lang="ar-SA" dirty="0"/>
              <a:t>القدرة على المحاكاة.</a:t>
            </a:r>
            <a:endParaRPr lang="en-US" dirty="0"/>
          </a:p>
          <a:p>
            <a:pPr marL="0" lvl="0" indent="0" algn="r">
              <a:buNone/>
            </a:pPr>
            <a:r>
              <a:rPr lang="ar-SA" dirty="0"/>
              <a:t>القدرة على التفاعل المباشر.</a:t>
            </a:r>
            <a:endParaRPr lang="en-US" dirty="0"/>
          </a:p>
          <a:p>
            <a:pPr marL="0" lvl="0" indent="0" algn="r">
              <a:buNone/>
            </a:pPr>
            <a:r>
              <a:rPr lang="ar-SA" dirty="0"/>
              <a:t>توفير الوقت والجهد في أداء العمليات المعقدة.</a:t>
            </a:r>
            <a:endParaRPr lang="en-US" dirty="0"/>
          </a:p>
          <a:p>
            <a:pPr marL="0" lvl="0" indent="0" algn="r">
              <a:buNone/>
            </a:pPr>
            <a:r>
              <a:rPr lang="ar-SA" dirty="0"/>
              <a:t>ربط المهارات.</a:t>
            </a:r>
            <a:endParaRPr lang="en-US" dirty="0"/>
          </a:p>
          <a:p>
            <a:pPr marL="0" lvl="0" indent="0" algn="r">
              <a:buNone/>
            </a:pPr>
            <a:r>
              <a:rPr lang="ar-SA" dirty="0"/>
              <a:t> مساعدة المعلم.</a:t>
            </a:r>
            <a:endParaRPr lang="en-US" dirty="0"/>
          </a:p>
          <a:p>
            <a:pPr marL="0" indent="0" algn="r">
              <a:buNone/>
            </a:pPr>
            <a:endParaRPr lang="en-US" dirty="0"/>
          </a:p>
        </p:txBody>
      </p:sp>
    </p:spTree>
    <p:extLst>
      <p:ext uri="{BB962C8B-B14F-4D97-AF65-F5344CB8AC3E}">
        <p14:creationId xmlns="" xmlns:p14="http://schemas.microsoft.com/office/powerpoint/2010/main" val="13259053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76400"/>
            <a:ext cx="8077200" cy="4449763"/>
          </a:xfrm>
        </p:spPr>
        <p:txBody>
          <a:bodyPr>
            <a:normAutofit fontScale="92500" lnSpcReduction="20000"/>
          </a:bodyPr>
          <a:lstStyle/>
          <a:p>
            <a:pPr marL="82296" lvl="0" indent="0" algn="r">
              <a:buNone/>
            </a:pPr>
            <a:r>
              <a:rPr lang="ar-SA" dirty="0"/>
              <a:t>تحسين نتائج وفعالية عملية التعلم للطلاب.</a:t>
            </a:r>
            <a:endParaRPr lang="en-US" dirty="0"/>
          </a:p>
          <a:p>
            <a:pPr marL="82296" lvl="0" indent="0" algn="r">
              <a:buNone/>
            </a:pPr>
            <a:r>
              <a:rPr lang="ar-SA" dirty="0"/>
              <a:t>تفريد التعليم.</a:t>
            </a:r>
            <a:endParaRPr lang="en-US" dirty="0"/>
          </a:p>
          <a:p>
            <a:pPr marL="82296" lvl="0" indent="0" algn="r">
              <a:buNone/>
            </a:pPr>
            <a:r>
              <a:rPr lang="ar-SA" dirty="0"/>
              <a:t>تقديم التغذية الراجعة.</a:t>
            </a:r>
            <a:endParaRPr lang="en-US" dirty="0"/>
          </a:p>
          <a:p>
            <a:pPr marL="82296" lvl="0" indent="0" algn="r">
              <a:buNone/>
            </a:pPr>
            <a:r>
              <a:rPr lang="ar-SA" dirty="0"/>
              <a:t>تقسيم المادة المدروسة إلى سلسلة من التتابعات.</a:t>
            </a:r>
            <a:endParaRPr lang="en-US" dirty="0"/>
          </a:p>
          <a:p>
            <a:pPr marL="82296" lvl="0" indent="0" algn="r">
              <a:buNone/>
            </a:pPr>
            <a:r>
              <a:rPr lang="ar-SA" dirty="0"/>
              <a:t>القدرة على تخزين واسترجاع المعلومات.</a:t>
            </a:r>
            <a:endParaRPr lang="en-US" dirty="0"/>
          </a:p>
          <a:p>
            <a:pPr marL="82296" lvl="0" indent="0" algn="r">
              <a:buNone/>
            </a:pPr>
            <a:r>
              <a:rPr lang="ar-SA" dirty="0"/>
              <a:t>القدرة على العرض المرئي للمعلومات.</a:t>
            </a:r>
            <a:endParaRPr lang="en-US" dirty="0"/>
          </a:p>
          <a:p>
            <a:pPr lvl="0" algn="r"/>
            <a:r>
              <a:rPr lang="ar-SA" dirty="0"/>
              <a:t>القدرة على التحكم وإدارة العديد من الملحقات.</a:t>
            </a:r>
            <a:endParaRPr lang="en-US" dirty="0"/>
          </a:p>
          <a:p>
            <a:pPr algn="l"/>
            <a:endParaRPr lang="en-US" dirty="0"/>
          </a:p>
        </p:txBody>
      </p:sp>
    </p:spTree>
    <p:extLst>
      <p:ext uri="{BB962C8B-B14F-4D97-AF65-F5344CB8AC3E}">
        <p14:creationId xmlns="" xmlns:p14="http://schemas.microsoft.com/office/powerpoint/2010/main" val="12894691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7866888" cy="1417638"/>
          </a:xfrm>
        </p:spPr>
        <p:txBody>
          <a:bodyPr>
            <a:normAutofit fontScale="90000"/>
          </a:bodyPr>
          <a:lstStyle/>
          <a:p>
            <a:pPr algn="r" rtl="1"/>
            <a:r>
              <a:rPr lang="ar-SA" b="1" u="sng" dirty="0" smtClean="0">
                <a:effectLst/>
              </a:rPr>
              <a:t/>
            </a:r>
            <a:br>
              <a:rPr lang="ar-SA" b="1" u="sng" dirty="0" smtClean="0">
                <a:effectLst/>
              </a:rPr>
            </a:br>
            <a:r>
              <a:rPr lang="ar-SA" b="1" dirty="0" smtClean="0">
                <a:solidFill>
                  <a:schemeClr val="accent3">
                    <a:lumMod val="75000"/>
                  </a:schemeClr>
                </a:solidFill>
                <a:effectLst/>
              </a:rPr>
              <a:t>العوامل </a:t>
            </a:r>
            <a:r>
              <a:rPr lang="ar-SA" b="1" dirty="0">
                <a:solidFill>
                  <a:schemeClr val="accent3">
                    <a:lumMod val="75000"/>
                  </a:schemeClr>
                </a:solidFill>
                <a:effectLst/>
              </a:rPr>
              <a:t>المؤثرة في استخدام الحاسب في التعليم:</a:t>
            </a:r>
            <a:r>
              <a:rPr lang="en-US" dirty="0">
                <a:solidFill>
                  <a:schemeClr val="accent3">
                    <a:lumMod val="75000"/>
                  </a:schemeClr>
                </a:solidFill>
                <a:effectLst/>
              </a:rPr>
              <a:t/>
            </a:r>
            <a:br>
              <a:rPr lang="en-US" dirty="0">
                <a:solidFill>
                  <a:schemeClr val="accent3">
                    <a:lumMod val="75000"/>
                  </a:schemeClr>
                </a:solidFill>
                <a:effectLst/>
              </a:rPr>
            </a:br>
            <a:endParaRPr lang="en-US" dirty="0">
              <a:solidFill>
                <a:schemeClr val="accent3">
                  <a:lumMod val="75000"/>
                </a:schemeClr>
              </a:solidFill>
            </a:endParaRPr>
          </a:p>
        </p:txBody>
      </p:sp>
      <p:sp>
        <p:nvSpPr>
          <p:cNvPr id="3" name="Content Placeholder 2"/>
          <p:cNvSpPr>
            <a:spLocks noGrp="1"/>
          </p:cNvSpPr>
          <p:nvPr>
            <p:ph idx="1"/>
          </p:nvPr>
        </p:nvSpPr>
        <p:spPr/>
        <p:txBody>
          <a:bodyPr/>
          <a:lstStyle/>
          <a:p>
            <a:pPr marL="457200" indent="-457200" algn="r" rtl="1"/>
            <a:r>
              <a:rPr lang="ar-SA" dirty="0" smtClean="0"/>
              <a:t>المستوى </a:t>
            </a:r>
            <a:r>
              <a:rPr lang="ar-SA" dirty="0"/>
              <a:t>التعليمي للمتعلمين.</a:t>
            </a:r>
            <a:endParaRPr lang="en-US" dirty="0"/>
          </a:p>
          <a:p>
            <a:pPr marL="457200" indent="-457200" algn="r" rtl="1"/>
            <a:r>
              <a:rPr lang="ar-SA" dirty="0"/>
              <a:t> الاستقرار الأكاديمي لدى المتعلمين وتحديد قدراتهم.</a:t>
            </a:r>
            <a:endParaRPr lang="en-US" dirty="0"/>
          </a:p>
          <a:p>
            <a:pPr marL="457200" indent="-457200" algn="r" rtl="1"/>
            <a:r>
              <a:rPr lang="en-US" dirty="0"/>
              <a:t> </a:t>
            </a:r>
            <a:r>
              <a:rPr lang="ar-SA" dirty="0"/>
              <a:t>نمط التعلم بمساعدة الحاسب المستخدم.</a:t>
            </a:r>
            <a:endParaRPr lang="en-US" dirty="0"/>
          </a:p>
          <a:p>
            <a:pPr marL="457200" indent="-457200" algn="r" rtl="1"/>
            <a:r>
              <a:rPr lang="en-US" dirty="0"/>
              <a:t> </a:t>
            </a:r>
            <a:r>
              <a:rPr lang="ar-SA" dirty="0"/>
              <a:t>محتوى المقرر لمواد التعليم بمساعدة الحاسب.</a:t>
            </a:r>
            <a:endParaRPr lang="en-US" dirty="0"/>
          </a:p>
          <a:p>
            <a:pPr marL="457200" indent="-457200" algn="r" rtl="1"/>
            <a:r>
              <a:rPr lang="en-US" dirty="0"/>
              <a:t> </a:t>
            </a:r>
            <a:r>
              <a:rPr lang="ar-SA" dirty="0"/>
              <a:t>نوع التكنولوجيا المستخدمة.</a:t>
            </a:r>
            <a:endParaRPr lang="en-US" dirty="0"/>
          </a:p>
          <a:p>
            <a:pPr algn="r" rtl="1"/>
            <a:endParaRPr lang="en-US" dirty="0"/>
          </a:p>
        </p:txBody>
      </p:sp>
    </p:spTree>
    <p:extLst>
      <p:ext uri="{BB962C8B-B14F-4D97-AF65-F5344CB8AC3E}">
        <p14:creationId xmlns="" xmlns:p14="http://schemas.microsoft.com/office/powerpoint/2010/main" val="8113038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dirty="0">
                <a:solidFill>
                  <a:schemeClr val="accent3">
                    <a:lumMod val="75000"/>
                  </a:schemeClr>
                </a:solidFill>
              </a:rPr>
              <a:t>إعداد العروض التعليمية باستخدام الحاسب</a:t>
            </a:r>
            <a:endParaRPr lang="en-US" dirty="0">
              <a:solidFill>
                <a:schemeClr val="accent3">
                  <a:lumMod val="75000"/>
                </a:schemeClr>
              </a:solidFill>
            </a:endParaRPr>
          </a:p>
        </p:txBody>
      </p:sp>
      <p:sp>
        <p:nvSpPr>
          <p:cNvPr id="3" name="Content Placeholder 2"/>
          <p:cNvSpPr>
            <a:spLocks noGrp="1"/>
          </p:cNvSpPr>
          <p:nvPr>
            <p:ph idx="1"/>
          </p:nvPr>
        </p:nvSpPr>
        <p:spPr>
          <a:xfrm>
            <a:off x="457200" y="1676400"/>
            <a:ext cx="8153400" cy="4449763"/>
          </a:xfrm>
        </p:spPr>
        <p:txBody>
          <a:bodyPr>
            <a:normAutofit fontScale="92500" lnSpcReduction="20000"/>
          </a:bodyPr>
          <a:lstStyle/>
          <a:p>
            <a:pPr algn="r" rtl="1"/>
            <a:r>
              <a:rPr lang="ar-SA" b="1" u="sng" dirty="0"/>
              <a:t>تكنولوجيا الوسائط المتعددة </a:t>
            </a:r>
            <a:r>
              <a:rPr lang="en-US" b="1" u="sng" dirty="0"/>
              <a:t>Multimedia Technology</a:t>
            </a:r>
            <a:r>
              <a:rPr lang="en-US" dirty="0"/>
              <a:t>:</a:t>
            </a:r>
          </a:p>
          <a:p>
            <a:pPr algn="r" rtl="1"/>
            <a:r>
              <a:rPr lang="ar-SA" dirty="0"/>
              <a:t>هي أدوات ترميز الرسالة التعليمية، من لغة لفظية مكتوبة على هيئة نصوص، أو مسموعة منطوقة، وكذا الرسوم الخطية بكافة أنماطها (رسوم بيانية ولوحات تخطيطية، ورسوم توضيحية) إلى الرسوم المتحركة والصور المتحركة ولقطات الفيديو، كما يمكن استخدام خليط أو مزيج من هذه الأدوات.</a:t>
            </a:r>
            <a:endParaRPr lang="en-US" dirty="0"/>
          </a:p>
          <a:p>
            <a:pPr marL="0" indent="0" algn="r">
              <a:buNone/>
            </a:pPr>
            <a:endParaRPr lang="en-US" dirty="0"/>
          </a:p>
        </p:txBody>
      </p:sp>
    </p:spTree>
    <p:extLst>
      <p:ext uri="{BB962C8B-B14F-4D97-AF65-F5344CB8AC3E}">
        <p14:creationId xmlns="" xmlns:p14="http://schemas.microsoft.com/office/powerpoint/2010/main" val="5305507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b="1" dirty="0" smtClean="0">
                <a:solidFill>
                  <a:schemeClr val="accent3">
                    <a:lumMod val="75000"/>
                  </a:schemeClr>
                </a:solidFill>
              </a:rPr>
              <a:t>عناصر الوسائط المتعددة:</a:t>
            </a:r>
            <a:endParaRPr lang="en-US" dirty="0">
              <a:solidFill>
                <a:schemeClr val="accent3">
                  <a:lumMod val="75000"/>
                </a:schemeClr>
              </a:solidFill>
            </a:endParaRPr>
          </a:p>
        </p:txBody>
      </p:sp>
      <p:sp>
        <p:nvSpPr>
          <p:cNvPr id="3" name="Content Placeholder 2"/>
          <p:cNvSpPr>
            <a:spLocks noGrp="1"/>
          </p:cNvSpPr>
          <p:nvPr>
            <p:ph idx="1"/>
          </p:nvPr>
        </p:nvSpPr>
        <p:spPr/>
        <p:txBody>
          <a:bodyPr>
            <a:normAutofit/>
          </a:bodyPr>
          <a:lstStyle/>
          <a:p>
            <a:pPr algn="r" rtl="1"/>
            <a:endParaRPr lang="en-US" dirty="0"/>
          </a:p>
          <a:p>
            <a:pPr lvl="0" algn="r" rtl="1"/>
            <a:r>
              <a:rPr lang="ar-SA" dirty="0"/>
              <a:t>النصوص المكتوبة </a:t>
            </a:r>
            <a:r>
              <a:rPr lang="en-US" dirty="0"/>
              <a:t>Texts</a:t>
            </a:r>
            <a:r>
              <a:rPr lang="ar-SA" dirty="0"/>
              <a:t>.</a:t>
            </a:r>
            <a:endParaRPr lang="en-US" dirty="0"/>
          </a:p>
          <a:p>
            <a:pPr lvl="0" algn="r" rtl="1"/>
            <a:r>
              <a:rPr lang="ar-SA" dirty="0"/>
              <a:t>اللغة المنطوقة </a:t>
            </a:r>
            <a:r>
              <a:rPr lang="en-US" dirty="0"/>
              <a:t>Spoken words</a:t>
            </a:r>
            <a:r>
              <a:rPr lang="ar-SA" dirty="0"/>
              <a:t>.</a:t>
            </a:r>
            <a:endParaRPr lang="en-US" dirty="0"/>
          </a:p>
          <a:p>
            <a:pPr lvl="0" algn="r" rtl="1"/>
            <a:r>
              <a:rPr lang="ar-SA" dirty="0"/>
              <a:t>الرسومات الخطية </a:t>
            </a:r>
            <a:r>
              <a:rPr lang="en-US" dirty="0"/>
              <a:t>Graphics</a:t>
            </a:r>
            <a:r>
              <a:rPr lang="ar-SA" dirty="0"/>
              <a:t>.</a:t>
            </a:r>
            <a:endParaRPr lang="en-US" dirty="0"/>
          </a:p>
          <a:p>
            <a:pPr lvl="0" algn="r" rtl="1"/>
            <a:r>
              <a:rPr lang="ar-SA" dirty="0"/>
              <a:t>الصور الثابتة </a:t>
            </a:r>
            <a:r>
              <a:rPr lang="en-US" dirty="0"/>
              <a:t>Still Pictures</a:t>
            </a:r>
            <a:r>
              <a:rPr lang="ar-SA" dirty="0"/>
              <a:t>.</a:t>
            </a:r>
            <a:endParaRPr lang="en-US" dirty="0"/>
          </a:p>
          <a:p>
            <a:pPr lvl="0" algn="r" rtl="1"/>
            <a:r>
              <a:rPr lang="ar-SA" dirty="0"/>
              <a:t>الرسوم المتحركة </a:t>
            </a:r>
            <a:r>
              <a:rPr lang="en-US" dirty="0"/>
              <a:t>Animations</a:t>
            </a:r>
            <a:r>
              <a:rPr lang="ar-SA" dirty="0"/>
              <a:t>.</a:t>
            </a:r>
            <a:endParaRPr lang="en-US" dirty="0"/>
          </a:p>
          <a:p>
            <a:pPr algn="r"/>
            <a:r>
              <a:rPr lang="ar-SA" dirty="0"/>
              <a:t>الصور المتحركة </a:t>
            </a:r>
            <a:r>
              <a:rPr lang="en-US" dirty="0"/>
              <a:t>Motion Pictures</a:t>
            </a:r>
          </a:p>
        </p:txBody>
      </p:sp>
    </p:spTree>
    <p:extLst>
      <p:ext uri="{BB962C8B-B14F-4D97-AF65-F5344CB8AC3E}">
        <p14:creationId xmlns="" xmlns:p14="http://schemas.microsoft.com/office/powerpoint/2010/main" val="36051313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341438"/>
          </a:xfrm>
        </p:spPr>
        <p:txBody>
          <a:bodyPr>
            <a:normAutofit fontScale="90000"/>
          </a:bodyPr>
          <a:lstStyle/>
          <a:p>
            <a:pPr algn="r" rtl="1"/>
            <a:r>
              <a:rPr lang="en-US" b="1" dirty="0" smtClean="0"/>
              <a:t/>
            </a:r>
            <a:br>
              <a:rPr lang="en-US" b="1" dirty="0" smtClean="0"/>
            </a:br>
            <a:r>
              <a:rPr lang="en-US" b="1" dirty="0"/>
              <a:t/>
            </a:r>
            <a:br>
              <a:rPr lang="en-US" b="1" dirty="0"/>
            </a:br>
            <a:r>
              <a:rPr lang="ar-SA" b="1" dirty="0" smtClean="0">
                <a:solidFill>
                  <a:schemeClr val="accent3">
                    <a:lumMod val="75000"/>
                  </a:schemeClr>
                </a:solidFill>
              </a:rPr>
              <a:t>أنماط </a:t>
            </a:r>
            <a:r>
              <a:rPr lang="ar-SA" b="1" dirty="0">
                <a:solidFill>
                  <a:schemeClr val="accent3">
                    <a:lumMod val="75000"/>
                  </a:schemeClr>
                </a:solidFill>
              </a:rPr>
              <a:t>استخدام الحاسب في </a:t>
            </a:r>
            <a:r>
              <a:rPr lang="ar-SA" b="1" dirty="0" smtClean="0">
                <a:solidFill>
                  <a:schemeClr val="accent3">
                    <a:lumMod val="75000"/>
                  </a:schemeClr>
                </a:solidFill>
              </a:rPr>
              <a:t>التعليم:</a:t>
            </a:r>
            <a:r>
              <a:rPr lang="en-US" dirty="0">
                <a:solidFill>
                  <a:schemeClr val="accent3">
                    <a:lumMod val="75000"/>
                  </a:schemeClr>
                </a:solidFill>
              </a:rPr>
              <a:t/>
            </a:r>
            <a:br>
              <a:rPr lang="en-US" dirty="0">
                <a:solidFill>
                  <a:schemeClr val="accent3">
                    <a:lumMod val="75000"/>
                  </a:schemeClr>
                </a:solidFill>
              </a:rPr>
            </a:br>
            <a:r>
              <a:rPr lang="en-US" dirty="0">
                <a:solidFill>
                  <a:schemeClr val="accent3">
                    <a:lumMod val="75000"/>
                  </a:schemeClr>
                </a:solidFill>
              </a:rPr>
              <a:t/>
            </a:r>
            <a:br>
              <a:rPr lang="en-US" dirty="0">
                <a:solidFill>
                  <a:schemeClr val="accent3">
                    <a:lumMod val="75000"/>
                  </a:schemeClr>
                </a:solidFill>
              </a:rPr>
            </a:br>
            <a:endParaRPr lang="en-US" dirty="0">
              <a:solidFill>
                <a:schemeClr val="accent3">
                  <a:lumMod val="75000"/>
                </a:schemeClr>
              </a:solidFill>
            </a:endParaRPr>
          </a:p>
        </p:txBody>
      </p:sp>
      <p:sp>
        <p:nvSpPr>
          <p:cNvPr id="3" name="Content Placeholder 2"/>
          <p:cNvSpPr>
            <a:spLocks noGrp="1"/>
          </p:cNvSpPr>
          <p:nvPr>
            <p:ph idx="1"/>
          </p:nvPr>
        </p:nvSpPr>
        <p:spPr>
          <a:xfrm>
            <a:off x="457200" y="1295400"/>
            <a:ext cx="8229600" cy="4830763"/>
          </a:xfrm>
        </p:spPr>
        <p:txBody>
          <a:bodyPr/>
          <a:lstStyle/>
          <a:p>
            <a:pPr marL="0" indent="0" algn="r" rtl="1">
              <a:buNone/>
            </a:pPr>
            <a:r>
              <a:rPr lang="ar-SA" b="1" dirty="0"/>
              <a:t>أولاً : نمط التعلم الخصوصي الفردي</a:t>
            </a:r>
            <a:r>
              <a:rPr lang="en-US" b="1" dirty="0"/>
              <a:t>.</a:t>
            </a:r>
            <a:br>
              <a:rPr lang="en-US" b="1" dirty="0"/>
            </a:br>
            <a:r>
              <a:rPr lang="ar-SA" dirty="0"/>
              <a:t>يقوم المتعلم في الوقت المناسب له والمكان المناسب له بعرض برمجية تعليمية على شاشة الحاسب فتقدم له شرح وافي ومتدرج للموضوعات والمهارات التي تشملها والمرتبطة بالأهداف التعليمية التي تعمل البرمجية على تحقيقها</a:t>
            </a:r>
            <a:r>
              <a:rPr lang="en-US" dirty="0"/>
              <a:t>.</a:t>
            </a:r>
            <a:br>
              <a:rPr lang="en-US" dirty="0"/>
            </a:br>
            <a:endParaRPr lang="en-US" dirty="0"/>
          </a:p>
        </p:txBody>
      </p:sp>
    </p:spTree>
    <p:extLst>
      <p:ext uri="{BB962C8B-B14F-4D97-AF65-F5344CB8AC3E}">
        <p14:creationId xmlns="" xmlns:p14="http://schemas.microsoft.com/office/powerpoint/2010/main" val="35961347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553200"/>
          </a:xfrm>
        </p:spPr>
        <p:txBody>
          <a:bodyPr>
            <a:normAutofit fontScale="77500" lnSpcReduction="20000"/>
          </a:bodyPr>
          <a:lstStyle/>
          <a:p>
            <a:pPr algn="r" rtl="1"/>
            <a:r>
              <a:rPr lang="ar-SA" b="1" dirty="0" smtClean="0">
                <a:solidFill>
                  <a:srgbClr val="FF0000"/>
                </a:solidFill>
              </a:rPr>
              <a:t>مميزات نمط التعلم الخصوصي الفردي</a:t>
            </a:r>
            <a:r>
              <a:rPr lang="en-US" b="1" dirty="0" smtClean="0">
                <a:solidFill>
                  <a:srgbClr val="FF0000"/>
                </a:solidFill>
              </a:rPr>
              <a:t> :</a:t>
            </a:r>
            <a:endParaRPr lang="en-US" dirty="0" smtClean="0">
              <a:solidFill>
                <a:srgbClr val="FF0000"/>
              </a:solidFill>
            </a:endParaRPr>
          </a:p>
          <a:p>
            <a:pPr marL="596646" indent="-514350" algn="r" rtl="1">
              <a:buFont typeface="+mj-lt"/>
              <a:buAutoNum type="arabicPeriod"/>
            </a:pPr>
            <a:endParaRPr lang="en-US" dirty="0" smtClean="0"/>
          </a:p>
          <a:p>
            <a:pPr marL="596646" indent="-514350" algn="r" rtl="1">
              <a:buFont typeface="+mj-lt"/>
              <a:buAutoNum type="arabicPeriod"/>
            </a:pPr>
            <a:r>
              <a:rPr lang="en-US" dirty="0" smtClean="0"/>
              <a:t> </a:t>
            </a:r>
            <a:r>
              <a:rPr lang="ar-SA" b="1" dirty="0" smtClean="0"/>
              <a:t>يفيدنا </a:t>
            </a:r>
            <a:r>
              <a:rPr lang="ar-SA" b="1" dirty="0"/>
              <a:t>هذا النمط عندما تكون بصدد تعليم الحقائق والقوانين والنظريات وتطبيقها</a:t>
            </a:r>
            <a:r>
              <a:rPr lang="en-US" b="1" dirty="0" smtClean="0"/>
              <a:t>.</a:t>
            </a:r>
            <a:endParaRPr lang="en-US" b="1" dirty="0"/>
          </a:p>
          <a:p>
            <a:pPr marL="596646" indent="-514350" algn="r" rtl="1">
              <a:buFont typeface="+mj-lt"/>
              <a:buAutoNum type="arabicPeriod"/>
            </a:pPr>
            <a:endParaRPr lang="en-US" b="1" dirty="0" smtClean="0"/>
          </a:p>
          <a:p>
            <a:pPr marL="596646" indent="-514350" algn="r" rtl="1">
              <a:buFont typeface="+mj-lt"/>
              <a:buAutoNum type="arabicPeriod"/>
            </a:pPr>
            <a:r>
              <a:rPr lang="en-US" b="1" dirty="0" smtClean="0"/>
              <a:t> </a:t>
            </a:r>
            <a:r>
              <a:rPr lang="ar-SA" b="1" dirty="0"/>
              <a:t>في هذا النمط الاستغلال الأمثل لإمكانيات وقدرات الحاسب مثل التفرع والتشعب</a:t>
            </a:r>
            <a:r>
              <a:rPr lang="en-US" b="1" dirty="0" smtClean="0"/>
              <a:t>.</a:t>
            </a:r>
          </a:p>
          <a:p>
            <a:pPr marL="596646" indent="-514350" algn="r" rtl="1">
              <a:buNone/>
            </a:pPr>
            <a:endParaRPr lang="ar-SA" b="1" dirty="0" smtClean="0"/>
          </a:p>
          <a:p>
            <a:pPr marL="596646" indent="-514350" algn="r" rtl="1"/>
            <a:r>
              <a:rPr lang="ar-SA" b="1" dirty="0" smtClean="0">
                <a:solidFill>
                  <a:srgbClr val="FF0000"/>
                </a:solidFill>
              </a:rPr>
              <a:t>عيوب </a:t>
            </a:r>
            <a:r>
              <a:rPr lang="ar-SA" b="1" dirty="0">
                <a:solidFill>
                  <a:srgbClr val="FF0000"/>
                </a:solidFill>
              </a:rPr>
              <a:t>طريقة التعلم الخصوصي الفردي</a:t>
            </a:r>
            <a:r>
              <a:rPr lang="en-US" dirty="0">
                <a:solidFill>
                  <a:srgbClr val="FF0000"/>
                </a:solidFill>
              </a:rPr>
              <a:t> : </a:t>
            </a:r>
            <a:r>
              <a:rPr lang="en-US" dirty="0"/>
              <a:t/>
            </a:r>
            <a:br>
              <a:rPr lang="en-US" dirty="0"/>
            </a:br>
            <a:endParaRPr lang="ar-SA" dirty="0" smtClean="0"/>
          </a:p>
          <a:p>
            <a:pPr marL="596646" indent="-514350" algn="r" rtl="1">
              <a:buFont typeface="+mj-lt"/>
              <a:buAutoNum type="arabicPeriod"/>
            </a:pPr>
            <a:r>
              <a:rPr lang="ar-SA" b="1" dirty="0" smtClean="0"/>
              <a:t>تصميمها </a:t>
            </a:r>
            <a:r>
              <a:rPr lang="ar-SA" b="1" dirty="0"/>
              <a:t>ليس بالأمر اليسير</a:t>
            </a:r>
            <a:r>
              <a:rPr lang="en-US" b="1" dirty="0" smtClean="0"/>
              <a:t>.</a:t>
            </a:r>
          </a:p>
          <a:p>
            <a:pPr marL="596646" indent="-514350" algn="r" rtl="1">
              <a:buFont typeface="+mj-lt"/>
              <a:buAutoNum type="arabicPeriod"/>
            </a:pPr>
            <a:endParaRPr lang="en-US" b="1" dirty="0"/>
          </a:p>
          <a:p>
            <a:pPr marL="596646" indent="-514350" algn="r" rtl="1">
              <a:buFont typeface="+mj-lt"/>
              <a:buAutoNum type="arabicPeriod"/>
            </a:pPr>
            <a:r>
              <a:rPr lang="ar-SA" b="1" dirty="0" smtClean="0"/>
              <a:t>يجب </a:t>
            </a:r>
            <a:r>
              <a:rPr lang="ar-SA" b="1" dirty="0"/>
              <a:t>عرضها بأسلوب يمكن المتعلم أن يتعلم منها </a:t>
            </a:r>
            <a:r>
              <a:rPr lang="ar-SA" b="1" dirty="0" smtClean="0"/>
              <a:t>بنفسه</a:t>
            </a:r>
            <a:r>
              <a:rPr lang="en-US" b="1" dirty="0" smtClean="0"/>
              <a:t>.</a:t>
            </a:r>
            <a:endParaRPr lang="en-US" b="1" dirty="0" smtClean="0"/>
          </a:p>
          <a:p>
            <a:pPr marL="596646" indent="-514350" algn="r" rtl="1">
              <a:buFont typeface="+mj-lt"/>
              <a:buAutoNum type="arabicPeriod"/>
            </a:pPr>
            <a:endParaRPr lang="ar-SA" b="1" dirty="0" smtClean="0"/>
          </a:p>
          <a:p>
            <a:pPr marL="596646" indent="-514350" algn="r" rtl="1">
              <a:buFont typeface="+mj-lt"/>
              <a:buAutoNum type="arabicPeriod"/>
            </a:pPr>
            <a:r>
              <a:rPr lang="ar-SA" b="1" dirty="0" smtClean="0"/>
              <a:t>تحتاج </a:t>
            </a:r>
            <a:r>
              <a:rPr lang="ar-SA" b="1" dirty="0"/>
              <a:t>في إعدادها إلى أسلوب يجعل المتعلم يعتمد على نفسه</a:t>
            </a:r>
            <a:r>
              <a:rPr lang="en-US" b="1" dirty="0"/>
              <a:t>.</a:t>
            </a:r>
          </a:p>
        </p:txBody>
      </p:sp>
    </p:spTree>
    <p:extLst>
      <p:ext uri="{BB962C8B-B14F-4D97-AF65-F5344CB8AC3E}">
        <p14:creationId xmlns="" xmlns:p14="http://schemas.microsoft.com/office/powerpoint/2010/main" val="14642410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457200"/>
            <a:ext cx="7866888" cy="6096000"/>
          </a:xfrm>
        </p:spPr>
        <p:txBody>
          <a:bodyPr>
            <a:normAutofit fontScale="62500" lnSpcReduction="20000"/>
          </a:bodyPr>
          <a:lstStyle/>
          <a:p>
            <a:pPr marL="0" indent="0" algn="r" rtl="1">
              <a:buNone/>
            </a:pPr>
            <a:r>
              <a:rPr lang="ar-SA" sz="3800" b="1" dirty="0" smtClean="0">
                <a:solidFill>
                  <a:srgbClr val="FF0000"/>
                </a:solidFill>
                <a:effectLst/>
                <a:latin typeface="Times New Roman"/>
                <a:ea typeface="Times New Roman"/>
                <a:cs typeface="Traditional Arabic"/>
              </a:rPr>
              <a:t>ثانياً : نمط التدريب والممارسة</a:t>
            </a:r>
            <a:r>
              <a:rPr lang="en-US" sz="3800" b="1" dirty="0" smtClean="0">
                <a:solidFill>
                  <a:srgbClr val="FF0000"/>
                </a:solidFill>
                <a:effectLst/>
                <a:latin typeface="Times New Roman"/>
                <a:ea typeface="Times New Roman"/>
                <a:cs typeface="Traditional Arabic"/>
              </a:rPr>
              <a:t>.</a:t>
            </a:r>
            <a:br>
              <a:rPr lang="en-US" sz="3800" b="1" dirty="0" smtClean="0">
                <a:solidFill>
                  <a:srgbClr val="FF0000"/>
                </a:solidFill>
                <a:effectLst/>
                <a:latin typeface="Times New Roman"/>
                <a:ea typeface="Times New Roman"/>
                <a:cs typeface="Traditional Arabic"/>
              </a:rPr>
            </a:br>
            <a:endParaRPr lang="ar-SA" sz="3800" b="1" dirty="0" smtClean="0">
              <a:solidFill>
                <a:srgbClr val="FF0000"/>
              </a:solidFill>
              <a:effectLst/>
              <a:latin typeface="Times New Roman"/>
              <a:ea typeface="Times New Roman"/>
              <a:cs typeface="Traditional Arabic"/>
            </a:endParaRPr>
          </a:p>
          <a:p>
            <a:pPr marL="0" indent="0" algn="r" rtl="1">
              <a:buNone/>
            </a:pPr>
            <a:r>
              <a:rPr lang="ar-SA" b="1" dirty="0" smtClean="0">
                <a:effectLst/>
                <a:latin typeface="Times New Roman"/>
                <a:ea typeface="Times New Roman"/>
                <a:cs typeface="Traditional Arabic"/>
              </a:rPr>
              <a:t>يطلق </a:t>
            </a:r>
            <a:r>
              <a:rPr lang="ar-SA" b="1" dirty="0" smtClean="0">
                <a:effectLst/>
                <a:latin typeface="Times New Roman"/>
                <a:ea typeface="Times New Roman"/>
                <a:cs typeface="Traditional Arabic"/>
              </a:rPr>
              <a:t>عليه نمط التمرين</a:t>
            </a:r>
            <a:r>
              <a:rPr lang="ar-SA" b="1" dirty="0" smtClean="0">
                <a:effectLst/>
                <a:ea typeface="Times New Roman"/>
                <a:cs typeface="Times New Roman"/>
              </a:rPr>
              <a:t> </a:t>
            </a:r>
            <a:r>
              <a:rPr lang="ar-SA" b="1" dirty="0" smtClean="0">
                <a:effectLst/>
                <a:latin typeface="Times New Roman"/>
                <a:ea typeface="Times New Roman"/>
                <a:cs typeface="Traditional Arabic"/>
              </a:rPr>
              <a:t>والممارسة أو نمط صقل المهارات وهو نمط شائع ومثالي لإعطاء التدريبات اللازمة</a:t>
            </a:r>
            <a:r>
              <a:rPr lang="ar-SA" b="1" dirty="0" smtClean="0">
                <a:effectLst/>
                <a:ea typeface="Times New Roman"/>
                <a:cs typeface="Times New Roman"/>
              </a:rPr>
              <a:t> </a:t>
            </a:r>
            <a:r>
              <a:rPr lang="ar-SA" b="1" dirty="0" smtClean="0">
                <a:effectLst/>
                <a:latin typeface="Times New Roman"/>
                <a:ea typeface="Times New Roman"/>
                <a:cs typeface="Traditional Arabic"/>
              </a:rPr>
              <a:t>لتنمية مهارات معينة</a:t>
            </a:r>
            <a:r>
              <a:rPr lang="en-US" b="1" dirty="0" smtClean="0">
                <a:effectLst/>
                <a:latin typeface="Times New Roman"/>
                <a:ea typeface="Times New Roman"/>
                <a:cs typeface="Traditional Arabic"/>
              </a:rPr>
              <a:t>.</a:t>
            </a:r>
          </a:p>
          <a:p>
            <a:pPr marL="0" indent="0" algn="r" rtl="1">
              <a:buNone/>
            </a:pPr>
            <a:endParaRPr lang="ar-SA" b="1" dirty="0" smtClean="0"/>
          </a:p>
          <a:p>
            <a:pPr marL="0" indent="0" algn="r" rtl="1">
              <a:buNone/>
            </a:pPr>
            <a:r>
              <a:rPr lang="ar-SA" sz="3800" b="1" dirty="0" smtClean="0">
                <a:solidFill>
                  <a:srgbClr val="FF0000"/>
                </a:solidFill>
              </a:rPr>
              <a:t>مميزات </a:t>
            </a:r>
            <a:r>
              <a:rPr lang="ar-SA" sz="3800" b="1" dirty="0">
                <a:solidFill>
                  <a:srgbClr val="FF0000"/>
                </a:solidFill>
              </a:rPr>
              <a:t>نمط لتدريب والممارسة</a:t>
            </a:r>
            <a:r>
              <a:rPr lang="en-US" sz="3800" dirty="0">
                <a:solidFill>
                  <a:srgbClr val="FF0000"/>
                </a:solidFill>
              </a:rPr>
              <a:t> :</a:t>
            </a:r>
            <a:br>
              <a:rPr lang="en-US" sz="3800" dirty="0">
                <a:solidFill>
                  <a:srgbClr val="FF0000"/>
                </a:solidFill>
              </a:rPr>
            </a:br>
            <a:endParaRPr lang="en-US" sz="3800" dirty="0" smtClean="0">
              <a:solidFill>
                <a:srgbClr val="FF0000"/>
              </a:solidFill>
            </a:endParaRPr>
          </a:p>
          <a:p>
            <a:pPr marL="514350" indent="-514350" algn="r" rtl="1">
              <a:buFont typeface="+mj-lt"/>
              <a:buAutoNum type="arabicPeriod"/>
            </a:pPr>
            <a:r>
              <a:rPr lang="ar-SA" b="1" dirty="0" smtClean="0"/>
              <a:t>يقابل </a:t>
            </a:r>
            <a:r>
              <a:rPr lang="ar-SA" b="1" dirty="0"/>
              <a:t>الفروق الفردية بين المتعلمين ففي البداية يتم تقديم مجموعة من الاختبارات القبلية لتحديد مستوى المتعلم</a:t>
            </a:r>
            <a:r>
              <a:rPr lang="en-US" b="1" dirty="0" smtClean="0"/>
              <a:t>.</a:t>
            </a:r>
            <a:endParaRPr lang="ar-SA" b="1" dirty="0" smtClean="0"/>
          </a:p>
          <a:p>
            <a:pPr marL="514350" indent="-514350" algn="r" rtl="1">
              <a:buFont typeface="+mj-lt"/>
              <a:buAutoNum type="arabicPeriod"/>
            </a:pPr>
            <a:endParaRPr lang="ar-SA" b="1" dirty="0" smtClean="0"/>
          </a:p>
          <a:p>
            <a:pPr marL="514350" indent="-514350" algn="r" rtl="1">
              <a:buFont typeface="+mj-lt"/>
              <a:buAutoNum type="arabicPeriod"/>
            </a:pPr>
            <a:r>
              <a:rPr lang="ar-SA" b="1" dirty="0" smtClean="0"/>
              <a:t>يقدم </a:t>
            </a:r>
            <a:r>
              <a:rPr lang="ar-SA" b="1" dirty="0"/>
              <a:t>للمتعلم تدريبات عديدة دون ملل على المهارات التي سبق له تعلمها</a:t>
            </a:r>
            <a:r>
              <a:rPr lang="en-US" b="1" dirty="0" smtClean="0"/>
              <a:t>.</a:t>
            </a:r>
            <a:endParaRPr lang="ar-SA" b="1" dirty="0" smtClean="0"/>
          </a:p>
          <a:p>
            <a:pPr marL="514350" indent="-514350" algn="r" rtl="1">
              <a:buFont typeface="+mj-lt"/>
              <a:buAutoNum type="arabicPeriod"/>
            </a:pPr>
            <a:endParaRPr lang="ar-SA" b="1" dirty="0" smtClean="0"/>
          </a:p>
          <a:p>
            <a:pPr marL="514350" indent="-514350" algn="r" rtl="1">
              <a:buFont typeface="+mj-lt"/>
              <a:buAutoNum type="arabicPeriod"/>
            </a:pPr>
            <a:r>
              <a:rPr lang="ar-SA" b="1" dirty="0" smtClean="0"/>
              <a:t>يتم </a:t>
            </a:r>
            <a:r>
              <a:rPr lang="ar-SA" b="1" dirty="0"/>
              <a:t>تعزيز استجابات المتعلم الإيجابية والسلبية فوراً فيتعرف أخطائــه</a:t>
            </a:r>
            <a:r>
              <a:rPr lang="en-US" b="1" dirty="0" smtClean="0"/>
              <a:t>.</a:t>
            </a:r>
            <a:endParaRPr lang="ar-SA" b="1" dirty="0" smtClean="0"/>
          </a:p>
          <a:p>
            <a:pPr marL="514350" indent="-514350" algn="r" rtl="1">
              <a:buFont typeface="+mj-lt"/>
              <a:buAutoNum type="arabicPeriod"/>
            </a:pPr>
            <a:endParaRPr lang="ar-SA" b="1" dirty="0" smtClean="0"/>
          </a:p>
          <a:p>
            <a:pPr marL="514350" indent="-514350" algn="r" rtl="1">
              <a:buFont typeface="+mj-lt"/>
              <a:buAutoNum type="arabicPeriod"/>
            </a:pPr>
            <a:r>
              <a:rPr lang="en-US" b="1" dirty="0" smtClean="0"/>
              <a:t> </a:t>
            </a:r>
            <a:r>
              <a:rPr lang="ar-SA" b="1" dirty="0"/>
              <a:t>يعتبر كمعلم يهتم بكل متعلم بشكل خاص فيتعامل مع ما يناسبه</a:t>
            </a:r>
            <a:r>
              <a:rPr lang="en-US" b="1" dirty="0"/>
              <a:t>.</a:t>
            </a:r>
            <a:r>
              <a:rPr lang="en-US" b="1" dirty="0" smtClean="0">
                <a:effectLst/>
                <a:latin typeface="Times New Roman"/>
                <a:ea typeface="Times New Roman"/>
                <a:cs typeface="Traditional Arabic"/>
              </a:rPr>
              <a:t/>
            </a:r>
            <a:br>
              <a:rPr lang="en-US" b="1" dirty="0" smtClean="0">
                <a:effectLst/>
                <a:latin typeface="Times New Roman"/>
                <a:ea typeface="Times New Roman"/>
                <a:cs typeface="Traditional Arabic"/>
              </a:rPr>
            </a:br>
            <a:endParaRPr lang="en-US" b="1" dirty="0"/>
          </a:p>
        </p:txBody>
      </p:sp>
    </p:spTree>
    <p:extLst>
      <p:ext uri="{BB962C8B-B14F-4D97-AF65-F5344CB8AC3E}">
        <p14:creationId xmlns="" xmlns:p14="http://schemas.microsoft.com/office/powerpoint/2010/main" val="21876842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lgn="r" rtl="1">
              <a:buNone/>
            </a:pPr>
            <a:r>
              <a:rPr lang="ar-SA" b="1" dirty="0"/>
              <a:t>عيوب طريقة التدريب والممارسة</a:t>
            </a:r>
            <a:r>
              <a:rPr lang="en-US" dirty="0"/>
              <a:t> : </a:t>
            </a:r>
            <a:br>
              <a:rPr lang="en-US" dirty="0"/>
            </a:br>
            <a:r>
              <a:rPr lang="en-US" dirty="0"/>
              <a:t>1- </a:t>
            </a:r>
            <a:r>
              <a:rPr lang="ar-SA" dirty="0"/>
              <a:t>قدرة هذه البرامج محدودة على تقييم أداء المتعلم حيث يجيب المتعلم على التمارين من خلال الاختيار من متعدد</a:t>
            </a:r>
            <a:r>
              <a:rPr lang="en-US" dirty="0"/>
              <a:t>.</a:t>
            </a:r>
            <a:br>
              <a:rPr lang="en-US" dirty="0"/>
            </a:br>
            <a:r>
              <a:rPr lang="en-US" dirty="0"/>
              <a:t>2- </a:t>
            </a:r>
            <a:r>
              <a:rPr lang="ar-SA" dirty="0"/>
              <a:t>لا يساعد هذا النمط على تنمية مهارات الإبداع والابتكار لدى المتعلم</a:t>
            </a:r>
            <a:r>
              <a:rPr lang="en-US" dirty="0"/>
              <a:t>.</a:t>
            </a:r>
            <a:br>
              <a:rPr lang="en-US" dirty="0"/>
            </a:br>
            <a:r>
              <a:rPr lang="en-US" dirty="0"/>
              <a:t>3- </a:t>
            </a:r>
            <a:r>
              <a:rPr lang="ar-SA" dirty="0"/>
              <a:t>المعلم القائم على الاستجابة لحاجات المتعلمين لم يتدرب على كيفية الاستجابة </a:t>
            </a:r>
            <a:endParaRPr lang="en-US" dirty="0"/>
          </a:p>
        </p:txBody>
      </p:sp>
    </p:spTree>
    <p:extLst>
      <p:ext uri="{BB962C8B-B14F-4D97-AF65-F5344CB8AC3E}">
        <p14:creationId xmlns="" xmlns:p14="http://schemas.microsoft.com/office/powerpoint/2010/main" val="16283670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457200"/>
            <a:ext cx="7498080" cy="5791200"/>
          </a:xfrm>
        </p:spPr>
        <p:txBody>
          <a:bodyPr>
            <a:normAutofit fontScale="92500" lnSpcReduction="20000"/>
          </a:bodyPr>
          <a:lstStyle/>
          <a:p>
            <a:pPr marL="0" indent="0" algn="r" rtl="1">
              <a:buNone/>
            </a:pPr>
            <a:r>
              <a:rPr lang="ar-SA" b="1" dirty="0"/>
              <a:t>ثالثاً : نمط الألعاب التعليمية</a:t>
            </a:r>
            <a:r>
              <a:rPr lang="en-US" dirty="0"/>
              <a:t>.</a:t>
            </a:r>
            <a:br>
              <a:rPr lang="en-US" dirty="0"/>
            </a:br>
            <a:r>
              <a:rPr lang="ar-SA" dirty="0"/>
              <a:t>يجلس المتعلم أمام شاشة الحاسب ويعرض برمجية مستخدم العاب تعليمية مشوقة تتضمن في سياقها مفهوم محدد أو مهارة محددة في شكل نشاط منظم يتبع مجموعة من القواعد أثناء اللعب</a:t>
            </a:r>
            <a:r>
              <a:rPr lang="en-US" dirty="0" smtClean="0"/>
              <a:t>.</a:t>
            </a:r>
          </a:p>
          <a:p>
            <a:pPr marL="0" indent="0" algn="r" rtl="1">
              <a:buNone/>
            </a:pPr>
            <a:r>
              <a:rPr lang="en-US" dirty="0"/>
              <a:t/>
            </a:r>
            <a:br>
              <a:rPr lang="en-US" dirty="0"/>
            </a:br>
            <a:r>
              <a:rPr lang="ar-SA" b="1" dirty="0"/>
              <a:t>رابعاً : نمط المحاكاة وتمثيل المواقف</a:t>
            </a:r>
            <a:r>
              <a:rPr lang="en-US" b="1" dirty="0"/>
              <a:t>.</a:t>
            </a:r>
            <a:br>
              <a:rPr lang="en-US" b="1" dirty="0"/>
            </a:br>
            <a:r>
              <a:rPr lang="ar-SA" dirty="0"/>
              <a:t>يستخدم الحاسب كمختبر تجريبي له قدرة فائقة غير محددة ويقوم الحاسب بعرض تقليد محكم لظاهرة ما أو مشكلة موجودة في الواقع أو نظام ما دون مخاطرة أو تكلفة مالية عالية</a:t>
            </a:r>
            <a:r>
              <a:rPr lang="en-US" dirty="0"/>
              <a:t>.</a:t>
            </a:r>
            <a:br>
              <a:rPr lang="en-US" dirty="0"/>
            </a:br>
            <a:endParaRPr lang="en-US" dirty="0"/>
          </a:p>
        </p:txBody>
      </p:sp>
    </p:spTree>
    <p:extLst>
      <p:ext uri="{BB962C8B-B14F-4D97-AF65-F5344CB8AC3E}">
        <p14:creationId xmlns="" xmlns:p14="http://schemas.microsoft.com/office/powerpoint/2010/main" val="11218614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66800" y="1447800"/>
            <a:ext cx="7866888" cy="4800600"/>
          </a:xfrm>
        </p:spPr>
        <p:txBody>
          <a:bodyPr/>
          <a:lstStyle/>
          <a:p>
            <a:pPr marL="0" indent="0" algn="r" rtl="1">
              <a:buNone/>
            </a:pPr>
            <a:r>
              <a:rPr lang="ar-SA" b="1" dirty="0"/>
              <a:t>خامساً : طريقة حل المشاكل</a:t>
            </a:r>
            <a:r>
              <a:rPr lang="en-US" dirty="0"/>
              <a:t>.</a:t>
            </a:r>
            <a:br>
              <a:rPr lang="en-US" dirty="0"/>
            </a:br>
            <a:r>
              <a:rPr lang="ar-SA" dirty="0"/>
              <a:t>يلعب الحاسب دور كبير حيث يساعد المتعلم في الحصول على الحل الأمثل للمسائل والتمارين بطريقة الاستقراء والاستنباط</a:t>
            </a:r>
            <a:r>
              <a:rPr lang="en-US" dirty="0"/>
              <a:t>.</a:t>
            </a:r>
            <a:br>
              <a:rPr lang="en-US" dirty="0"/>
            </a:br>
            <a:endParaRPr lang="en-US" dirty="0"/>
          </a:p>
        </p:txBody>
      </p:sp>
    </p:spTree>
    <p:extLst>
      <p:ext uri="{BB962C8B-B14F-4D97-AF65-F5344CB8AC3E}">
        <p14:creationId xmlns="" xmlns:p14="http://schemas.microsoft.com/office/powerpoint/2010/main" val="1995855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76488" cy="1143000"/>
          </a:xfrm>
        </p:spPr>
        <p:txBody>
          <a:bodyPr>
            <a:normAutofit fontScale="90000"/>
          </a:bodyPr>
          <a:lstStyle/>
          <a:p>
            <a:pPr algn="r"/>
            <a:r>
              <a:rPr lang="en-US" b="1" dirty="0" smtClean="0"/>
              <a:t/>
            </a:r>
            <a:br>
              <a:rPr lang="en-US" b="1" dirty="0" smtClean="0"/>
            </a:br>
            <a:r>
              <a:rPr lang="en-US" b="1" dirty="0"/>
              <a:t/>
            </a:r>
            <a:br>
              <a:rPr lang="en-US" b="1" dirty="0"/>
            </a:br>
            <a:r>
              <a:rPr lang="en-US" b="1" dirty="0"/>
              <a:t/>
            </a:r>
            <a:br>
              <a:rPr lang="en-US" b="1" dirty="0"/>
            </a:br>
            <a:r>
              <a:rPr lang="en-US" b="1" dirty="0">
                <a:solidFill>
                  <a:schemeClr val="accent3">
                    <a:lumMod val="75000"/>
                  </a:schemeClr>
                </a:solidFill>
              </a:rPr>
              <a:t>:</a:t>
            </a:r>
            <a:r>
              <a:rPr lang="ar-SA" b="1" dirty="0" smtClean="0">
                <a:solidFill>
                  <a:schemeClr val="accent3">
                    <a:lumMod val="75000"/>
                  </a:schemeClr>
                </a:solidFill>
              </a:rPr>
              <a:t>استخدام </a:t>
            </a:r>
            <a:r>
              <a:rPr lang="ar-SA" b="1" dirty="0">
                <a:solidFill>
                  <a:schemeClr val="accent3">
                    <a:lumMod val="75000"/>
                  </a:schemeClr>
                </a:solidFill>
              </a:rPr>
              <a:t>الحاسب في إعداد الاختبارات وإدارتها</a:t>
            </a:r>
            <a:r>
              <a:rPr lang="en-US" b="1" dirty="0">
                <a:solidFill>
                  <a:schemeClr val="accent3">
                    <a:lumMod val="75000"/>
                  </a:schemeClr>
                </a:solidFill>
              </a:rPr>
              <a:t/>
            </a:r>
            <a:br>
              <a:rPr lang="en-US" b="1" dirty="0">
                <a:solidFill>
                  <a:schemeClr val="accent3">
                    <a:lumMod val="75000"/>
                  </a:schemeClr>
                </a:solidFill>
              </a:rPr>
            </a:br>
            <a:r>
              <a:rPr lang="en-US" dirty="0" smtClean="0"/>
              <a:t/>
            </a:r>
            <a:br>
              <a:rPr lang="en-US" dirty="0" smtClean="0"/>
            </a:br>
            <a:endParaRPr lang="en-US" dirty="0"/>
          </a:p>
        </p:txBody>
      </p:sp>
      <p:sp>
        <p:nvSpPr>
          <p:cNvPr id="3" name="Content Placeholder 2"/>
          <p:cNvSpPr>
            <a:spLocks noGrp="1"/>
          </p:cNvSpPr>
          <p:nvPr>
            <p:ph idx="1"/>
          </p:nvPr>
        </p:nvSpPr>
        <p:spPr>
          <a:xfrm>
            <a:off x="1435608" y="1828800"/>
            <a:ext cx="7498080" cy="4800600"/>
          </a:xfrm>
        </p:spPr>
        <p:txBody>
          <a:bodyPr>
            <a:normAutofit fontScale="70000" lnSpcReduction="20000"/>
          </a:bodyPr>
          <a:lstStyle/>
          <a:p>
            <a:pPr algn="r" rtl="1"/>
            <a:r>
              <a:rPr lang="ar-SA" dirty="0" smtClean="0"/>
              <a:t>يستخدم </a:t>
            </a:r>
            <a:r>
              <a:rPr lang="ar-SA" dirty="0"/>
              <a:t>الحاسوب في تصميم وبناء الاختبارات وتقديمها للطلاب وإدارتها وتصحيحها وتسليمها وإعطاء تقارير شاملة لحالة الطلاب التعليمية ومدى نموهم العلمي</a:t>
            </a:r>
            <a:r>
              <a:rPr lang="ar-SA" dirty="0" smtClean="0"/>
              <a:t>.</a:t>
            </a:r>
          </a:p>
          <a:p>
            <a:pPr algn="r" rtl="1"/>
            <a:r>
              <a:rPr lang="ar-SA" u="sng" dirty="0" smtClean="0"/>
              <a:t>ومع </a:t>
            </a:r>
            <a:r>
              <a:rPr lang="ar-SA" u="sng" dirty="0"/>
              <a:t>تعدد أنواع الاختبارات فإن القائمين على أمر التعليم يواجهون ثلاث مشكلات، هي</a:t>
            </a:r>
            <a:r>
              <a:rPr lang="ar-SA" u="sng" dirty="0" smtClean="0"/>
              <a:t>:</a:t>
            </a:r>
            <a:endParaRPr lang="en-US" u="sng" dirty="0" smtClean="0"/>
          </a:p>
          <a:p>
            <a:pPr algn="r" rtl="1"/>
            <a:r>
              <a:rPr lang="ar-SA" b="1" dirty="0" smtClean="0"/>
              <a:t> </a:t>
            </a:r>
            <a:endParaRPr lang="ar-SA" b="1" dirty="0" smtClean="0"/>
          </a:p>
          <a:p>
            <a:pPr algn="r" rtl="1"/>
            <a:r>
              <a:rPr lang="ar-SA" b="1" dirty="0" smtClean="0"/>
              <a:t>1- بناء </a:t>
            </a:r>
            <a:r>
              <a:rPr lang="ar-SA" b="1" dirty="0"/>
              <a:t>الاختبارات وإعدادها وتطويرها:</a:t>
            </a:r>
            <a:endParaRPr lang="en-US" dirty="0"/>
          </a:p>
          <a:p>
            <a:pPr algn="r" rtl="1"/>
            <a:r>
              <a:rPr lang="ar-SA" dirty="0"/>
              <a:t>من الأساليب المستخدمة في بناء الاختبارات بالحاسوب تكوين ما يسمى ببنك الاختبارات عن طريق برمجية خاصة، ويوضع في هذا البنك مجموعات كبيرة من الأسئلة </a:t>
            </a:r>
            <a:endParaRPr lang="en-US" dirty="0" smtClean="0"/>
          </a:p>
          <a:p>
            <a:pPr algn="r" rtl="1"/>
            <a:r>
              <a:rPr lang="ar-SA" dirty="0"/>
              <a:t>والمسائل التي سبق تحديدها بواسطة مصممي البرمجية ويكون الاختبار من داخل هذا البنك بطريقة عشوائية.</a:t>
            </a:r>
            <a:endParaRPr lang="en-US" dirty="0"/>
          </a:p>
          <a:p>
            <a:pPr algn="r" rtl="1"/>
            <a:endParaRPr lang="en-US" dirty="0"/>
          </a:p>
          <a:p>
            <a:pPr marL="0" indent="0" algn="r" rtl="1">
              <a:buNone/>
            </a:pPr>
            <a:endParaRPr lang="en-US" dirty="0"/>
          </a:p>
        </p:txBody>
      </p:sp>
    </p:spTree>
    <p:extLst>
      <p:ext uri="{BB962C8B-B14F-4D97-AF65-F5344CB8AC3E}">
        <p14:creationId xmlns="" xmlns:p14="http://schemas.microsoft.com/office/powerpoint/2010/main" val="2816417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92162"/>
          </a:xfrm>
        </p:spPr>
        <p:txBody>
          <a:bodyPr/>
          <a:lstStyle/>
          <a:p>
            <a:endParaRPr lang="en-US" dirty="0"/>
          </a:p>
        </p:txBody>
      </p:sp>
      <p:sp>
        <p:nvSpPr>
          <p:cNvPr id="3" name="Content Placeholder 2"/>
          <p:cNvSpPr>
            <a:spLocks noGrp="1"/>
          </p:cNvSpPr>
          <p:nvPr>
            <p:ph idx="1"/>
          </p:nvPr>
        </p:nvSpPr>
        <p:spPr>
          <a:xfrm>
            <a:off x="990600" y="1143000"/>
            <a:ext cx="7943088" cy="5105400"/>
          </a:xfrm>
        </p:spPr>
        <p:txBody>
          <a:bodyPr>
            <a:normAutofit fontScale="70000" lnSpcReduction="20000"/>
          </a:bodyPr>
          <a:lstStyle/>
          <a:p>
            <a:pPr marL="0" indent="0" algn="r" rtl="1">
              <a:buNone/>
            </a:pPr>
            <a:r>
              <a:rPr lang="en-US" b="1" dirty="0" smtClean="0"/>
              <a:t>2</a:t>
            </a:r>
            <a:r>
              <a:rPr lang="ar-SA" b="1" dirty="0" smtClean="0"/>
              <a:t>- </a:t>
            </a:r>
            <a:r>
              <a:rPr lang="ar-SA" b="1" dirty="0"/>
              <a:t>تقديم الاختبارات وإدارتها</a:t>
            </a:r>
            <a:endParaRPr lang="en-US" dirty="0"/>
          </a:p>
          <a:p>
            <a:pPr marL="0" indent="0" algn="r" rtl="1">
              <a:buNone/>
            </a:pPr>
            <a:r>
              <a:rPr lang="en-US" dirty="0" smtClean="0"/>
              <a:t> </a:t>
            </a:r>
            <a:r>
              <a:rPr lang="ar-SA" dirty="0" smtClean="0"/>
              <a:t>بعد </a:t>
            </a:r>
            <a:r>
              <a:rPr lang="ar-SA" dirty="0"/>
              <a:t>إعداد هذه الاختبارات وبناء صورها المتكافئة، ومراجعتها للتأكد من خلوها من أي أخطاء، فإن الاختبارات تكون جاهزة للعرض والتقديم للطلاب إذا ما طلب من الحاسوب ذلك. وقبل إعطاء أي من هذه الاختبارات يكون الحاسوب قد جمع بيانات عن كل طالب من الطلاب الذين سيقومون بأخذ الاختبار للتعرف عليهم وحفظ بيانات أدائهم في الاختبار للرجوع إليها وقت الحاجة</a:t>
            </a:r>
            <a:r>
              <a:rPr lang="ar-SA" dirty="0" smtClean="0"/>
              <a:t>.</a:t>
            </a:r>
          </a:p>
          <a:p>
            <a:pPr marL="0" indent="0" algn="r" rtl="1">
              <a:buNone/>
            </a:pPr>
            <a:endParaRPr lang="en-US" dirty="0"/>
          </a:p>
          <a:p>
            <a:pPr marL="0" indent="0" algn="r" rtl="1">
              <a:buNone/>
            </a:pPr>
            <a:r>
              <a:rPr lang="en-US" b="1" dirty="0" smtClean="0"/>
              <a:t>3</a:t>
            </a:r>
            <a:r>
              <a:rPr lang="ar-SA" b="1" dirty="0" smtClean="0"/>
              <a:t>- </a:t>
            </a:r>
            <a:r>
              <a:rPr lang="ar-SA" b="1" dirty="0"/>
              <a:t>تصحيح الاختبارات ورصد النتائج وإعلانها:</a:t>
            </a:r>
            <a:endParaRPr lang="en-US" dirty="0"/>
          </a:p>
          <a:p>
            <a:pPr marL="0" indent="0" algn="r" rtl="1">
              <a:buNone/>
            </a:pPr>
            <a:r>
              <a:rPr lang="en-US" dirty="0" smtClean="0"/>
              <a:t> </a:t>
            </a:r>
            <a:r>
              <a:rPr lang="ar-SA" dirty="0" smtClean="0"/>
              <a:t>بمجرد </a:t>
            </a:r>
            <a:r>
              <a:rPr lang="ar-SA" dirty="0"/>
              <a:t>الانتهاء من الاختبار تعرض النتيجة النهائية للاختبار على الطالب، كما تخزن هذه النتيجة في ذاكرة الحاسوب حتى يمكن الرجوع إليها فيما بعد من قبل المعلم لمعرفة موقف الطالب، أو للحصول على تقرير حالة لأحد الطلاب.</a:t>
            </a:r>
            <a:endParaRPr lang="en-US" dirty="0"/>
          </a:p>
          <a:p>
            <a:pPr marL="0" indent="0" algn="r" rtl="1">
              <a:buNone/>
            </a:pPr>
            <a:endParaRPr lang="en-US" dirty="0"/>
          </a:p>
        </p:txBody>
      </p:sp>
    </p:spTree>
    <p:extLst>
      <p:ext uri="{BB962C8B-B14F-4D97-AF65-F5344CB8AC3E}">
        <p14:creationId xmlns="" xmlns:p14="http://schemas.microsoft.com/office/powerpoint/2010/main" val="39574417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rtl="1"/>
            <a:r>
              <a:rPr lang="ar-SA" b="1" u="sng" dirty="0">
                <a:latin typeface="Times New Roman"/>
                <a:ea typeface="Times New Roman"/>
                <a:cs typeface="Traditional Arabic"/>
              </a:rPr>
              <a:t>ا</a:t>
            </a:r>
            <a:r>
              <a:rPr lang="ar-SA" b="1" u="sng" dirty="0" smtClean="0">
                <a:latin typeface="Times New Roman"/>
                <a:ea typeface="Times New Roman"/>
                <a:cs typeface="Traditional Arabic"/>
              </a:rPr>
              <a:t>ستخدامات </a:t>
            </a:r>
            <a:r>
              <a:rPr lang="ar-SA" b="1" u="sng" dirty="0">
                <a:latin typeface="Times New Roman"/>
                <a:ea typeface="Times New Roman"/>
                <a:cs typeface="Traditional Arabic"/>
              </a:rPr>
              <a:t>الإنترنت في عمليتي التعليم والتعلم والبحث العلمي:</a:t>
            </a:r>
            <a:endParaRPr lang="en-US" dirty="0"/>
          </a:p>
        </p:txBody>
      </p:sp>
      <p:sp>
        <p:nvSpPr>
          <p:cNvPr id="3" name="Content Placeholder 2"/>
          <p:cNvSpPr>
            <a:spLocks noGrp="1"/>
          </p:cNvSpPr>
          <p:nvPr>
            <p:ph idx="1"/>
          </p:nvPr>
        </p:nvSpPr>
        <p:spPr/>
        <p:txBody>
          <a:bodyPr/>
          <a:lstStyle/>
          <a:p>
            <a:pPr marL="0" indent="0" algn="just" rtl="1">
              <a:spcAft>
                <a:spcPts val="600"/>
              </a:spcAft>
              <a:buNone/>
            </a:pPr>
            <a:endParaRPr lang="en-US" sz="2000" dirty="0">
              <a:latin typeface="Times New Roman"/>
              <a:ea typeface="Times New Roman"/>
            </a:endParaRPr>
          </a:p>
          <a:p>
            <a:pPr marL="82296" indent="0" algn="r" rtl="1">
              <a:buNone/>
            </a:pPr>
            <a:r>
              <a:rPr lang="ar-SA" dirty="0">
                <a:latin typeface="Times New Roman"/>
                <a:ea typeface="Times New Roman"/>
                <a:cs typeface="Traditional Arabic"/>
              </a:rPr>
              <a:t>تعتبر شبكة الإنترنت من أبرز ما توصل إليه العلم الحديث من تكنولوجيا متقدمة لها الأهمية الكبرى في الوقت الحالي للتعليم والتعلم، فهذه التقنية الحديثة فرضت واقعا جديدا على المفاهيم التربوية بصفة عامة وعلى عمليتي التعليم والتعلم بصفة خاصة، وأحدثت تغيرات جذرية في طرائق التدريس، وبدلت النظرة لنظريات التعليم وتقييم وتنظيم المفاهيم التعليمية.</a:t>
            </a:r>
            <a:endParaRPr lang="en-US" dirty="0"/>
          </a:p>
        </p:txBody>
      </p:sp>
    </p:spTree>
    <p:extLst>
      <p:ext uri="{BB962C8B-B14F-4D97-AF65-F5344CB8AC3E}">
        <p14:creationId xmlns="" xmlns:p14="http://schemas.microsoft.com/office/powerpoint/2010/main" val="202643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rtl="1"/>
            <a:r>
              <a:rPr lang="ar-SA" b="1" dirty="0"/>
              <a:t>فوائد الإنترنت في عمليتي التعليم والتعلم:</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pPr algn="r" rtl="1"/>
            <a:r>
              <a:rPr lang="ar-SA" dirty="0" smtClean="0"/>
              <a:t>تتعدد </a:t>
            </a:r>
            <a:r>
              <a:rPr lang="ar-SA" dirty="0"/>
              <a:t>فوائد الإنترنت التعليمية، فبوجودها أصبح التعليم أكثر متعة؛ لما وفرته الإنترنت من اتصالات ومعلومات للمتعلمين، وظهر مفهوم التعليم في فصل بدون جدران يعتمد على اشتراك متعلمين آخرين من جميع دول العالم. ومن فوائد الإنترنت في عمليتي التعليم والتعلم ما يأتي:</a:t>
            </a:r>
            <a:endParaRPr lang="en-US" dirty="0"/>
          </a:p>
          <a:p>
            <a:pPr marL="82296" indent="0" algn="r" rtl="1">
              <a:buNone/>
            </a:pPr>
            <a:endParaRPr lang="en-US" dirty="0"/>
          </a:p>
        </p:txBody>
      </p:sp>
    </p:spTree>
    <p:extLst>
      <p:ext uri="{BB962C8B-B14F-4D97-AF65-F5344CB8AC3E}">
        <p14:creationId xmlns="" xmlns:p14="http://schemas.microsoft.com/office/powerpoint/2010/main" val="3652511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rtl="1"/>
            <a:r>
              <a:rPr lang="ar-SA" b="1" dirty="0">
                <a:effectLst/>
              </a:rPr>
              <a:t>فوائد الإنترنت في عمليتي التعليم والتعلم:</a:t>
            </a:r>
            <a:endParaRPr lang="en-US" dirty="0"/>
          </a:p>
        </p:txBody>
      </p:sp>
      <p:sp>
        <p:nvSpPr>
          <p:cNvPr id="3" name="Content Placeholder 2"/>
          <p:cNvSpPr>
            <a:spLocks noGrp="1"/>
          </p:cNvSpPr>
          <p:nvPr>
            <p:ph idx="1"/>
          </p:nvPr>
        </p:nvSpPr>
        <p:spPr/>
        <p:txBody>
          <a:bodyPr>
            <a:normAutofit fontScale="70000" lnSpcReduction="20000"/>
          </a:bodyPr>
          <a:lstStyle/>
          <a:p>
            <a:pPr lvl="0" algn="r" rtl="1"/>
            <a:r>
              <a:rPr lang="ar-SA" dirty="0"/>
              <a:t>إنشاء تقنيات معلوماتية تعد الجيل القادم من خريجي التعليم للتعامل مع متطلبات القرن القادم ومواكبة تطويراته المتلاحقة.</a:t>
            </a:r>
            <a:endParaRPr lang="en-US" dirty="0"/>
          </a:p>
          <a:p>
            <a:pPr lvl="0" algn="r" rtl="1"/>
            <a:r>
              <a:rPr lang="ar-SA" dirty="0"/>
              <a:t>استخدامها بواسطة الطلاب والمعلمين والباحثين في التعليم والتعلم المشترك.</a:t>
            </a:r>
            <a:endParaRPr lang="en-US" dirty="0"/>
          </a:p>
          <a:p>
            <a:pPr lvl="0" algn="r" rtl="1"/>
            <a:r>
              <a:rPr lang="ar-SA" dirty="0"/>
              <a:t>الاستفادة من دوافع الطلاب لتعليم استخدام تقنيات المعلومات الحديثة بشكل فعال مما يعزز العملية التعليمية.</a:t>
            </a:r>
            <a:endParaRPr lang="en-US" dirty="0"/>
          </a:p>
          <a:p>
            <a:pPr lvl="0" algn="r" rtl="1"/>
            <a:r>
              <a:rPr lang="ar-SA" dirty="0"/>
              <a:t>إزالة الفوارق بين التعليم التقليدي وكل من التعليم عن بعد، والتعليم المستمر، والتعليم الذاتي.</a:t>
            </a:r>
            <a:endParaRPr lang="en-US" dirty="0"/>
          </a:p>
          <a:p>
            <a:pPr lvl="0" algn="r" rtl="1"/>
            <a:r>
              <a:rPr lang="ar-SA" dirty="0"/>
              <a:t>الوصول إلى مصادر المعلومات والحصول على أحدث البحوث والإحصائيات والصور والأصوات ولقطات الفيديو واستخدامها في العملية التعليمية.</a:t>
            </a:r>
            <a:endParaRPr lang="en-US" dirty="0"/>
          </a:p>
          <a:p>
            <a:pPr lvl="0" algn="r" rtl="1"/>
            <a:r>
              <a:rPr lang="ar-SA" dirty="0"/>
              <a:t>تعتبر أهم مصدر للمعلومات على المستوى العالمي بما توفره من ملايين المواقع الرئيسة والفرعية.</a:t>
            </a:r>
            <a:endParaRPr lang="en-US" dirty="0"/>
          </a:p>
          <a:p>
            <a:pPr marL="82296" indent="0" algn="r" rtl="1">
              <a:buNone/>
            </a:pPr>
            <a:endParaRPr lang="en-US" dirty="0"/>
          </a:p>
        </p:txBody>
      </p:sp>
    </p:spTree>
    <p:extLst>
      <p:ext uri="{BB962C8B-B14F-4D97-AF65-F5344CB8AC3E}">
        <p14:creationId xmlns="" xmlns:p14="http://schemas.microsoft.com/office/powerpoint/2010/main" val="3124050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lvl="0" algn="r" rtl="1"/>
            <a:r>
              <a:rPr lang="ar-SA" dirty="0"/>
              <a:t>تساعد على تطوير البحث العلمي.</a:t>
            </a:r>
            <a:endParaRPr lang="en-US" dirty="0"/>
          </a:p>
          <a:p>
            <a:pPr lvl="0" algn="r" rtl="1"/>
            <a:r>
              <a:rPr lang="ar-SA" dirty="0"/>
              <a:t>يسرت عقد اللقاءات والحوار بين الإدارة في المؤسسات التعليمية المركزية والإدارة التعليمية المحلية والمعلمين والطلاب.</a:t>
            </a:r>
            <a:endParaRPr lang="en-US" dirty="0"/>
          </a:p>
          <a:p>
            <a:pPr lvl="0" algn="r" rtl="1"/>
            <a:r>
              <a:rPr lang="ar-SA" dirty="0"/>
              <a:t>وفرت الجهد والوقت والتكاليف المبذولة في الحصول على المعلومات بصفة عامة والمعلومات الحديثة بصفة خاصة.</a:t>
            </a:r>
            <a:endParaRPr lang="en-US" dirty="0"/>
          </a:p>
          <a:p>
            <a:pPr lvl="0" algn="r" rtl="1"/>
            <a:r>
              <a:rPr lang="ar-SA" dirty="0"/>
              <a:t>تحسين المهارات التكنولوجية اللازمة للبحث عن المعلومات والاتصال بالآخرين في المجالات المختلفة.</a:t>
            </a:r>
            <a:endParaRPr lang="en-US" dirty="0"/>
          </a:p>
          <a:p>
            <a:pPr lvl="0" algn="r" rtl="1"/>
            <a:r>
              <a:rPr lang="ar-SA" dirty="0"/>
              <a:t>المرونة في الزمان والمكان.</a:t>
            </a:r>
            <a:endParaRPr lang="en-US" dirty="0"/>
          </a:p>
          <a:p>
            <a:pPr lvl="0" algn="r" rtl="1"/>
            <a:r>
              <a:rPr lang="ar-SA" dirty="0"/>
              <a:t>تغيير نظم وطرق التدريس التقليدية.</a:t>
            </a:r>
            <a:endParaRPr lang="en-US" dirty="0"/>
          </a:p>
          <a:p>
            <a:pPr lvl="0" algn="r" rtl="1"/>
            <a:r>
              <a:rPr lang="ar-SA" dirty="0"/>
              <a:t>عدم التقيد بالساعات الدراسية؛ حيث يمكن وضع المادة العلمية على الإنترنت ويستطيع المتعلمون الحصول عليها في أي مكان أو زمان.</a:t>
            </a:r>
            <a:endParaRPr lang="en-US" dirty="0"/>
          </a:p>
          <a:p>
            <a:pPr marL="82296" indent="0" algn="r" rtl="1">
              <a:buNone/>
            </a:pPr>
            <a:endParaRPr lang="en-US" dirty="0"/>
          </a:p>
        </p:txBody>
      </p:sp>
    </p:spTree>
    <p:extLst>
      <p:ext uri="{BB962C8B-B14F-4D97-AF65-F5344CB8AC3E}">
        <p14:creationId xmlns="" xmlns:p14="http://schemas.microsoft.com/office/powerpoint/2010/main" val="10693558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133</TotalTime>
  <Words>994</Words>
  <Application>Microsoft Office PowerPoint</Application>
  <PresentationFormat>عرض على الشاشة (3:4)‏</PresentationFormat>
  <Paragraphs>107</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Solstice</vt:lpstr>
      <vt:lpstr>  استخدام الحاسب الآلي في التعليم</vt:lpstr>
      <vt:lpstr>الشريحة 2</vt:lpstr>
      <vt:lpstr> مبررات استخدام الحاسب في المجالات التعليمية: </vt:lpstr>
      <vt:lpstr>الشريحة 4</vt:lpstr>
      <vt:lpstr> العوامل المؤثرة في استخدام الحاسب في التعليم: </vt:lpstr>
      <vt:lpstr>إعداد العروض التعليمية باستخدام الحاسب</vt:lpstr>
      <vt:lpstr>عناصر الوسائط المتعددة:</vt:lpstr>
      <vt:lpstr>  أنماط استخدام الحاسب في التعليم:  </vt:lpstr>
      <vt:lpstr>الشريحة 9</vt:lpstr>
      <vt:lpstr>الشريحة 10</vt:lpstr>
      <vt:lpstr>الشريحة 11</vt:lpstr>
      <vt:lpstr>الشريحة 12</vt:lpstr>
      <vt:lpstr>الشريحة 13</vt:lpstr>
      <vt:lpstr>   :استخدام الحاسب في إعداد الاختبارات وإدارتها  </vt:lpstr>
      <vt:lpstr>الشريحة 15</vt:lpstr>
      <vt:lpstr>استخدامات الإنترنت في عمليتي التعليم والتعلم والبحث العلمي:</vt:lpstr>
      <vt:lpstr>فوائد الإنترنت في عمليتي التعليم والتعلم: </vt:lpstr>
      <vt:lpstr>فوائد الإنترنت في عمليتي التعليم والتعلم:</vt:lpstr>
      <vt:lpstr>الشريحة 19</vt:lpstr>
    </vt:vector>
  </TitlesOfParts>
  <Company>Delta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Samia Mohammed Ahmed Masaad</dc:creator>
  <cp:lastModifiedBy>Nasir</cp:lastModifiedBy>
  <cp:revision>32</cp:revision>
  <dcterms:created xsi:type="dcterms:W3CDTF">2012-02-28T05:36:40Z</dcterms:created>
  <dcterms:modified xsi:type="dcterms:W3CDTF">2012-03-07T06:34:35Z</dcterms:modified>
</cp:coreProperties>
</file>