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 id="2147483780" r:id="rId2"/>
  </p:sldMasterIdLst>
  <p:notesMasterIdLst>
    <p:notesMasterId r:id="rId24"/>
  </p:notesMasterIdLst>
  <p:sldIdLst>
    <p:sldId id="273" r:id="rId3"/>
    <p:sldId id="274" r:id="rId4"/>
    <p:sldId id="310" r:id="rId5"/>
    <p:sldId id="312" r:id="rId6"/>
    <p:sldId id="313" r:id="rId7"/>
    <p:sldId id="311" r:id="rId8"/>
    <p:sldId id="314" r:id="rId9"/>
    <p:sldId id="315" r:id="rId10"/>
    <p:sldId id="317" r:id="rId11"/>
    <p:sldId id="318" r:id="rId12"/>
    <p:sldId id="316" r:id="rId13"/>
    <p:sldId id="319" r:id="rId14"/>
    <p:sldId id="320" r:id="rId15"/>
    <p:sldId id="321" r:id="rId16"/>
    <p:sldId id="322" r:id="rId17"/>
    <p:sldId id="323" r:id="rId18"/>
    <p:sldId id="324" r:id="rId19"/>
    <p:sldId id="325" r:id="rId20"/>
    <p:sldId id="329" r:id="rId21"/>
    <p:sldId id="328" r:id="rId22"/>
    <p:sldId id="330"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0" d="100"/>
          <a:sy n="60" d="100"/>
        </p:scale>
        <p:origin x="-66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3ED125B-B48E-4B04-BEC7-3609808764D7}" type="datetimeFigureOut">
              <a:rPr lang="ar-SA" smtClean="0"/>
              <a:t>13/04/33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E525188-E10C-4FE3-8438-796403DA21D3}" type="slidenum">
              <a:rPr lang="ar-SA" smtClean="0"/>
              <a:t>‹#›</a:t>
            </a:fld>
            <a:endParaRPr lang="ar-SA"/>
          </a:p>
        </p:txBody>
      </p:sp>
    </p:spTree>
    <p:extLst>
      <p:ext uri="{BB962C8B-B14F-4D97-AF65-F5344CB8AC3E}">
        <p14:creationId xmlns:p14="http://schemas.microsoft.com/office/powerpoint/2010/main" val="26071675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r>
              <a:rPr lang="ar-SA" smtClean="0"/>
              <a:t>14/03/1433</a:t>
            </a:r>
            <a:endParaRPr lang="ar-SA"/>
          </a:p>
        </p:txBody>
      </p:sp>
      <p:sp>
        <p:nvSpPr>
          <p:cNvPr id="5" name="Footer Placeholder 4"/>
          <p:cNvSpPr>
            <a:spLocks noGrp="1"/>
          </p:cNvSpPr>
          <p:nvPr>
            <p:ph type="ftr" sz="quarter" idx="11"/>
          </p:nvPr>
        </p:nvSpPr>
        <p:spPr>
          <a:xfrm>
            <a:off x="1174044" y="5357592"/>
            <a:ext cx="5034845" cy="365125"/>
          </a:xfrm>
        </p:spPr>
        <p:txBody>
          <a:bodyPr/>
          <a:lstStyle/>
          <a:p>
            <a:endParaRPr lang="ar-S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145591B-E76B-4192-8627-FD35A805CD2C}"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r>
              <a:rPr lang="ar-SA" smtClean="0"/>
              <a:t>14/03/1433</a:t>
            </a:r>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145591B-E76B-4192-8627-FD35A805CD2C}" type="slidenum">
              <a:rPr lang="ar-SA" smtClean="0"/>
              <a:t>‹#›</a:t>
            </a:fld>
            <a:endParaRPr lang="ar-SA"/>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r>
              <a:rPr lang="ar-SA" smtClean="0"/>
              <a:t>14/03/1433</a:t>
            </a:r>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A145591B-E76B-4192-8627-FD35A805CD2C}" type="slidenum">
              <a:rPr lang="ar-SA" smtClean="0"/>
              <a:t>‹#›</a:t>
            </a:fld>
            <a:endParaRPr lang="ar-SA"/>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ar-SA" smtClean="0"/>
              <a:t>14/03/1433</a:t>
            </a:r>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ar-SA" smtClean="0"/>
              <a:t>14/03/1433</a:t>
            </a:r>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r>
              <a:rPr lang="ar-SA" smtClean="0"/>
              <a:t>14/03/1433</a:t>
            </a:r>
            <a:endParaRPr lang="ar-SA"/>
          </a:p>
        </p:txBody>
      </p:sp>
      <p:sp>
        <p:nvSpPr>
          <p:cNvPr id="6" name="Footer Placeholder 5"/>
          <p:cNvSpPr>
            <a:spLocks noGrp="1"/>
          </p:cNvSpPr>
          <p:nvPr>
            <p:ph type="ftr" sz="quarter" idx="11"/>
          </p:nvPr>
        </p:nvSpPr>
        <p:spPr>
          <a:xfrm rot="-60000">
            <a:off x="914554" y="5829261"/>
            <a:ext cx="3522607" cy="365125"/>
          </a:xfrm>
        </p:spPr>
        <p:txBody>
          <a:bodyPr/>
          <a:lstStyle/>
          <a:p>
            <a:endParaRPr lang="ar-SA"/>
          </a:p>
        </p:txBody>
      </p:sp>
      <p:sp>
        <p:nvSpPr>
          <p:cNvPr id="7" name="Slide Number Placeholder 6"/>
          <p:cNvSpPr>
            <a:spLocks noGrp="1"/>
          </p:cNvSpPr>
          <p:nvPr>
            <p:ph type="sldNum" sz="quarter" idx="12"/>
          </p:nvPr>
        </p:nvSpPr>
        <p:spPr>
          <a:xfrm rot="60000">
            <a:off x="7557313" y="5896961"/>
            <a:ext cx="554023" cy="365125"/>
          </a:xfrm>
        </p:spPr>
        <p:txBody>
          <a:bodyPr/>
          <a:lstStyle/>
          <a:p>
            <a:fld id="{A145591B-E76B-4192-8627-FD35A805CD2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r>
              <a:rPr lang="ar-SA" smtClean="0"/>
              <a:t>14/03/1433</a:t>
            </a:r>
            <a:endParaRPr lang="ar-SA"/>
          </a:p>
        </p:txBody>
      </p:sp>
      <p:sp>
        <p:nvSpPr>
          <p:cNvPr id="6" name="Footer Placeholder 5"/>
          <p:cNvSpPr>
            <a:spLocks noGrp="1"/>
          </p:cNvSpPr>
          <p:nvPr>
            <p:ph type="ftr" sz="quarter" idx="11"/>
          </p:nvPr>
        </p:nvSpPr>
        <p:spPr>
          <a:xfrm rot="-60000">
            <a:off x="914569" y="5831037"/>
            <a:ext cx="3319043" cy="365125"/>
          </a:xfrm>
        </p:spPr>
        <p:txBody>
          <a:bodyPr/>
          <a:lstStyle/>
          <a:p>
            <a:endParaRPr lang="ar-SA"/>
          </a:p>
        </p:txBody>
      </p:sp>
      <p:sp>
        <p:nvSpPr>
          <p:cNvPr id="7" name="Slide Number Placeholder 6"/>
          <p:cNvSpPr>
            <a:spLocks noGrp="1"/>
          </p:cNvSpPr>
          <p:nvPr>
            <p:ph type="sldNum" sz="quarter" idx="12"/>
          </p:nvPr>
        </p:nvSpPr>
        <p:spPr>
          <a:xfrm rot="60000">
            <a:off x="7562089" y="5900026"/>
            <a:ext cx="554023" cy="365125"/>
          </a:xfrm>
        </p:spPr>
        <p:txBody>
          <a:bodyPr/>
          <a:lstStyle/>
          <a:p>
            <a:fld id="{A145591B-E76B-4192-8627-FD35A805CD2C}"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145591B-E76B-4192-8627-FD35A805CD2C}"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4225970982"/>
      </p:ext>
    </p:extLst>
  </p:cSld>
  <p:clrMapOvr>
    <a:masterClrMapping/>
  </p:clrMapOvr>
  <p:transition>
    <p:strips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3697771905"/>
      </p:ext>
    </p:extLst>
  </p:cSld>
  <p:clrMapOvr>
    <a:masterClrMapping/>
  </p:clrMapOvr>
  <p:transition>
    <p:strips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676345596"/>
      </p:ext>
    </p:extLst>
  </p:cSld>
  <p:clrMapOvr>
    <a:masterClrMapping/>
  </p:clrMapOvr>
  <p:transition>
    <p:strips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743505147"/>
      </p:ext>
    </p:extLst>
  </p:cSld>
  <p:clrMapOvr>
    <a:masterClrMapping/>
  </p:clrMapOvr>
  <p:transition>
    <p:strips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lvl1pPr>
              <a:defRPr/>
            </a:lvl1pPr>
          </a:lstStyle>
          <a:p>
            <a:r>
              <a:rPr lang="ar-SA" smtClean="0"/>
              <a:t>14/03/1433</a:t>
            </a:r>
            <a:endParaRPr lang="ar-SA"/>
          </a:p>
        </p:txBody>
      </p:sp>
      <p:sp>
        <p:nvSpPr>
          <p:cNvPr id="8" name="Footer Placeholder 7"/>
          <p:cNvSpPr>
            <a:spLocks noGrp="1"/>
          </p:cNvSpPr>
          <p:nvPr>
            <p:ph type="ftr" sz="quarter" idx="11"/>
          </p:nvPr>
        </p:nvSpPr>
        <p:spPr/>
        <p:txBody>
          <a:bodyPr/>
          <a:lstStyle>
            <a:lvl1pPr>
              <a:defRPr/>
            </a:lvl1pPr>
          </a:lstStyle>
          <a:p>
            <a:endParaRPr lang="ar-SA"/>
          </a:p>
        </p:txBody>
      </p:sp>
      <p:sp>
        <p:nvSpPr>
          <p:cNvPr id="9" name="Slide Number Placeholder 8"/>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1839568389"/>
      </p:ext>
    </p:extLst>
  </p:cSld>
  <p:clrMapOvr>
    <a:masterClrMapping/>
  </p:clrMapOvr>
  <p:transition>
    <p:strips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lvl1pPr>
              <a:defRPr/>
            </a:lvl1pPr>
          </a:lstStyle>
          <a:p>
            <a:r>
              <a:rPr lang="ar-SA" smtClean="0"/>
              <a:t>14/03/1433</a:t>
            </a:r>
            <a:endParaRPr lang="ar-SA"/>
          </a:p>
        </p:txBody>
      </p:sp>
      <p:sp>
        <p:nvSpPr>
          <p:cNvPr id="4" name="Footer Placeholder 3"/>
          <p:cNvSpPr>
            <a:spLocks noGrp="1"/>
          </p:cNvSpPr>
          <p:nvPr>
            <p:ph type="ftr" sz="quarter" idx="11"/>
          </p:nvPr>
        </p:nvSpPr>
        <p:spPr/>
        <p:txBody>
          <a:bodyPr/>
          <a:lstStyle>
            <a:lvl1pPr>
              <a:defRPr/>
            </a:lvl1pPr>
          </a:lstStyle>
          <a:p>
            <a:endParaRPr lang="ar-SA"/>
          </a:p>
        </p:txBody>
      </p:sp>
      <p:sp>
        <p:nvSpPr>
          <p:cNvPr id="5" name="Slide Number Placeholder 4"/>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924194406"/>
      </p:ext>
    </p:extLst>
  </p:cSld>
  <p:clrMapOvr>
    <a:masterClrMapping/>
  </p:clrMapOvr>
  <p:transition>
    <p:strips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ar-SA" smtClean="0"/>
              <a:t>14/03/1433</a:t>
            </a:r>
            <a:endParaRPr lang="ar-SA"/>
          </a:p>
        </p:txBody>
      </p:sp>
      <p:sp>
        <p:nvSpPr>
          <p:cNvPr id="3" name="Footer Placeholder 2"/>
          <p:cNvSpPr>
            <a:spLocks noGrp="1"/>
          </p:cNvSpPr>
          <p:nvPr>
            <p:ph type="ftr" sz="quarter" idx="11"/>
          </p:nvPr>
        </p:nvSpPr>
        <p:spPr/>
        <p:txBody>
          <a:bodyPr/>
          <a:lstStyle>
            <a:lvl1pPr>
              <a:defRPr/>
            </a:lvl1pPr>
          </a:lstStyle>
          <a:p>
            <a:endParaRPr lang="ar-SA"/>
          </a:p>
        </p:txBody>
      </p:sp>
      <p:sp>
        <p:nvSpPr>
          <p:cNvPr id="4" name="Slide Number Placeholder 3"/>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40435911"/>
      </p:ext>
    </p:extLst>
  </p:cSld>
  <p:clrMapOvr>
    <a:masterClrMapping/>
  </p:clrMapOvr>
  <p:transition>
    <p:strips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558263131"/>
      </p:ext>
    </p:extLst>
  </p:cSld>
  <p:clrMapOvr>
    <a:masterClrMapping/>
  </p:clrMapOvr>
  <p:transition>
    <p:strips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ar-SA" smtClean="0"/>
              <a:t>14/03/1433</a:t>
            </a:r>
            <a:endParaRPr lang="ar-SA"/>
          </a:p>
        </p:txBody>
      </p:sp>
      <p:sp>
        <p:nvSpPr>
          <p:cNvPr id="6" name="Footer Placeholder 5"/>
          <p:cNvSpPr>
            <a:spLocks noGrp="1"/>
          </p:cNvSpPr>
          <p:nvPr>
            <p:ph type="ftr" sz="quarter" idx="11"/>
          </p:nvPr>
        </p:nvSpPr>
        <p:spPr/>
        <p:txBody>
          <a:bodyPr/>
          <a:lstStyle>
            <a:lvl1pPr>
              <a:defRPr/>
            </a:lvl1pPr>
          </a:lstStyle>
          <a:p>
            <a:endParaRPr lang="ar-SA"/>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476575030"/>
      </p:ext>
    </p:extLst>
  </p:cSld>
  <p:clrMapOvr>
    <a:masterClrMapping/>
  </p:clrMapOvr>
  <p:transition>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1084579673"/>
      </p:ext>
    </p:extLst>
  </p:cSld>
  <p:clrMapOvr>
    <a:masterClrMapping/>
  </p:clrMapOvr>
  <p:transition>
    <p:strips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p:txBody>
          <a:bodyPr/>
          <a:lstStyle>
            <a:lvl1pPr>
              <a:defRPr/>
            </a:lvl1pPr>
          </a:lstStyle>
          <a:p>
            <a:endParaRPr lang="ar-SA"/>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3104025086"/>
      </p:ext>
    </p:extLst>
  </p:cSld>
  <p:clrMapOvr>
    <a:masterClrMapping/>
  </p:clrMapOvr>
  <p:transition>
    <p:strips dir="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457200" y="1600200"/>
            <a:ext cx="8229600" cy="4525963"/>
          </a:xfrm>
        </p:spPr>
        <p:txBody>
          <a:bodyPr/>
          <a:lstStyle/>
          <a:p>
            <a:endParaRPr lang="ar-SA"/>
          </a:p>
        </p:txBody>
      </p:sp>
      <p:sp>
        <p:nvSpPr>
          <p:cNvPr id="4" name="Date Placeholder 3"/>
          <p:cNvSpPr>
            <a:spLocks noGrp="1"/>
          </p:cNvSpPr>
          <p:nvPr>
            <p:ph type="dt" sz="half" idx="10"/>
          </p:nvPr>
        </p:nvSpPr>
        <p:spPr>
          <a:xfrm>
            <a:off x="457200" y="6245225"/>
            <a:ext cx="2133600" cy="476250"/>
          </a:xfrm>
        </p:spPr>
        <p:txBody>
          <a:bodyPr/>
          <a:lstStyle>
            <a:lvl1pPr>
              <a:defRPr/>
            </a:lvl1pPr>
          </a:lstStyle>
          <a:p>
            <a:r>
              <a:rPr lang="ar-SA" smtClean="0"/>
              <a:t>14/03/1433</a:t>
            </a:r>
            <a:endParaRPr lang="ar-SA"/>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ar-SA"/>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2677023039"/>
      </p:ext>
    </p:extLst>
  </p:cSld>
  <p:clrMapOvr>
    <a:masterClrMapping/>
  </p:clrMapOvr>
  <p:transition>
    <p:strips dir="rd"/>
  </p:transition>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r>
              <a:rPr lang="ar-SA" smtClean="0"/>
              <a:t>14/03/1433</a:t>
            </a:r>
            <a:endParaRPr lang="ar-S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ar-S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145591B-E76B-4192-8627-FD35A805CD2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1878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1878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ar-SA" smtClean="0"/>
              <a:t>14/03/1433</a:t>
            </a:r>
            <a:endParaRPr lang="ar-SA"/>
          </a:p>
        </p:txBody>
      </p:sp>
      <p:sp>
        <p:nvSpPr>
          <p:cNvPr id="11878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ar-SA"/>
          </a:p>
        </p:txBody>
      </p:sp>
      <p:sp>
        <p:nvSpPr>
          <p:cNvPr id="11879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itchFamily="34" charset="0"/>
              </a:defRPr>
            </a:lvl1pPr>
          </a:lstStyle>
          <a:p>
            <a:fld id="{A145591B-E76B-4192-8627-FD35A805CD2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18786"/>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8787">
                                            <p:txEl>
                                              <p:pRg st="0" end="0"/>
                                            </p:txEl>
                                          </p:spTgt>
                                        </p:tgtEl>
                                        <p:attrNameLst>
                                          <p:attrName>style.visibility</p:attrName>
                                        </p:attrNameLst>
                                      </p:cBhvr>
                                      <p:to>
                                        <p:strVal val="visible"/>
                                      </p:to>
                                    </p:set>
                                    <p:animEffect transition="in" filter="fade">
                                      <p:cBhvr>
                                        <p:cTn id="11" dur="1000">
                                          <p:stCondLst>
                                            <p:cond delay="0"/>
                                          </p:stCondLst>
                                        </p:cTn>
                                        <p:tgtEl>
                                          <p:spTgt spid="118787">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8787">
                                            <p:txEl>
                                              <p:pRg st="1" end="1"/>
                                            </p:txEl>
                                          </p:spTgt>
                                        </p:tgtEl>
                                        <p:attrNameLst>
                                          <p:attrName>style.visibility</p:attrName>
                                        </p:attrNameLst>
                                      </p:cBhvr>
                                      <p:to>
                                        <p:strVal val="visible"/>
                                      </p:to>
                                    </p:set>
                                    <p:animEffect transition="in" filter="fade">
                                      <p:cBhvr>
                                        <p:cTn id="14" dur="1000">
                                          <p:stCondLst>
                                            <p:cond delay="0"/>
                                          </p:stCondLst>
                                        </p:cTn>
                                        <p:tgtEl>
                                          <p:spTgt spid="118787">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8787">
                                            <p:txEl>
                                              <p:pRg st="2" end="2"/>
                                            </p:txEl>
                                          </p:spTgt>
                                        </p:tgtEl>
                                        <p:attrNameLst>
                                          <p:attrName>style.visibility</p:attrName>
                                        </p:attrNameLst>
                                      </p:cBhvr>
                                      <p:to>
                                        <p:strVal val="visible"/>
                                      </p:to>
                                    </p:set>
                                    <p:animEffect transition="in" filter="fade">
                                      <p:cBhvr>
                                        <p:cTn id="17" dur="1000">
                                          <p:stCondLst>
                                            <p:cond delay="0"/>
                                          </p:stCondLst>
                                        </p:cTn>
                                        <p:tgtEl>
                                          <p:spTgt spid="118787">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8787">
                                            <p:txEl>
                                              <p:pRg st="3" end="3"/>
                                            </p:txEl>
                                          </p:spTgt>
                                        </p:tgtEl>
                                        <p:attrNameLst>
                                          <p:attrName>style.visibility</p:attrName>
                                        </p:attrNameLst>
                                      </p:cBhvr>
                                      <p:to>
                                        <p:strVal val="visible"/>
                                      </p:to>
                                    </p:set>
                                    <p:animEffect transition="in" filter="fade">
                                      <p:cBhvr>
                                        <p:cTn id="20" dur="1000">
                                          <p:stCondLst>
                                            <p:cond delay="0"/>
                                          </p:stCondLst>
                                        </p:cTn>
                                        <p:tgtEl>
                                          <p:spTgt spid="118787">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8787">
                                            <p:txEl>
                                              <p:pRg st="4" end="4"/>
                                            </p:txEl>
                                          </p:spTgt>
                                        </p:tgtEl>
                                        <p:attrNameLst>
                                          <p:attrName>style.visibility</p:attrName>
                                        </p:attrNameLst>
                                      </p:cBhvr>
                                      <p:to>
                                        <p:strVal val="visible"/>
                                      </p:to>
                                    </p:set>
                                    <p:animEffect transition="in" filter="fade">
                                      <p:cBhvr>
                                        <p:cTn id="23" dur="1000">
                                          <p:stCondLst>
                                            <p:cond delay="0"/>
                                          </p:stCondLst>
                                        </p:cTn>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tmplLst>
          <p:tmpl lvl="1">
            <p:tnLst>
              <p:par>
                <p:cTn presetID="10" presetClass="entr" presetSubtype="0" fill="hold" nodeType="click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Lst>
      </p:bldP>
    </p:bldLst>
  </p:timing>
  <p:hf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44"/>
          <p:cNvSpPr>
            <a:spLocks noGrp="1" noChangeArrowheads="1"/>
          </p:cNvSpPr>
          <p:nvPr>
            <p:ph type="dt" sz="half" idx="10"/>
          </p:nvPr>
        </p:nvSpPr>
        <p:spPr>
          <a:xfrm>
            <a:off x="457200" y="6248400"/>
            <a:ext cx="2133600" cy="457200"/>
          </a:xfrm>
          <a:prstGeom prst="rect">
            <a:avLst/>
          </a:prstGeom>
        </p:spPr>
        <p:txBody>
          <a:bodyPr/>
          <a:lstStyle/>
          <a:p>
            <a:r>
              <a:rPr lang="ar-SA" dirty="0" smtClean="0"/>
              <a:t>14/03/1433</a:t>
            </a:r>
            <a:endParaRPr lang="en-US" dirty="0"/>
          </a:p>
        </p:txBody>
      </p:sp>
      <p:sp>
        <p:nvSpPr>
          <p:cNvPr id="8" name="Rectangle 46"/>
          <p:cNvSpPr>
            <a:spLocks noGrp="1" noChangeArrowheads="1"/>
          </p:cNvSpPr>
          <p:nvPr>
            <p:ph type="sldNum" sz="quarter" idx="12"/>
          </p:nvPr>
        </p:nvSpPr>
        <p:spPr>
          <a:xfrm>
            <a:off x="6553200" y="6243638"/>
            <a:ext cx="2133600" cy="457200"/>
          </a:xfrm>
          <a:prstGeom prst="rect">
            <a:avLst/>
          </a:prstGeom>
        </p:spPr>
        <p:txBody>
          <a:bodyPr/>
          <a:lstStyle/>
          <a:p>
            <a:fld id="{82DA873C-3BC3-4A60-8E1F-92CACB436278}" type="slidenum">
              <a:rPr lang="ar-SA"/>
              <a:pPr/>
              <a:t>1</a:t>
            </a:fld>
            <a:endParaRPr lang="en-US"/>
          </a:p>
        </p:txBody>
      </p:sp>
      <p:sp>
        <p:nvSpPr>
          <p:cNvPr id="2055" name="Text Box 7"/>
          <p:cNvSpPr txBox="1">
            <a:spLocks noChangeArrowheads="1"/>
          </p:cNvSpPr>
          <p:nvPr/>
        </p:nvSpPr>
        <p:spPr bwMode="auto">
          <a:xfrm>
            <a:off x="1547813" y="116632"/>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400" dirty="0">
                <a:solidFill>
                  <a:schemeClr val="tx2"/>
                </a:solidFill>
                <a:effectLst>
                  <a:outerShdw blurRad="38100" dist="38100" dir="2700000" algn="tl">
                    <a:srgbClr val="C0C0C0"/>
                  </a:outerShdw>
                </a:effectLst>
              </a:rPr>
              <a:t>بسم الله الرحمن الرحيم</a:t>
            </a:r>
            <a:endParaRPr lang="en-US" sz="4400" dirty="0">
              <a:solidFill>
                <a:schemeClr val="tx2"/>
              </a:solidFill>
              <a:effectLst>
                <a:outerShdw blurRad="38100" dist="38100" dir="2700000" algn="tl">
                  <a:srgbClr val="C0C0C0"/>
                </a:outerShdw>
              </a:effectLst>
            </a:endParaRPr>
          </a:p>
        </p:txBody>
      </p:sp>
      <p:sp>
        <p:nvSpPr>
          <p:cNvPr id="2057" name="WordArt 9"/>
          <p:cNvSpPr>
            <a:spLocks noChangeArrowheads="1" noChangeShapeType="1" noTextEdit="1"/>
          </p:cNvSpPr>
          <p:nvPr/>
        </p:nvSpPr>
        <p:spPr bwMode="auto">
          <a:xfrm>
            <a:off x="2411413" y="1844824"/>
            <a:ext cx="4608512" cy="792162"/>
          </a:xfrm>
          <a:prstGeom prst="rect">
            <a:avLst/>
          </a:prstGeom>
        </p:spPr>
        <p:txBody>
          <a:bodyPr wrap="none" fromWordArt="1">
            <a:prstTxWarp prst="textPlain">
              <a:avLst>
                <a:gd name="adj" fmla="val 50000"/>
              </a:avLst>
            </a:prstTxWarp>
          </a:bodyPr>
          <a:lstStyle/>
          <a:p>
            <a:pPr algn="ct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107504" y="2420888"/>
            <a:ext cx="8928992"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4400" b="1" smtClean="0">
                <a:solidFill>
                  <a:schemeClr val="accent3"/>
                </a:solidFill>
                <a:effectLst>
                  <a:outerShdw blurRad="38100" dist="38100" dir="2700000" algn="tl">
                    <a:srgbClr val="C0C0C0"/>
                  </a:outerShdw>
                </a:effectLst>
              </a:rPr>
              <a:t>عدد الساعات: 2 نظري+2عملي</a:t>
            </a:r>
          </a:p>
          <a:p>
            <a:pPr>
              <a:spcBef>
                <a:spcPct val="50000"/>
              </a:spcBef>
            </a:pPr>
            <a:r>
              <a:rPr lang="ar-SA" sz="4400" b="1" smtClean="0">
                <a:solidFill>
                  <a:schemeClr val="accent3"/>
                </a:solidFill>
                <a:effectLst>
                  <a:outerShdw blurRad="38100" dist="38100" dir="2700000" algn="tl">
                    <a:srgbClr val="C0C0C0"/>
                  </a:outerShdw>
                </a:effectLst>
              </a:rPr>
              <a:t>الرمز:314 حسب</a:t>
            </a:r>
          </a:p>
          <a:p>
            <a:pPr>
              <a:spcBef>
                <a:spcPct val="50000"/>
              </a:spcBef>
            </a:pPr>
            <a:r>
              <a:rPr lang="ar-SA" sz="4400" b="1" smtClean="0">
                <a:solidFill>
                  <a:schemeClr val="accent3"/>
                </a:solidFill>
                <a:effectLst>
                  <a:outerShdw blurRad="38100" dist="38100" dir="2700000" algn="tl">
                    <a:srgbClr val="C0C0C0"/>
                  </a:outerShdw>
                </a:effectLst>
              </a:rPr>
              <a:t>المتطلبات:223 حسب (مبادئ قواعد البيانات)</a:t>
            </a:r>
          </a:p>
          <a:p>
            <a:pPr>
              <a:spcBef>
                <a:spcPct val="50000"/>
              </a:spcBef>
            </a:pPr>
            <a:r>
              <a:rPr lang="ar-SA" sz="3200" b="1" smtClean="0">
                <a:solidFill>
                  <a:schemeClr val="accent3"/>
                </a:solidFill>
                <a:effectLst>
                  <a:outerShdw blurRad="38100" dist="38100" dir="2700000" algn="tl">
                    <a:srgbClr val="C0C0C0"/>
                  </a:outerShdw>
                </a:effectLst>
              </a:rPr>
              <a:t>أستاذات/المادة</a:t>
            </a:r>
            <a:r>
              <a:rPr lang="ar-SA" sz="3600" b="1" dirty="0" smtClean="0">
                <a:solidFill>
                  <a:schemeClr val="accent3"/>
                </a:solidFill>
                <a:effectLst>
                  <a:outerShdw blurRad="38100" dist="38100" dir="2700000" algn="tl">
                    <a:srgbClr val="C0C0C0"/>
                  </a:outerShdw>
                </a:effectLst>
              </a:rPr>
              <a:t>: م. لندا عمر البدري </a:t>
            </a:r>
          </a:p>
          <a:p>
            <a:pPr>
              <a:spcBef>
                <a:spcPct val="50000"/>
              </a:spcBef>
            </a:pPr>
            <a:r>
              <a:rPr lang="ar-SA" sz="3600" b="1" dirty="0" smtClean="0">
                <a:solidFill>
                  <a:schemeClr val="accent3"/>
                </a:solidFill>
                <a:effectLst>
                  <a:outerShdw blurRad="38100" dist="38100" dir="2700000" algn="tl">
                    <a:srgbClr val="C0C0C0"/>
                  </a:outerShdw>
                </a:effectLst>
              </a:rPr>
              <a:t>               م. نجلاء حسن</a:t>
            </a:r>
            <a:endParaRPr lang="en-US" sz="3600" b="1" dirty="0">
              <a:solidFill>
                <a:schemeClr val="accent3"/>
              </a:solidFill>
              <a:effectLst>
                <a:outerShdw blurRad="38100" dist="38100" dir="2700000" algn="tl">
                  <a:srgbClr val="C0C0C0"/>
                </a:outerShdw>
              </a:effectLst>
            </a:endParaRPr>
          </a:p>
        </p:txBody>
      </p:sp>
      <p:sp>
        <p:nvSpPr>
          <p:cNvPr id="2059" name="Text Box 11"/>
          <p:cNvSpPr txBox="1">
            <a:spLocks noChangeArrowheads="1"/>
          </p:cNvSpPr>
          <p:nvPr/>
        </p:nvSpPr>
        <p:spPr bwMode="auto">
          <a:xfrm>
            <a:off x="684213" y="1124744"/>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1" dirty="0" smtClean="0"/>
              <a:t>Database Programming</a:t>
            </a:r>
            <a:endParaRPr lang="en-US" sz="4000" b="1" dirty="0"/>
          </a:p>
        </p:txBody>
      </p:sp>
    </p:spTree>
    <p:extLst>
      <p:ext uri="{BB962C8B-B14F-4D97-AF65-F5344CB8AC3E}">
        <p14:creationId xmlns:p14="http://schemas.microsoft.com/office/powerpoint/2010/main" val="4086984723"/>
      </p:ext>
    </p:extLst>
  </p:cSld>
  <p:clrMapOvr>
    <a:overrideClrMapping bg1="lt1" tx1="dk1" bg2="lt2" tx2="dk2" accent1="accent1" accent2="accent2" accent3="accent3" accent4="accent4" accent5="accent5" accent6="accent6" hlink="hlink" folHlink="folHlink"/>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nodeType="clickEffect">
                                  <p:stCondLst>
                                    <p:cond delay="0"/>
                                  </p:stCondLst>
                                  <p:iterate type="lt">
                                    <p:tmPct val="10000"/>
                                  </p:iterate>
                                  <p:childTnLst>
                                    <p:set>
                                      <p:cBhvr>
                                        <p:cTn id="54" dur="1" fill="hold">
                                          <p:stCondLst>
                                            <p:cond delay="0"/>
                                          </p:stCondLst>
                                        </p:cTn>
                                        <p:tgtEl>
                                          <p:spTgt spid="2058">
                                            <p:txEl>
                                              <p:pRg st="2" end="2"/>
                                            </p:txEl>
                                          </p:spTgt>
                                        </p:tgtEl>
                                        <p:attrNameLst>
                                          <p:attrName>style.visibility</p:attrName>
                                        </p:attrNameLst>
                                      </p:cBhvr>
                                      <p:to>
                                        <p:strVal val="visible"/>
                                      </p:to>
                                    </p:set>
                                    <p:anim calcmode="lin" valueType="num">
                                      <p:cBhvr>
                                        <p:cTn id="55" dur="500" fill="hold"/>
                                        <p:tgtEl>
                                          <p:spTgt spid="2058">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2058">
                                            <p:txEl>
                                              <p:pRg st="2" end="2"/>
                                            </p:txEl>
                                          </p:spTgt>
                                        </p:tgtEl>
                                        <p:attrNameLst>
                                          <p:attrName>ppt_y</p:attrName>
                                        </p:attrNameLst>
                                      </p:cBhvr>
                                      <p:tavLst>
                                        <p:tav tm="0">
                                          <p:val>
                                            <p:strVal val="#ppt_y"/>
                                          </p:val>
                                        </p:tav>
                                        <p:tav tm="100000">
                                          <p:val>
                                            <p:strVal val="#ppt_y"/>
                                          </p:val>
                                        </p:tav>
                                      </p:tavLst>
                                    </p:anim>
                                    <p:anim calcmode="lin" valueType="num">
                                      <p:cBhvr>
                                        <p:cTn id="57" dur="500" fill="hold"/>
                                        <p:tgtEl>
                                          <p:spTgt spid="2058">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2058">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2058">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1" presetClass="entr" presetSubtype="0" fill="hold" nodeType="clickEffect">
                                  <p:stCondLst>
                                    <p:cond delay="0"/>
                                  </p:stCondLst>
                                  <p:iterate type="lt">
                                    <p:tmPct val="10000"/>
                                  </p:iterate>
                                  <p:childTnLst>
                                    <p:set>
                                      <p:cBhvr>
                                        <p:cTn id="63" dur="1" fill="hold">
                                          <p:stCondLst>
                                            <p:cond delay="0"/>
                                          </p:stCondLst>
                                        </p:cTn>
                                        <p:tgtEl>
                                          <p:spTgt spid="2058">
                                            <p:txEl>
                                              <p:pRg st="3" end="3"/>
                                            </p:txEl>
                                          </p:spTgt>
                                        </p:tgtEl>
                                        <p:attrNameLst>
                                          <p:attrName>style.visibility</p:attrName>
                                        </p:attrNameLst>
                                      </p:cBhvr>
                                      <p:to>
                                        <p:strVal val="visible"/>
                                      </p:to>
                                    </p:set>
                                    <p:anim calcmode="lin" valueType="num">
                                      <p:cBhvr>
                                        <p:cTn id="64" dur="500" fill="hold"/>
                                        <p:tgtEl>
                                          <p:spTgt spid="2058">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58">
                                            <p:txEl>
                                              <p:pRg st="3" end="3"/>
                                            </p:txEl>
                                          </p:spTgt>
                                        </p:tgtEl>
                                        <p:attrNameLst>
                                          <p:attrName>ppt_y</p:attrName>
                                        </p:attrNameLst>
                                      </p:cBhvr>
                                      <p:tavLst>
                                        <p:tav tm="0">
                                          <p:val>
                                            <p:strVal val="#ppt_y"/>
                                          </p:val>
                                        </p:tav>
                                        <p:tav tm="100000">
                                          <p:val>
                                            <p:strVal val="#ppt_y"/>
                                          </p:val>
                                        </p:tav>
                                      </p:tavLst>
                                    </p:anim>
                                    <p:anim calcmode="lin" valueType="num">
                                      <p:cBhvr>
                                        <p:cTn id="66" dur="500" fill="hold"/>
                                        <p:tgtEl>
                                          <p:spTgt spid="2058">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58">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58">
                                            <p:txEl>
                                              <p:pRg st="3" end="3"/>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41" presetClass="entr" presetSubtype="0" fill="hold" nodeType="clickEffect">
                                  <p:stCondLst>
                                    <p:cond delay="0"/>
                                  </p:stCondLst>
                                  <p:iterate type="lt">
                                    <p:tmPct val="10000"/>
                                  </p:iterate>
                                  <p:childTnLst>
                                    <p:set>
                                      <p:cBhvr>
                                        <p:cTn id="72" dur="1" fill="hold">
                                          <p:stCondLst>
                                            <p:cond delay="0"/>
                                          </p:stCondLst>
                                        </p:cTn>
                                        <p:tgtEl>
                                          <p:spTgt spid="2058">
                                            <p:txEl>
                                              <p:pRg st="4" end="4"/>
                                            </p:txEl>
                                          </p:spTgt>
                                        </p:tgtEl>
                                        <p:attrNameLst>
                                          <p:attrName>style.visibility</p:attrName>
                                        </p:attrNameLst>
                                      </p:cBhvr>
                                      <p:to>
                                        <p:strVal val="visible"/>
                                      </p:to>
                                    </p:set>
                                    <p:anim calcmode="lin" valueType="num">
                                      <p:cBhvr>
                                        <p:cTn id="73" dur="500" fill="hold"/>
                                        <p:tgtEl>
                                          <p:spTgt spid="2058">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058">
                                            <p:txEl>
                                              <p:pRg st="4" end="4"/>
                                            </p:txEl>
                                          </p:spTgt>
                                        </p:tgtEl>
                                        <p:attrNameLst>
                                          <p:attrName>ppt_y</p:attrName>
                                        </p:attrNameLst>
                                      </p:cBhvr>
                                      <p:tavLst>
                                        <p:tav tm="0">
                                          <p:val>
                                            <p:strVal val="#ppt_y"/>
                                          </p:val>
                                        </p:tav>
                                        <p:tav tm="100000">
                                          <p:val>
                                            <p:strVal val="#ppt_y"/>
                                          </p:val>
                                        </p:tav>
                                      </p:tavLst>
                                    </p:anim>
                                    <p:anim calcmode="lin" valueType="num">
                                      <p:cBhvr>
                                        <p:cTn id="75" dur="500" fill="hold"/>
                                        <p:tgtEl>
                                          <p:spTgt spid="2058">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058">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1700808"/>
            <a:ext cx="6408711" cy="2210130"/>
          </a:xfrm>
        </p:spPr>
        <p:txBody>
          <a:bodyPr>
            <a:normAutofit/>
          </a:bodyPr>
          <a:lstStyle/>
          <a:p>
            <a:r>
              <a:rPr lang="ar-SA" sz="7200" dirty="0" smtClean="0"/>
              <a:t>ادارة المعاملات</a:t>
            </a:r>
            <a:endParaRPr lang="ar-SA" sz="7200" dirty="0"/>
          </a:p>
        </p:txBody>
      </p:sp>
      <p:sp>
        <p:nvSpPr>
          <p:cNvPr id="3" name="Subtitle 2"/>
          <p:cNvSpPr>
            <a:spLocks noGrp="1"/>
          </p:cNvSpPr>
          <p:nvPr>
            <p:ph type="subTitle" idx="1"/>
          </p:nvPr>
        </p:nvSpPr>
        <p:spPr/>
        <p:txBody>
          <a:bodyPr>
            <a:normAutofit/>
          </a:bodyPr>
          <a:lstStyle/>
          <a:p>
            <a:r>
              <a:rPr lang="en-US" sz="3200" dirty="0" smtClean="0"/>
              <a:t>Transactions Management</a:t>
            </a:r>
            <a:endParaRPr lang="ar-SA" sz="32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a:t>
            </a:fld>
            <a:endParaRPr lang="ar-SA"/>
          </a:p>
        </p:txBody>
      </p:sp>
      <p:sp>
        <p:nvSpPr>
          <p:cNvPr id="6" name="Rectangle 5"/>
          <p:cNvSpPr/>
          <p:nvPr/>
        </p:nvSpPr>
        <p:spPr>
          <a:xfrm>
            <a:off x="3149975" y="1556792"/>
            <a:ext cx="2844047" cy="769441"/>
          </a:xfrm>
          <a:prstGeom prst="rect">
            <a:avLst/>
          </a:prstGeom>
        </p:spPr>
        <p:txBody>
          <a:bodyPr wrap="none">
            <a:spAutoFit/>
          </a:bodyPr>
          <a:lstStyle/>
          <a:p>
            <a:pPr lvl="0" algn="ctr" fontAlgn="base">
              <a:spcBef>
                <a:spcPct val="50000"/>
              </a:spcBef>
              <a:spcAft>
                <a:spcPct val="0"/>
              </a:spcAft>
            </a:pPr>
            <a:r>
              <a:rPr lang="en-US" sz="4400" dirty="0">
                <a:solidFill>
                  <a:srgbClr val="006666"/>
                </a:solidFill>
                <a:effectLst>
                  <a:outerShdw blurRad="38100" dist="38100" dir="2700000" algn="tl">
                    <a:srgbClr val="C0C0C0"/>
                  </a:outerShdw>
                </a:effectLst>
                <a:latin typeface="Verdana" pitchFamily="34" charset="0"/>
                <a:cs typeface="Arial" pitchFamily="34" charset="0"/>
              </a:rPr>
              <a:t>Lecture </a:t>
            </a:r>
            <a:r>
              <a:rPr lang="en-US" sz="4400" dirty="0" smtClean="0">
                <a:solidFill>
                  <a:srgbClr val="006666"/>
                </a:solidFill>
                <a:effectLst>
                  <a:outerShdw blurRad="38100" dist="38100" dir="2700000" algn="tl">
                    <a:srgbClr val="C0C0C0"/>
                  </a:outerShdw>
                </a:effectLst>
                <a:latin typeface="Verdana" pitchFamily="34" charset="0"/>
                <a:cs typeface="Arial" pitchFamily="34" charset="0"/>
              </a:rPr>
              <a:t>3</a:t>
            </a:r>
            <a:endParaRPr lang="en-US" sz="4400" dirty="0">
              <a:solidFill>
                <a:srgbClr val="006666"/>
              </a:solidFill>
              <a:effectLst>
                <a:outerShdw blurRad="38100" dist="38100" dir="2700000" algn="tl">
                  <a:srgbClr val="C0C0C0"/>
                </a:outerShdw>
              </a:effectLst>
              <a:latin typeface="Verdana" pitchFamily="34" charset="0"/>
              <a:cs typeface="Arial" pitchFamily="34" charset="0"/>
            </a:endParaRPr>
          </a:p>
        </p:txBody>
      </p:sp>
    </p:spTree>
    <p:extLst>
      <p:ext uri="{BB962C8B-B14F-4D97-AF65-F5344CB8AC3E}">
        <p14:creationId xmlns:p14="http://schemas.microsoft.com/office/powerpoint/2010/main" val="2350939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523186"/>
          </a:xfrm>
        </p:spPr>
        <p:txBody>
          <a:bodyPr>
            <a:normAutofit fontScale="90000"/>
          </a:bodyPr>
          <a:lstStyle/>
          <a:p>
            <a:pPr algn="r"/>
            <a:r>
              <a:rPr lang="ar-SA" sz="4000" dirty="0" smtClean="0"/>
              <a:t>المعاملة </a:t>
            </a:r>
            <a:r>
              <a:rPr lang="en-US" sz="4000" dirty="0" smtClean="0"/>
              <a:t>Transaction</a:t>
            </a:r>
            <a:endParaRPr lang="ar-SA" sz="4000" dirty="0"/>
          </a:p>
        </p:txBody>
      </p:sp>
      <p:sp>
        <p:nvSpPr>
          <p:cNvPr id="3" name="Content Placeholder 2"/>
          <p:cNvSpPr>
            <a:spLocks noGrp="1"/>
          </p:cNvSpPr>
          <p:nvPr>
            <p:ph idx="1"/>
          </p:nvPr>
        </p:nvSpPr>
        <p:spPr>
          <a:xfrm>
            <a:off x="755576" y="1412776"/>
            <a:ext cx="7488832" cy="4680520"/>
          </a:xfrm>
        </p:spPr>
        <p:txBody>
          <a:bodyPr>
            <a:normAutofit lnSpcReduction="10000"/>
          </a:bodyPr>
          <a:lstStyle/>
          <a:p>
            <a:r>
              <a:rPr lang="ar-SA" sz="2800" dirty="0" smtClean="0"/>
              <a:t>عبارة عن عمل أو سلسلة أعمال تنفذ من قبل مستفيد واحد أو برنامج تطبيقي, والذي يقرأ أو يحدث محتويات قاعدة البيانات (وحدة منطقية من العمل على قاعدة البيانات</a:t>
            </a:r>
            <a:r>
              <a:rPr lang="ar-SA" dirty="0" smtClean="0"/>
              <a:t>).</a:t>
            </a:r>
          </a:p>
          <a:p>
            <a:r>
              <a:rPr lang="ar-SA" sz="2800" dirty="0"/>
              <a:t>قد تكون برنامج كامل أو جزء من برنامج, أو أمر مفرد </a:t>
            </a:r>
            <a:r>
              <a:rPr lang="ar-SA" sz="2800" dirty="0" smtClean="0"/>
              <a:t>(مثل </a:t>
            </a:r>
            <a:r>
              <a:rPr lang="ar-SA" sz="2800" dirty="0"/>
              <a:t>الأمر </a:t>
            </a:r>
            <a:r>
              <a:rPr lang="en-US" sz="2800" dirty="0"/>
              <a:t>Select</a:t>
            </a:r>
            <a:r>
              <a:rPr lang="ar-SA" sz="2800" dirty="0"/>
              <a:t> في </a:t>
            </a:r>
            <a:r>
              <a:rPr lang="en-US" sz="2800" dirty="0"/>
              <a:t>SQL</a:t>
            </a:r>
            <a:r>
              <a:rPr lang="ar-SA" sz="2800" dirty="0"/>
              <a:t> أو أمر </a:t>
            </a:r>
            <a:r>
              <a:rPr lang="en-US" sz="2800" dirty="0" smtClean="0"/>
              <a:t>(Update</a:t>
            </a:r>
            <a:r>
              <a:rPr lang="ar-SA" sz="2800" dirty="0"/>
              <a:t>, وقد يتضمن أي عدد من العمليات على قاعدة  </a:t>
            </a:r>
            <a:r>
              <a:rPr lang="ar-SA" sz="2800" dirty="0" smtClean="0"/>
              <a:t>البيانات.</a:t>
            </a:r>
          </a:p>
          <a:p>
            <a:r>
              <a:rPr lang="ar-SA" sz="2800" dirty="0" smtClean="0"/>
              <a:t>مثال: تحديث الراتب لموظف محدد ومعطى رقمه الوظيفي </a:t>
            </a:r>
            <a:r>
              <a:rPr lang="en-US" sz="2800" dirty="0" smtClean="0"/>
              <a:t>x</a:t>
            </a:r>
            <a:endParaRPr lang="ar-SA" sz="2800" dirty="0" smtClean="0"/>
          </a:p>
          <a:p>
            <a:pPr marL="0" indent="0" algn="l" rtl="0">
              <a:buNone/>
            </a:pPr>
            <a:r>
              <a:rPr lang="en-US" sz="2800" dirty="0"/>
              <a:t> </a:t>
            </a:r>
            <a:r>
              <a:rPr lang="en-US" sz="2800" dirty="0" smtClean="0"/>
              <a:t>   Read(staff No=x, salary)</a:t>
            </a:r>
          </a:p>
          <a:p>
            <a:pPr marL="0" indent="0" algn="l" rtl="0">
              <a:buNone/>
            </a:pPr>
            <a:r>
              <a:rPr lang="en-US" sz="2800" dirty="0"/>
              <a:t> </a:t>
            </a:r>
            <a:r>
              <a:rPr lang="en-US" sz="2800" dirty="0" smtClean="0"/>
              <a:t>   Salary = salary*1.1</a:t>
            </a:r>
          </a:p>
          <a:p>
            <a:pPr marL="0" indent="0" algn="l" rtl="0">
              <a:buNone/>
            </a:pPr>
            <a:r>
              <a:rPr lang="en-US" sz="2800" dirty="0"/>
              <a:t> </a:t>
            </a:r>
            <a:r>
              <a:rPr lang="en-US" sz="2800" dirty="0" smtClean="0"/>
              <a:t>    Write(staff No = x, salary)</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3</a:t>
            </a:fld>
            <a:endParaRPr lang="ar-SA"/>
          </a:p>
        </p:txBody>
      </p:sp>
    </p:spTree>
    <p:extLst>
      <p:ext uri="{BB962C8B-B14F-4D97-AF65-F5344CB8AC3E}">
        <p14:creationId xmlns:p14="http://schemas.microsoft.com/office/powerpoint/2010/main" val="3748386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761292"/>
            <a:ext cx="7488832" cy="5404012"/>
          </a:xfrm>
        </p:spPr>
        <p:txBody>
          <a:bodyPr>
            <a:normAutofit lnSpcReduction="10000"/>
          </a:bodyPr>
          <a:lstStyle/>
          <a:p>
            <a:pPr algn="just"/>
            <a:r>
              <a:rPr lang="ar-SA" sz="2800" dirty="0"/>
              <a:t>يمكن أن يكون للمعاملة نتيجة واحدة من اثنين:</a:t>
            </a:r>
          </a:p>
          <a:p>
            <a:pPr marL="0" indent="0" algn="just">
              <a:buNone/>
            </a:pPr>
            <a:r>
              <a:rPr lang="ar-SA" sz="2800" dirty="0"/>
              <a:t> - اذا أكملت المعاملة بنجاح, يقال للمعاملة ملتزمة (</a:t>
            </a:r>
            <a:r>
              <a:rPr lang="en-US" sz="2800" dirty="0"/>
              <a:t>Committed</a:t>
            </a:r>
            <a:r>
              <a:rPr lang="ar-SA" sz="2800" dirty="0"/>
              <a:t>) وتوصل قاعدة البيانات الى حالة متناغمة جديدة.</a:t>
            </a:r>
          </a:p>
          <a:p>
            <a:pPr marL="0" indent="0" algn="just">
              <a:buNone/>
            </a:pPr>
            <a:r>
              <a:rPr lang="ar-SA" sz="2800" dirty="0"/>
              <a:t> - اذا لم تنفذ المعاملة بنجاح, فان المعاملة تخرج من النظام (</a:t>
            </a:r>
            <a:r>
              <a:rPr lang="en-US" sz="2800" dirty="0"/>
              <a:t>Aborted</a:t>
            </a:r>
            <a:r>
              <a:rPr lang="ar-SA" sz="2800" dirty="0"/>
              <a:t>)</a:t>
            </a:r>
          </a:p>
          <a:p>
            <a:pPr algn="just"/>
            <a:r>
              <a:rPr lang="ar-SA" sz="2800" dirty="0"/>
              <a:t>اذا اخرجت المعاملة فيجب اعادة تخزين قاعدة البيانات الى الحالة المتناغمة كما كانت قبل أن تبدأ </a:t>
            </a:r>
            <a:r>
              <a:rPr lang="ar-SA" sz="2800" dirty="0" smtClean="0"/>
              <a:t>المعاملة.مثل هذه المعاملة تعاد الى السابق </a:t>
            </a:r>
            <a:r>
              <a:rPr lang="en-US" sz="2800" dirty="0" smtClean="0"/>
              <a:t>Roll back</a:t>
            </a:r>
            <a:r>
              <a:rPr lang="ar-SA" sz="2800" dirty="0" smtClean="0"/>
              <a:t> أو تهمل العمل السابق </a:t>
            </a:r>
            <a:r>
              <a:rPr lang="en-US" sz="2800" dirty="0" smtClean="0"/>
              <a:t>undone</a:t>
            </a:r>
            <a:r>
              <a:rPr lang="ar-SA" sz="2800" dirty="0" smtClean="0"/>
              <a:t>.</a:t>
            </a:r>
          </a:p>
          <a:p>
            <a:pPr algn="just"/>
            <a:r>
              <a:rPr lang="ar-SA" sz="2800" dirty="0" smtClean="0"/>
              <a:t>لا يمكن اخراج المعاملة الملتزمة,واذا كانت خطأ فيجب انجاز معاملة أخرى تعويضيه لعكس تأثيرها.</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4</a:t>
            </a:fld>
            <a:endParaRPr lang="ar-SA"/>
          </a:p>
        </p:txBody>
      </p:sp>
    </p:spTree>
    <p:extLst>
      <p:ext uri="{BB962C8B-B14F-4D97-AF65-F5344CB8AC3E}">
        <p14:creationId xmlns:p14="http://schemas.microsoft.com/office/powerpoint/2010/main" val="1595567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5</a:t>
            </a:fld>
            <a:endParaRPr lang="ar-SA"/>
          </a:p>
        </p:txBody>
      </p:sp>
      <p:cxnSp>
        <p:nvCxnSpPr>
          <p:cNvPr id="16" name="Straight Arrow Connector 15"/>
          <p:cNvCxnSpPr/>
          <p:nvPr/>
        </p:nvCxnSpPr>
        <p:spPr>
          <a:xfrm>
            <a:off x="683568" y="4221088"/>
            <a:ext cx="93610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23528" y="3820978"/>
            <a:ext cx="1440160" cy="400110"/>
          </a:xfrm>
          <a:prstGeom prst="rect">
            <a:avLst/>
          </a:prstGeom>
          <a:noFill/>
        </p:spPr>
        <p:txBody>
          <a:bodyPr wrap="square" rtlCol="1">
            <a:spAutoFit/>
          </a:bodyPr>
          <a:lstStyle/>
          <a:p>
            <a:r>
              <a:rPr lang="ar-SA" sz="2000" b="1" dirty="0" smtClean="0"/>
              <a:t>بدء المعاملة</a:t>
            </a:r>
            <a:endParaRPr lang="ar-SA" sz="2000" b="1" dirty="0"/>
          </a:p>
        </p:txBody>
      </p:sp>
      <p:grpSp>
        <p:nvGrpSpPr>
          <p:cNvPr id="2" name="Group 1"/>
          <p:cNvGrpSpPr/>
          <p:nvPr/>
        </p:nvGrpSpPr>
        <p:grpSpPr>
          <a:xfrm>
            <a:off x="1763688" y="2916812"/>
            <a:ext cx="5832648" cy="2096364"/>
            <a:chOff x="1763688" y="1012666"/>
            <a:chExt cx="5832648" cy="2096364"/>
          </a:xfrm>
        </p:grpSpPr>
        <p:sp>
          <p:nvSpPr>
            <p:cNvPr id="6" name="Rectangle 5"/>
            <p:cNvSpPr/>
            <p:nvPr/>
          </p:nvSpPr>
          <p:spPr>
            <a:xfrm>
              <a:off x="6372200" y="1052736"/>
              <a:ext cx="1224136"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6372200" y="1196752"/>
              <a:ext cx="1080120" cy="5760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ملتزمة</a:t>
              </a:r>
              <a:endParaRPr lang="ar-SA" sz="2400" dirty="0"/>
            </a:p>
          </p:txBody>
        </p:sp>
        <p:sp>
          <p:nvSpPr>
            <p:cNvPr id="8" name="Rectangle 7"/>
            <p:cNvSpPr/>
            <p:nvPr/>
          </p:nvSpPr>
          <p:spPr>
            <a:xfrm>
              <a:off x="6372200" y="2420888"/>
              <a:ext cx="1080120" cy="5760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مخرجة</a:t>
              </a:r>
              <a:endParaRPr lang="ar-SA" sz="2400" dirty="0"/>
            </a:p>
          </p:txBody>
        </p:sp>
        <p:cxnSp>
          <p:nvCxnSpPr>
            <p:cNvPr id="10" name="Straight Arrow Connector 9"/>
            <p:cNvCxnSpPr/>
            <p:nvPr/>
          </p:nvCxnSpPr>
          <p:spPr>
            <a:xfrm>
              <a:off x="4788024" y="1484784"/>
              <a:ext cx="158417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860032" y="2780928"/>
              <a:ext cx="158417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491880" y="1196752"/>
              <a:ext cx="1296144" cy="5760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000" b="1" dirty="0" smtClean="0"/>
                <a:t>ملتزمة جزئياُ</a:t>
              </a:r>
              <a:endParaRPr lang="ar-SA" sz="2000" b="1" dirty="0"/>
            </a:p>
          </p:txBody>
        </p:sp>
        <p:sp>
          <p:nvSpPr>
            <p:cNvPr id="14" name="Rectangle 13"/>
            <p:cNvSpPr/>
            <p:nvPr/>
          </p:nvSpPr>
          <p:spPr>
            <a:xfrm>
              <a:off x="3491880" y="2492896"/>
              <a:ext cx="1296144" cy="5760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فاشلة</a:t>
              </a:r>
              <a:endParaRPr lang="ar-SA" sz="2400" dirty="0"/>
            </a:p>
          </p:txBody>
        </p:sp>
        <p:sp>
          <p:nvSpPr>
            <p:cNvPr id="15" name="Rectangle 14"/>
            <p:cNvSpPr/>
            <p:nvPr/>
          </p:nvSpPr>
          <p:spPr>
            <a:xfrm>
              <a:off x="1763688" y="1988840"/>
              <a:ext cx="1080120" cy="5760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فعالة</a:t>
              </a:r>
              <a:endParaRPr lang="ar-SA" sz="2400" dirty="0"/>
            </a:p>
          </p:txBody>
        </p:sp>
        <p:cxnSp>
          <p:nvCxnSpPr>
            <p:cNvPr id="18" name="Straight Arrow Connector 17"/>
            <p:cNvCxnSpPr/>
            <p:nvPr/>
          </p:nvCxnSpPr>
          <p:spPr>
            <a:xfrm flipV="1">
              <a:off x="2843808" y="1700808"/>
              <a:ext cx="64807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endCxn id="14" idx="1"/>
            </p:cNvCxnSpPr>
            <p:nvPr/>
          </p:nvCxnSpPr>
          <p:spPr>
            <a:xfrm>
              <a:off x="2843808" y="2492896"/>
              <a:ext cx="64807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907704" y="2708920"/>
              <a:ext cx="1440160" cy="400110"/>
            </a:xfrm>
            <a:prstGeom prst="rect">
              <a:avLst/>
            </a:prstGeom>
            <a:noFill/>
          </p:spPr>
          <p:txBody>
            <a:bodyPr wrap="square" rtlCol="1">
              <a:spAutoFit/>
            </a:bodyPr>
            <a:lstStyle/>
            <a:p>
              <a:r>
                <a:rPr lang="ar-SA" sz="2000" b="1" dirty="0" smtClean="0"/>
                <a:t>اجهاض</a:t>
              </a:r>
              <a:endParaRPr lang="ar-SA" sz="2000" b="1" dirty="0"/>
            </a:p>
          </p:txBody>
        </p:sp>
        <p:cxnSp>
          <p:nvCxnSpPr>
            <p:cNvPr id="28" name="Straight Arrow Connector 27"/>
            <p:cNvCxnSpPr/>
            <p:nvPr/>
          </p:nvCxnSpPr>
          <p:spPr>
            <a:xfrm>
              <a:off x="4067944" y="1772816"/>
              <a:ext cx="0" cy="5760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419872" y="1804754"/>
              <a:ext cx="1440160" cy="400110"/>
            </a:xfrm>
            <a:prstGeom prst="rect">
              <a:avLst/>
            </a:prstGeom>
            <a:noFill/>
          </p:spPr>
          <p:txBody>
            <a:bodyPr wrap="square" rtlCol="1">
              <a:spAutoFit/>
            </a:bodyPr>
            <a:lstStyle/>
            <a:p>
              <a:r>
                <a:rPr lang="ar-SA" sz="2000" b="1" dirty="0" smtClean="0"/>
                <a:t>اجهض</a:t>
              </a:r>
              <a:endParaRPr lang="ar-SA" sz="2000" b="1" dirty="0"/>
            </a:p>
          </p:txBody>
        </p:sp>
        <p:sp>
          <p:nvSpPr>
            <p:cNvPr id="31" name="TextBox 30"/>
            <p:cNvSpPr txBox="1"/>
            <p:nvPr/>
          </p:nvSpPr>
          <p:spPr>
            <a:xfrm>
              <a:off x="4499992" y="1012666"/>
              <a:ext cx="1440160" cy="400110"/>
            </a:xfrm>
            <a:prstGeom prst="rect">
              <a:avLst/>
            </a:prstGeom>
            <a:noFill/>
          </p:spPr>
          <p:txBody>
            <a:bodyPr wrap="square" rtlCol="1">
              <a:spAutoFit/>
            </a:bodyPr>
            <a:lstStyle/>
            <a:p>
              <a:r>
                <a:rPr lang="ar-SA" sz="2000" b="1" dirty="0" smtClean="0"/>
                <a:t>التزام</a:t>
              </a:r>
              <a:endParaRPr lang="ar-SA" sz="2000" b="1" dirty="0"/>
            </a:p>
          </p:txBody>
        </p:sp>
        <p:cxnSp>
          <p:nvCxnSpPr>
            <p:cNvPr id="41" name="Straight Arrow Connector 40"/>
            <p:cNvCxnSpPr/>
            <p:nvPr/>
          </p:nvCxnSpPr>
          <p:spPr>
            <a:xfrm>
              <a:off x="1979712" y="1412776"/>
              <a:ext cx="0"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979712" y="1412776"/>
              <a:ext cx="3240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endCxn id="15" idx="0"/>
            </p:cNvCxnSpPr>
            <p:nvPr/>
          </p:nvCxnSpPr>
          <p:spPr>
            <a:xfrm>
              <a:off x="2303748" y="1412776"/>
              <a:ext cx="0" cy="57606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3491880" y="4994012"/>
            <a:ext cx="2592288" cy="523220"/>
          </a:xfrm>
          <a:prstGeom prst="rect">
            <a:avLst/>
          </a:prstGeom>
          <a:noFill/>
        </p:spPr>
        <p:txBody>
          <a:bodyPr wrap="square" rtlCol="1">
            <a:spAutoFit/>
          </a:bodyPr>
          <a:lstStyle/>
          <a:p>
            <a:pPr algn="ctr"/>
            <a:r>
              <a:rPr lang="ar-SA" sz="2800" dirty="0" smtClean="0"/>
              <a:t>نقل  حالة معاملة</a:t>
            </a:r>
            <a:endParaRPr lang="ar-SA" sz="2800" dirty="0"/>
          </a:p>
        </p:txBody>
      </p:sp>
      <p:sp>
        <p:nvSpPr>
          <p:cNvPr id="3" name="TextBox 2"/>
          <p:cNvSpPr txBox="1"/>
          <p:nvPr/>
        </p:nvSpPr>
        <p:spPr>
          <a:xfrm>
            <a:off x="899592" y="1124744"/>
            <a:ext cx="7056784" cy="1384995"/>
          </a:xfrm>
          <a:prstGeom prst="rect">
            <a:avLst/>
          </a:prstGeom>
          <a:noFill/>
        </p:spPr>
        <p:txBody>
          <a:bodyPr wrap="square" rtlCol="1">
            <a:spAutoFit/>
          </a:bodyPr>
          <a:lstStyle/>
          <a:p>
            <a:r>
              <a:rPr lang="ar-SA" sz="2800" dirty="0" smtClean="0"/>
              <a:t>المعاملة المجهضة وتم اعادة العمل فيها يمكن اعادة تنفيذها بعد ذلك , واعتماداً على سبب الفشل , قد تنفذ بنجاح ويتم الالتزام بها  , الشكل يوضح ذلك :</a:t>
            </a:r>
            <a:endParaRPr lang="ar-SA" sz="2800" dirty="0"/>
          </a:p>
        </p:txBody>
      </p:sp>
      <p:sp>
        <p:nvSpPr>
          <p:cNvPr id="29" name="TextBox 28"/>
          <p:cNvSpPr txBox="1"/>
          <p:nvPr/>
        </p:nvSpPr>
        <p:spPr>
          <a:xfrm>
            <a:off x="1763688" y="2924944"/>
            <a:ext cx="1440160" cy="400110"/>
          </a:xfrm>
          <a:prstGeom prst="rect">
            <a:avLst/>
          </a:prstGeom>
          <a:noFill/>
        </p:spPr>
        <p:txBody>
          <a:bodyPr wrap="square" rtlCol="1">
            <a:spAutoFit/>
          </a:bodyPr>
          <a:lstStyle/>
          <a:p>
            <a:r>
              <a:rPr lang="ar-SA" sz="2000" b="1" dirty="0" smtClean="0"/>
              <a:t>نهاية المعاملة</a:t>
            </a:r>
            <a:endParaRPr lang="ar-SA" sz="2000" b="1" dirty="0"/>
          </a:p>
        </p:txBody>
      </p:sp>
    </p:spTree>
    <p:extLst>
      <p:ext uri="{BB962C8B-B14F-4D97-AF65-F5344CB8AC3E}">
        <p14:creationId xmlns:p14="http://schemas.microsoft.com/office/powerpoint/2010/main" val="2445125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764704"/>
            <a:ext cx="7488832" cy="5256584"/>
          </a:xfrm>
        </p:spPr>
        <p:txBody>
          <a:bodyPr>
            <a:normAutofit fontScale="92500" lnSpcReduction="10000"/>
          </a:bodyPr>
          <a:lstStyle/>
          <a:p>
            <a:pPr marL="0" indent="0" algn="just">
              <a:buNone/>
            </a:pPr>
            <a:r>
              <a:rPr lang="en-US" dirty="0" smtClean="0"/>
              <a:t> </a:t>
            </a:r>
            <a:r>
              <a:rPr lang="ar-SA" dirty="0" smtClean="0"/>
              <a:t> </a:t>
            </a:r>
            <a:r>
              <a:rPr lang="ar-SA" sz="2800" dirty="0" smtClean="0"/>
              <a:t>من الرسم السابق بالاضافة  الي  الحالات الطبيعية (</a:t>
            </a:r>
            <a:r>
              <a:rPr lang="en-US" sz="2800" dirty="0" err="1" smtClean="0"/>
              <a:t>active,committed,aborted</a:t>
            </a:r>
            <a:r>
              <a:rPr lang="ar-SA" sz="2800" dirty="0" smtClean="0"/>
              <a:t>) توجد حالتين :</a:t>
            </a:r>
          </a:p>
          <a:p>
            <a:pPr algn="just"/>
            <a:r>
              <a:rPr lang="ar-SA" sz="2800" dirty="0" smtClean="0"/>
              <a:t>التزام جزئي </a:t>
            </a:r>
            <a:r>
              <a:rPr lang="en-US" sz="2800" dirty="0" smtClean="0"/>
              <a:t>partially Committed</a:t>
            </a:r>
            <a:r>
              <a:rPr lang="ar-SA" sz="2800" dirty="0" smtClean="0"/>
              <a:t>: يكون موجود بعد تنفيذ الجملة الأخيرة.قد يتم اكتشاف أن المعاملة قد انتهكت التسلسل العملي </a:t>
            </a:r>
            <a:r>
              <a:rPr lang="en-US" sz="2800" dirty="0" err="1" smtClean="0"/>
              <a:t>Serializability</a:t>
            </a:r>
            <a:r>
              <a:rPr lang="ar-SA" sz="2800" dirty="0" smtClean="0"/>
              <a:t> أو أنها انتهكت شرط سلامة البيانات ويجب اجهاضها. أو  لم يتم تسجيلها بأمان في المخازن الثانوية وفي هذة الحالة تكون في حالة فشل ويجب اجهاضها.اما اذا كانت المعاملة ناجحة فان أي تحديث يمكن تسجيله بأمان وتكون المعاملة في حالة التزام </a:t>
            </a:r>
            <a:r>
              <a:rPr lang="en-US" sz="2800" dirty="0" smtClean="0"/>
              <a:t>committed</a:t>
            </a:r>
            <a:endParaRPr lang="ar-SA" sz="2800" dirty="0" smtClean="0"/>
          </a:p>
          <a:p>
            <a:pPr algn="just"/>
            <a:r>
              <a:rPr lang="ar-SA" sz="2800" dirty="0" smtClean="0"/>
              <a:t>فاشلة </a:t>
            </a:r>
            <a:r>
              <a:rPr lang="en-US" sz="2800" dirty="0" smtClean="0"/>
              <a:t>Failed</a:t>
            </a:r>
            <a:r>
              <a:rPr lang="ar-SA" sz="2800" dirty="0" smtClean="0"/>
              <a:t> :تكون موجودة في حالة عدم استطاعة المعاملة الالتزام أو أن المعاملة قد تم اجهاضها بينما هي في حالة العمل </a:t>
            </a:r>
            <a:r>
              <a:rPr lang="en-US" sz="2800" dirty="0" smtClean="0"/>
              <a:t>Active</a:t>
            </a:r>
            <a:r>
              <a:rPr lang="ar-SA" sz="2800" dirty="0" smtClean="0"/>
              <a:t>, ربما سبب أن المستفيد أجهض المعاملة أو كنتيجة لسياق السيطرة التزامنية التي تجهض المعاملة لضمان التسلسل العملي </a:t>
            </a:r>
            <a:r>
              <a:rPr lang="en-US" sz="2800" dirty="0" err="1" smtClean="0"/>
              <a:t>Serializability</a:t>
            </a:r>
            <a:r>
              <a:rPr lang="ar-SA" sz="2800" dirty="0" smtClean="0"/>
              <a:t>.</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6</a:t>
            </a:fld>
            <a:endParaRPr lang="ar-SA"/>
          </a:p>
        </p:txBody>
      </p:sp>
    </p:spTree>
    <p:extLst>
      <p:ext uri="{BB962C8B-B14F-4D97-AF65-F5344CB8AC3E}">
        <p14:creationId xmlns:p14="http://schemas.microsoft.com/office/powerpoint/2010/main" val="3230393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9" y="692696"/>
            <a:ext cx="7376700" cy="667202"/>
          </a:xfrm>
        </p:spPr>
        <p:txBody>
          <a:bodyPr>
            <a:normAutofit/>
          </a:bodyPr>
          <a:lstStyle/>
          <a:p>
            <a:r>
              <a:rPr lang="ar-SA" sz="3200" b="1" dirty="0" smtClean="0"/>
              <a:t>خصائص المعاملات </a:t>
            </a:r>
            <a:r>
              <a:rPr lang="en-US" sz="3200" b="1" dirty="0" smtClean="0"/>
              <a:t>Transaction Properties</a:t>
            </a:r>
            <a:endParaRPr lang="ar-SA" sz="3200" b="1" dirty="0"/>
          </a:p>
        </p:txBody>
      </p:sp>
      <p:sp>
        <p:nvSpPr>
          <p:cNvPr id="3" name="Content Placeholder 2"/>
          <p:cNvSpPr>
            <a:spLocks noGrp="1"/>
          </p:cNvSpPr>
          <p:nvPr>
            <p:ph idx="1"/>
          </p:nvPr>
        </p:nvSpPr>
        <p:spPr>
          <a:xfrm>
            <a:off x="755576" y="1340768"/>
            <a:ext cx="7704856" cy="4320480"/>
          </a:xfrm>
        </p:spPr>
        <p:txBody>
          <a:bodyPr>
            <a:normAutofit/>
          </a:bodyPr>
          <a:lstStyle/>
          <a:p>
            <a:pPr marL="0" indent="0">
              <a:buNone/>
            </a:pPr>
            <a:r>
              <a:rPr lang="ar-SA" sz="3200" dirty="0" smtClean="0"/>
              <a:t>تمتلك المعاملات أربعة خصائص تسمى </a:t>
            </a:r>
            <a:r>
              <a:rPr lang="en-US" sz="3200" dirty="0" smtClean="0"/>
              <a:t>ACID</a:t>
            </a:r>
            <a:r>
              <a:rPr lang="ar-SA" sz="3200" dirty="0" smtClean="0"/>
              <a:t> هي:</a:t>
            </a:r>
          </a:p>
          <a:p>
            <a:r>
              <a:rPr lang="ar-SA" sz="3200" b="1" dirty="0" smtClean="0"/>
              <a:t>الذرية </a:t>
            </a:r>
            <a:r>
              <a:rPr lang="en-US" sz="3200" b="1" dirty="0" smtClean="0"/>
              <a:t>Atomicity</a:t>
            </a:r>
            <a:r>
              <a:rPr lang="ar-SA" sz="3200" dirty="0" smtClean="0"/>
              <a:t> :خاصية </a:t>
            </a:r>
            <a:r>
              <a:rPr lang="en-US" sz="3200" dirty="0" smtClean="0"/>
              <a:t>“</a:t>
            </a:r>
            <a:r>
              <a:rPr lang="ar-SA" sz="3200" dirty="0" smtClean="0"/>
              <a:t> الجميع أو لا شئ</a:t>
            </a:r>
            <a:r>
              <a:rPr lang="en-US" sz="3200" dirty="0" smtClean="0"/>
              <a:t>”</a:t>
            </a:r>
            <a:r>
              <a:rPr lang="ar-SA" sz="3200" dirty="0" smtClean="0"/>
              <a:t>.المعاملة وحدة لا يمكن تجزئتها بحيث أنها اما تنفذ بصورة كاملة أو لا يتم تنفيذها.</a:t>
            </a:r>
          </a:p>
          <a:p>
            <a:r>
              <a:rPr lang="ar-SA" sz="3200" b="1" dirty="0" smtClean="0"/>
              <a:t>التناغم </a:t>
            </a:r>
            <a:r>
              <a:rPr lang="en-US" sz="3200" b="1" dirty="0" smtClean="0"/>
              <a:t>Consistency</a:t>
            </a:r>
            <a:r>
              <a:rPr lang="ar-SA" sz="3200" dirty="0" smtClean="0"/>
              <a:t> :تحفظ المعاملات تناغم قاعدة البيانات, المعاملة تنقل حالة التناغم لقاعدة البيانات الى حالة تناغم أخرى , بدون ضرورة المحافظة على التناغم في جميع النقاط الوسيطة.</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7</a:t>
            </a:fld>
            <a:endParaRPr lang="ar-SA"/>
          </a:p>
        </p:txBody>
      </p:sp>
    </p:spTree>
    <p:extLst>
      <p:ext uri="{BB962C8B-B14F-4D97-AF65-F5344CB8AC3E}">
        <p14:creationId xmlns:p14="http://schemas.microsoft.com/office/powerpoint/2010/main" val="1688681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9" y="692696"/>
            <a:ext cx="7376700" cy="667202"/>
          </a:xfrm>
        </p:spPr>
        <p:txBody>
          <a:bodyPr>
            <a:normAutofit fontScale="90000"/>
          </a:bodyPr>
          <a:lstStyle/>
          <a:p>
            <a:r>
              <a:rPr lang="ar-SA" sz="3200" b="1" dirty="0" smtClean="0"/>
              <a:t>تابع:خصائص المعاملات </a:t>
            </a:r>
            <a:r>
              <a:rPr lang="en-US" sz="3200" b="1" dirty="0" smtClean="0"/>
              <a:t>Transaction Properties</a:t>
            </a:r>
            <a:endParaRPr lang="ar-SA" sz="3200" b="1" dirty="0"/>
          </a:p>
        </p:txBody>
      </p:sp>
      <p:sp>
        <p:nvSpPr>
          <p:cNvPr id="3" name="Content Placeholder 2"/>
          <p:cNvSpPr>
            <a:spLocks noGrp="1"/>
          </p:cNvSpPr>
          <p:nvPr>
            <p:ph idx="1"/>
          </p:nvPr>
        </p:nvSpPr>
        <p:spPr>
          <a:xfrm>
            <a:off x="899592" y="1340768"/>
            <a:ext cx="7272808" cy="4752528"/>
          </a:xfrm>
        </p:spPr>
        <p:txBody>
          <a:bodyPr>
            <a:normAutofit/>
          </a:bodyPr>
          <a:lstStyle/>
          <a:p>
            <a:pPr algn="just"/>
            <a:r>
              <a:rPr lang="ar-SA" sz="3200" b="1" dirty="0" smtClean="0"/>
              <a:t>العزل </a:t>
            </a:r>
            <a:r>
              <a:rPr lang="en-US" sz="3200" b="1" dirty="0" smtClean="0"/>
              <a:t>Isolation</a:t>
            </a:r>
            <a:r>
              <a:rPr lang="ar-SA" sz="3200" dirty="0" smtClean="0"/>
              <a:t> :تعزل المعاملات الواحدة عن الأخرى, بالرغم من أن هنالك العديد من المعاملات تنفذ بصورة متزامنة فان أي معاملة تحديث موجودة  تعزل عن البقية الى أن يتم الزام هذه المعاملة.</a:t>
            </a:r>
          </a:p>
          <a:p>
            <a:pPr algn="just"/>
            <a:r>
              <a:rPr lang="ar-SA" sz="3200" b="1" dirty="0" smtClean="0"/>
              <a:t>القدرة على المتانة </a:t>
            </a:r>
            <a:r>
              <a:rPr lang="en-US" sz="3200" b="1" dirty="0" smtClean="0"/>
              <a:t>Durability</a:t>
            </a:r>
            <a:r>
              <a:rPr lang="ar-SA" sz="3200" dirty="0" smtClean="0"/>
              <a:t> :حالما يتم الزام المعاملة, فان تحديثاتها تبقى في قاعدة البيانات, حتى اذا كان الناتج تحطم النظام.</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8</a:t>
            </a:fld>
            <a:endParaRPr lang="ar-SA"/>
          </a:p>
        </p:txBody>
      </p:sp>
    </p:spTree>
    <p:extLst>
      <p:ext uri="{BB962C8B-B14F-4D97-AF65-F5344CB8AC3E}">
        <p14:creationId xmlns:p14="http://schemas.microsoft.com/office/powerpoint/2010/main" val="1795954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836712"/>
            <a:ext cx="7704856" cy="5400600"/>
          </a:xfrm>
        </p:spPr>
        <p:txBody>
          <a:bodyPr>
            <a:normAutofit lnSpcReduction="10000"/>
          </a:bodyPr>
          <a:lstStyle/>
          <a:p>
            <a:pPr marL="0" indent="0">
              <a:buNone/>
            </a:pPr>
            <a:r>
              <a:rPr lang="ar-SA" sz="2800" u="sng" dirty="0"/>
              <a:t>نظام قاعدة البيانات ذو المستخدم </a:t>
            </a:r>
            <a:r>
              <a:rPr lang="ar-SA" sz="2800" u="sng" dirty="0" smtClean="0"/>
              <a:t>–المفرد:</a:t>
            </a:r>
            <a:endParaRPr lang="ar-SA" sz="2800" u="sng" dirty="0"/>
          </a:p>
          <a:p>
            <a:r>
              <a:rPr lang="ar-SA" sz="2800" dirty="0" smtClean="0"/>
              <a:t> يضمن بصورة اوتوماتيكية التسلسل العملي </a:t>
            </a:r>
            <a:r>
              <a:rPr lang="en-US" sz="2800" dirty="0" err="1" smtClean="0"/>
              <a:t>Serializability</a:t>
            </a:r>
            <a:r>
              <a:rPr lang="ar-SA" sz="2800" dirty="0" smtClean="0"/>
              <a:t> وعزل </a:t>
            </a:r>
            <a:r>
              <a:rPr lang="en-US" sz="2800" dirty="0" smtClean="0"/>
              <a:t>Isolation</a:t>
            </a:r>
            <a:r>
              <a:rPr lang="ar-SA" sz="2800" dirty="0" smtClean="0"/>
              <a:t> لقاعدة البيانات, لأن معاملة  واحدة تنفذ في وقت واحد</a:t>
            </a:r>
            <a:r>
              <a:rPr lang="ar-SA" dirty="0" smtClean="0"/>
              <a:t>. كما يجب ان يضمن خاصية الذرية والمتانة .</a:t>
            </a:r>
          </a:p>
          <a:p>
            <a:endParaRPr lang="ar-SA" dirty="0"/>
          </a:p>
          <a:p>
            <a:pPr marL="0" indent="0" algn="just">
              <a:buNone/>
            </a:pPr>
            <a:r>
              <a:rPr lang="ar-SA" sz="2800" u="sng" dirty="0"/>
              <a:t>قواعد البيانات المتعدد المستخدمين</a:t>
            </a:r>
            <a:r>
              <a:rPr lang="ar-SA" sz="2800" dirty="0" smtClean="0"/>
              <a:t>:</a:t>
            </a:r>
          </a:p>
          <a:p>
            <a:pPr algn="just"/>
            <a:r>
              <a:rPr lang="ar-SA" sz="2800" dirty="0" smtClean="0"/>
              <a:t> مثالياً مرتبطة مع معاملات التزامن المتعددة لذلك في هذه الحالة يجب تطبيق بعض القيود لضمان التسلسل العملي والعزل للمعاملات بالاضافة الى الذرية والمتانة من أجل حفظ سلامة وتناغم قاعدة البيانات ، وفي هذه الحالة يجب أن تدار المعاملات من خلال استخدام تقنيات سيطرة التزامن لتجنب مثل هذه الحالات غير المرغوبة . </a:t>
            </a:r>
          </a:p>
          <a:p>
            <a:pPr algn="just"/>
            <a:endParaRPr lang="ar-SA" sz="2800" dirty="0" smtClean="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9</a:t>
            </a:fld>
            <a:endParaRPr lang="ar-SA"/>
          </a:p>
        </p:txBody>
      </p:sp>
    </p:spTree>
    <p:extLst>
      <p:ext uri="{BB962C8B-B14F-4D97-AF65-F5344CB8AC3E}">
        <p14:creationId xmlns:p14="http://schemas.microsoft.com/office/powerpoint/2010/main" val="3336620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595194"/>
          </a:xfrm>
        </p:spPr>
        <p:txBody>
          <a:bodyPr>
            <a:noAutofit/>
          </a:bodyPr>
          <a:lstStyle/>
          <a:p>
            <a:r>
              <a:rPr lang="ar-SA" sz="3200" b="1" dirty="0" smtClean="0"/>
              <a:t>الإدارة الداخلية </a:t>
            </a:r>
            <a:r>
              <a:rPr lang="en-US" sz="3200" b="1" dirty="0" smtClean="0"/>
              <a:t>Internal Management</a:t>
            </a:r>
            <a:endParaRPr lang="ar-SA" sz="3200" b="1" dirty="0"/>
          </a:p>
        </p:txBody>
      </p:sp>
      <p:sp>
        <p:nvSpPr>
          <p:cNvPr id="3" name="Content Placeholder 2"/>
          <p:cNvSpPr>
            <a:spLocks noGrp="1"/>
          </p:cNvSpPr>
          <p:nvPr>
            <p:ph idx="1"/>
          </p:nvPr>
        </p:nvSpPr>
        <p:spPr>
          <a:xfrm>
            <a:off x="971600" y="1412776"/>
            <a:ext cx="7200800" cy="4464496"/>
          </a:xfrm>
        </p:spPr>
        <p:txBody>
          <a:bodyPr>
            <a:normAutofit fontScale="92500" lnSpcReduction="20000"/>
          </a:bodyPr>
          <a:lstStyle/>
          <a:p>
            <a:r>
              <a:rPr lang="ar-SA" sz="3000" dirty="0" smtClean="0"/>
              <a:t>أفرضي ان لدينا حسابين مصرفيين في قاعدة بيانات ونرغب في تحويل نقود من حساب الى حساب آخر, يتطلب هذا عمليتين منفصليتين في قاعدة البيانات المسندة على </a:t>
            </a:r>
            <a:r>
              <a:rPr lang="en-US" sz="3000" dirty="0" smtClean="0"/>
              <a:t>SQL</a:t>
            </a:r>
            <a:r>
              <a:rPr lang="ar-SA" sz="3000" dirty="0" smtClean="0"/>
              <a:t> </a:t>
            </a:r>
            <a:r>
              <a:rPr lang="ar-SA" dirty="0" smtClean="0"/>
              <a:t>:</a:t>
            </a:r>
          </a:p>
          <a:p>
            <a:pPr marL="0" indent="0" algn="l" rtl="0">
              <a:buNone/>
            </a:pPr>
            <a:r>
              <a:rPr lang="en-US" sz="2600" dirty="0" smtClean="0"/>
              <a:t>UPDATE ACCOUNTS</a:t>
            </a:r>
          </a:p>
          <a:p>
            <a:pPr marL="0" indent="0" algn="l" rtl="0">
              <a:buNone/>
            </a:pPr>
            <a:r>
              <a:rPr lang="en-US" sz="2600" dirty="0"/>
              <a:t> </a:t>
            </a:r>
            <a:r>
              <a:rPr lang="en-US" sz="2600" dirty="0" smtClean="0"/>
              <a:t> SET BALANCE=BALANCE-100</a:t>
            </a:r>
          </a:p>
          <a:p>
            <a:pPr marL="0" indent="0" algn="l" rtl="0">
              <a:buNone/>
            </a:pPr>
            <a:r>
              <a:rPr lang="en-US" sz="2600" dirty="0"/>
              <a:t> </a:t>
            </a:r>
            <a:r>
              <a:rPr lang="en-US" sz="2600" dirty="0" smtClean="0"/>
              <a:t>    WHERE ACCNO=1234;</a:t>
            </a:r>
          </a:p>
          <a:p>
            <a:pPr marL="0" indent="0" algn="l" rtl="0">
              <a:buNone/>
            </a:pPr>
            <a:r>
              <a:rPr lang="en-US" sz="2600" dirty="0" smtClean="0"/>
              <a:t>UPDATE ACCOUNTS</a:t>
            </a:r>
          </a:p>
          <a:p>
            <a:pPr marL="0" indent="0" algn="l" rtl="0">
              <a:buNone/>
            </a:pPr>
            <a:r>
              <a:rPr lang="en-US" sz="2600" dirty="0" smtClean="0"/>
              <a:t>SET BALANCE=BALANCE+100</a:t>
            </a:r>
          </a:p>
          <a:p>
            <a:pPr marL="0" indent="0" algn="l" rtl="0">
              <a:buNone/>
            </a:pPr>
            <a:r>
              <a:rPr lang="en-US" sz="2600" dirty="0"/>
              <a:t> </a:t>
            </a:r>
            <a:r>
              <a:rPr lang="en-US" sz="2600" dirty="0" smtClean="0"/>
              <a:t>        WHERE ACCNO=4567</a:t>
            </a:r>
            <a:r>
              <a:rPr lang="en-US" dirty="0" smtClean="0"/>
              <a:t>;</a:t>
            </a:r>
            <a:endParaRPr lang="ar-SA" dirty="0" smtClean="0"/>
          </a:p>
          <a:p>
            <a:pPr marL="0" indent="0" algn="l" rtl="0">
              <a:buNone/>
            </a:pPr>
            <a:endParaRPr lang="ar-SA" dirty="0" smtClean="0"/>
          </a:p>
          <a:p>
            <a:r>
              <a:rPr lang="ar-SA" sz="2600" dirty="0" smtClean="0"/>
              <a:t>قد تتحطم قاعدة البيانات بين تنفيذ الأمرين مما يترك البيانات في حالة غير متناغمة.</a:t>
            </a:r>
            <a:endParaRPr lang="ar-SA" sz="26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10</a:t>
            </a:fld>
            <a:endParaRPr lang="ar-SA"/>
          </a:p>
        </p:txBody>
      </p:sp>
    </p:spTree>
    <p:extLst>
      <p:ext uri="{BB962C8B-B14F-4D97-AF65-F5344CB8AC3E}">
        <p14:creationId xmlns:p14="http://schemas.microsoft.com/office/powerpoint/2010/main" val="3425210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1124744"/>
            <a:ext cx="6912768" cy="4968552"/>
          </a:xfrm>
        </p:spPr>
        <p:txBody>
          <a:bodyPr>
            <a:normAutofit/>
          </a:bodyPr>
          <a:lstStyle/>
          <a:p>
            <a:pPr algn="just"/>
            <a:r>
              <a:rPr lang="ar-SA" sz="3200" dirty="0" smtClean="0"/>
              <a:t>تتطلب سلامة المعاملة أن تكون تأثيرات المعاملات اما كاملة أو لا تجرى أبداً.</a:t>
            </a:r>
          </a:p>
          <a:p>
            <a:pPr algn="just"/>
            <a:r>
              <a:rPr lang="ar-SA" sz="3200" dirty="0" smtClean="0"/>
              <a:t>يوجد سياق</a:t>
            </a:r>
            <a:r>
              <a:rPr lang="ar-SA" sz="3200" b="1" dirty="0" smtClean="0"/>
              <a:t> </a:t>
            </a:r>
            <a:r>
              <a:rPr lang="en-US" sz="3200" b="1" dirty="0" smtClean="0"/>
              <a:t>Roll back</a:t>
            </a:r>
            <a:r>
              <a:rPr lang="ar-SA" sz="3200" b="1" dirty="0" smtClean="0"/>
              <a:t> و</a:t>
            </a:r>
            <a:r>
              <a:rPr lang="en-US" sz="3200" b="1" dirty="0" smtClean="0"/>
              <a:t>Commit</a:t>
            </a:r>
            <a:r>
              <a:rPr lang="ar-SA" sz="3200" b="1" dirty="0" smtClean="0"/>
              <a:t> </a:t>
            </a:r>
            <a:r>
              <a:rPr lang="ar-SA" sz="3200" dirty="0" smtClean="0"/>
              <a:t>من أجل سلامة المعاملة:</a:t>
            </a:r>
          </a:p>
          <a:p>
            <a:pPr algn="just">
              <a:buFont typeface="Wingdings" pitchFamily="2" charset="2"/>
              <a:buChar char="v"/>
            </a:pPr>
            <a:r>
              <a:rPr lang="ar-SA" sz="3200" b="1" u="sng" dirty="0" smtClean="0"/>
              <a:t> الالتزام </a:t>
            </a:r>
            <a:r>
              <a:rPr lang="en-US" sz="3200" b="1" u="sng" dirty="0" smtClean="0"/>
              <a:t>Commit</a:t>
            </a:r>
            <a:r>
              <a:rPr lang="ar-SA" sz="3200" b="1" u="sng" dirty="0" smtClean="0"/>
              <a:t> </a:t>
            </a:r>
            <a:r>
              <a:rPr lang="ar-SA" sz="3200" dirty="0" smtClean="0"/>
              <a:t> هو عندما تحدث التغيرات على قاعدة البيانات بصورة دائمة.عندما تتحطم قاعدة البيانات فان التغيرات التي لم يتم الزامها (</a:t>
            </a:r>
            <a:r>
              <a:rPr lang="en-US" sz="3200" dirty="0" smtClean="0"/>
              <a:t>Committed</a:t>
            </a:r>
            <a:r>
              <a:rPr lang="ar-SA" sz="3200" dirty="0" smtClean="0"/>
              <a:t>) سوف تفقد.</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11</a:t>
            </a:fld>
            <a:endParaRPr lang="ar-SA"/>
          </a:p>
        </p:txBody>
      </p:sp>
    </p:spTree>
    <p:extLst>
      <p:ext uri="{BB962C8B-B14F-4D97-AF65-F5344CB8AC3E}">
        <p14:creationId xmlns:p14="http://schemas.microsoft.com/office/powerpoint/2010/main" val="2431236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764704"/>
            <a:ext cx="7344816" cy="5328592"/>
          </a:xfrm>
        </p:spPr>
        <p:txBody>
          <a:bodyPr>
            <a:normAutofit lnSpcReduction="10000"/>
          </a:bodyPr>
          <a:lstStyle/>
          <a:p>
            <a:r>
              <a:rPr lang="ar-SA" sz="2800" dirty="0" smtClean="0"/>
              <a:t>مع المعاملة السابقة يمكننا أن نضع أمر </a:t>
            </a:r>
            <a:r>
              <a:rPr lang="en-US" sz="2800" dirty="0" smtClean="0"/>
              <a:t>commit</a:t>
            </a:r>
            <a:r>
              <a:rPr lang="ar-SA" sz="2800" dirty="0" smtClean="0"/>
              <a:t> واضح عندما نضع أوامر التحديث هذه كما يلي:</a:t>
            </a:r>
          </a:p>
          <a:p>
            <a:pPr marL="0" indent="0" algn="l" rtl="0">
              <a:buNone/>
            </a:pPr>
            <a:r>
              <a:rPr lang="en-US" dirty="0"/>
              <a:t>UPDATE ACCOUNTS</a:t>
            </a:r>
          </a:p>
          <a:p>
            <a:pPr marL="0" indent="0" algn="l" rtl="0">
              <a:buNone/>
            </a:pPr>
            <a:r>
              <a:rPr lang="en-US" dirty="0"/>
              <a:t>  SET BALANCE=BALANCE-100</a:t>
            </a:r>
          </a:p>
          <a:p>
            <a:pPr marL="0" indent="0" algn="l" rtl="0">
              <a:buNone/>
            </a:pPr>
            <a:r>
              <a:rPr lang="en-US" dirty="0"/>
              <a:t>     WHERE </a:t>
            </a:r>
            <a:r>
              <a:rPr lang="en-US" dirty="0" smtClean="0"/>
              <a:t>ACCNO=1234;</a:t>
            </a:r>
          </a:p>
          <a:p>
            <a:pPr marL="0" indent="0" algn="l" rtl="0">
              <a:buNone/>
            </a:pPr>
            <a:endParaRPr lang="en-US" dirty="0"/>
          </a:p>
          <a:p>
            <a:pPr marL="0" indent="0" algn="l" rtl="0">
              <a:buNone/>
            </a:pPr>
            <a:r>
              <a:rPr lang="en-US" dirty="0"/>
              <a:t>UPDATE ACCOUNTS</a:t>
            </a:r>
          </a:p>
          <a:p>
            <a:pPr marL="0" indent="0" algn="l" rtl="0">
              <a:buNone/>
            </a:pPr>
            <a:r>
              <a:rPr lang="en-US" dirty="0"/>
              <a:t>SET BALANCE=BALANCE+100</a:t>
            </a:r>
          </a:p>
          <a:p>
            <a:pPr marL="0" indent="0" algn="l" rtl="0">
              <a:buNone/>
            </a:pPr>
            <a:r>
              <a:rPr lang="en-US" dirty="0"/>
              <a:t>         WHERE ACCNO=4567;</a:t>
            </a:r>
            <a:endParaRPr lang="ar-SA" dirty="0"/>
          </a:p>
          <a:p>
            <a:pPr marL="0" indent="0" algn="l" rtl="0">
              <a:buNone/>
            </a:pPr>
            <a:r>
              <a:rPr lang="en-US" dirty="0" smtClean="0"/>
              <a:t>COMMIT;</a:t>
            </a:r>
            <a:endParaRPr lang="ar-SA" dirty="0"/>
          </a:p>
          <a:p>
            <a:r>
              <a:rPr lang="ar-SA" sz="2800" dirty="0" smtClean="0"/>
              <a:t>يعني هذا أن التحديث الأول عابر ولا يكون دائم الى أن ينفذ التحديث الثاني بمعنى اذا تحطمت قاعدة البيانات بين الأمرين فان تأثيرات التحديث الأول تكون مفقودة.</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12</a:t>
            </a:fld>
            <a:endParaRPr lang="ar-SA"/>
          </a:p>
        </p:txBody>
      </p:sp>
    </p:spTree>
    <p:extLst>
      <p:ext uri="{BB962C8B-B14F-4D97-AF65-F5344CB8AC3E}">
        <p14:creationId xmlns:p14="http://schemas.microsoft.com/office/powerpoint/2010/main" val="1772070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692696"/>
            <a:ext cx="7632848" cy="5760640"/>
          </a:xfrm>
        </p:spPr>
        <p:txBody>
          <a:bodyPr>
            <a:normAutofit fontScale="77500" lnSpcReduction="20000"/>
          </a:bodyPr>
          <a:lstStyle/>
          <a:p>
            <a:pPr>
              <a:buFont typeface="Wingdings" pitchFamily="2" charset="2"/>
              <a:buChar char="v"/>
            </a:pPr>
            <a:r>
              <a:rPr lang="ar-SA" sz="3000" b="1" u="sng" dirty="0" smtClean="0"/>
              <a:t>الرجوع ثانية </a:t>
            </a:r>
            <a:r>
              <a:rPr lang="en-US" sz="3000" b="1" u="sng" dirty="0" smtClean="0"/>
              <a:t> : Rollback</a:t>
            </a:r>
            <a:r>
              <a:rPr lang="ar-SA" sz="3000" dirty="0" smtClean="0"/>
              <a:t> هي آلية لإرجاع تأثيرات المعاملة عندما  يوضع </a:t>
            </a:r>
            <a:r>
              <a:rPr lang="en-US" sz="3000" dirty="0" smtClean="0"/>
              <a:t>Rollback</a:t>
            </a:r>
            <a:r>
              <a:rPr lang="ar-SA" sz="3000" dirty="0" smtClean="0"/>
              <a:t> فان جميع تغيرات قاعدة البيانات منذ آخر </a:t>
            </a:r>
            <a:r>
              <a:rPr lang="en-US" sz="3000" dirty="0" smtClean="0"/>
              <a:t>commit</a:t>
            </a:r>
            <a:r>
              <a:rPr lang="ar-SA" sz="3000" dirty="0" smtClean="0"/>
              <a:t> ترجع السابق ولتوضيح  تأتيراتها خذي تسلسل الأوامر التالية:</a:t>
            </a:r>
          </a:p>
          <a:p>
            <a:pPr marL="0" indent="0" algn="l" rtl="0">
              <a:buNone/>
            </a:pPr>
            <a:r>
              <a:rPr lang="en-US" dirty="0" smtClean="0"/>
              <a:t>1- SELECT NAME FROM CUSTOMERS WHERE</a:t>
            </a:r>
          </a:p>
          <a:p>
            <a:pPr marL="0" indent="0" algn="l" rtl="0">
              <a:buNone/>
            </a:pPr>
            <a:r>
              <a:rPr lang="en-US" dirty="0"/>
              <a:t> </a:t>
            </a:r>
            <a:r>
              <a:rPr lang="en-US" dirty="0" smtClean="0"/>
              <a:t>     REFNO=1;(RETURNES’ P</a:t>
            </a:r>
            <a:r>
              <a:rPr lang="ar-SA" dirty="0" smtClean="0"/>
              <a:t> </a:t>
            </a:r>
            <a:r>
              <a:rPr lang="en-US" dirty="0" smtClean="0"/>
              <a:t> </a:t>
            </a:r>
            <a:r>
              <a:rPr lang="en-US" dirty="0" err="1" smtClean="0"/>
              <a:t>Abul</a:t>
            </a:r>
            <a:r>
              <a:rPr lang="en-US" dirty="0" smtClean="0"/>
              <a:t>’)</a:t>
            </a:r>
          </a:p>
          <a:p>
            <a:pPr marL="0" indent="0" algn="l" rtl="0">
              <a:buNone/>
            </a:pPr>
            <a:r>
              <a:rPr lang="en-US" dirty="0" smtClean="0"/>
              <a:t>2-UPDATE CUSTOMERS</a:t>
            </a:r>
          </a:p>
          <a:p>
            <a:pPr marL="0" indent="0" algn="l" rtl="0">
              <a:buNone/>
            </a:pPr>
            <a:r>
              <a:rPr lang="en-US" dirty="0"/>
              <a:t> </a:t>
            </a:r>
            <a:r>
              <a:rPr lang="en-US" dirty="0" smtClean="0"/>
              <a:t>   Set NAME=‘Jones’</a:t>
            </a:r>
          </a:p>
          <a:p>
            <a:pPr marL="0" indent="0" algn="l" rtl="0">
              <a:buNone/>
            </a:pPr>
            <a:r>
              <a:rPr lang="en-US" dirty="0"/>
              <a:t> </a:t>
            </a:r>
            <a:r>
              <a:rPr lang="en-US" dirty="0" smtClean="0"/>
              <a:t>      where ref no=1;</a:t>
            </a:r>
          </a:p>
          <a:p>
            <a:pPr marL="0" indent="0" algn="l" rtl="0">
              <a:buNone/>
            </a:pPr>
            <a:r>
              <a:rPr lang="en-US" dirty="0" smtClean="0"/>
              <a:t>3-COMMIT;</a:t>
            </a:r>
          </a:p>
          <a:p>
            <a:pPr marL="0" indent="0" algn="l" rtl="0">
              <a:buNone/>
            </a:pPr>
            <a:r>
              <a:rPr lang="en-US" dirty="0" smtClean="0"/>
              <a:t>4-SELECT NAME FROM CUSTOERS WHERE</a:t>
            </a:r>
          </a:p>
          <a:p>
            <a:pPr marL="0" indent="0" algn="l" rtl="0">
              <a:buNone/>
            </a:pPr>
            <a:r>
              <a:rPr lang="en-US" dirty="0"/>
              <a:t> </a:t>
            </a:r>
            <a:r>
              <a:rPr lang="en-US" dirty="0" smtClean="0"/>
              <a:t>  REFNO=1;</a:t>
            </a:r>
          </a:p>
          <a:p>
            <a:pPr marL="0" indent="0" algn="l" rtl="0">
              <a:buNone/>
            </a:pPr>
            <a:r>
              <a:rPr lang="en-US" dirty="0" smtClean="0"/>
              <a:t>(RETURNS ‘J JONES’)</a:t>
            </a:r>
          </a:p>
          <a:p>
            <a:pPr marL="0" indent="0" algn="l" rtl="0">
              <a:buNone/>
            </a:pPr>
            <a:r>
              <a:rPr lang="en-US" dirty="0" smtClean="0"/>
              <a:t>5-ROLLBACK;</a:t>
            </a:r>
          </a:p>
          <a:p>
            <a:pPr marL="0" indent="0" algn="l" rtl="0">
              <a:buNone/>
            </a:pPr>
            <a:r>
              <a:rPr lang="en-US" dirty="0" smtClean="0"/>
              <a:t>6-SELECT NAME FROM CUSTOMERS WHERE</a:t>
            </a:r>
          </a:p>
          <a:p>
            <a:pPr marL="0" indent="0" algn="l" rtl="0">
              <a:buNone/>
            </a:pPr>
            <a:r>
              <a:rPr lang="en-US" dirty="0"/>
              <a:t> </a:t>
            </a:r>
            <a:r>
              <a:rPr lang="en-US" dirty="0" smtClean="0"/>
              <a:t>   REFNO=1;</a:t>
            </a:r>
          </a:p>
          <a:p>
            <a:pPr marL="0" indent="0" algn="l" rtl="0">
              <a:buNone/>
            </a:pPr>
            <a:r>
              <a:rPr lang="en-US" dirty="0" smtClean="0"/>
              <a:t>(RETURNS ‘ J Jones)</a:t>
            </a:r>
            <a:endParaRPr lang="ar-SA" dirty="0"/>
          </a:p>
          <a:p>
            <a:endParaRPr lang="ar-SA" dirty="0" smtClean="0"/>
          </a:p>
          <a:p>
            <a:r>
              <a:rPr lang="ar-SA" sz="2800" dirty="0" smtClean="0"/>
              <a:t>يجعل الأمر </a:t>
            </a:r>
            <a:r>
              <a:rPr lang="en-US" sz="2800" dirty="0" smtClean="0"/>
              <a:t>commit</a:t>
            </a:r>
            <a:r>
              <a:rPr lang="ar-SA" sz="2800" dirty="0" smtClean="0"/>
              <a:t> في </a:t>
            </a:r>
            <a:r>
              <a:rPr lang="en-US" sz="2800" dirty="0" smtClean="0"/>
              <a:t>3</a:t>
            </a:r>
            <a:r>
              <a:rPr lang="ar-SA" sz="2800" dirty="0" smtClean="0"/>
              <a:t> التغيير دائم وأي تنفيذ للأمر </a:t>
            </a:r>
            <a:r>
              <a:rPr lang="en-US" sz="2800" dirty="0" smtClean="0"/>
              <a:t>rollback</a:t>
            </a:r>
            <a:r>
              <a:rPr lang="ar-SA" sz="2800" dirty="0" smtClean="0"/>
              <a:t> سوف يرجع التغييرات فقط التي عملت منذ آخر </a:t>
            </a:r>
            <a:r>
              <a:rPr lang="en-US" sz="2800" dirty="0" smtClean="0"/>
              <a:t>commit</a:t>
            </a:r>
            <a:r>
              <a:rPr lang="ar-SA" sz="2800" dirty="0" smtClean="0"/>
              <a:t> سابق.</a:t>
            </a:r>
            <a:endParaRPr lang="ar-SA" sz="2800" dirty="0"/>
          </a:p>
        </p:txBody>
      </p:sp>
      <p:sp>
        <p:nvSpPr>
          <p:cNvPr id="4" name="Date Placeholder 3"/>
          <p:cNvSpPr>
            <a:spLocks noGrp="1"/>
          </p:cNvSpPr>
          <p:nvPr>
            <p:ph type="dt" sz="half" idx="10"/>
          </p:nvPr>
        </p:nvSpPr>
        <p:spPr/>
        <p:txBody>
          <a:bodyPr/>
          <a:lstStyle/>
          <a:p>
            <a:r>
              <a:rPr lang="ar-SA" dirty="0" smtClean="0"/>
              <a:t>14/03/1433</a:t>
            </a:r>
            <a:endParaRPr lang="ar-SA" dirty="0"/>
          </a:p>
        </p:txBody>
      </p:sp>
      <p:sp>
        <p:nvSpPr>
          <p:cNvPr id="5" name="Slide Number Placeholder 4"/>
          <p:cNvSpPr>
            <a:spLocks noGrp="1"/>
          </p:cNvSpPr>
          <p:nvPr>
            <p:ph type="sldNum" sz="quarter" idx="12"/>
          </p:nvPr>
        </p:nvSpPr>
        <p:spPr/>
        <p:txBody>
          <a:bodyPr/>
          <a:lstStyle/>
          <a:p>
            <a:fld id="{A145591B-E76B-4192-8627-FD35A805CD2C}" type="slidenum">
              <a:rPr lang="ar-SA" smtClean="0"/>
              <a:t>13</a:t>
            </a:fld>
            <a:endParaRPr lang="ar-SA"/>
          </a:p>
        </p:txBody>
      </p:sp>
    </p:spTree>
    <p:extLst>
      <p:ext uri="{BB962C8B-B14F-4D97-AF65-F5344CB8AC3E}">
        <p14:creationId xmlns:p14="http://schemas.microsoft.com/office/powerpoint/2010/main" val="51619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 calcmode="lin" valueType="num">
                                      <p:cBhvr additive="base">
                                        <p:cTn id="1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692696"/>
            <a:ext cx="7344816" cy="5256584"/>
          </a:xfrm>
        </p:spPr>
        <p:txBody>
          <a:bodyPr>
            <a:normAutofit/>
          </a:bodyPr>
          <a:lstStyle/>
          <a:p>
            <a:pPr algn="just"/>
            <a:r>
              <a:rPr lang="ar-SA" sz="3200" dirty="0" smtClean="0"/>
              <a:t>يمكن تغيير المثال السابق من خلال استخدام </a:t>
            </a:r>
            <a:r>
              <a:rPr lang="en-US" sz="3200" dirty="0" smtClean="0"/>
              <a:t>save point</a:t>
            </a:r>
            <a:r>
              <a:rPr lang="ar-SA" sz="3200" dirty="0" smtClean="0"/>
              <a:t>.</a:t>
            </a:r>
          </a:p>
          <a:p>
            <a:pPr algn="just"/>
            <a:r>
              <a:rPr lang="ar-SA" sz="3200" dirty="0" smtClean="0"/>
              <a:t>عندما يستخدم الأمر </a:t>
            </a:r>
            <a:r>
              <a:rPr lang="en-US" sz="3200" dirty="0" smtClean="0"/>
              <a:t>roll back</a:t>
            </a:r>
            <a:r>
              <a:rPr lang="ar-SA" sz="3200" dirty="0" smtClean="0"/>
              <a:t> قد يكون اشارة الى </a:t>
            </a:r>
            <a:r>
              <a:rPr lang="en-US" sz="3200" dirty="0" smtClean="0"/>
              <a:t>save point</a:t>
            </a:r>
            <a:r>
              <a:rPr lang="ar-SA" sz="3200" dirty="0" smtClean="0"/>
              <a:t> .</a:t>
            </a:r>
          </a:p>
          <a:p>
            <a:pPr algn="just"/>
            <a:r>
              <a:rPr lang="ar-SA" sz="3200" dirty="0" smtClean="0"/>
              <a:t>اذا لم يوضع أي </a:t>
            </a:r>
            <a:r>
              <a:rPr lang="en-US" sz="3200" dirty="0" smtClean="0"/>
              <a:t>commit</a:t>
            </a:r>
            <a:r>
              <a:rPr lang="ar-SA" sz="3200" dirty="0" smtClean="0"/>
              <a:t> منذ آخر </a:t>
            </a:r>
            <a:r>
              <a:rPr lang="en-US" sz="3200" dirty="0" smtClean="0"/>
              <a:t>save point</a:t>
            </a:r>
            <a:r>
              <a:rPr lang="ar-SA" sz="3200" dirty="0" smtClean="0"/>
              <a:t> فان قاعدة البيانات ترجع ثانية الى الوضع الذي يكون فيه </a:t>
            </a:r>
            <a:r>
              <a:rPr lang="en-US" sz="3200" dirty="0" smtClean="0"/>
              <a:t>save point</a:t>
            </a:r>
            <a:r>
              <a:rPr lang="ar-SA" sz="3200" dirty="0" smtClean="0"/>
              <a:t> بدلاً من آخر </a:t>
            </a:r>
            <a:r>
              <a:rPr lang="en-US" sz="3200" dirty="0" smtClean="0"/>
              <a:t>commit</a:t>
            </a:r>
            <a:r>
              <a:rPr lang="ar-SA" sz="3200" dirty="0" smtClean="0"/>
              <a:t> </a:t>
            </a:r>
            <a:endParaRPr lang="ar-SA" sz="32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14</a:t>
            </a:fld>
            <a:endParaRPr lang="ar-SA"/>
          </a:p>
        </p:txBody>
      </p:sp>
    </p:spTree>
    <p:extLst>
      <p:ext uri="{BB962C8B-B14F-4D97-AF65-F5344CB8AC3E}">
        <p14:creationId xmlns:p14="http://schemas.microsoft.com/office/powerpoint/2010/main" val="1246906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620688"/>
            <a:ext cx="7560840" cy="5472608"/>
          </a:xfrm>
        </p:spPr>
        <p:txBody>
          <a:bodyPr>
            <a:normAutofit fontScale="85000" lnSpcReduction="20000"/>
          </a:bodyPr>
          <a:lstStyle/>
          <a:p>
            <a:pPr marL="0" indent="0" algn="l" rtl="0">
              <a:buNone/>
            </a:pPr>
            <a:r>
              <a:rPr lang="en-US" dirty="0" smtClean="0"/>
              <a:t>1- </a:t>
            </a:r>
            <a:r>
              <a:rPr lang="en-US" dirty="0"/>
              <a:t>SELECT NAME FROM CUSTOMERS </a:t>
            </a:r>
            <a:r>
              <a:rPr lang="en-US" dirty="0" smtClean="0"/>
              <a:t>WHERE </a:t>
            </a:r>
            <a:r>
              <a:rPr lang="en-US" dirty="0"/>
              <a:t>REFNO=1; </a:t>
            </a:r>
            <a:r>
              <a:rPr lang="en-US" dirty="0" smtClean="0"/>
              <a:t>(</a:t>
            </a:r>
            <a:r>
              <a:rPr lang="en-US" dirty="0"/>
              <a:t>RETURNES’ P</a:t>
            </a:r>
            <a:r>
              <a:rPr lang="ar-SA" dirty="0"/>
              <a:t> </a:t>
            </a:r>
            <a:r>
              <a:rPr lang="en-US" dirty="0"/>
              <a:t> </a:t>
            </a:r>
            <a:r>
              <a:rPr lang="en-US" dirty="0" err="1"/>
              <a:t>Abul</a:t>
            </a:r>
            <a:r>
              <a:rPr lang="en-US" dirty="0"/>
              <a:t>’)</a:t>
            </a:r>
          </a:p>
          <a:p>
            <a:pPr marL="0" indent="0" algn="l" rtl="0">
              <a:buNone/>
            </a:pPr>
            <a:r>
              <a:rPr lang="en-US" dirty="0"/>
              <a:t>2-UPDATE CUSTOMERS</a:t>
            </a:r>
          </a:p>
          <a:p>
            <a:pPr marL="0" indent="0" algn="l" rtl="0">
              <a:buNone/>
            </a:pPr>
            <a:r>
              <a:rPr lang="en-US" dirty="0"/>
              <a:t>    Set NAME</a:t>
            </a:r>
            <a:r>
              <a:rPr lang="en-US" dirty="0" smtClean="0"/>
              <a:t>=‘j Jones</a:t>
            </a:r>
            <a:r>
              <a:rPr lang="en-US" dirty="0"/>
              <a:t>’</a:t>
            </a:r>
          </a:p>
          <a:p>
            <a:pPr marL="0" indent="0" algn="l" rtl="0">
              <a:buNone/>
            </a:pPr>
            <a:r>
              <a:rPr lang="en-US" dirty="0"/>
              <a:t>       </a:t>
            </a:r>
            <a:r>
              <a:rPr lang="en-US" dirty="0" smtClean="0"/>
              <a:t>WHERE REFNO=1</a:t>
            </a:r>
            <a:r>
              <a:rPr lang="en-US" dirty="0"/>
              <a:t>;</a:t>
            </a:r>
          </a:p>
          <a:p>
            <a:pPr marL="0" indent="0" algn="l" rtl="0">
              <a:buNone/>
            </a:pPr>
            <a:r>
              <a:rPr lang="en-US" dirty="0"/>
              <a:t>3-COMMIT;</a:t>
            </a:r>
          </a:p>
          <a:p>
            <a:pPr marL="0" indent="0" algn="l" rtl="0">
              <a:buNone/>
            </a:pPr>
            <a:r>
              <a:rPr lang="en-US" dirty="0"/>
              <a:t>4-SELECT NAME FROM CUSTOERS WHERE</a:t>
            </a:r>
          </a:p>
          <a:p>
            <a:pPr marL="0" indent="0" algn="l" rtl="0">
              <a:buNone/>
            </a:pPr>
            <a:r>
              <a:rPr lang="en-US" dirty="0"/>
              <a:t>   REFNO=1;(RETURNS </a:t>
            </a:r>
            <a:r>
              <a:rPr lang="en-US" dirty="0" smtClean="0"/>
              <a:t>‘j </a:t>
            </a:r>
            <a:r>
              <a:rPr lang="en-US" dirty="0" err="1" smtClean="0"/>
              <a:t>jONES</a:t>
            </a:r>
            <a:r>
              <a:rPr lang="en-US" dirty="0" smtClean="0"/>
              <a:t>’)</a:t>
            </a:r>
          </a:p>
          <a:p>
            <a:pPr marL="0" indent="0" algn="l" rtl="0">
              <a:buNone/>
            </a:pPr>
            <a:r>
              <a:rPr lang="en-US" dirty="0" smtClean="0"/>
              <a:t>5-UPDATE CUSTOMERS</a:t>
            </a:r>
          </a:p>
          <a:p>
            <a:pPr marL="0" indent="0" algn="l" rtl="0">
              <a:buNone/>
            </a:pPr>
            <a:r>
              <a:rPr lang="en-US" dirty="0"/>
              <a:t> </a:t>
            </a:r>
            <a:r>
              <a:rPr lang="en-US" dirty="0" smtClean="0"/>
              <a:t>   SET NAME=‘P smith’</a:t>
            </a:r>
          </a:p>
          <a:p>
            <a:pPr marL="0" indent="0" algn="l" rtl="0">
              <a:buNone/>
            </a:pPr>
            <a:r>
              <a:rPr lang="en-US" dirty="0"/>
              <a:t> </a:t>
            </a:r>
            <a:r>
              <a:rPr lang="en-US" dirty="0" smtClean="0"/>
              <a:t>    WHERE REFNO=1;</a:t>
            </a:r>
          </a:p>
          <a:p>
            <a:pPr marL="0" indent="0" algn="l" rtl="0">
              <a:buNone/>
            </a:pPr>
            <a:r>
              <a:rPr lang="en-US" dirty="0" smtClean="0"/>
              <a:t>6-SAVEPOINT 1;</a:t>
            </a:r>
          </a:p>
          <a:p>
            <a:pPr marL="0" indent="0" algn="l" rtl="0">
              <a:buNone/>
            </a:pPr>
            <a:r>
              <a:rPr lang="en-US" dirty="0" smtClean="0"/>
              <a:t>7-UPDATE CUSTOMERS</a:t>
            </a:r>
          </a:p>
          <a:p>
            <a:pPr marL="0" indent="0" algn="l" rtl="0">
              <a:buNone/>
            </a:pPr>
            <a:r>
              <a:rPr lang="en-US" dirty="0" smtClean="0"/>
              <a:t>SET NAME =‘ A SHARIF’</a:t>
            </a:r>
          </a:p>
          <a:p>
            <a:pPr marL="0" indent="0" algn="l" rtl="0">
              <a:buNone/>
            </a:pPr>
            <a:r>
              <a:rPr lang="en-US" dirty="0" smtClean="0"/>
              <a:t>WHERE REFNO =1’</a:t>
            </a:r>
            <a:endParaRPr lang="en-US" dirty="0"/>
          </a:p>
          <a:p>
            <a:pPr marL="0" indent="0" algn="l" rtl="0">
              <a:buNone/>
            </a:pPr>
            <a:r>
              <a:rPr lang="en-US" dirty="0" smtClean="0"/>
              <a:t>8-ROLLBACK TO SAVEPOINT 1;</a:t>
            </a:r>
            <a:endParaRPr lang="en-US" dirty="0"/>
          </a:p>
          <a:p>
            <a:pPr marL="0" indent="0" algn="l" rtl="0">
              <a:buNone/>
            </a:pPr>
            <a:r>
              <a:rPr lang="en-US" dirty="0" smtClean="0"/>
              <a:t>9-SELECT </a:t>
            </a:r>
            <a:r>
              <a:rPr lang="en-US" dirty="0"/>
              <a:t>NAME FROM CUSTOMERS WHERE</a:t>
            </a:r>
          </a:p>
          <a:p>
            <a:pPr marL="0" indent="0" algn="l" rtl="0">
              <a:buNone/>
            </a:pPr>
            <a:r>
              <a:rPr lang="en-US" dirty="0"/>
              <a:t>    REFNO=1;(RETURNS ‘ </a:t>
            </a:r>
            <a:r>
              <a:rPr lang="en-US" dirty="0" smtClean="0"/>
              <a:t>P smith’)</a:t>
            </a:r>
            <a:endParaRPr lang="ar-SA" dirty="0"/>
          </a:p>
          <a:p>
            <a:pPr marL="0" indent="0" algn="l" rtl="0">
              <a:buNone/>
            </a:pPr>
            <a:endParaRPr lang="ar-SA"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15</a:t>
            </a:fld>
            <a:endParaRPr lang="ar-SA"/>
          </a:p>
        </p:txBody>
      </p:sp>
    </p:spTree>
    <p:extLst>
      <p:ext uri="{BB962C8B-B14F-4D97-AF65-F5344CB8AC3E}">
        <p14:creationId xmlns:p14="http://schemas.microsoft.com/office/powerpoint/2010/main" val="1138496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692696"/>
            <a:ext cx="7272808" cy="5030373"/>
          </a:xfrm>
        </p:spPr>
        <p:txBody>
          <a:bodyPr/>
          <a:lstStyle/>
          <a:p>
            <a:pPr algn="just"/>
            <a:r>
              <a:rPr lang="ar-SA" sz="3200" dirty="0" smtClean="0"/>
              <a:t>يسترجع الامر الأخير البيانات التي تعكس حالة قاعدة البيانات في </a:t>
            </a:r>
            <a:r>
              <a:rPr lang="en-US" sz="3200" dirty="0" smtClean="0"/>
              <a:t>save point1</a:t>
            </a:r>
            <a:r>
              <a:rPr lang="ar-SA" sz="3200" dirty="0" smtClean="0"/>
              <a:t> , بسبب أننا نرجع الي هذه النقطة ,  مرجعين تأثيرات الامر </a:t>
            </a:r>
            <a:r>
              <a:rPr lang="en-US" sz="3200" dirty="0" smtClean="0"/>
              <a:t>update</a:t>
            </a:r>
            <a:r>
              <a:rPr lang="ar-SA" sz="3200" dirty="0" smtClean="0"/>
              <a:t> في الامر </a:t>
            </a:r>
            <a:r>
              <a:rPr lang="en-US" sz="3200" dirty="0" smtClean="0"/>
              <a:t>7</a:t>
            </a:r>
            <a:r>
              <a:rPr lang="ar-SA" sz="3200" dirty="0" smtClean="0"/>
              <a:t> فقط.</a:t>
            </a:r>
          </a:p>
          <a:p>
            <a:pPr algn="just"/>
            <a:r>
              <a:rPr lang="ar-SA" sz="3200" dirty="0" smtClean="0"/>
              <a:t>سوف يكون للرجوع </a:t>
            </a:r>
            <a:r>
              <a:rPr lang="en-US" sz="3200" dirty="0" smtClean="0"/>
              <a:t>rollback</a:t>
            </a:r>
            <a:r>
              <a:rPr lang="ar-SA" sz="3200" dirty="0" smtClean="0"/>
              <a:t> غير المشروط تأثير التراجع الى آخر أمر </a:t>
            </a:r>
            <a:r>
              <a:rPr lang="en-US" sz="3200" dirty="0" smtClean="0"/>
              <a:t>commit</a:t>
            </a:r>
            <a:r>
              <a:rPr lang="ar-SA" sz="3200" dirty="0" smtClean="0"/>
              <a:t> </a:t>
            </a:r>
            <a:r>
              <a:rPr lang="ar-SA" dirty="0" smtClean="0"/>
              <a:t>. </a:t>
            </a:r>
            <a:endParaRPr lang="ar-SA"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16</a:t>
            </a:fld>
            <a:endParaRPr lang="ar-SA"/>
          </a:p>
        </p:txBody>
      </p:sp>
    </p:spTree>
    <p:extLst>
      <p:ext uri="{BB962C8B-B14F-4D97-AF65-F5344CB8AC3E}">
        <p14:creationId xmlns:p14="http://schemas.microsoft.com/office/powerpoint/2010/main" val="1817026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20688"/>
            <a:ext cx="6965245" cy="595194"/>
          </a:xfrm>
        </p:spPr>
        <p:txBody>
          <a:bodyPr>
            <a:noAutofit/>
          </a:bodyPr>
          <a:lstStyle/>
          <a:p>
            <a:r>
              <a:rPr lang="ar-SA" sz="3200" b="1" dirty="0" smtClean="0"/>
              <a:t>سجل المعاملات</a:t>
            </a:r>
            <a:r>
              <a:rPr lang="en-US" sz="3200" b="1" dirty="0" smtClean="0"/>
              <a:t>The Transaction Log</a:t>
            </a:r>
            <a:endParaRPr lang="ar-SA" sz="3200" b="1" dirty="0"/>
          </a:p>
        </p:txBody>
      </p:sp>
      <p:sp>
        <p:nvSpPr>
          <p:cNvPr id="3" name="Content Placeholder 2"/>
          <p:cNvSpPr>
            <a:spLocks noGrp="1"/>
          </p:cNvSpPr>
          <p:nvPr>
            <p:ph idx="1"/>
          </p:nvPr>
        </p:nvSpPr>
        <p:spPr>
          <a:xfrm>
            <a:off x="971600" y="1124744"/>
            <a:ext cx="7200800" cy="4824536"/>
          </a:xfrm>
        </p:spPr>
        <p:txBody>
          <a:bodyPr>
            <a:noAutofit/>
          </a:bodyPr>
          <a:lstStyle/>
          <a:p>
            <a:pPr algn="just"/>
            <a:r>
              <a:rPr lang="ar-SA" sz="2800" dirty="0" smtClean="0"/>
              <a:t>يستخدم نظام قاعدة البيانات سجل المعاملة لمتابعة جميع المعاملات التي تحدث لقاعدة البيانات.</a:t>
            </a:r>
          </a:p>
          <a:p>
            <a:pPr algn="just"/>
            <a:r>
              <a:rPr lang="ar-SA" sz="2800" dirty="0" smtClean="0"/>
              <a:t>تُستخدم المعلومات المخزونة في هذا السجل من قبل نظام  قاعدة البيانات من أجل متطلبات الاسترداد اما عند تنفيذ الأمر </a:t>
            </a:r>
            <a:r>
              <a:rPr lang="en-US" sz="2800" dirty="0" smtClean="0"/>
              <a:t>roll back </a:t>
            </a:r>
            <a:r>
              <a:rPr lang="ar-SA" sz="2800" dirty="0" smtClean="0"/>
              <a:t> أو فشل النظام(تناقض الشبكة, تحطم القرص) .</a:t>
            </a:r>
          </a:p>
          <a:p>
            <a:pPr algn="just"/>
            <a:r>
              <a:rPr lang="ar-SA" sz="2800" dirty="0" smtClean="0"/>
              <a:t>تستخدم بعض نظم قاعدة البيانات سجل المعاملة لاسترداد تقدم قاعدة البيانات لحالة تناغم بعد فشل ال</a:t>
            </a:r>
            <a:r>
              <a:rPr lang="en-US" sz="2800" dirty="0" smtClean="0"/>
              <a:t>SERVER</a:t>
            </a:r>
            <a:r>
              <a:rPr lang="ar-SA" sz="2800" dirty="0" smtClean="0"/>
              <a:t> , وفي هذه الحالة ترجع </a:t>
            </a:r>
            <a:r>
              <a:rPr lang="en-US" sz="2800" dirty="0" smtClean="0"/>
              <a:t>ORACLE</a:t>
            </a:r>
            <a:r>
              <a:rPr lang="ar-SA" sz="2800" dirty="0" smtClean="0"/>
              <a:t> بصورة اوتوماتيكية المعاملات غير الملتزمة وتقدم المعاملات الملتزمة الى الامام.</a:t>
            </a:r>
            <a:endParaRPr lang="ar-SA" sz="2800" dirty="0"/>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17</a:t>
            </a:fld>
            <a:endParaRPr lang="ar-SA" dirty="0"/>
          </a:p>
        </p:txBody>
      </p:sp>
    </p:spTree>
    <p:extLst>
      <p:ext uri="{BB962C8B-B14F-4D97-AF65-F5344CB8AC3E}">
        <p14:creationId xmlns:p14="http://schemas.microsoft.com/office/powerpoint/2010/main" val="1636213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20688"/>
            <a:ext cx="6965245" cy="595194"/>
          </a:xfrm>
        </p:spPr>
        <p:txBody>
          <a:bodyPr>
            <a:noAutofit/>
          </a:bodyPr>
          <a:lstStyle/>
          <a:p>
            <a:r>
              <a:rPr lang="ar-SA" sz="3200" b="1" dirty="0" smtClean="0"/>
              <a:t>تابع:سجل المعاملات</a:t>
            </a:r>
            <a:r>
              <a:rPr lang="en-US" sz="3200" b="1" dirty="0" smtClean="0"/>
              <a:t>The Transaction Log</a:t>
            </a:r>
            <a:endParaRPr lang="ar-SA" sz="3200" b="1" dirty="0"/>
          </a:p>
        </p:txBody>
      </p:sp>
      <p:sp>
        <p:nvSpPr>
          <p:cNvPr id="3" name="Content Placeholder 2"/>
          <p:cNvSpPr>
            <a:spLocks noGrp="1"/>
          </p:cNvSpPr>
          <p:nvPr>
            <p:ph idx="1"/>
          </p:nvPr>
        </p:nvSpPr>
        <p:spPr>
          <a:xfrm>
            <a:off x="827584" y="1124744"/>
            <a:ext cx="7488832" cy="4824536"/>
          </a:xfrm>
        </p:spPr>
        <p:txBody>
          <a:bodyPr>
            <a:normAutofit fontScale="92500" lnSpcReduction="20000"/>
          </a:bodyPr>
          <a:lstStyle/>
          <a:p>
            <a:pPr marL="0" indent="0">
              <a:buNone/>
            </a:pPr>
            <a:r>
              <a:rPr lang="ar-SA" sz="2600" dirty="0" smtClean="0"/>
              <a:t>يخزن سجل المعاملات ما يلي:</a:t>
            </a:r>
          </a:p>
          <a:p>
            <a:r>
              <a:rPr lang="ar-SA" sz="2600" dirty="0" smtClean="0"/>
              <a:t>قيد لبداية المعاملة.</a:t>
            </a:r>
          </a:p>
          <a:p>
            <a:r>
              <a:rPr lang="ar-SA" sz="2600" dirty="0" smtClean="0"/>
              <a:t>لكل معاملة (عبارة </a:t>
            </a:r>
            <a:r>
              <a:rPr lang="en-US" sz="2600" dirty="0" smtClean="0"/>
              <a:t>SQL</a:t>
            </a:r>
            <a:r>
              <a:rPr lang="ar-SA" sz="2600" dirty="0" smtClean="0"/>
              <a:t> )فانه يخزن:</a:t>
            </a:r>
          </a:p>
          <a:p>
            <a:pPr marL="0" indent="0">
              <a:buNone/>
            </a:pPr>
            <a:r>
              <a:rPr lang="ar-SA" sz="2600" dirty="0"/>
              <a:t> </a:t>
            </a:r>
            <a:r>
              <a:rPr lang="ar-SA" sz="2600" dirty="0" smtClean="0"/>
              <a:t>- نوع العملية التي تم انجازها(تحديث,حذف, ادخال)</a:t>
            </a:r>
          </a:p>
          <a:p>
            <a:pPr marL="0" indent="0">
              <a:buNone/>
            </a:pPr>
            <a:r>
              <a:rPr lang="ar-SA" sz="2600" dirty="0" smtClean="0"/>
              <a:t> - اسماء المواضيع المتأثرة ومن قبل المعاملة (اسم الجدول)</a:t>
            </a:r>
          </a:p>
          <a:p>
            <a:pPr marL="0" indent="0">
              <a:buNone/>
            </a:pPr>
            <a:r>
              <a:rPr lang="ar-SA" sz="2600" dirty="0" smtClean="0"/>
              <a:t> - القيم «السابقة واللاحقة» للحقول التي تم تحديثها.</a:t>
            </a:r>
          </a:p>
          <a:p>
            <a:pPr marL="0" indent="0">
              <a:buNone/>
            </a:pPr>
            <a:r>
              <a:rPr lang="ar-SA" sz="2600" dirty="0"/>
              <a:t> </a:t>
            </a:r>
            <a:r>
              <a:rPr lang="ar-SA" sz="2600" dirty="0" smtClean="0"/>
              <a:t>- مؤشرات الى مدخلات سجل المعاملة السابقة واللاحقة لنفس المعاملة.</a:t>
            </a:r>
          </a:p>
          <a:p>
            <a:r>
              <a:rPr lang="ar-SA" sz="2600" dirty="0" smtClean="0"/>
              <a:t>نهاية (التزام </a:t>
            </a:r>
            <a:r>
              <a:rPr lang="en-US" sz="2600" dirty="0" smtClean="0"/>
              <a:t>COMMIT</a:t>
            </a:r>
            <a:r>
              <a:rPr lang="ar-SA" sz="2600" dirty="0" smtClean="0"/>
              <a:t>) المعاملة</a:t>
            </a:r>
          </a:p>
          <a:p>
            <a:pPr>
              <a:buFont typeface="Wingdings" pitchFamily="2" charset="2"/>
              <a:buChar char="v"/>
            </a:pPr>
            <a:r>
              <a:rPr lang="ar-SA" sz="2600" dirty="0"/>
              <a:t> </a:t>
            </a:r>
            <a:r>
              <a:rPr lang="ar-SA" sz="3000" dirty="0" smtClean="0"/>
              <a:t>بالرغم من أن استخدام سجل المعاملة سيزيد من جهد المعالجة في </a:t>
            </a:r>
            <a:r>
              <a:rPr lang="en-US" sz="3000" dirty="0" smtClean="0"/>
              <a:t>DBMS</a:t>
            </a:r>
            <a:r>
              <a:rPr lang="ar-SA" sz="3000" dirty="0" smtClean="0"/>
              <a:t> فان القدرة على اعادة خزن قاعدة البيانات المدمرة تعادل </a:t>
            </a:r>
            <a:r>
              <a:rPr lang="ar-SA" sz="3000" smtClean="0"/>
              <a:t>الثمن المبذول</a:t>
            </a:r>
            <a:r>
              <a:rPr lang="ar-SA" sz="3000" dirty="0" smtClean="0"/>
              <a:t>.</a:t>
            </a:r>
          </a:p>
          <a:p>
            <a:pPr marL="0" indent="0">
              <a:buNone/>
            </a:pPr>
            <a:r>
              <a:rPr lang="ar-SA" dirty="0"/>
              <a:t> </a:t>
            </a:r>
            <a:r>
              <a:rPr lang="ar-SA" dirty="0" smtClean="0"/>
              <a:t>  </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18</a:t>
            </a:fld>
            <a:endParaRPr lang="ar-SA"/>
          </a:p>
        </p:txBody>
      </p:sp>
    </p:spTree>
    <p:extLst>
      <p:ext uri="{BB962C8B-B14F-4D97-AF65-F5344CB8AC3E}">
        <p14:creationId xmlns:p14="http://schemas.microsoft.com/office/powerpoint/2010/main" val="22633357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652923547"/>
              </p:ext>
            </p:extLst>
          </p:nvPr>
        </p:nvGraphicFramePr>
        <p:xfrm>
          <a:off x="179514" y="-133520"/>
          <a:ext cx="8784972" cy="5419472"/>
        </p:xfrm>
        <a:graphic>
          <a:graphicData uri="http://schemas.openxmlformats.org/drawingml/2006/table">
            <a:tbl>
              <a:tblPr rtl="1" firstRow="1" bandRow="1">
                <a:tableStyleId>{2D5ABB26-0587-4C30-8999-92F81FD0307C}</a:tableStyleId>
              </a:tblPr>
              <a:tblGrid>
                <a:gridCol w="878497"/>
                <a:gridCol w="1104894"/>
                <a:gridCol w="853832"/>
                <a:gridCol w="1034048"/>
                <a:gridCol w="962040"/>
                <a:gridCol w="1014616"/>
                <a:gridCol w="773440"/>
                <a:gridCol w="701432"/>
                <a:gridCol w="712480"/>
                <a:gridCol w="749693"/>
              </a:tblGrid>
              <a:tr h="1174532">
                <a:tc>
                  <a:txBody>
                    <a:bodyPr/>
                    <a:lstStyle/>
                    <a:p>
                      <a:pPr algn="ctr" rtl="1"/>
                      <a:r>
                        <a:rPr lang="en-US" sz="1800" b="1" dirty="0" smtClean="0"/>
                        <a:t>AFTER</a:t>
                      </a:r>
                    </a:p>
                    <a:p>
                      <a:pPr algn="ctr" rtl="1"/>
                      <a:r>
                        <a:rPr lang="en-US" sz="1800" b="1" dirty="0" smtClean="0"/>
                        <a:t>VALUE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BEFORE VALUE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ATTRI</a:t>
                      </a:r>
                    </a:p>
                    <a:p>
                      <a:pPr algn="ctr" rtl="1"/>
                      <a:r>
                        <a:rPr lang="en-US" sz="1800" b="1" dirty="0" smtClean="0"/>
                        <a:t>BUTE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ROW</a:t>
                      </a:r>
                      <a:endParaRPr lang="ar-SA" sz="1800" b="1" dirty="0" smtClean="0"/>
                    </a:p>
                    <a:p>
                      <a:pPr algn="ctr" rtl="1"/>
                      <a:r>
                        <a:rPr lang="en-US" sz="1800" b="1" dirty="0" smtClean="0"/>
                        <a:t>ID</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TABLE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OPER</a:t>
                      </a:r>
                    </a:p>
                    <a:p>
                      <a:pPr algn="ctr" rtl="1"/>
                      <a:r>
                        <a:rPr lang="en-US" sz="1800" b="1" dirty="0" smtClean="0"/>
                        <a:t>ATION</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smtClean="0"/>
                        <a:t>NEXT</a:t>
                      </a:r>
                    </a:p>
                    <a:p>
                      <a:pPr algn="ctr"/>
                      <a:r>
                        <a:rPr lang="en-US" sz="1800" b="1" dirty="0" smtClean="0"/>
                        <a:t>PTR</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PREV </a:t>
                      </a:r>
                    </a:p>
                    <a:p>
                      <a:pPr algn="ctr" rtl="1"/>
                      <a:r>
                        <a:rPr lang="en-US" sz="1800" b="1" dirty="0" smtClean="0"/>
                        <a:t>PTR</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TRX</a:t>
                      </a:r>
                    </a:p>
                    <a:p>
                      <a:pPr algn="ctr" rtl="1"/>
                      <a:r>
                        <a:rPr lang="en-US" sz="1800" b="1" dirty="0" smtClean="0"/>
                        <a:t>PTR</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en-US" sz="1800" b="1" dirty="0" smtClean="0"/>
                        <a:t>TRL</a:t>
                      </a:r>
                    </a:p>
                    <a:p>
                      <a:pPr algn="ctr" rtl="1"/>
                      <a:r>
                        <a:rPr lang="en-US" sz="1800" b="1" dirty="0" smtClean="0"/>
                        <a:t>ID</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74532">
                <a:tc>
                  <a:txBody>
                    <a:bodyPr/>
                    <a:lstStyle/>
                    <a:p>
                      <a:pPr algn="l" rtl="0"/>
                      <a:endParaRPr lang="ar-SA" sz="18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Xx</a:t>
                      </a:r>
                      <a:r>
                        <a:rPr lang="en-US" sz="1800" b="1" baseline="0" dirty="0" smtClean="0"/>
                        <a:t> start </a:t>
                      </a:r>
                      <a:r>
                        <a:rPr lang="en-US" sz="1800" b="1" baseline="0" dirty="0" err="1" smtClean="0"/>
                        <a:t>transac</a:t>
                      </a:r>
                      <a:r>
                        <a:rPr lang="en-US" sz="1800" b="1" baseline="0" dirty="0" smtClean="0"/>
                        <a:t> </a:t>
                      </a:r>
                      <a:r>
                        <a:rPr lang="en-US" sz="1800" b="1" baseline="0" dirty="0" err="1" smtClean="0"/>
                        <a:t>Tion</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START</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352</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NULL</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101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341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64592">
                <a:tc>
                  <a:txBody>
                    <a:bodyPr/>
                    <a:lstStyle/>
                    <a:p>
                      <a:pPr algn="l" rtl="0"/>
                      <a:r>
                        <a:rPr lang="en-US" sz="1800" b="1" dirty="0" smtClean="0"/>
                        <a:t>23</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25</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PROD QOH</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15558 QWI</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PROD DUCT</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UPDATE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363</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341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101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352</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74532">
                <a:tc>
                  <a:txBody>
                    <a:bodyPr/>
                    <a:lstStyle/>
                    <a:p>
                      <a:pPr algn="l" rtl="0"/>
                      <a:r>
                        <a:rPr lang="en-US" sz="1800" b="1" dirty="0" smtClean="0"/>
                        <a:t>615-73</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525-75</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CUST- BALA NCE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10011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CUSTO</a:t>
                      </a:r>
                    </a:p>
                    <a:p>
                      <a:pPr algn="l" rtl="0"/>
                      <a:r>
                        <a:rPr lang="en-US" sz="1800" b="1" dirty="0" smtClean="0"/>
                        <a:t>MER</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UPDATE</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365</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352</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101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363</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74532">
                <a:tc>
                  <a:txBody>
                    <a:bodyPr/>
                    <a:lstStyle/>
                    <a:p>
                      <a:pPr algn="l" rtl="0"/>
                      <a:endParaRPr lang="ar-SA" sz="18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Xx End</a:t>
                      </a:r>
                      <a:r>
                        <a:rPr lang="en-US" sz="1800" b="1" baseline="0" dirty="0" smtClean="0"/>
                        <a:t> Of </a:t>
                      </a:r>
                      <a:r>
                        <a:rPr lang="en-US" sz="1800" b="1" baseline="0" dirty="0" err="1" smtClean="0"/>
                        <a:t>Transac</a:t>
                      </a:r>
                      <a:r>
                        <a:rPr lang="en-US" sz="1800" b="1" baseline="0" dirty="0" smtClean="0"/>
                        <a:t> </a:t>
                      </a:r>
                      <a:r>
                        <a:rPr lang="en-US" sz="1800" b="1" baseline="0" dirty="0" err="1" smtClean="0"/>
                        <a:t>tIon</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COMMIT</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NULL</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363</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101</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r>
                        <a:rPr lang="en-US" sz="1800" b="1" dirty="0" smtClean="0"/>
                        <a:t>365</a:t>
                      </a:r>
                      <a:endParaRPr lang="ar-SA"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19</a:t>
            </a:fld>
            <a:endParaRPr lang="ar-SA"/>
          </a:p>
        </p:txBody>
      </p:sp>
      <p:sp>
        <p:nvSpPr>
          <p:cNvPr id="8" name="TextBox 7"/>
          <p:cNvSpPr txBox="1"/>
          <p:nvPr/>
        </p:nvSpPr>
        <p:spPr>
          <a:xfrm>
            <a:off x="1763688" y="5229200"/>
            <a:ext cx="6768752" cy="1015663"/>
          </a:xfrm>
          <a:prstGeom prst="rect">
            <a:avLst/>
          </a:prstGeom>
          <a:noFill/>
        </p:spPr>
        <p:txBody>
          <a:bodyPr wrap="square" rtlCol="1">
            <a:spAutoFit/>
          </a:bodyPr>
          <a:lstStyle/>
          <a:p>
            <a:r>
              <a:rPr lang="en-US" sz="2000" b="1" dirty="0" smtClean="0"/>
              <a:t>TRL-ID</a:t>
            </a:r>
            <a:r>
              <a:rPr lang="ar-SA" sz="2000" b="1" dirty="0" smtClean="0"/>
              <a:t> : رقم سجل المعاملة ويتم تخصيصه بصورة اتوماتيكية من قبل </a:t>
            </a:r>
            <a:r>
              <a:rPr lang="en-US" sz="2000" b="1" dirty="0" smtClean="0"/>
              <a:t>DBMS</a:t>
            </a:r>
            <a:r>
              <a:rPr lang="ar-SA" sz="2000" b="1" dirty="0" smtClean="0"/>
              <a:t> </a:t>
            </a:r>
          </a:p>
          <a:p>
            <a:r>
              <a:rPr lang="en-US" sz="2000" b="1" dirty="0" smtClean="0"/>
              <a:t>PTR</a:t>
            </a:r>
            <a:r>
              <a:rPr lang="ar-SA" sz="2000" b="1" dirty="0" smtClean="0"/>
              <a:t> : مؤشر الى رقم سجل المعاملة.</a:t>
            </a:r>
          </a:p>
          <a:p>
            <a:r>
              <a:rPr lang="en-US" sz="2000" b="1" dirty="0" smtClean="0"/>
              <a:t>TRX-NUM</a:t>
            </a:r>
            <a:r>
              <a:rPr lang="ar-SA" sz="2000" b="1" dirty="0" smtClean="0"/>
              <a:t> :رقم المعاملة</a:t>
            </a:r>
            <a:endParaRPr lang="ar-SA" sz="2000" b="1" dirty="0"/>
          </a:p>
        </p:txBody>
      </p:sp>
      <p:sp>
        <p:nvSpPr>
          <p:cNvPr id="9" name="TextBox 8"/>
          <p:cNvSpPr txBox="1"/>
          <p:nvPr/>
        </p:nvSpPr>
        <p:spPr>
          <a:xfrm>
            <a:off x="3275856" y="6309320"/>
            <a:ext cx="2592288" cy="584775"/>
          </a:xfrm>
          <a:prstGeom prst="rect">
            <a:avLst/>
          </a:prstGeom>
          <a:noFill/>
        </p:spPr>
        <p:txBody>
          <a:bodyPr wrap="square" rtlCol="1">
            <a:spAutoFit/>
          </a:bodyPr>
          <a:lstStyle/>
          <a:p>
            <a:r>
              <a:rPr lang="ar-SA" sz="3200" b="1" dirty="0" smtClean="0">
                <a:solidFill>
                  <a:schemeClr val="bg1"/>
                </a:solidFill>
              </a:rPr>
              <a:t>سجل معاملة</a:t>
            </a:r>
            <a:endParaRPr lang="ar-SA" sz="3200" b="1" dirty="0">
              <a:solidFill>
                <a:schemeClr val="bg1"/>
              </a:solidFill>
            </a:endParaRPr>
          </a:p>
        </p:txBody>
      </p:sp>
    </p:spTree>
    <p:extLst>
      <p:ext uri="{BB962C8B-B14F-4D97-AF65-F5344CB8AC3E}">
        <p14:creationId xmlns:p14="http://schemas.microsoft.com/office/powerpoint/2010/main" val="1262840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20688"/>
            <a:ext cx="6965245" cy="595194"/>
          </a:xfrm>
        </p:spPr>
        <p:txBody>
          <a:bodyPr>
            <a:noAutofit/>
          </a:bodyPr>
          <a:lstStyle/>
          <a:p>
            <a:r>
              <a:rPr lang="ar-SA" sz="3200" b="1" dirty="0" smtClean="0"/>
              <a:t>تابع:سجل المعاملات</a:t>
            </a:r>
            <a:r>
              <a:rPr lang="en-US" sz="3200" b="1" dirty="0" smtClean="0"/>
              <a:t>The Transaction Log</a:t>
            </a:r>
            <a:endParaRPr lang="ar-SA" sz="3200" b="1" dirty="0"/>
          </a:p>
        </p:txBody>
      </p:sp>
      <p:sp>
        <p:nvSpPr>
          <p:cNvPr id="3" name="Content Placeholder 2"/>
          <p:cNvSpPr>
            <a:spLocks noGrp="1"/>
          </p:cNvSpPr>
          <p:nvPr>
            <p:ph idx="1"/>
          </p:nvPr>
        </p:nvSpPr>
        <p:spPr>
          <a:xfrm>
            <a:off x="827584" y="1124744"/>
            <a:ext cx="7488832" cy="4824536"/>
          </a:xfrm>
        </p:spPr>
        <p:txBody>
          <a:bodyPr>
            <a:normAutofit/>
          </a:bodyPr>
          <a:lstStyle/>
          <a:p>
            <a:pPr algn="just"/>
            <a:r>
              <a:rPr lang="ar-SA" sz="3200" dirty="0" smtClean="0"/>
              <a:t>سجل المعاملات نفسه عبارة عن قاعدة بيانات, يتم ادارته من قبل </a:t>
            </a:r>
            <a:r>
              <a:rPr lang="en-US" sz="3200" dirty="0" smtClean="0"/>
              <a:t>DBMS</a:t>
            </a:r>
            <a:r>
              <a:rPr lang="ar-SA" sz="3200" dirty="0" smtClean="0"/>
              <a:t> مثل أي قاعدة بيانات أخرى. </a:t>
            </a:r>
          </a:p>
          <a:p>
            <a:pPr algn="just"/>
            <a:r>
              <a:rPr lang="ar-SA" sz="3200" dirty="0" smtClean="0"/>
              <a:t>يرتبط سجل المعاملات مع أخطار قاعدة البيانات الاعتيادية مثل شروط امتلاء القرص وتدمير القرص.</a:t>
            </a:r>
          </a:p>
          <a:p>
            <a:pPr algn="just"/>
            <a:r>
              <a:rPr lang="ar-SA" sz="3200" dirty="0" smtClean="0"/>
              <a:t>لان سجل المعاملة يحتوى على بعض البيانات الهامة فان وضع نسخ  منه على اقراص مختلفة  يعمل على تقليص خطر فشل النظام.</a:t>
            </a:r>
            <a:endParaRPr lang="ar-SA" sz="3600" dirty="0" smtClean="0"/>
          </a:p>
          <a:p>
            <a:pPr marL="0" indent="0" algn="just">
              <a:buNone/>
            </a:pPr>
            <a:r>
              <a:rPr lang="ar-SA" sz="3200" dirty="0"/>
              <a:t> </a:t>
            </a:r>
            <a:r>
              <a:rPr lang="ar-SA" sz="3200" dirty="0" smtClean="0"/>
              <a:t>  </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20</a:t>
            </a:fld>
            <a:endParaRPr lang="ar-SA"/>
          </a:p>
        </p:txBody>
      </p:sp>
    </p:spTree>
    <p:extLst>
      <p:ext uri="{BB962C8B-B14F-4D97-AF65-F5344CB8AC3E}">
        <p14:creationId xmlns:p14="http://schemas.microsoft.com/office/powerpoint/2010/main" val="1700770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20688"/>
            <a:ext cx="6965245" cy="595194"/>
          </a:xfrm>
        </p:spPr>
        <p:txBody>
          <a:bodyPr>
            <a:noAutofit/>
          </a:bodyPr>
          <a:lstStyle/>
          <a:p>
            <a:r>
              <a:rPr lang="ar-SA" sz="3600" b="1" dirty="0" smtClean="0"/>
              <a:t>استرداد النظام</a:t>
            </a:r>
            <a:r>
              <a:rPr lang="en-US" sz="3600" b="1" dirty="0" smtClean="0"/>
              <a:t>System Recovery </a:t>
            </a:r>
            <a:endParaRPr lang="ar-SA" sz="3600" b="1" dirty="0"/>
          </a:p>
        </p:txBody>
      </p:sp>
      <p:sp>
        <p:nvSpPr>
          <p:cNvPr id="3" name="Content Placeholder 2"/>
          <p:cNvSpPr>
            <a:spLocks noGrp="1"/>
          </p:cNvSpPr>
          <p:nvPr>
            <p:ph idx="1"/>
          </p:nvPr>
        </p:nvSpPr>
        <p:spPr>
          <a:xfrm>
            <a:off x="827584" y="1124744"/>
            <a:ext cx="7488832" cy="4824536"/>
          </a:xfrm>
        </p:spPr>
        <p:txBody>
          <a:bodyPr>
            <a:normAutofit fontScale="92500" lnSpcReduction="10000"/>
          </a:bodyPr>
          <a:lstStyle/>
          <a:p>
            <a:r>
              <a:rPr lang="ar-SA" sz="3000" dirty="0" smtClean="0"/>
              <a:t>يجب تهيئة النظام من أجل استرداده, ليس فقط من أعطال موقعية  مثل وجود </a:t>
            </a:r>
            <a:r>
              <a:rPr lang="en-US" sz="3000" dirty="0" smtClean="0"/>
              <a:t>over flow</a:t>
            </a:r>
            <a:r>
              <a:rPr lang="ar-SA" sz="3000" dirty="0" smtClean="0"/>
              <a:t> ضمن معاملة مفردة لكن ايضاُ من اعطال شاملة مثل انقطاع التيار الكهربائي .</a:t>
            </a:r>
          </a:p>
          <a:p>
            <a:r>
              <a:rPr lang="ar-SA" sz="3000" u="sng" dirty="0" smtClean="0">
                <a:effectLst>
                  <a:outerShdw blurRad="38100" dist="38100" dir="2700000" algn="tl">
                    <a:srgbClr val="000000">
                      <a:alpha val="43137"/>
                    </a:srgbClr>
                  </a:outerShdw>
                </a:effectLst>
              </a:rPr>
              <a:t>العطل الموقعي : </a:t>
            </a:r>
            <a:r>
              <a:rPr lang="ar-SA" sz="3000" dirty="0" smtClean="0"/>
              <a:t>يؤثر فقط على المعاملة التي يحصل فيها الفشل (مثل فقدان التحديث ، انقطاع التيار الكهربائي اثناء تنفيذ المعاملة ) . </a:t>
            </a:r>
          </a:p>
          <a:p>
            <a:r>
              <a:rPr lang="ar-SA" sz="3000" u="sng" dirty="0" smtClean="0">
                <a:effectLst>
                  <a:outerShdw blurRad="38100" dist="38100" dir="2700000" algn="tl">
                    <a:srgbClr val="000000">
                      <a:alpha val="43137"/>
                    </a:srgbClr>
                  </a:outerShdw>
                </a:effectLst>
              </a:rPr>
              <a:t>العطل ( الفشل ) الشامل : </a:t>
            </a:r>
            <a:r>
              <a:rPr lang="ar-SA" sz="3000" dirty="0" smtClean="0"/>
              <a:t>يؤثر على جميع المعاملات أثناء التنفيذ في وقت الفشل ، وهذه لها تأثيرات كبيرة و مهمة على النظام . </a:t>
            </a:r>
          </a:p>
          <a:p>
            <a:pPr marL="0" indent="0">
              <a:buNone/>
            </a:pPr>
            <a:endParaRPr lang="ar-SA" sz="3000" u="sng" dirty="0" smtClean="0">
              <a:effectLst>
                <a:outerShdw blurRad="38100" dist="38100" dir="2700000" algn="tl">
                  <a:srgbClr val="000000">
                    <a:alpha val="43137"/>
                  </a:srgbClr>
                </a:outerShdw>
              </a:effectLst>
            </a:endParaRPr>
          </a:p>
          <a:p>
            <a:pPr marL="0" indent="0">
              <a:buNone/>
            </a:pPr>
            <a:r>
              <a:rPr lang="ar-SA" dirty="0"/>
              <a:t> </a:t>
            </a:r>
            <a:r>
              <a:rPr lang="ar-SA" dirty="0" smtClean="0"/>
              <a:t>  </a:t>
            </a:r>
          </a:p>
        </p:txBody>
      </p:sp>
      <p:sp>
        <p:nvSpPr>
          <p:cNvPr id="4" name="Date Placeholder 3"/>
          <p:cNvSpPr>
            <a:spLocks noGrp="1"/>
          </p:cNvSpPr>
          <p:nvPr>
            <p:ph type="dt" sz="half" idx="10"/>
          </p:nvPr>
        </p:nvSpPr>
        <p:spPr/>
        <p:txBody>
          <a:bodyPr/>
          <a:lstStyle/>
          <a:p>
            <a:r>
              <a:rPr lang="ar-SA" smtClean="0"/>
              <a:t>14/03/1433</a:t>
            </a:r>
            <a:endParaRPr lang="ar-SA"/>
          </a:p>
        </p:txBody>
      </p:sp>
      <p:sp>
        <p:nvSpPr>
          <p:cNvPr id="5" name="Slide Number Placeholder 4"/>
          <p:cNvSpPr>
            <a:spLocks noGrp="1"/>
          </p:cNvSpPr>
          <p:nvPr>
            <p:ph type="sldNum" sz="quarter" idx="12"/>
          </p:nvPr>
        </p:nvSpPr>
        <p:spPr/>
        <p:txBody>
          <a:bodyPr/>
          <a:lstStyle/>
          <a:p>
            <a:fld id="{A145591B-E76B-4192-8627-FD35A805CD2C}" type="slidenum">
              <a:rPr lang="ar-SA" smtClean="0"/>
              <a:t>21</a:t>
            </a:fld>
            <a:endParaRPr lang="ar-SA"/>
          </a:p>
        </p:txBody>
      </p:sp>
    </p:spTree>
    <p:extLst>
      <p:ext uri="{BB962C8B-B14F-4D97-AF65-F5344CB8AC3E}">
        <p14:creationId xmlns:p14="http://schemas.microsoft.com/office/powerpoint/2010/main" val="16179037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Pushpin</Template>
  <TotalTime>4080</TotalTime>
  <Words>1544</Words>
  <Application>Microsoft Office PowerPoint</Application>
  <PresentationFormat>On-screen Show (4:3)</PresentationFormat>
  <Paragraphs>234</Paragraphs>
  <Slides>21</Slides>
  <Notes>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Pushpin</vt:lpstr>
      <vt:lpstr>Modèle par défaut</vt:lpstr>
      <vt:lpstr>PowerPoint Presentation</vt:lpstr>
      <vt:lpstr>ادارة المعاملات</vt:lpstr>
      <vt:lpstr>المعاملة Transaction</vt:lpstr>
      <vt:lpstr>PowerPoint Presentation</vt:lpstr>
      <vt:lpstr>PowerPoint Presentation</vt:lpstr>
      <vt:lpstr>PowerPoint Presentation</vt:lpstr>
      <vt:lpstr>خصائص المعاملات Transaction Properties</vt:lpstr>
      <vt:lpstr>تابع:خصائص المعاملات Transaction Properties</vt:lpstr>
      <vt:lpstr>PowerPoint Presentation</vt:lpstr>
      <vt:lpstr>الإدارة الداخلية Internal Management</vt:lpstr>
      <vt:lpstr>PowerPoint Presentation</vt:lpstr>
      <vt:lpstr>PowerPoint Presentation</vt:lpstr>
      <vt:lpstr>PowerPoint Presentation</vt:lpstr>
      <vt:lpstr>PowerPoint Presentation</vt:lpstr>
      <vt:lpstr>PowerPoint Presentation</vt:lpstr>
      <vt:lpstr>PowerPoint Presentation</vt:lpstr>
      <vt:lpstr>سجل المعاملاتThe Transaction Log</vt:lpstr>
      <vt:lpstr>تابع:سجل المعاملاتThe Transaction Log</vt:lpstr>
      <vt:lpstr>PowerPoint Presentation</vt:lpstr>
      <vt:lpstr>تابع:سجل المعاملاتThe Transaction Log</vt:lpstr>
      <vt:lpstr>استرداد النظامSystem Recovery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التطبيع (التسوية )</dc:title>
  <dc:creator>Dell</dc:creator>
  <cp:lastModifiedBy>lenda</cp:lastModifiedBy>
  <cp:revision>264</cp:revision>
  <dcterms:created xsi:type="dcterms:W3CDTF">2012-02-05T07:11:26Z</dcterms:created>
  <dcterms:modified xsi:type="dcterms:W3CDTF">2012-03-06T06:31:27Z</dcterms:modified>
</cp:coreProperties>
</file>