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0" r:id="rId3"/>
    <p:sldId id="301" r:id="rId4"/>
    <p:sldId id="302" r:id="rId5"/>
    <p:sldId id="303" r:id="rId6"/>
    <p:sldId id="296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298" r:id="rId16"/>
    <p:sldId id="312" r:id="rId17"/>
    <p:sldId id="313" r:id="rId18"/>
    <p:sldId id="314" r:id="rId1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83EB6-7FF3-42F3-8A53-9A2A38EBFD66}" type="datetimeFigureOut">
              <a:rPr lang="fr-FR"/>
              <a:pPr>
                <a:defRPr/>
              </a:pPr>
              <a:t>04/03/2012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DA906-A97C-4933-BBC9-B3724E3E3F21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2549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30457-F5AC-4C5D-97BA-37620A12F385}" type="datetimeFigureOut">
              <a:rPr lang="fr-FR"/>
              <a:pPr>
                <a:defRPr/>
              </a:pPr>
              <a:t>04/03/2012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48ED44-10BF-48EC-88CA-8BE1EF854770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03625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8C6C3-0305-4505-A822-454E766BA5DA}" type="datetimeFigureOut">
              <a:rPr lang="fr-FR"/>
              <a:pPr>
                <a:defRPr/>
              </a:pPr>
              <a:t>04/03/2012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B0E3D4-9DAA-4340-AC35-216EB222966A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10618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5D09C-AB5B-41BA-88D5-45F94156A835}" type="datetimeFigureOut">
              <a:rPr lang="fr-FR"/>
              <a:pPr>
                <a:defRPr/>
              </a:pPr>
              <a:t>04/03/2012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2B5E09-5A0B-41FE-8916-44D8F12C610E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14735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8F921-8233-48A3-9FAF-A4BF0CBB4A72}" type="datetimeFigureOut">
              <a:rPr lang="fr-FR"/>
              <a:pPr>
                <a:defRPr/>
              </a:pPr>
              <a:t>04/03/2012</a:t>
            </a:fld>
            <a:endParaRPr lang="fr-CA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E9ABAA-AAB5-409E-9E36-F2F8E91041F0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35754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E4523-0604-45B3-B8D5-D63369414253}" type="datetimeFigureOut">
              <a:rPr lang="fr-FR"/>
              <a:pPr>
                <a:defRPr/>
              </a:pPr>
              <a:t>04/03/2012</a:t>
            </a:fld>
            <a:endParaRPr lang="fr-CA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883554-E47F-4E89-8E5D-B23E8769A720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61312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6941D-E7B7-49C3-8FF8-D9DE4E1BA444}" type="datetimeFigureOut">
              <a:rPr lang="fr-FR"/>
              <a:pPr>
                <a:defRPr/>
              </a:pPr>
              <a:t>04/03/2012</a:t>
            </a:fld>
            <a:endParaRPr lang="fr-CA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B2D7F-715C-4BD5-BFA3-7902E6FE92DF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2264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EA603-D64E-4184-9762-4D181FFD9891}" type="datetimeFigureOut">
              <a:rPr lang="fr-FR"/>
              <a:pPr>
                <a:defRPr/>
              </a:pPr>
              <a:t>04/03/2012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3B7CBD-71BD-4A01-B339-13F3C3E72297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60521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8DF5D-F86B-4273-849E-7F7144E9CFB1}" type="datetimeFigureOut">
              <a:rPr lang="fr-FR"/>
              <a:pPr>
                <a:defRPr/>
              </a:pPr>
              <a:t>04/03/2012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5B929A-5CEE-482A-AA24-F91157A6217D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66107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61D20-C45E-462F-BF64-A57182A2CEA7}" type="datetimeFigureOut">
              <a:rPr lang="fr-FR"/>
              <a:pPr>
                <a:defRPr/>
              </a:pPr>
              <a:t>04/03/2012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0E8FE-BB28-44FC-9512-CAE884CFD218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53466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7A3D1-D906-4EAB-8DD0-A9152E133C01}" type="datetimeFigureOut">
              <a:rPr lang="fr-FR"/>
              <a:pPr>
                <a:defRPr/>
              </a:pPr>
              <a:t>04/03/2012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5D239D-3764-43CC-ADB3-89FB46578A1C}" type="slidenum">
              <a:rPr lang="ar-S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3427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8735EF-275D-4B74-B77B-3CCF8615BAEE}" type="datetimeFigureOut">
              <a:rPr lang="fr-FR"/>
              <a:pPr>
                <a:defRPr/>
              </a:pPr>
              <a:t>04/03/2012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13CCC5BA-45D1-4A7D-9B14-C88BB1B1352F}" type="slidenum">
              <a:rPr lang="ar-SA"/>
              <a:pPr/>
              <a:t>‹#›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3203575" y="765175"/>
            <a:ext cx="5743575" cy="1084263"/>
          </a:xfrm>
        </p:spPr>
        <p:txBody>
          <a:bodyPr/>
          <a:lstStyle/>
          <a:p>
            <a:pPr algn="l" eaLnBrk="1" hangingPunct="1"/>
            <a:r>
              <a:rPr lang="fr-CA" sz="4000" smtClean="0"/>
              <a:t>Introduction to exceptions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Introduction to exceptions</a:t>
            </a:r>
          </a:p>
        </p:txBody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>
          <a:xfrm>
            <a:off x="468313" y="1196975"/>
            <a:ext cx="8229600" cy="4929188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CA" sz="2800" dirty="0" smtClean="0"/>
              <a:t>In PL/SQL , an error condition is called an exception . </a:t>
            </a:r>
          </a:p>
          <a:p>
            <a:pPr>
              <a:lnSpc>
                <a:spcPct val="90000"/>
              </a:lnSpc>
            </a:pPr>
            <a:r>
              <a:rPr lang="en-CA" sz="2800" dirty="0" smtClean="0"/>
              <a:t>Exceptions can be either internally defined or user defined .</a:t>
            </a:r>
          </a:p>
          <a:p>
            <a:pPr>
              <a:lnSpc>
                <a:spcPct val="90000"/>
              </a:lnSpc>
            </a:pPr>
            <a:r>
              <a:rPr lang="en-CA" sz="2800" dirty="0" smtClean="0"/>
              <a:t>Internal exceptions are implicitly raised , where as user-defined exceptions are explicitly raised; by using the RAISE statement. </a:t>
            </a:r>
          </a:p>
          <a:p>
            <a:pPr>
              <a:lnSpc>
                <a:spcPct val="90000"/>
              </a:lnSpc>
            </a:pPr>
            <a:r>
              <a:rPr lang="en-CA" sz="2800" dirty="0" smtClean="0"/>
              <a:t>For example , If you try to divide a number by zero , the predefined exception zero-divide is raised automatically . </a:t>
            </a:r>
          </a:p>
          <a:p>
            <a:pPr>
              <a:lnSpc>
                <a:spcPct val="90000"/>
              </a:lnSpc>
            </a:pPr>
            <a:r>
              <a:rPr lang="en-CA" sz="2800" dirty="0" smtClean="0"/>
              <a:t>User defined exceptions must be raised explicitly by using RAISE statement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/>
          </p:cNvSpPr>
          <p:nvPr>
            <p:ph type="body" idx="1"/>
          </p:nvPr>
        </p:nvSpPr>
        <p:spPr>
          <a:xfrm>
            <a:off x="457200" y="549275"/>
            <a:ext cx="8229600" cy="5576888"/>
          </a:xfrm>
          <a:solidFill>
            <a:schemeClr val="bg1"/>
          </a:solidFill>
        </p:spPr>
        <p:txBody>
          <a:bodyPr/>
          <a:lstStyle/>
          <a:p>
            <a:r>
              <a:rPr lang="en-CA" dirty="0" smtClean="0"/>
              <a:t>You can define exceptions of your own in the declarative part .In the executable part , you check for the condition that needs special attention . If you fined that the condition exists, you execute a RAISE statement .</a:t>
            </a:r>
          </a:p>
          <a:p>
            <a:r>
              <a:rPr lang="en-CA" dirty="0" smtClean="0"/>
              <a:t> can declare an exception as follows :</a:t>
            </a:r>
          </a:p>
          <a:p>
            <a:pPr>
              <a:buFont typeface="Arial" pitchFamily="34" charset="0"/>
              <a:buNone/>
            </a:pPr>
            <a:r>
              <a:rPr lang="en-CA" dirty="0" smtClean="0"/>
              <a:t>      declare </a:t>
            </a:r>
          </a:p>
          <a:p>
            <a:pPr>
              <a:buFont typeface="Arial" pitchFamily="34" charset="0"/>
              <a:buNone/>
            </a:pPr>
            <a:r>
              <a:rPr lang="en-CA" dirty="0" smtClean="0"/>
              <a:t>        past-due exception;</a:t>
            </a:r>
          </a:p>
          <a:p>
            <a:pPr>
              <a:buFont typeface="Arial" pitchFamily="34" charset="0"/>
              <a:buNone/>
            </a:pPr>
            <a:r>
              <a:rPr lang="en-CA" dirty="0" smtClean="0"/>
              <a:t>        acct-</a:t>
            </a:r>
            <a:r>
              <a:rPr lang="en-CA" dirty="0" err="1" smtClean="0"/>
              <a:t>num</a:t>
            </a:r>
            <a:r>
              <a:rPr lang="en-CA" dirty="0" smtClean="0"/>
              <a:t> number(5);</a:t>
            </a:r>
          </a:p>
          <a:p>
            <a:pPr>
              <a:buFont typeface="Arial" pitchFamily="34" charset="0"/>
              <a:buNone/>
            </a:pPr>
            <a:r>
              <a:rPr lang="en-CA" dirty="0" smtClean="0"/>
              <a:t>       Begin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000" smtClean="0"/>
              <a:t>Some of the scope rules for exceptions are as the follows:</a:t>
            </a:r>
          </a:p>
        </p:txBody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52988"/>
          </a:xfrm>
          <a:solidFill>
            <a:schemeClr val="bg1"/>
          </a:solidFill>
        </p:spPr>
        <p:txBody>
          <a:bodyPr/>
          <a:lstStyle/>
          <a:p>
            <a:pPr marL="609600" indent="-6096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CA" dirty="0" smtClean="0"/>
              <a:t>You cannot declare an exception twice in the same block , but you can declare the same exception in two different block.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CA" dirty="0" smtClean="0"/>
              <a:t>Exceptions declared in a block are considered local to that block and global to all its sub-blocks.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CA" dirty="0" smtClean="0"/>
              <a:t>Because a block can reference only local or global exceptions , enclosing blocks cannot reference exceptions declared in a sub-block.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Internal exceptions</a:t>
            </a:r>
          </a:p>
        </p:txBody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>
          <a:xfrm>
            <a:off x="457200" y="1412875"/>
            <a:ext cx="8229600" cy="4713288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CA" sz="2400" dirty="0" smtClean="0"/>
              <a:t>An internal exception is raised implicitly whenever the PL/SQL block violates an Oracle rule . </a:t>
            </a:r>
          </a:p>
          <a:p>
            <a:pPr>
              <a:lnSpc>
                <a:spcPct val="90000"/>
              </a:lnSpc>
            </a:pPr>
            <a:r>
              <a:rPr lang="en-CA" sz="2400" dirty="0" smtClean="0"/>
              <a:t>Every Oracle error has  a number , but exceptions must be handled by name . So ,PL/SQL predefine some error common Oracle errors as exceptions . </a:t>
            </a:r>
          </a:p>
          <a:p>
            <a:pPr>
              <a:lnSpc>
                <a:spcPct val="90000"/>
              </a:lnSpc>
            </a:pPr>
            <a:r>
              <a:rPr lang="en-CA" sz="2400" dirty="0" smtClean="0"/>
              <a:t>For example , the predefined exception storage-error is raised when PL/SQL runs out of memory , no-data-found is raised when a select statement returns no rows , and zero-divide is raised  if a number is divided by zero .</a:t>
            </a:r>
          </a:p>
          <a:p>
            <a:pPr>
              <a:lnSpc>
                <a:spcPct val="90000"/>
              </a:lnSpc>
            </a:pPr>
            <a:r>
              <a:rPr lang="en-CA" sz="2400" dirty="0" smtClean="0"/>
              <a:t>To handle all the other errors that have not been </a:t>
            </a:r>
            <a:r>
              <a:rPr lang="en-CA" sz="2400" dirty="0" err="1" smtClean="0"/>
              <a:t>defiend</a:t>
            </a:r>
            <a:r>
              <a:rPr lang="en-CA" sz="2400" dirty="0" smtClean="0"/>
              <a:t> in the block  ‘OTHERS’ exception can be used.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Predefined Exceptions</a:t>
            </a:r>
          </a:p>
        </p:txBody>
      </p:sp>
      <p:pic>
        <p:nvPicPr>
          <p:cNvPr id="54275" name="Picture 3" descr="Tbl04-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2" b="22292"/>
          <a:stretch>
            <a:fillRect/>
          </a:stretch>
        </p:blipFill>
        <p:spPr bwMode="auto">
          <a:xfrm>
            <a:off x="762000" y="2133600"/>
            <a:ext cx="7605713" cy="316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Example </a:t>
            </a:r>
          </a:p>
        </p:txBody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CA" dirty="0" smtClean="0"/>
              <a:t>Exception </a:t>
            </a:r>
          </a:p>
          <a:p>
            <a:pPr>
              <a:buFont typeface="Arial" pitchFamily="34" charset="0"/>
              <a:buNone/>
            </a:pPr>
            <a:r>
              <a:rPr lang="en-CA" dirty="0" smtClean="0"/>
              <a:t> when NO_DATA_FOUND then </a:t>
            </a:r>
          </a:p>
          <a:p>
            <a:pPr>
              <a:buFont typeface="Arial" pitchFamily="34" charset="0"/>
              <a:buNone/>
            </a:pPr>
            <a:r>
              <a:rPr lang="en-CA" dirty="0" smtClean="0"/>
              <a:t>DBMS_OUTPUT.PUT_LINE</a:t>
            </a:r>
          </a:p>
          <a:p>
            <a:pPr>
              <a:buFont typeface="Arial" pitchFamily="34" charset="0"/>
              <a:buNone/>
            </a:pPr>
            <a:r>
              <a:rPr lang="en-CA" dirty="0" smtClean="0"/>
              <a:t>When  OTHERS then </a:t>
            </a:r>
          </a:p>
          <a:p>
            <a:pPr>
              <a:buFont typeface="Arial" pitchFamily="34" charset="0"/>
              <a:buNone/>
            </a:pPr>
            <a:r>
              <a:rPr lang="en-CA" dirty="0" smtClean="0"/>
              <a:t>Statements;</a:t>
            </a:r>
          </a:p>
          <a:p>
            <a:pPr>
              <a:buFont typeface="Arial" pitchFamily="34" charset="0"/>
              <a:buNone/>
            </a:pPr>
            <a:r>
              <a:rPr lang="en-CA" dirty="0" smtClean="0"/>
              <a:t>END;</a:t>
            </a:r>
          </a:p>
          <a:p>
            <a:pPr>
              <a:buFont typeface="Arial" pitchFamily="34" charset="0"/>
              <a:buNone/>
            </a:pPr>
            <a:endParaRPr lang="en-CA" dirty="0" smtClean="0"/>
          </a:p>
          <a:p>
            <a:pPr>
              <a:buFont typeface="Arial" pitchFamily="34" charset="0"/>
              <a:buNone/>
            </a:pPr>
            <a:endParaRPr lang="en-C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/>
          </p:cNvSpPr>
          <p:nvPr>
            <p:ph type="body" idx="1"/>
          </p:nvPr>
        </p:nvSpPr>
        <p:spPr>
          <a:xfrm>
            <a:off x="395288" y="404813"/>
            <a:ext cx="8229600" cy="5721350"/>
          </a:xfrm>
          <a:solidFill>
            <a:schemeClr val="bg1"/>
          </a:solidFill>
        </p:spPr>
        <p:txBody>
          <a:bodyPr/>
          <a:lstStyle/>
          <a:p>
            <a:r>
              <a:rPr lang="en-CA" dirty="0" smtClean="0"/>
              <a:t>The optional OTHERS exception handler is always the last handler in the block; it acts as the handler for all exceptions the block does .</a:t>
            </a:r>
          </a:p>
          <a:p>
            <a:r>
              <a:rPr lang="en-CA" dirty="0" smtClean="0"/>
              <a:t>The block can have only one OTHERS handler.</a:t>
            </a:r>
          </a:p>
          <a:p>
            <a:r>
              <a:rPr lang="en-CA" dirty="0" smtClean="0"/>
              <a:t>If two or more exceptions are to be executed in the same sequence of statements , list the exception names in the WHEN clause, separating them by the keyword OR , as in the following example:</a:t>
            </a:r>
          </a:p>
          <a:p>
            <a:endParaRPr lang="en-C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Example </a:t>
            </a:r>
          </a:p>
        </p:txBody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CA" dirty="0" smtClean="0"/>
              <a:t>Exception</a:t>
            </a:r>
          </a:p>
          <a:p>
            <a:pPr>
              <a:buFont typeface="Arial" pitchFamily="34" charset="0"/>
              <a:buNone/>
            </a:pPr>
            <a:r>
              <a:rPr lang="en-CA" dirty="0" smtClean="0"/>
              <a:t> when NO_DATA_FOUND or TOO_MANY_ROWS</a:t>
            </a:r>
          </a:p>
          <a:p>
            <a:pPr>
              <a:buFont typeface="Arial" pitchFamily="34" charset="0"/>
              <a:buNone/>
            </a:pPr>
            <a:r>
              <a:rPr lang="en-CA" dirty="0" smtClean="0"/>
              <a:t>Then</a:t>
            </a:r>
          </a:p>
          <a:p>
            <a:pPr>
              <a:buFont typeface="Arial" pitchFamily="34" charset="0"/>
              <a:buNone/>
            </a:pPr>
            <a:r>
              <a:rPr lang="en-CA" dirty="0" smtClean="0"/>
              <a:t>Statements  to handle these errors </a:t>
            </a:r>
          </a:p>
          <a:p>
            <a:pPr>
              <a:buFont typeface="Arial" pitchFamily="34" charset="0"/>
              <a:buNone/>
            </a:pPr>
            <a:r>
              <a:rPr lang="en-CA" dirty="0" smtClean="0"/>
              <a:t>When OTHERS then statements</a:t>
            </a:r>
          </a:p>
          <a:p>
            <a:pPr>
              <a:buFont typeface="Arial" pitchFamily="34" charset="0"/>
              <a:buNone/>
            </a:pPr>
            <a:r>
              <a:rPr lang="en-CA" dirty="0" smtClean="0"/>
              <a:t>END;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/>
          </p:cNvSpPr>
          <p:nvPr>
            <p:ph type="body" idx="1"/>
          </p:nvPr>
        </p:nvSpPr>
        <p:spPr>
          <a:xfrm>
            <a:off x="457200" y="549275"/>
            <a:ext cx="8229600" cy="5576888"/>
          </a:xfrm>
          <a:solidFill>
            <a:schemeClr val="bg1"/>
          </a:solidFill>
        </p:spPr>
        <p:txBody>
          <a:bodyPr/>
          <a:lstStyle/>
          <a:p>
            <a:r>
              <a:rPr lang="en-CA" sz="2800" dirty="0" smtClean="0"/>
              <a:t>There can be any number of exception handlers and each handler can associate a sequence of statements with a list of exceptions . But an exception name can appear only once in the exception handling part of a block.</a:t>
            </a:r>
          </a:p>
          <a:p>
            <a:r>
              <a:rPr lang="en-CA" sz="2800" dirty="0" smtClean="0"/>
              <a:t>Only one exception at a time can be active in the exception handling part of a block .</a:t>
            </a:r>
          </a:p>
          <a:p>
            <a:r>
              <a:rPr lang="en-CA" sz="2800" dirty="0" smtClean="0"/>
              <a:t>An exception handler can reference only those variables that the current block can reference . </a:t>
            </a:r>
          </a:p>
          <a:p>
            <a:r>
              <a:rPr lang="en-CA" sz="2800" dirty="0" smtClean="0"/>
              <a:t>If the nested block does not have an exception handler , then the exception handler of the next outer block is executed 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example</a:t>
            </a:r>
          </a:p>
        </p:txBody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>
          <a:xfrm>
            <a:off x="1835150" y="1341438"/>
            <a:ext cx="6778625" cy="4784725"/>
          </a:xfrm>
        </p:spPr>
        <p:txBody>
          <a:bodyPr/>
          <a:lstStyle/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b="1" smtClean="0"/>
              <a:t>Declare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b="1" smtClean="0"/>
              <a:t>&lt;&lt;Outer-block&gt;&gt;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b="1" smtClean="0"/>
              <a:t>Begin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b="1" smtClean="0"/>
              <a:t>Select into….     --inner block select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b="1" smtClean="0"/>
              <a:t>&lt;&lt;inner-block&gt;&gt;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b="1" smtClean="0"/>
              <a:t>Declare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b="1" smtClean="0"/>
              <a:t>Begin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b="1" smtClean="0"/>
              <a:t>Select into ……    --inner block select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b="1" smtClean="0"/>
              <a:t>Exception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b="1" smtClean="0"/>
              <a:t>When NO-DATA-FOUND then …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b="1" smtClean="0"/>
              <a:t>END   inner-block;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b="1" smtClean="0"/>
              <a:t>Statement;   --outer block statements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b="1" smtClean="0"/>
              <a:t>Exception     --outer block exception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b="1" smtClean="0"/>
              <a:t>When NO_DATA_FOUND then …….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b="1" smtClean="0"/>
              <a:t>When TOO_MANY_ROWS then …..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b="1" smtClean="0"/>
              <a:t>END outer_block;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en-CA" sz="2000" b="1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en-CA" sz="20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User defined exceptions</a:t>
            </a:r>
          </a:p>
        </p:txBody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CA" dirty="0" smtClean="0"/>
              <a:t>An exception is a specific kind of runtime error</a:t>
            </a:r>
          </a:p>
          <a:p>
            <a:pPr>
              <a:lnSpc>
                <a:spcPct val="90000"/>
              </a:lnSpc>
            </a:pPr>
            <a:r>
              <a:rPr lang="en-CA" dirty="0" smtClean="0"/>
              <a:t>When that particular error occurs , the exception is said to be </a:t>
            </a:r>
            <a:r>
              <a:rPr lang="en-CA" sz="3600" b="1" dirty="0" smtClean="0"/>
              <a:t>raised.</a:t>
            </a:r>
          </a:p>
          <a:p>
            <a:pPr>
              <a:lnSpc>
                <a:spcPct val="90000"/>
              </a:lnSpc>
            </a:pPr>
            <a:r>
              <a:rPr lang="en-CA" dirty="0" smtClean="0"/>
              <a:t> An exception is declared in the declarative part of a PL/SQL block by naming the exception and defining it as data type EXCEPTION . </a:t>
            </a:r>
          </a:p>
          <a:p>
            <a:pPr>
              <a:lnSpc>
                <a:spcPct val="90000"/>
              </a:lnSpc>
            </a:pPr>
            <a:r>
              <a:rPr lang="en-CA" dirty="0" smtClean="0"/>
              <a:t>Unlike internal exceptions must be given names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/>
          </p:cNvSpPr>
          <p:nvPr>
            <p:ph type="body" idx="1"/>
          </p:nvPr>
        </p:nvSpPr>
        <p:spPr>
          <a:xfrm>
            <a:off x="395288" y="260350"/>
            <a:ext cx="8229600" cy="3600450"/>
          </a:xfrm>
        </p:spPr>
        <p:txBody>
          <a:bodyPr/>
          <a:lstStyle/>
          <a:p>
            <a:r>
              <a:rPr lang="en-CA" sz="4000" smtClean="0"/>
              <a:t>User-defined exceptions need to be raised explicitly using the RAISE statement .</a:t>
            </a:r>
          </a:p>
          <a:p>
            <a:r>
              <a:rPr lang="en-CA" sz="4000" smtClean="0"/>
              <a:t>To handle raised exceptions , separate routines called exceptions handlers are written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611188" y="1484313"/>
            <a:ext cx="2232025" cy="2952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/>
          </a:p>
          <a:p>
            <a:pPr algn="ctr"/>
            <a:r>
              <a:rPr lang="en-CA"/>
              <a:t>Declarative </a:t>
            </a:r>
          </a:p>
          <a:p>
            <a:pPr algn="ctr"/>
            <a:r>
              <a:rPr lang="en-CA"/>
              <a:t>section</a:t>
            </a: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1042988" y="1916113"/>
            <a:ext cx="1439862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/>
              <a:t>Declare</a:t>
            </a:r>
          </a:p>
        </p:txBody>
      </p:sp>
      <p:sp>
        <p:nvSpPr>
          <p:cNvPr id="69638" name="Rectangle 6"/>
          <p:cNvSpPr>
            <a:spLocks noChangeArrowheads="1"/>
          </p:cNvSpPr>
          <p:nvPr/>
        </p:nvSpPr>
        <p:spPr bwMode="auto">
          <a:xfrm>
            <a:off x="3563938" y="1484313"/>
            <a:ext cx="2232025" cy="2952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/>
              <a:t>Executable section </a:t>
            </a:r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6443663" y="1484313"/>
            <a:ext cx="2232025" cy="2952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/>
          </a:p>
          <a:p>
            <a:pPr algn="ctr"/>
            <a:r>
              <a:rPr lang="en-CA"/>
              <a:t>Exception handling </a:t>
            </a:r>
          </a:p>
          <a:p>
            <a:pPr algn="ctr"/>
            <a:r>
              <a:rPr lang="en-CA"/>
              <a:t>section</a:t>
            </a:r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3995738" y="1844675"/>
            <a:ext cx="1439862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/>
              <a:t>Raise</a:t>
            </a:r>
          </a:p>
        </p:txBody>
      </p:sp>
      <p:sp>
        <p:nvSpPr>
          <p:cNvPr id="69642" name="Rectangle 10"/>
          <p:cNvSpPr>
            <a:spLocks noChangeArrowheads="1"/>
          </p:cNvSpPr>
          <p:nvPr/>
        </p:nvSpPr>
        <p:spPr bwMode="auto">
          <a:xfrm>
            <a:off x="6877050" y="1916113"/>
            <a:ext cx="1439863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CA"/>
              <a:t>Reference</a:t>
            </a:r>
          </a:p>
        </p:txBody>
      </p:sp>
      <p:sp>
        <p:nvSpPr>
          <p:cNvPr id="69644" name="Line 12"/>
          <p:cNvSpPr>
            <a:spLocks noChangeShapeType="1"/>
          </p:cNvSpPr>
          <p:nvPr/>
        </p:nvSpPr>
        <p:spPr bwMode="auto">
          <a:xfrm flipV="1">
            <a:off x="2555875" y="2349500"/>
            <a:ext cx="1368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69645" name="Line 13"/>
          <p:cNvSpPr>
            <a:spLocks noChangeShapeType="1"/>
          </p:cNvSpPr>
          <p:nvPr/>
        </p:nvSpPr>
        <p:spPr bwMode="auto">
          <a:xfrm>
            <a:off x="5435600" y="2349500"/>
            <a:ext cx="1511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69647" name="Text Box 15"/>
          <p:cNvSpPr txBox="1">
            <a:spLocks noChangeArrowheads="1"/>
          </p:cNvSpPr>
          <p:nvPr/>
        </p:nvSpPr>
        <p:spPr bwMode="auto">
          <a:xfrm>
            <a:off x="3635375" y="5013325"/>
            <a:ext cx="208915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/>
              <a:t>Explicitly raise the </a:t>
            </a:r>
          </a:p>
          <a:p>
            <a:r>
              <a:rPr lang="en-CA"/>
              <a:t>exception by</a:t>
            </a:r>
          </a:p>
          <a:p>
            <a:r>
              <a:rPr lang="en-CA"/>
              <a:t> using the</a:t>
            </a:r>
          </a:p>
          <a:p>
            <a:r>
              <a:rPr lang="en-CA"/>
              <a:t> raise statement</a:t>
            </a:r>
          </a:p>
          <a:p>
            <a:pPr>
              <a:spcBef>
                <a:spcPct val="50000"/>
              </a:spcBef>
            </a:pPr>
            <a:endParaRPr lang="en-CA"/>
          </a:p>
        </p:txBody>
      </p:sp>
      <p:sp>
        <p:nvSpPr>
          <p:cNvPr id="69648" name="Text Box 16"/>
          <p:cNvSpPr txBox="1">
            <a:spLocks noChangeArrowheads="1"/>
          </p:cNvSpPr>
          <p:nvPr/>
        </p:nvSpPr>
        <p:spPr bwMode="auto">
          <a:xfrm>
            <a:off x="684213" y="5013325"/>
            <a:ext cx="2159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/>
              <a:t>Name the exception</a:t>
            </a:r>
          </a:p>
        </p:txBody>
      </p:sp>
      <p:sp>
        <p:nvSpPr>
          <p:cNvPr id="69650" name="Text Box 18"/>
          <p:cNvSpPr txBox="1">
            <a:spLocks noChangeArrowheads="1"/>
          </p:cNvSpPr>
          <p:nvPr/>
        </p:nvSpPr>
        <p:spPr bwMode="auto">
          <a:xfrm>
            <a:off x="6443663" y="5229225"/>
            <a:ext cx="230505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/>
              <a:t>Handle the raised </a:t>
            </a:r>
          </a:p>
          <a:p>
            <a:pPr>
              <a:spcBef>
                <a:spcPct val="50000"/>
              </a:spcBef>
            </a:pPr>
            <a:r>
              <a:rPr lang="en-CA"/>
              <a:t>Exception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User-Defined Exceptions</a:t>
            </a:r>
          </a:p>
        </p:txBody>
      </p:sp>
      <p:pic>
        <p:nvPicPr>
          <p:cNvPr id="56324" name="Picture 4" descr="Fig04-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26" b="25626"/>
          <a:stretch>
            <a:fillRect/>
          </a:stretch>
        </p:blipFill>
        <p:spPr bwMode="auto">
          <a:xfrm>
            <a:off x="762000" y="2971800"/>
            <a:ext cx="7605713" cy="277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5" name="Rectangle 5"/>
          <p:cNvSpPr>
            <a:spLocks noGrp="1"/>
          </p:cNvSpPr>
          <p:nvPr>
            <p:ph type="body" idx="1"/>
          </p:nvPr>
        </p:nvSpPr>
        <p:spPr>
          <a:xfrm>
            <a:off x="457200" y="1341438"/>
            <a:ext cx="8229600" cy="5111750"/>
          </a:xfrm>
        </p:spPr>
        <p:txBody>
          <a:bodyPr/>
          <a:lstStyle/>
          <a:p>
            <a:endParaRPr lang="en-CA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Example </a:t>
            </a:r>
          </a:p>
        </p:txBody>
      </p:sp>
      <p:sp>
        <p:nvSpPr>
          <p:cNvPr id="70659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smtClean="0"/>
              <a:t>Declare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smtClean="0"/>
              <a:t>e_invalid_product exception 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smtClean="0"/>
              <a:t>Begin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smtClean="0"/>
              <a:t>Update product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smtClean="0"/>
              <a:t>Set descrip = ‘&amp;product_description’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smtClean="0"/>
              <a:t>Where prodid= &amp;product_number 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smtClean="0"/>
              <a:t>If SQL%NOTFOUND then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smtClean="0"/>
              <a:t>Raise e-invalid-product;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smtClean="0"/>
              <a:t>Endif 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smtClean="0"/>
              <a:t>Commit;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smtClean="0"/>
              <a:t>Exception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smtClean="0"/>
              <a:t>When e-invalid-product then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smtClean="0"/>
              <a:t>DBMS_OUTPUT.PUT_LINE(‘ invalid product number’);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000" smtClean="0"/>
              <a:t>END;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Example </a:t>
            </a:r>
          </a:p>
        </p:txBody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>
          <a:xfrm>
            <a:off x="0" y="1600200"/>
            <a:ext cx="9144000" cy="4525963"/>
          </a:xfrm>
          <a:solidFill>
            <a:schemeClr val="bg1"/>
          </a:solidFill>
          <a:ln/>
        </p:spPr>
        <p:txBody>
          <a:bodyPr/>
          <a:lstStyle/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smtClean="0"/>
              <a:t>Declare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err="1" smtClean="0"/>
              <a:t>Erec</a:t>
            </a:r>
            <a:r>
              <a:rPr lang="en-CA" sz="2800" dirty="0" smtClean="0"/>
              <a:t> </a:t>
            </a:r>
            <a:r>
              <a:rPr lang="en-CA" sz="2800" dirty="0" err="1" smtClean="0"/>
              <a:t>emp%rowtype</a:t>
            </a:r>
            <a:r>
              <a:rPr lang="en-CA" sz="2800" dirty="0" smtClean="0"/>
              <a:t>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smtClean="0"/>
              <a:t>Begin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smtClean="0"/>
              <a:t>Select * into </a:t>
            </a:r>
            <a:r>
              <a:rPr lang="en-CA" sz="2800" dirty="0" err="1" smtClean="0"/>
              <a:t>erec</a:t>
            </a:r>
            <a:r>
              <a:rPr lang="en-CA" sz="2800" dirty="0" smtClean="0"/>
              <a:t> from </a:t>
            </a:r>
            <a:r>
              <a:rPr lang="en-CA" sz="2800" dirty="0" err="1" smtClean="0"/>
              <a:t>emp</a:t>
            </a:r>
            <a:r>
              <a:rPr lang="en-CA" sz="2800" dirty="0" smtClean="0"/>
              <a:t> where </a:t>
            </a:r>
            <a:r>
              <a:rPr lang="en-CA" sz="2800" dirty="0" err="1" smtClean="0"/>
              <a:t>ename</a:t>
            </a:r>
            <a:r>
              <a:rPr lang="en-CA" sz="2800" dirty="0" smtClean="0"/>
              <a:t> =‘&amp;name’;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smtClean="0"/>
              <a:t>DBMS_OUTPUT.PUT_LINE(</a:t>
            </a:r>
            <a:r>
              <a:rPr lang="en-CA" sz="2800" dirty="0" err="1" smtClean="0"/>
              <a:t>erec.job</a:t>
            </a:r>
            <a:r>
              <a:rPr lang="en-CA" sz="2800" dirty="0" smtClean="0"/>
              <a:t>||’ ‘||</a:t>
            </a:r>
            <a:r>
              <a:rPr lang="en-CA" sz="2800" dirty="0" err="1" smtClean="0"/>
              <a:t>erec.sal</a:t>
            </a:r>
            <a:r>
              <a:rPr lang="en-CA" sz="2800" dirty="0" smtClean="0"/>
              <a:t>);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smtClean="0"/>
              <a:t>Exception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smtClean="0"/>
              <a:t>When </a:t>
            </a:r>
            <a:r>
              <a:rPr lang="en-CA" sz="2800" dirty="0" err="1" smtClean="0"/>
              <a:t>no_data_found</a:t>
            </a:r>
            <a:r>
              <a:rPr lang="en-CA" sz="2800" dirty="0" smtClean="0"/>
              <a:t> then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smtClean="0"/>
              <a:t>DBMS_OUT_LINE(‘No such employee exists in the table’);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smtClean="0"/>
              <a:t>End;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CA" sz="2800" dirty="0" smtClean="0"/>
              <a:t>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Arial" pitchFamily="34" charset="0"/>
              <a:buNone/>
            </a:pPr>
            <a:r>
              <a:rPr lang="en-CA" sz="9600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776</Words>
  <Application>Microsoft Office PowerPoint</Application>
  <PresentationFormat>On-screen Show (4:3)</PresentationFormat>
  <Paragraphs>113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Thème Office</vt:lpstr>
      <vt:lpstr>Introduction to exceptions</vt:lpstr>
      <vt:lpstr>Introduction to exceptions</vt:lpstr>
      <vt:lpstr>PowerPoint Presentation</vt:lpstr>
      <vt:lpstr>Some of the scope rules for exceptions are as the follows:</vt:lpstr>
      <vt:lpstr>Internal exceptions</vt:lpstr>
      <vt:lpstr>Predefined Exceptions</vt:lpstr>
      <vt:lpstr>Example </vt:lpstr>
      <vt:lpstr>PowerPoint Presentation</vt:lpstr>
      <vt:lpstr>Example </vt:lpstr>
      <vt:lpstr>PowerPoint Presentation</vt:lpstr>
      <vt:lpstr>example</vt:lpstr>
      <vt:lpstr>User defined exceptions</vt:lpstr>
      <vt:lpstr>PowerPoint Presentation</vt:lpstr>
      <vt:lpstr>PowerPoint Presentation</vt:lpstr>
      <vt:lpstr>User-Defined Exceptions</vt:lpstr>
      <vt:lpstr>Example </vt:lpstr>
      <vt:lpstr>Example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Éric Vadeboncoeur</dc:creator>
  <cp:lastModifiedBy>lenda</cp:lastModifiedBy>
  <cp:revision>31</cp:revision>
  <dcterms:created xsi:type="dcterms:W3CDTF">2008-02-16T18:01:58Z</dcterms:created>
  <dcterms:modified xsi:type="dcterms:W3CDTF">2012-03-04T21:05:10Z</dcterms:modified>
</cp:coreProperties>
</file>