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2"/>
  </p:notesMasterIdLst>
  <p:sldIdLst>
    <p:sldId id="355" r:id="rId2"/>
    <p:sldId id="356" r:id="rId3"/>
    <p:sldId id="321" r:id="rId4"/>
    <p:sldId id="281" r:id="rId5"/>
    <p:sldId id="322" r:id="rId6"/>
    <p:sldId id="259" r:id="rId7"/>
    <p:sldId id="260" r:id="rId8"/>
    <p:sldId id="261" r:id="rId9"/>
    <p:sldId id="262" r:id="rId10"/>
    <p:sldId id="283" r:id="rId11"/>
    <p:sldId id="284" r:id="rId12"/>
    <p:sldId id="285" r:id="rId13"/>
    <p:sldId id="286" r:id="rId14"/>
    <p:sldId id="287" r:id="rId15"/>
    <p:sldId id="288" r:id="rId16"/>
    <p:sldId id="264" r:id="rId17"/>
    <p:sldId id="351" r:id="rId18"/>
    <p:sldId id="265" r:id="rId19"/>
    <p:sldId id="266" r:id="rId20"/>
    <p:sldId id="267" r:id="rId21"/>
    <p:sldId id="269" r:id="rId22"/>
    <p:sldId id="350" r:id="rId23"/>
    <p:sldId id="268" r:id="rId24"/>
    <p:sldId id="291" r:id="rId25"/>
    <p:sldId id="295" r:id="rId26"/>
    <p:sldId id="296" r:id="rId27"/>
    <p:sldId id="297" r:id="rId28"/>
    <p:sldId id="302" r:id="rId29"/>
    <p:sldId id="298" r:id="rId30"/>
    <p:sldId id="299" r:id="rId31"/>
    <p:sldId id="300" r:id="rId32"/>
    <p:sldId id="303" r:id="rId33"/>
    <p:sldId id="304" r:id="rId34"/>
    <p:sldId id="305" r:id="rId35"/>
    <p:sldId id="306" r:id="rId36"/>
    <p:sldId id="307" r:id="rId37"/>
    <p:sldId id="308" r:id="rId38"/>
    <p:sldId id="309" r:id="rId39"/>
    <p:sldId id="354" r:id="rId40"/>
    <p:sldId id="280" r:id="rId41"/>
  </p:sldIdLst>
  <p:sldSz cx="9144000" cy="6858000" type="screen4x3"/>
  <p:notesSz cx="6858000" cy="9144000"/>
  <p:defaultTextStyle>
    <a:defPPr>
      <a:defRPr lang="en-US"/>
    </a:defPPr>
    <a:lvl1pPr algn="r" rtl="1"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r" rtl="1"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r" rtl="1"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r" rtl="1"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r" rtl="1"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r" defTabSz="914400" rtl="1" eaLnBrk="1" latinLnBrk="0" hangingPunct="1">
      <a:defRPr sz="2400" kern="1200">
        <a:solidFill>
          <a:schemeClr val="tx1"/>
        </a:solidFill>
        <a:latin typeface="Times New Roman" pitchFamily="18" charset="0"/>
        <a:ea typeface="+mn-ea"/>
        <a:cs typeface="Arial" pitchFamily="34" charset="0"/>
      </a:defRPr>
    </a:lvl6pPr>
    <a:lvl7pPr marL="2743200" algn="r" defTabSz="914400" rtl="1" eaLnBrk="1" latinLnBrk="0" hangingPunct="1">
      <a:defRPr sz="2400" kern="1200">
        <a:solidFill>
          <a:schemeClr val="tx1"/>
        </a:solidFill>
        <a:latin typeface="Times New Roman" pitchFamily="18" charset="0"/>
        <a:ea typeface="+mn-ea"/>
        <a:cs typeface="Arial" pitchFamily="34" charset="0"/>
      </a:defRPr>
    </a:lvl7pPr>
    <a:lvl8pPr marL="3200400" algn="r" defTabSz="914400" rtl="1" eaLnBrk="1" latinLnBrk="0" hangingPunct="1">
      <a:defRPr sz="2400" kern="1200">
        <a:solidFill>
          <a:schemeClr val="tx1"/>
        </a:solidFill>
        <a:latin typeface="Times New Roman" pitchFamily="18" charset="0"/>
        <a:ea typeface="+mn-ea"/>
        <a:cs typeface="Arial" pitchFamily="34" charset="0"/>
      </a:defRPr>
    </a:lvl8pPr>
    <a:lvl9pPr marL="3657600" algn="r" defTabSz="914400" rtl="1"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09" autoAdjust="0"/>
    <p:restoredTop sz="94660"/>
  </p:normalViewPr>
  <p:slideViewPr>
    <p:cSldViewPr>
      <p:cViewPr varScale="1">
        <p:scale>
          <a:sx n="70" d="100"/>
          <a:sy n="70" d="100"/>
        </p:scale>
        <p:origin x="-1056" y="-9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8796"/>
    </p:cViewPr>
  </p:sorterViewPr>
  <p:notesViewPr>
    <p:cSldViewPr>
      <p:cViewPr varScale="1">
        <p:scale>
          <a:sx n="59" d="100"/>
          <a:sy n="59" d="100"/>
        </p:scale>
        <p:origin x="-112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19" name="Rectangle 3"/>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rtl="0" eaLnBrk="0" hangingPunct="0">
              <a:defRPr sz="1200">
                <a:latin typeface="Times" charset="0"/>
                <a:cs typeface="+mn-cs"/>
              </a:defRPr>
            </a:lvl1pPr>
          </a:lstStyle>
          <a:p>
            <a:pPr>
              <a:defRPr/>
            </a:pPr>
            <a:endParaRPr lang="en-US" alt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rtl="0" eaLnBrk="0" hangingPunct="0">
              <a:defRPr sz="1200">
                <a:latin typeface="Times" charset="0"/>
                <a:cs typeface="+mn-cs"/>
              </a:defRPr>
            </a:lvl1pPr>
          </a:lstStyle>
          <a:p>
            <a:pPr>
              <a:defRPr/>
            </a:pPr>
            <a:fld id="{1FE934DB-0676-4210-9FFB-3B3FEDDA7F3D}" type="slidenum">
              <a:rPr lang="ar-SA" altLang="en-US"/>
              <a:pPr>
                <a:defRPr/>
              </a:pPr>
              <a:t>‹#›</a:t>
            </a:fld>
            <a:endParaRPr lang="en-US" altLang="en-US"/>
          </a:p>
        </p:txBody>
      </p:sp>
    </p:spTree>
    <p:extLst>
      <p:ext uri="{BB962C8B-B14F-4D97-AF65-F5344CB8AC3E}">
        <p14:creationId xmlns:p14="http://schemas.microsoft.com/office/powerpoint/2010/main" val="2794682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151256E9-5A86-48AC-8326-1F9D6AE9A7A0}" type="slidenum">
              <a:rPr lang="ar-SA" altLang="en-US" sz="1200" smtClean="0">
                <a:latin typeface="Times"/>
              </a:rPr>
              <a:pPr/>
              <a:t>2</a:t>
            </a:fld>
            <a:endParaRPr lang="en-US" altLang="en-US" sz="1200" smtClean="0">
              <a:latin typeface="Time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469900" y="138113"/>
            <a:ext cx="5883275" cy="4411662"/>
          </a:xfrm>
          <a:ln w="12700" cap="flat">
            <a:solidFill>
              <a:schemeClr val="tx1"/>
            </a:solidFill>
          </a:ln>
        </p:spPr>
      </p:sp>
      <p:sp>
        <p:nvSpPr>
          <p:cNvPr id="33795" name="Rectangle 3"/>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962025" eaLnBrk="1" hangingPunct="1">
              <a:tabLst>
                <a:tab pos="473075" algn="l"/>
              </a:tabLst>
            </a:pPr>
            <a:endParaRPr lang="en-US" b="1"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20688" eaLnBrk="1" hangingPunct="1"/>
            <a:r>
              <a:rPr lang="en-US" smtClean="0"/>
              <a:t>IF-THEN-ELSIF Statements</a:t>
            </a:r>
          </a:p>
          <a:p>
            <a:pPr marL="117475" lvl="1" defTabSz="420688" eaLnBrk="1" hangingPunct="1"/>
            <a:r>
              <a:rPr lang="en-US" smtClean="0"/>
              <a:t>When possible, use the ELSIF clause instead of nesting IF statements. The code is easier to read and understand, and the logic is clearly identified. If the action in the ELSE clause consists purely of another IF statement, it is more convenient to use the ELSIF clause. This makes the code clearer by removing the need for nested END IFs at the end of each further set of conditions and actions.</a:t>
            </a:r>
          </a:p>
          <a:p>
            <a:pPr marL="117475" lvl="1" defTabSz="420688" eaLnBrk="1" hangingPunct="1"/>
            <a:r>
              <a:rPr lang="en-US" smtClean="0"/>
              <a:t>Example</a:t>
            </a:r>
          </a:p>
          <a:p>
            <a:pPr defTabSz="420688" eaLnBrk="1" hangingPunct="1">
              <a:spcBef>
                <a:spcPct val="0"/>
              </a:spcBef>
            </a:pPr>
            <a:r>
              <a:rPr lang="en-US" smtClean="0">
                <a:latin typeface="Courier New" pitchFamily="49" charset="0"/>
              </a:rPr>
              <a:t>   IF condition1 THEN </a:t>
            </a:r>
          </a:p>
          <a:p>
            <a:pPr defTabSz="420688" eaLnBrk="1" hangingPunct="1">
              <a:spcBef>
                <a:spcPct val="0"/>
              </a:spcBef>
            </a:pPr>
            <a:r>
              <a:rPr lang="en-US" smtClean="0">
                <a:latin typeface="Courier New" pitchFamily="49" charset="0"/>
              </a:rPr>
              <a:t>     statement1;</a:t>
            </a:r>
          </a:p>
          <a:p>
            <a:pPr defTabSz="420688" eaLnBrk="1" hangingPunct="1">
              <a:spcBef>
                <a:spcPct val="0"/>
              </a:spcBef>
            </a:pPr>
            <a:r>
              <a:rPr lang="en-US" smtClean="0">
                <a:latin typeface="Courier New" pitchFamily="49" charset="0"/>
              </a:rPr>
              <a:t>   ELSIF condition2 THEN </a:t>
            </a:r>
          </a:p>
          <a:p>
            <a:pPr defTabSz="420688" eaLnBrk="1" hangingPunct="1">
              <a:spcBef>
                <a:spcPct val="0"/>
              </a:spcBef>
            </a:pPr>
            <a:r>
              <a:rPr lang="en-US" smtClean="0">
                <a:latin typeface="Courier New" pitchFamily="49" charset="0"/>
              </a:rPr>
              <a:t>     statement2;</a:t>
            </a:r>
          </a:p>
          <a:p>
            <a:pPr defTabSz="420688" eaLnBrk="1" hangingPunct="1">
              <a:spcBef>
                <a:spcPct val="0"/>
              </a:spcBef>
            </a:pPr>
            <a:r>
              <a:rPr lang="en-US" smtClean="0">
                <a:latin typeface="Courier New" pitchFamily="49" charset="0"/>
              </a:rPr>
              <a:t>   ELSIF condition3 THEN</a:t>
            </a:r>
          </a:p>
          <a:p>
            <a:pPr defTabSz="420688" eaLnBrk="1" hangingPunct="1">
              <a:spcBef>
                <a:spcPct val="0"/>
              </a:spcBef>
            </a:pPr>
            <a:r>
              <a:rPr lang="en-US" smtClean="0">
                <a:latin typeface="Courier New" pitchFamily="49" charset="0"/>
              </a:rPr>
              <a:t>     statement3;</a:t>
            </a:r>
          </a:p>
          <a:p>
            <a:pPr defTabSz="420688" eaLnBrk="1" hangingPunct="1">
              <a:spcBef>
                <a:spcPct val="0"/>
              </a:spcBef>
            </a:pPr>
            <a:r>
              <a:rPr lang="en-US" smtClean="0">
                <a:latin typeface="Courier New" pitchFamily="49" charset="0"/>
              </a:rPr>
              <a:t>   END IF;</a:t>
            </a:r>
            <a:endParaRPr lang="en-US" smtClean="0"/>
          </a:p>
          <a:p>
            <a:pPr marL="117475" lvl="1" defTabSz="420688" eaLnBrk="1" hangingPunct="1"/>
            <a:r>
              <a:rPr lang="en-US" smtClean="0"/>
              <a:t>The example IF-THEN-ELSIF statement above is further defined as follows:</a:t>
            </a:r>
          </a:p>
          <a:p>
            <a:pPr marL="117475" lvl="1" defTabSz="420688" eaLnBrk="1" hangingPunct="1"/>
            <a:r>
              <a:rPr lang="en-US" smtClean="0"/>
              <a:t>For a given value entered, return a calculated value. If the entered value is over 100, then the calculated value is two times the entered value. If the entered value is between 50 and 100, then the calculated value is 50% of the starting value. If the entered value is less than 50, then the calculated value is 10% of the starting value.</a:t>
            </a:r>
          </a:p>
          <a:p>
            <a:pPr marL="117475" lvl="1" defTabSz="420688" eaLnBrk="1" hangingPunct="1"/>
            <a:r>
              <a:rPr lang="en-US" b="1" smtClean="0"/>
              <a:t>Note:</a:t>
            </a:r>
            <a:r>
              <a:rPr lang="en-US" smtClean="0"/>
              <a:t> Any arithmetic expression containing null values evaluates to null.</a:t>
            </a:r>
            <a:r>
              <a:rPr lang="en-US" smtClean="0">
                <a:latin typeface="Courier" pitchFamily="49" charset="0"/>
              </a:rPr>
              <a:t> 	     </a:t>
            </a:r>
          </a:p>
        </p:txBody>
      </p:sp>
      <p:sp>
        <p:nvSpPr>
          <p:cNvPr id="34819"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469900" y="138113"/>
            <a:ext cx="5883275" cy="4411662"/>
          </a:xfrm>
          <a:ln w="12700" cap="flat">
            <a:solidFill>
              <a:schemeClr val="tx1"/>
            </a:solidFill>
          </a:ln>
        </p:spPr>
      </p:sp>
      <p:sp>
        <p:nvSpPr>
          <p:cNvPr id="35843" name="Rectangle 3"/>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962025" eaLnBrk="1" hangingPunct="1">
              <a:tabLst>
                <a:tab pos="473075" algn="l"/>
              </a:tabLst>
            </a:pPr>
            <a:endParaRPr lang="en-US" b="1"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883025" y="-1588"/>
            <a:ext cx="2979738"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7" name="Rectangle 3"/>
          <p:cNvSpPr>
            <a:spLocks noChangeArrowheads="1"/>
          </p:cNvSpPr>
          <p:nvPr/>
        </p:nvSpPr>
        <p:spPr bwMode="auto">
          <a:xfrm>
            <a:off x="-4763" y="-1588"/>
            <a:ext cx="2976563"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8" name="Rectangle 4"/>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15925" eaLnBrk="1" hangingPunct="1"/>
            <a:endParaRPr lang="en-US" b="1" smtClean="0">
              <a:latin typeface="Times New Roman" pitchFamily="18" charset="0"/>
            </a:endParaRPr>
          </a:p>
        </p:txBody>
      </p:sp>
      <p:sp>
        <p:nvSpPr>
          <p:cNvPr id="36869" name="Rectangle 5"/>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4788" y="0"/>
            <a:ext cx="8782050" cy="6753225"/>
            <a:chOff x="129" y="0"/>
            <a:chExt cx="5532" cy="4254"/>
          </a:xfrm>
        </p:grpSpPr>
        <p:sp>
          <p:nvSpPr>
            <p:cNvPr id="5" name="Freeform 3"/>
            <p:cNvSpPr>
              <a:spLocks/>
            </p:cNvSpPr>
            <p:nvPr/>
          </p:nvSpPr>
          <p:spPr bwMode="auto">
            <a:xfrm>
              <a:off x="129" y="411"/>
              <a:ext cx="5532" cy="3843"/>
            </a:xfrm>
            <a:custGeom>
              <a:avLst/>
              <a:gdLst/>
              <a:ahLst/>
              <a:cxnLst>
                <a:cxn ang="0">
                  <a:pos x="674" y="2"/>
                </a:cxn>
                <a:cxn ang="0">
                  <a:pos x="5531" y="0"/>
                </a:cxn>
                <a:cxn ang="0">
                  <a:pos x="5531" y="3832"/>
                </a:cxn>
                <a:cxn ang="0">
                  <a:pos x="0" y="3842"/>
                </a:cxn>
                <a:cxn ang="0">
                  <a:pos x="6" y="580"/>
                </a:cxn>
                <a:cxn ang="0">
                  <a:pos x="14" y="547"/>
                </a:cxn>
                <a:cxn ang="0">
                  <a:pos x="25" y="504"/>
                </a:cxn>
                <a:cxn ang="0">
                  <a:pos x="36" y="473"/>
                </a:cxn>
                <a:cxn ang="0">
                  <a:pos x="51" y="458"/>
                </a:cxn>
                <a:cxn ang="0">
                  <a:pos x="64" y="448"/>
                </a:cxn>
                <a:cxn ang="0">
                  <a:pos x="656" y="5"/>
                </a:cxn>
                <a:cxn ang="0">
                  <a:pos x="674" y="2"/>
                </a:cxn>
              </a:cxnLst>
              <a:rect l="0" t="0" r="r" b="b"/>
              <a:pathLst>
                <a:path w="5532" h="3843">
                  <a:moveTo>
                    <a:pt x="674" y="2"/>
                  </a:moveTo>
                  <a:lnTo>
                    <a:pt x="5531" y="0"/>
                  </a:lnTo>
                  <a:lnTo>
                    <a:pt x="5531" y="3832"/>
                  </a:lnTo>
                  <a:lnTo>
                    <a:pt x="0" y="3842"/>
                  </a:lnTo>
                  <a:lnTo>
                    <a:pt x="6" y="580"/>
                  </a:lnTo>
                  <a:lnTo>
                    <a:pt x="14" y="547"/>
                  </a:lnTo>
                  <a:lnTo>
                    <a:pt x="25" y="504"/>
                  </a:lnTo>
                  <a:lnTo>
                    <a:pt x="36" y="473"/>
                  </a:lnTo>
                  <a:lnTo>
                    <a:pt x="51" y="458"/>
                  </a:lnTo>
                  <a:lnTo>
                    <a:pt x="64" y="448"/>
                  </a:lnTo>
                  <a:lnTo>
                    <a:pt x="656" y="5"/>
                  </a:lnTo>
                  <a:lnTo>
                    <a:pt x="674" y="2"/>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6" name="Group 4"/>
            <p:cNvGrpSpPr>
              <a:grpSpLocks/>
            </p:cNvGrpSpPr>
            <p:nvPr/>
          </p:nvGrpSpPr>
          <p:grpSpPr bwMode="auto">
            <a:xfrm>
              <a:off x="2079" y="0"/>
              <a:ext cx="1640" cy="623"/>
              <a:chOff x="2079" y="0"/>
              <a:chExt cx="1640" cy="623"/>
            </a:xfrm>
          </p:grpSpPr>
          <p:sp>
            <p:nvSpPr>
              <p:cNvPr id="7" name="Rectangle 5"/>
              <p:cNvSpPr>
                <a:spLocks noChangeArrowheads="1"/>
              </p:cNvSpPr>
              <p:nvPr/>
            </p:nvSpPr>
            <p:spPr bwMode="auto">
              <a:xfrm>
                <a:off x="2079" y="344"/>
                <a:ext cx="1640" cy="72"/>
              </a:xfrm>
              <a:prstGeom prst="rect">
                <a:avLst/>
              </a:prstGeom>
              <a:gradFill rotWithShape="0">
                <a:gsLst>
                  <a:gs pos="0">
                    <a:srgbClr val="FFFFFF"/>
                  </a:gs>
                  <a:gs pos="50000">
                    <a:srgbClr val="5F5F5F"/>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8" name="Rectangle 6"/>
              <p:cNvSpPr>
                <a:spLocks noChangeArrowheads="1"/>
              </p:cNvSpPr>
              <p:nvPr/>
            </p:nvSpPr>
            <p:spPr bwMode="auto">
              <a:xfrm>
                <a:off x="2383"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9" name="Rectangle 7"/>
              <p:cNvSpPr>
                <a:spLocks noChangeArrowheads="1"/>
              </p:cNvSpPr>
              <p:nvPr/>
            </p:nvSpPr>
            <p:spPr bwMode="auto">
              <a:xfrm>
                <a:off x="3134" y="320"/>
                <a:ext cx="232" cy="32"/>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10" name="Oval 8"/>
              <p:cNvSpPr>
                <a:spLocks noChangeArrowheads="1"/>
              </p:cNvSpPr>
              <p:nvPr/>
            </p:nvSpPr>
            <p:spPr bwMode="auto">
              <a:xfrm>
                <a:off x="2693" y="0"/>
                <a:ext cx="379" cy="370"/>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1" name="Oval 9"/>
              <p:cNvSpPr>
                <a:spLocks noChangeArrowheads="1"/>
              </p:cNvSpPr>
              <p:nvPr/>
            </p:nvSpPr>
            <p:spPr bwMode="auto">
              <a:xfrm>
                <a:off x="2711"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2" name="Freeform 10"/>
              <p:cNvSpPr>
                <a:spLocks/>
              </p:cNvSpPr>
              <p:nvPr/>
            </p:nvSpPr>
            <p:spPr bwMode="auto">
              <a:xfrm>
                <a:off x="2737"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3" name="Oval 11"/>
              <p:cNvSpPr>
                <a:spLocks noChangeArrowheads="1"/>
              </p:cNvSpPr>
              <p:nvPr/>
            </p:nvSpPr>
            <p:spPr bwMode="auto">
              <a:xfrm>
                <a:off x="2738"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14" name="Oval 12" descr="Walnut"/>
              <p:cNvSpPr>
                <a:spLocks noChangeArrowheads="1"/>
              </p:cNvSpPr>
              <p:nvPr/>
            </p:nvSpPr>
            <p:spPr bwMode="auto">
              <a:xfrm>
                <a:off x="2758" y="60"/>
                <a:ext cx="247" cy="238"/>
              </a:xfrm>
              <a:prstGeom prst="ellipse">
                <a:avLst/>
              </a:prstGeom>
              <a:blipFill dpi="0" rotWithShape="0">
                <a:blip r:embed="rId2"/>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15" name="Freeform 13"/>
              <p:cNvSpPr>
                <a:spLocks/>
              </p:cNvSpPr>
              <p:nvPr/>
            </p:nvSpPr>
            <p:spPr bwMode="auto">
              <a:xfrm>
                <a:off x="2211"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6" name="Freeform 14"/>
              <p:cNvSpPr>
                <a:spLocks/>
              </p:cNvSpPr>
              <p:nvPr/>
            </p:nvSpPr>
            <p:spPr bwMode="auto">
              <a:xfrm>
                <a:off x="2242"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7" name="Freeform 15"/>
              <p:cNvSpPr>
                <a:spLocks/>
              </p:cNvSpPr>
              <p:nvPr/>
            </p:nvSpPr>
            <p:spPr bwMode="auto">
              <a:xfrm>
                <a:off x="2226"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18" name="Freeform 16"/>
              <p:cNvSpPr>
                <a:spLocks/>
              </p:cNvSpPr>
              <p:nvPr/>
            </p:nvSpPr>
            <p:spPr bwMode="auto">
              <a:xfrm>
                <a:off x="2241"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9" name="Freeform 17"/>
              <p:cNvSpPr>
                <a:spLocks/>
              </p:cNvSpPr>
              <p:nvPr/>
            </p:nvSpPr>
            <p:spPr bwMode="auto">
              <a:xfrm>
                <a:off x="2960"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20" name="Freeform 18"/>
          <p:cNvSpPr>
            <a:spLocks/>
          </p:cNvSpPr>
          <p:nvPr/>
        </p:nvSpPr>
        <p:spPr bwMode="auto">
          <a:xfrm>
            <a:off x="273050" y="796925"/>
            <a:ext cx="806450" cy="717550"/>
          </a:xfrm>
          <a:custGeom>
            <a:avLst/>
            <a:gdLst/>
            <a:ahLst/>
            <a:cxnLst>
              <a:cxn ang="0">
                <a:pos x="129" y="376"/>
              </a:cxn>
              <a:cxn ang="0">
                <a:pos x="272" y="427"/>
              </a:cxn>
              <a:cxn ang="0">
                <a:pos x="313" y="451"/>
              </a:cxn>
              <a:cxn ang="0">
                <a:pos x="333" y="449"/>
              </a:cxn>
              <a:cxn ang="0">
                <a:pos x="348" y="376"/>
              </a:cxn>
              <a:cxn ang="0">
                <a:pos x="365" y="332"/>
              </a:cxn>
              <a:cxn ang="0">
                <a:pos x="382" y="262"/>
              </a:cxn>
              <a:cxn ang="0">
                <a:pos x="394" y="221"/>
              </a:cxn>
              <a:cxn ang="0">
                <a:pos x="409" y="181"/>
              </a:cxn>
              <a:cxn ang="0">
                <a:pos x="423" y="133"/>
              </a:cxn>
              <a:cxn ang="0">
                <a:pos x="445" y="98"/>
              </a:cxn>
              <a:cxn ang="0">
                <a:pos x="469" y="48"/>
              </a:cxn>
              <a:cxn ang="0">
                <a:pos x="507" y="0"/>
              </a:cxn>
              <a:cxn ang="0">
                <a:pos x="25" y="335"/>
              </a:cxn>
              <a:cxn ang="0">
                <a:pos x="0" y="358"/>
              </a:cxn>
              <a:cxn ang="0">
                <a:pos x="76" y="360"/>
              </a:cxn>
              <a:cxn ang="0">
                <a:pos x="129" y="376"/>
              </a:cxn>
            </a:cxnLst>
            <a:rect l="0" t="0" r="r" b="b"/>
            <a:pathLst>
              <a:path w="508" h="452">
                <a:moveTo>
                  <a:pt x="129" y="376"/>
                </a:moveTo>
                <a:lnTo>
                  <a:pt x="272" y="427"/>
                </a:lnTo>
                <a:lnTo>
                  <a:pt x="313" y="451"/>
                </a:lnTo>
                <a:lnTo>
                  <a:pt x="333" y="449"/>
                </a:lnTo>
                <a:lnTo>
                  <a:pt x="348" y="376"/>
                </a:lnTo>
                <a:lnTo>
                  <a:pt x="365" y="332"/>
                </a:lnTo>
                <a:lnTo>
                  <a:pt x="382" y="262"/>
                </a:lnTo>
                <a:lnTo>
                  <a:pt x="394" y="221"/>
                </a:lnTo>
                <a:lnTo>
                  <a:pt x="409" y="181"/>
                </a:lnTo>
                <a:lnTo>
                  <a:pt x="423" y="133"/>
                </a:lnTo>
                <a:lnTo>
                  <a:pt x="445" y="98"/>
                </a:lnTo>
                <a:lnTo>
                  <a:pt x="469" y="48"/>
                </a:lnTo>
                <a:lnTo>
                  <a:pt x="507" y="0"/>
                </a:lnTo>
                <a:lnTo>
                  <a:pt x="25" y="335"/>
                </a:lnTo>
                <a:lnTo>
                  <a:pt x="0" y="358"/>
                </a:lnTo>
                <a:lnTo>
                  <a:pt x="76" y="360"/>
                </a:lnTo>
                <a:lnTo>
                  <a:pt x="129" y="376"/>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1" name="Freeform 19"/>
          <p:cNvSpPr>
            <a:spLocks/>
          </p:cNvSpPr>
          <p:nvPr/>
        </p:nvSpPr>
        <p:spPr bwMode="auto">
          <a:xfrm>
            <a:off x="255588" y="654050"/>
            <a:ext cx="984250" cy="766763"/>
          </a:xfrm>
          <a:custGeom>
            <a:avLst/>
            <a:gdLst/>
            <a:ahLst/>
            <a:cxnLst>
              <a:cxn ang="0">
                <a:pos x="0" y="477"/>
              </a:cxn>
              <a:cxn ang="0">
                <a:pos x="13" y="452"/>
              </a:cxn>
              <a:cxn ang="0">
                <a:pos x="56" y="422"/>
              </a:cxn>
              <a:cxn ang="0">
                <a:pos x="619" y="0"/>
              </a:cxn>
              <a:cxn ang="0">
                <a:pos x="425" y="184"/>
              </a:cxn>
              <a:cxn ang="0">
                <a:pos x="329" y="336"/>
              </a:cxn>
              <a:cxn ang="0">
                <a:pos x="268" y="482"/>
              </a:cxn>
              <a:cxn ang="0">
                <a:pos x="197" y="449"/>
              </a:cxn>
              <a:cxn ang="0">
                <a:pos x="119" y="425"/>
              </a:cxn>
              <a:cxn ang="0">
                <a:pos x="70" y="429"/>
              </a:cxn>
              <a:cxn ang="0">
                <a:pos x="28" y="440"/>
              </a:cxn>
              <a:cxn ang="0">
                <a:pos x="0" y="477"/>
              </a:cxn>
            </a:cxnLst>
            <a:rect l="0" t="0" r="r" b="b"/>
            <a:pathLst>
              <a:path w="620" h="483">
                <a:moveTo>
                  <a:pt x="0" y="477"/>
                </a:moveTo>
                <a:lnTo>
                  <a:pt x="13" y="452"/>
                </a:lnTo>
                <a:lnTo>
                  <a:pt x="56" y="422"/>
                </a:lnTo>
                <a:lnTo>
                  <a:pt x="619" y="0"/>
                </a:lnTo>
                <a:lnTo>
                  <a:pt x="425" y="184"/>
                </a:lnTo>
                <a:lnTo>
                  <a:pt x="329" y="336"/>
                </a:lnTo>
                <a:lnTo>
                  <a:pt x="268" y="482"/>
                </a:lnTo>
                <a:lnTo>
                  <a:pt x="197" y="449"/>
                </a:lnTo>
                <a:lnTo>
                  <a:pt x="119" y="425"/>
                </a:lnTo>
                <a:lnTo>
                  <a:pt x="70" y="429"/>
                </a:lnTo>
                <a:lnTo>
                  <a:pt x="28" y="440"/>
                </a:lnTo>
                <a:lnTo>
                  <a:pt x="0" y="477"/>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sp>
        <p:nvSpPr>
          <p:cNvPr id="3097" name="Rectangle 25"/>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en-US" altLang="en-US"/>
              <a:t>Click to edit Master title style</a:t>
            </a:r>
          </a:p>
        </p:txBody>
      </p:sp>
      <p:sp>
        <p:nvSpPr>
          <p:cNvPr id="3098" name="Rectangle 26"/>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 typeface="Monotype Sorts" charset="2"/>
              <a:buNone/>
              <a:defRPr/>
            </a:lvl1pPr>
          </a:lstStyle>
          <a:p>
            <a:r>
              <a:rPr lang="en-US" altLang="en-US"/>
              <a:t>Click to edit Master subtitle style</a:t>
            </a:r>
          </a:p>
        </p:txBody>
      </p:sp>
      <p:sp>
        <p:nvSpPr>
          <p:cNvPr id="22" name="Rectangle 22"/>
          <p:cNvSpPr>
            <a:spLocks noGrp="1" noChangeArrowheads="1"/>
          </p:cNvSpPr>
          <p:nvPr>
            <p:ph type="dt" sz="quarter" idx="10"/>
          </p:nvPr>
        </p:nvSpPr>
        <p:spPr>
          <a:xfrm>
            <a:off x="681038" y="6067425"/>
            <a:ext cx="2300287" cy="393700"/>
          </a:xfrm>
        </p:spPr>
        <p:txBody>
          <a:bodyPr/>
          <a:lstStyle>
            <a:lvl1pPr>
              <a:defRPr/>
            </a:lvl1pPr>
          </a:lstStyle>
          <a:p>
            <a:pPr>
              <a:defRPr/>
            </a:pPr>
            <a:endParaRPr lang="en-US" altLang="en-US"/>
          </a:p>
        </p:txBody>
      </p:sp>
      <p:sp>
        <p:nvSpPr>
          <p:cNvPr id="23" name="Rectangle 23"/>
          <p:cNvSpPr>
            <a:spLocks noGrp="1" noChangeArrowheads="1"/>
          </p:cNvSpPr>
          <p:nvPr>
            <p:ph type="ftr" sz="quarter" idx="11"/>
          </p:nvPr>
        </p:nvSpPr>
        <p:spPr>
          <a:xfrm>
            <a:off x="3124200" y="6248400"/>
            <a:ext cx="3124200" cy="393700"/>
          </a:xfrm>
        </p:spPr>
        <p:txBody>
          <a:bodyPr/>
          <a:lstStyle>
            <a:lvl1pPr>
              <a:defRPr u="none"/>
            </a:lvl1pPr>
          </a:lstStyle>
          <a:p>
            <a:pPr>
              <a:defRPr/>
            </a:pPr>
            <a:r>
              <a:rPr lang="sv-SE" altLang="en-US" smtClean="0"/>
              <a:t>Linda Omer Elbadri -Nagla Hassan           </a:t>
            </a:r>
            <a:endParaRPr lang="en-US" altLang="en-US"/>
          </a:p>
        </p:txBody>
      </p:sp>
      <p:sp>
        <p:nvSpPr>
          <p:cNvPr id="24" name="Rectangle 24"/>
          <p:cNvSpPr>
            <a:spLocks noGrp="1" noChangeArrowheads="1"/>
          </p:cNvSpPr>
          <p:nvPr>
            <p:ph type="sldNum" sz="quarter" idx="12"/>
          </p:nvPr>
        </p:nvSpPr>
        <p:spPr>
          <a:xfrm>
            <a:off x="6629400" y="6324600"/>
            <a:ext cx="2311400" cy="393700"/>
          </a:xfrm>
        </p:spPr>
        <p:txBody>
          <a:bodyPr/>
          <a:lstStyle>
            <a:lvl1pPr>
              <a:defRPr b="1"/>
            </a:lvl1pPr>
          </a:lstStyle>
          <a:p>
            <a:pPr>
              <a:defRPr/>
            </a:pPr>
            <a:fld id="{B7EF1564-3D1D-4692-8373-FEFB32A39E91}" type="slidenum">
              <a:rPr lang="ar-SA" altLang="en-US"/>
              <a:pPr>
                <a:defRPr/>
              </a:pPr>
              <a:t>‹#›</a:t>
            </a:fld>
            <a:endParaRPr lang="en-US" altLang="en-US"/>
          </a:p>
        </p:txBody>
      </p:sp>
    </p:spTree>
    <p:extLst>
      <p:ext uri="{BB962C8B-B14F-4D97-AF65-F5344CB8AC3E}">
        <p14:creationId xmlns:p14="http://schemas.microsoft.com/office/powerpoint/2010/main" val="6943999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6D7F1AAD-AA9F-4BDC-9766-7BF280160118}" type="slidenum">
              <a:rPr lang="ar-SA" altLang="en-US"/>
              <a:pPr>
                <a:defRPr/>
              </a:pPr>
              <a:t>‹#›</a:t>
            </a:fld>
            <a:endParaRPr lang="en-US" altLang="en-US"/>
          </a:p>
        </p:txBody>
      </p:sp>
    </p:spTree>
    <p:extLst>
      <p:ext uri="{BB962C8B-B14F-4D97-AF65-F5344CB8AC3E}">
        <p14:creationId xmlns:p14="http://schemas.microsoft.com/office/powerpoint/2010/main" val="37573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4590764-2FF3-4B8B-8EE1-7A6509DB1D49}" type="slidenum">
              <a:rPr lang="ar-SA" altLang="en-US"/>
              <a:pPr>
                <a:defRPr/>
              </a:pPr>
              <a:t>‹#›</a:t>
            </a:fld>
            <a:endParaRPr lang="en-US" altLang="en-US"/>
          </a:p>
        </p:txBody>
      </p:sp>
    </p:spTree>
    <p:extLst>
      <p:ext uri="{BB962C8B-B14F-4D97-AF65-F5344CB8AC3E}">
        <p14:creationId xmlns:p14="http://schemas.microsoft.com/office/powerpoint/2010/main" val="130835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2286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5720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FFD277AD-903E-4E5B-B9C5-38C55B5C5D9C}" type="slidenum">
              <a:rPr lang="ar-SA" altLang="en-US"/>
              <a:pPr>
                <a:defRPr/>
              </a:pPr>
              <a:t>‹#›</a:t>
            </a:fld>
            <a:endParaRPr lang="en-US" altLang="en-US"/>
          </a:p>
        </p:txBody>
      </p:sp>
    </p:spTree>
    <p:extLst>
      <p:ext uri="{BB962C8B-B14F-4D97-AF65-F5344CB8AC3E}">
        <p14:creationId xmlns:p14="http://schemas.microsoft.com/office/powerpoint/2010/main" val="28265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9" name="Rectangle 26"/>
          <p:cNvSpPr>
            <a:spLocks noGrp="1" noChangeArrowheads="1"/>
          </p:cNvSpPr>
          <p:nvPr>
            <p:ph type="sldNum" sz="quarter" idx="12"/>
          </p:nvPr>
        </p:nvSpPr>
        <p:spPr>
          <a:ln/>
        </p:spPr>
        <p:txBody>
          <a:bodyPr/>
          <a:lstStyle>
            <a:lvl1pPr>
              <a:defRPr/>
            </a:lvl1pPr>
          </a:lstStyle>
          <a:p>
            <a:pPr>
              <a:defRPr/>
            </a:pPr>
            <a:fld id="{3D8B9030-C4A0-4416-A232-CE6031827DCC}" type="slidenum">
              <a:rPr lang="ar-SA" altLang="en-US"/>
              <a:pPr>
                <a:defRPr/>
              </a:pPr>
              <a:t>‹#›</a:t>
            </a:fld>
            <a:endParaRPr lang="en-US" altLang="en-US"/>
          </a:p>
        </p:txBody>
      </p:sp>
    </p:spTree>
    <p:extLst>
      <p:ext uri="{BB962C8B-B14F-4D97-AF65-F5344CB8AC3E}">
        <p14:creationId xmlns:p14="http://schemas.microsoft.com/office/powerpoint/2010/main" val="3700688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5" name="Rectangle 26"/>
          <p:cNvSpPr>
            <a:spLocks noGrp="1" noChangeArrowheads="1"/>
          </p:cNvSpPr>
          <p:nvPr>
            <p:ph type="sldNum" sz="quarter" idx="12"/>
          </p:nvPr>
        </p:nvSpPr>
        <p:spPr>
          <a:ln/>
        </p:spPr>
        <p:txBody>
          <a:bodyPr/>
          <a:lstStyle>
            <a:lvl1pPr>
              <a:defRPr/>
            </a:lvl1pPr>
          </a:lstStyle>
          <a:p>
            <a:pPr>
              <a:defRPr/>
            </a:pPr>
            <a:fld id="{7C0EB625-0DA0-4C3D-A942-7960F4F604F7}" type="slidenum">
              <a:rPr lang="ar-SA" altLang="en-US"/>
              <a:pPr>
                <a:defRPr/>
              </a:pPr>
              <a:t>‹#›</a:t>
            </a:fld>
            <a:endParaRPr lang="en-US" altLang="en-US"/>
          </a:p>
        </p:txBody>
      </p:sp>
    </p:spTree>
    <p:extLst>
      <p:ext uri="{BB962C8B-B14F-4D97-AF65-F5344CB8AC3E}">
        <p14:creationId xmlns:p14="http://schemas.microsoft.com/office/powerpoint/2010/main" val="154006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4" name="Rectangle 26"/>
          <p:cNvSpPr>
            <a:spLocks noGrp="1" noChangeArrowheads="1"/>
          </p:cNvSpPr>
          <p:nvPr>
            <p:ph type="sldNum" sz="quarter" idx="12"/>
          </p:nvPr>
        </p:nvSpPr>
        <p:spPr>
          <a:ln/>
        </p:spPr>
        <p:txBody>
          <a:bodyPr/>
          <a:lstStyle>
            <a:lvl1pPr>
              <a:defRPr/>
            </a:lvl1pPr>
          </a:lstStyle>
          <a:p>
            <a:pPr>
              <a:defRPr/>
            </a:pPr>
            <a:fld id="{FA27C3AA-31DE-49B1-9B91-32F766C612B8}" type="slidenum">
              <a:rPr lang="ar-SA" altLang="en-US"/>
              <a:pPr>
                <a:defRPr/>
              </a:pPr>
              <a:t>‹#›</a:t>
            </a:fld>
            <a:endParaRPr lang="en-US" altLang="en-US"/>
          </a:p>
        </p:txBody>
      </p:sp>
    </p:spTree>
    <p:extLst>
      <p:ext uri="{BB962C8B-B14F-4D97-AF65-F5344CB8AC3E}">
        <p14:creationId xmlns:p14="http://schemas.microsoft.com/office/powerpoint/2010/main" val="13634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30A5638-4BCC-4A6B-9919-0D8BF0F1EFC5}" type="slidenum">
              <a:rPr lang="ar-SA" altLang="en-US"/>
              <a:pPr>
                <a:defRPr/>
              </a:pPr>
              <a:t>‹#›</a:t>
            </a:fld>
            <a:endParaRPr lang="en-US" altLang="en-US"/>
          </a:p>
        </p:txBody>
      </p:sp>
    </p:spTree>
    <p:extLst>
      <p:ext uri="{BB962C8B-B14F-4D97-AF65-F5344CB8AC3E}">
        <p14:creationId xmlns:p14="http://schemas.microsoft.com/office/powerpoint/2010/main" val="19818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02C5C2D-6B4B-41EB-9756-18E1E2F3ED87}" type="slidenum">
              <a:rPr lang="ar-SA" altLang="en-US"/>
              <a:pPr>
                <a:defRPr/>
              </a:pPr>
              <a:t>‹#›</a:t>
            </a:fld>
            <a:endParaRPr lang="en-US" altLang="en-US"/>
          </a:p>
        </p:txBody>
      </p:sp>
    </p:spTree>
    <p:extLst>
      <p:ext uri="{BB962C8B-B14F-4D97-AF65-F5344CB8AC3E}">
        <p14:creationId xmlns:p14="http://schemas.microsoft.com/office/powerpoint/2010/main" val="267548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1F59B25-2143-42DF-926D-25D879892ED6}" type="slidenum">
              <a:rPr lang="ar-SA" altLang="en-US"/>
              <a:pPr>
                <a:defRPr/>
              </a:pPr>
              <a:t>‹#›</a:t>
            </a:fld>
            <a:endParaRPr lang="en-US" altLang="en-US"/>
          </a:p>
        </p:txBody>
      </p:sp>
    </p:spTree>
    <p:extLst>
      <p:ext uri="{BB962C8B-B14F-4D97-AF65-F5344CB8AC3E}">
        <p14:creationId xmlns:p14="http://schemas.microsoft.com/office/powerpoint/2010/main" val="3359536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66800"/>
            <a:ext cx="2133600" cy="4876800"/>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228600" y="1066800"/>
            <a:ext cx="62484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CDB822E9-07C0-4FD6-8368-08C7517F7EEA}" type="slidenum">
              <a:rPr lang="ar-SA" altLang="en-US"/>
              <a:pPr>
                <a:defRPr/>
              </a:pPr>
              <a:t>‹#›</a:t>
            </a:fld>
            <a:endParaRPr lang="en-US" altLang="en-US"/>
          </a:p>
        </p:txBody>
      </p:sp>
    </p:spTree>
    <p:extLst>
      <p:ext uri="{BB962C8B-B14F-4D97-AF65-F5344CB8AC3E}">
        <p14:creationId xmlns:p14="http://schemas.microsoft.com/office/powerpoint/2010/main" val="1732757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r>
              <a:rPr lang="sv-SE" smtClean="0"/>
              <a:t>Linda Omer Elbadri -Nagla Hassan           </a:t>
            </a: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D59F67F7-763C-4413-ABBA-544C42E26089}" type="slidenum">
              <a:rPr lang="ar-SA"/>
              <a:pPr>
                <a:defRPr/>
              </a:pPr>
              <a:t>‹#›</a:t>
            </a:fld>
            <a:endParaRPr lang="fr-CA"/>
          </a:p>
        </p:txBody>
      </p:sp>
    </p:spTree>
    <p:extLst>
      <p:ext uri="{BB962C8B-B14F-4D97-AF65-F5344CB8AC3E}">
        <p14:creationId xmlns:p14="http://schemas.microsoft.com/office/powerpoint/2010/main" val="1131747251"/>
      </p:ext>
    </p:extLst>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46050" y="0"/>
            <a:ext cx="8772525" cy="6726238"/>
            <a:chOff x="92" y="0"/>
            <a:chExt cx="5526" cy="4237"/>
          </a:xfrm>
        </p:grpSpPr>
        <p:grpSp>
          <p:nvGrpSpPr>
            <p:cNvPr id="1033" name="Group 3"/>
            <p:cNvGrpSpPr>
              <a:grpSpLocks/>
            </p:cNvGrpSpPr>
            <p:nvPr/>
          </p:nvGrpSpPr>
          <p:grpSpPr bwMode="auto">
            <a:xfrm>
              <a:off x="92" y="409"/>
              <a:ext cx="5526" cy="3828"/>
              <a:chOff x="92" y="409"/>
              <a:chExt cx="5526" cy="3828"/>
            </a:xfrm>
          </p:grpSpPr>
          <p:sp>
            <p:nvSpPr>
              <p:cNvPr id="2052" name="Freeform 4"/>
              <p:cNvSpPr>
                <a:spLocks/>
              </p:cNvSpPr>
              <p:nvPr/>
            </p:nvSpPr>
            <p:spPr bwMode="auto">
              <a:xfrm>
                <a:off x="92" y="409"/>
                <a:ext cx="5526" cy="3828"/>
              </a:xfrm>
              <a:custGeom>
                <a:avLst/>
                <a:gdLst/>
                <a:ahLst/>
                <a:cxnLst>
                  <a:cxn ang="0">
                    <a:pos x="684" y="3"/>
                  </a:cxn>
                  <a:cxn ang="0">
                    <a:pos x="708" y="2"/>
                  </a:cxn>
                  <a:cxn ang="0">
                    <a:pos x="5523" y="0"/>
                  </a:cxn>
                  <a:cxn ang="0">
                    <a:pos x="5525" y="3827"/>
                  </a:cxn>
                  <a:cxn ang="0">
                    <a:pos x="0" y="3827"/>
                  </a:cxn>
                  <a:cxn ang="0">
                    <a:pos x="7" y="577"/>
                  </a:cxn>
                  <a:cxn ang="0">
                    <a:pos x="9" y="544"/>
                  </a:cxn>
                  <a:cxn ang="0">
                    <a:pos x="14" y="516"/>
                  </a:cxn>
                  <a:cxn ang="0">
                    <a:pos x="22" y="490"/>
                  </a:cxn>
                  <a:cxn ang="0">
                    <a:pos x="35" y="470"/>
                  </a:cxn>
                  <a:cxn ang="0">
                    <a:pos x="51" y="456"/>
                  </a:cxn>
                  <a:cxn ang="0">
                    <a:pos x="64" y="446"/>
                  </a:cxn>
                  <a:cxn ang="0">
                    <a:pos x="594" y="52"/>
                  </a:cxn>
                  <a:cxn ang="0">
                    <a:pos x="630" y="26"/>
                  </a:cxn>
                  <a:cxn ang="0">
                    <a:pos x="654" y="9"/>
                  </a:cxn>
                  <a:cxn ang="0">
                    <a:pos x="684" y="3"/>
                  </a:cxn>
                </a:cxnLst>
                <a:rect l="0" t="0" r="r" b="b"/>
                <a:pathLst>
                  <a:path w="5526" h="3828">
                    <a:moveTo>
                      <a:pt x="684" y="3"/>
                    </a:moveTo>
                    <a:lnTo>
                      <a:pt x="708" y="2"/>
                    </a:lnTo>
                    <a:lnTo>
                      <a:pt x="5523" y="0"/>
                    </a:lnTo>
                    <a:lnTo>
                      <a:pt x="5525" y="3827"/>
                    </a:lnTo>
                    <a:lnTo>
                      <a:pt x="0" y="3827"/>
                    </a:lnTo>
                    <a:lnTo>
                      <a:pt x="7" y="577"/>
                    </a:lnTo>
                    <a:lnTo>
                      <a:pt x="9" y="544"/>
                    </a:lnTo>
                    <a:lnTo>
                      <a:pt x="14" y="516"/>
                    </a:lnTo>
                    <a:lnTo>
                      <a:pt x="22" y="490"/>
                    </a:lnTo>
                    <a:lnTo>
                      <a:pt x="35" y="470"/>
                    </a:lnTo>
                    <a:lnTo>
                      <a:pt x="51" y="456"/>
                    </a:lnTo>
                    <a:lnTo>
                      <a:pt x="64" y="446"/>
                    </a:lnTo>
                    <a:lnTo>
                      <a:pt x="594" y="52"/>
                    </a:lnTo>
                    <a:lnTo>
                      <a:pt x="630" y="26"/>
                    </a:lnTo>
                    <a:lnTo>
                      <a:pt x="654" y="9"/>
                    </a:lnTo>
                    <a:lnTo>
                      <a:pt x="684" y="3"/>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1049" name="Group 5"/>
              <p:cNvGrpSpPr>
                <a:grpSpLocks/>
              </p:cNvGrpSpPr>
              <p:nvPr/>
            </p:nvGrpSpPr>
            <p:grpSpPr bwMode="auto">
              <a:xfrm>
                <a:off x="119" y="427"/>
                <a:ext cx="620" cy="565"/>
                <a:chOff x="119" y="427"/>
                <a:chExt cx="620" cy="565"/>
              </a:xfrm>
            </p:grpSpPr>
            <p:sp>
              <p:nvSpPr>
                <p:cNvPr id="2054" name="Freeform 6"/>
                <p:cNvSpPr>
                  <a:spLocks/>
                </p:cNvSpPr>
                <p:nvPr/>
              </p:nvSpPr>
              <p:spPr bwMode="auto">
                <a:xfrm>
                  <a:off x="127" y="459"/>
                  <a:ext cx="580" cy="533"/>
                </a:xfrm>
                <a:custGeom>
                  <a:avLst/>
                  <a:gdLst/>
                  <a:ahLst/>
                  <a:cxnLst>
                    <a:cxn ang="0">
                      <a:pos x="154" y="440"/>
                    </a:cxn>
                    <a:cxn ang="0">
                      <a:pos x="323" y="493"/>
                    </a:cxn>
                    <a:cxn ang="0">
                      <a:pos x="372" y="517"/>
                    </a:cxn>
                    <a:cxn ang="0">
                      <a:pos x="411" y="532"/>
                    </a:cxn>
                    <a:cxn ang="0">
                      <a:pos x="411" y="497"/>
                    </a:cxn>
                    <a:cxn ang="0">
                      <a:pos x="415" y="440"/>
                    </a:cxn>
                    <a:cxn ang="0">
                      <a:pos x="425" y="395"/>
                    </a:cxn>
                    <a:cxn ang="0">
                      <a:pos x="441" y="326"/>
                    </a:cxn>
                    <a:cxn ang="0">
                      <a:pos x="457" y="276"/>
                    </a:cxn>
                    <a:cxn ang="0">
                      <a:pos x="474" y="240"/>
                    </a:cxn>
                    <a:cxn ang="0">
                      <a:pos x="488" y="190"/>
                    </a:cxn>
                    <a:cxn ang="0">
                      <a:pos x="504" y="149"/>
                    </a:cxn>
                    <a:cxn ang="0">
                      <a:pos x="525" y="102"/>
                    </a:cxn>
                    <a:cxn ang="0">
                      <a:pos x="579" y="0"/>
                    </a:cxn>
                    <a:cxn ang="0">
                      <a:pos x="28" y="398"/>
                    </a:cxn>
                    <a:cxn ang="0">
                      <a:pos x="0" y="420"/>
                    </a:cxn>
                    <a:cxn ang="0">
                      <a:pos x="90" y="423"/>
                    </a:cxn>
                    <a:cxn ang="0">
                      <a:pos x="154" y="440"/>
                    </a:cxn>
                  </a:cxnLst>
                  <a:rect l="0" t="0" r="r" b="b"/>
                  <a:pathLst>
                    <a:path w="580" h="533">
                      <a:moveTo>
                        <a:pt x="154" y="440"/>
                      </a:moveTo>
                      <a:lnTo>
                        <a:pt x="323" y="493"/>
                      </a:lnTo>
                      <a:lnTo>
                        <a:pt x="372" y="517"/>
                      </a:lnTo>
                      <a:lnTo>
                        <a:pt x="411" y="532"/>
                      </a:lnTo>
                      <a:lnTo>
                        <a:pt x="411" y="497"/>
                      </a:lnTo>
                      <a:lnTo>
                        <a:pt x="415" y="440"/>
                      </a:lnTo>
                      <a:lnTo>
                        <a:pt x="425" y="395"/>
                      </a:lnTo>
                      <a:lnTo>
                        <a:pt x="441" y="326"/>
                      </a:lnTo>
                      <a:lnTo>
                        <a:pt x="457" y="276"/>
                      </a:lnTo>
                      <a:lnTo>
                        <a:pt x="474" y="240"/>
                      </a:lnTo>
                      <a:lnTo>
                        <a:pt x="488" y="190"/>
                      </a:lnTo>
                      <a:lnTo>
                        <a:pt x="504" y="149"/>
                      </a:lnTo>
                      <a:lnTo>
                        <a:pt x="525" y="102"/>
                      </a:lnTo>
                      <a:lnTo>
                        <a:pt x="579" y="0"/>
                      </a:lnTo>
                      <a:lnTo>
                        <a:pt x="28" y="398"/>
                      </a:lnTo>
                      <a:lnTo>
                        <a:pt x="0" y="420"/>
                      </a:lnTo>
                      <a:lnTo>
                        <a:pt x="90" y="423"/>
                      </a:lnTo>
                      <a:lnTo>
                        <a:pt x="154" y="440"/>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055" name="Freeform 7"/>
                <p:cNvSpPr>
                  <a:spLocks/>
                </p:cNvSpPr>
                <p:nvPr/>
              </p:nvSpPr>
              <p:spPr bwMode="auto">
                <a:xfrm>
                  <a:off x="119" y="427"/>
                  <a:ext cx="620" cy="473"/>
                </a:xfrm>
                <a:custGeom>
                  <a:avLst/>
                  <a:gdLst/>
                  <a:ahLst/>
                  <a:cxnLst>
                    <a:cxn ang="0">
                      <a:pos x="0" y="472"/>
                    </a:cxn>
                    <a:cxn ang="0">
                      <a:pos x="15" y="445"/>
                    </a:cxn>
                    <a:cxn ang="0">
                      <a:pos x="61" y="411"/>
                    </a:cxn>
                    <a:cxn ang="0">
                      <a:pos x="619" y="0"/>
                    </a:cxn>
                    <a:cxn ang="0">
                      <a:pos x="466" y="153"/>
                    </a:cxn>
                    <a:cxn ang="0">
                      <a:pos x="366" y="315"/>
                    </a:cxn>
                    <a:cxn ang="0">
                      <a:pos x="301" y="467"/>
                    </a:cxn>
                    <a:cxn ang="0">
                      <a:pos x="222" y="435"/>
                    </a:cxn>
                    <a:cxn ang="0">
                      <a:pos x="132" y="413"/>
                    </a:cxn>
                    <a:cxn ang="0">
                      <a:pos x="76" y="420"/>
                    </a:cxn>
                    <a:cxn ang="0">
                      <a:pos x="30" y="432"/>
                    </a:cxn>
                    <a:cxn ang="0">
                      <a:pos x="0" y="472"/>
                    </a:cxn>
                  </a:cxnLst>
                  <a:rect l="0" t="0" r="r" b="b"/>
                  <a:pathLst>
                    <a:path w="620" h="473">
                      <a:moveTo>
                        <a:pt x="0" y="472"/>
                      </a:moveTo>
                      <a:lnTo>
                        <a:pt x="15" y="445"/>
                      </a:lnTo>
                      <a:lnTo>
                        <a:pt x="61" y="411"/>
                      </a:lnTo>
                      <a:lnTo>
                        <a:pt x="619" y="0"/>
                      </a:lnTo>
                      <a:lnTo>
                        <a:pt x="466" y="153"/>
                      </a:lnTo>
                      <a:lnTo>
                        <a:pt x="366" y="315"/>
                      </a:lnTo>
                      <a:lnTo>
                        <a:pt x="301" y="467"/>
                      </a:lnTo>
                      <a:lnTo>
                        <a:pt x="222" y="435"/>
                      </a:lnTo>
                      <a:lnTo>
                        <a:pt x="132" y="413"/>
                      </a:lnTo>
                      <a:lnTo>
                        <a:pt x="76" y="420"/>
                      </a:lnTo>
                      <a:lnTo>
                        <a:pt x="30" y="432"/>
                      </a:lnTo>
                      <a:lnTo>
                        <a:pt x="0" y="472"/>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grpSp>
        </p:grpSp>
        <p:grpSp>
          <p:nvGrpSpPr>
            <p:cNvPr id="1034" name="Group 8"/>
            <p:cNvGrpSpPr>
              <a:grpSpLocks/>
            </p:cNvGrpSpPr>
            <p:nvPr/>
          </p:nvGrpSpPr>
          <p:grpSpPr bwMode="auto">
            <a:xfrm>
              <a:off x="2050" y="0"/>
              <a:ext cx="1640" cy="623"/>
              <a:chOff x="2050" y="0"/>
              <a:chExt cx="1640" cy="623"/>
            </a:xfrm>
          </p:grpSpPr>
          <p:sp>
            <p:nvSpPr>
              <p:cNvPr id="2057" name="Rectangle 9"/>
              <p:cNvSpPr>
                <a:spLocks noChangeArrowheads="1"/>
              </p:cNvSpPr>
              <p:nvPr/>
            </p:nvSpPr>
            <p:spPr bwMode="auto">
              <a:xfrm>
                <a:off x="2050" y="344"/>
                <a:ext cx="1640" cy="72"/>
              </a:xfrm>
              <a:prstGeom prst="rect">
                <a:avLst/>
              </a:prstGeom>
              <a:gradFill rotWithShape="0">
                <a:gsLst>
                  <a:gs pos="0">
                    <a:srgbClr val="1C1C1C"/>
                  </a:gs>
                  <a:gs pos="100000">
                    <a:srgbClr val="FFFFFF"/>
                  </a:gs>
                </a:gsLst>
                <a:path path="shape">
                  <a:fillToRect l="50000" t="50000" r="50000" b="50000"/>
                </a:path>
              </a:gradFill>
              <a:ln w="9525">
                <a:noFill/>
                <a:miter lim="800000"/>
                <a:headEnd/>
                <a:tailEnd/>
              </a:ln>
              <a:effectLst/>
            </p:spPr>
            <p:txBody>
              <a:bodyPr/>
              <a:lstStyle/>
              <a:p>
                <a:pPr rtl="0" eaLnBrk="0" hangingPunct="0">
                  <a:defRPr/>
                </a:pPr>
                <a:endParaRPr lang="ar-SA">
                  <a:cs typeface="+mn-cs"/>
                </a:endParaRPr>
              </a:p>
            </p:txBody>
          </p:sp>
          <p:sp>
            <p:nvSpPr>
              <p:cNvPr id="2058" name="Rectangle 10"/>
              <p:cNvSpPr>
                <a:spLocks noChangeArrowheads="1"/>
              </p:cNvSpPr>
              <p:nvPr/>
            </p:nvSpPr>
            <p:spPr bwMode="auto">
              <a:xfrm>
                <a:off x="2354"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59" name="Rectangle 11"/>
              <p:cNvSpPr>
                <a:spLocks noChangeArrowheads="1"/>
              </p:cNvSpPr>
              <p:nvPr/>
            </p:nvSpPr>
            <p:spPr bwMode="auto">
              <a:xfrm>
                <a:off x="3113" y="306"/>
                <a:ext cx="232" cy="36"/>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60" name="Oval 12"/>
              <p:cNvSpPr>
                <a:spLocks noChangeArrowheads="1"/>
              </p:cNvSpPr>
              <p:nvPr/>
            </p:nvSpPr>
            <p:spPr bwMode="auto">
              <a:xfrm>
                <a:off x="2664" y="0"/>
                <a:ext cx="379" cy="370"/>
              </a:xfrm>
              <a:prstGeom prst="ellipse">
                <a:avLst/>
              </a:prstGeom>
              <a:gradFill rotWithShape="0">
                <a:gsLst>
                  <a:gs pos="0">
                    <a:srgbClr val="1C1C1C"/>
                  </a:gs>
                  <a:gs pos="5000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1" name="Oval 13"/>
              <p:cNvSpPr>
                <a:spLocks noChangeArrowheads="1"/>
              </p:cNvSpPr>
              <p:nvPr/>
            </p:nvSpPr>
            <p:spPr bwMode="auto">
              <a:xfrm>
                <a:off x="2682"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2" name="Freeform 14"/>
              <p:cNvSpPr>
                <a:spLocks/>
              </p:cNvSpPr>
              <p:nvPr/>
            </p:nvSpPr>
            <p:spPr bwMode="auto">
              <a:xfrm>
                <a:off x="2708"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3" name="Oval 15"/>
              <p:cNvSpPr>
                <a:spLocks noChangeArrowheads="1"/>
              </p:cNvSpPr>
              <p:nvPr/>
            </p:nvSpPr>
            <p:spPr bwMode="auto">
              <a:xfrm>
                <a:off x="2709"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2064" name="Oval 16" descr="Walnut"/>
              <p:cNvSpPr>
                <a:spLocks noChangeArrowheads="1"/>
              </p:cNvSpPr>
              <p:nvPr/>
            </p:nvSpPr>
            <p:spPr bwMode="auto">
              <a:xfrm>
                <a:off x="2729" y="60"/>
                <a:ext cx="247" cy="238"/>
              </a:xfrm>
              <a:prstGeom prst="ellipse">
                <a:avLst/>
              </a:prstGeom>
              <a:blipFill dpi="0" rotWithShape="0">
                <a:blip r:embed="rId15"/>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2065" name="Freeform 17"/>
              <p:cNvSpPr>
                <a:spLocks/>
              </p:cNvSpPr>
              <p:nvPr/>
            </p:nvSpPr>
            <p:spPr bwMode="auto">
              <a:xfrm>
                <a:off x="2182"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6" name="Freeform 18"/>
              <p:cNvSpPr>
                <a:spLocks/>
              </p:cNvSpPr>
              <p:nvPr/>
            </p:nvSpPr>
            <p:spPr bwMode="auto">
              <a:xfrm>
                <a:off x="2213"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7" name="Freeform 19"/>
              <p:cNvSpPr>
                <a:spLocks/>
              </p:cNvSpPr>
              <p:nvPr/>
            </p:nvSpPr>
            <p:spPr bwMode="auto">
              <a:xfrm>
                <a:off x="2197"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2068" name="Freeform 20"/>
              <p:cNvSpPr>
                <a:spLocks/>
              </p:cNvSpPr>
              <p:nvPr/>
            </p:nvSpPr>
            <p:spPr bwMode="auto">
              <a:xfrm>
                <a:off x="2212"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9" name="Freeform 21"/>
              <p:cNvSpPr>
                <a:spLocks/>
              </p:cNvSpPr>
              <p:nvPr/>
            </p:nvSpPr>
            <p:spPr bwMode="auto">
              <a:xfrm>
                <a:off x="2931"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1027" name="Rectangle 22"/>
          <p:cNvSpPr>
            <a:spLocks noGrp="1" noChangeArrowheads="1"/>
          </p:cNvSpPr>
          <p:nvPr>
            <p:ph type="title"/>
          </p:nvPr>
        </p:nvSpPr>
        <p:spPr bwMode="auto">
          <a:xfrm>
            <a:off x="533400" y="106680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2071" name="Rectangle 23"/>
          <p:cNvSpPr>
            <a:spLocks noGrp="1" noChangeArrowheads="1"/>
          </p:cNvSpPr>
          <p:nvPr>
            <p:ph type="body" idx="1"/>
          </p:nvPr>
        </p:nvSpPr>
        <p:spPr bwMode="auto">
          <a:xfrm>
            <a:off x="228600" y="2441575"/>
            <a:ext cx="85344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72" name="Rectangle 24"/>
          <p:cNvSpPr>
            <a:spLocks noGrp="1" noChangeArrowheads="1"/>
          </p:cNvSpPr>
          <p:nvPr>
            <p:ph type="dt" sz="half" idx="2"/>
          </p:nvPr>
        </p:nvSpPr>
        <p:spPr bwMode="auto">
          <a:xfrm>
            <a:off x="508000" y="6067425"/>
            <a:ext cx="23876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rtl="0" eaLnBrk="0" hangingPunct="0">
              <a:defRPr sz="1400">
                <a:cs typeface="+mn-cs"/>
              </a:defRPr>
            </a:lvl1pPr>
          </a:lstStyle>
          <a:p>
            <a:pPr>
              <a:defRPr/>
            </a:pPr>
            <a:endParaRPr lang="en-US" altLang="en-US"/>
          </a:p>
        </p:txBody>
      </p:sp>
      <p:sp>
        <p:nvSpPr>
          <p:cNvPr id="2073" name="Rectangle 25"/>
          <p:cNvSpPr>
            <a:spLocks noGrp="1" noChangeArrowheads="1"/>
          </p:cNvSpPr>
          <p:nvPr>
            <p:ph type="ftr" sz="quarter" idx="3"/>
          </p:nvPr>
        </p:nvSpPr>
        <p:spPr bwMode="auto">
          <a:xfrm>
            <a:off x="3048000" y="6067425"/>
            <a:ext cx="32258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0" eaLnBrk="0" hangingPunct="0">
              <a:defRPr sz="1400" b="1" u="sng">
                <a:cs typeface="Times New Roman" pitchFamily="18" charset="0"/>
              </a:defRPr>
            </a:lvl1pPr>
          </a:lstStyle>
          <a:p>
            <a:pPr>
              <a:defRPr/>
            </a:pPr>
            <a:r>
              <a:rPr lang="sv-SE" altLang="en-US" smtClean="0"/>
              <a:t>Linda Omer Elbadri -Nagla Hassan           </a:t>
            </a:r>
            <a:endParaRPr lang="en-US" altLang="en-US"/>
          </a:p>
        </p:txBody>
      </p:sp>
      <p:sp>
        <p:nvSpPr>
          <p:cNvPr id="2074" name="Rectangle 26"/>
          <p:cNvSpPr>
            <a:spLocks noGrp="1" noChangeArrowheads="1"/>
          </p:cNvSpPr>
          <p:nvPr>
            <p:ph type="sldNum" sz="quarter" idx="4"/>
          </p:nvPr>
        </p:nvSpPr>
        <p:spPr bwMode="auto">
          <a:xfrm>
            <a:off x="6413500" y="6067425"/>
            <a:ext cx="2133600" cy="5111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rtl="0" eaLnBrk="0" hangingPunct="0">
              <a:defRPr sz="1400">
                <a:cs typeface="Times New Roman" pitchFamily="18" charset="0"/>
              </a:defRPr>
            </a:lvl1pPr>
          </a:lstStyle>
          <a:p>
            <a:pPr>
              <a:defRPr/>
            </a:pPr>
            <a:fld id="{A833ABCB-8982-4547-AE6F-031D6A5A0DCA}" type="slidenum">
              <a:rPr lang="ar-SA" altLang="en-US"/>
              <a:pPr>
                <a:defRPr/>
              </a:pPr>
              <a:t>‹#›</a:t>
            </a:fld>
            <a:endParaRPr lang="en-US" altLang="en-US"/>
          </a:p>
        </p:txBody>
      </p:sp>
      <p:sp>
        <p:nvSpPr>
          <p:cNvPr id="2075" name="Freeform 27"/>
          <p:cNvSpPr>
            <a:spLocks/>
          </p:cNvSpPr>
          <p:nvPr/>
        </p:nvSpPr>
        <p:spPr bwMode="auto">
          <a:xfrm>
            <a:off x="3654425" y="2257425"/>
            <a:ext cx="2047875" cy="90488"/>
          </a:xfrm>
          <a:custGeom>
            <a:avLst/>
            <a:gdLst/>
            <a:ahLst/>
            <a:cxnLst>
              <a:cxn ang="0">
                <a:pos x="10" y="0"/>
              </a:cxn>
              <a:cxn ang="0">
                <a:pos x="0" y="19"/>
              </a:cxn>
              <a:cxn ang="0">
                <a:pos x="2" y="40"/>
              </a:cxn>
              <a:cxn ang="0">
                <a:pos x="28" y="50"/>
              </a:cxn>
              <a:cxn ang="0">
                <a:pos x="148" y="53"/>
              </a:cxn>
              <a:cxn ang="0">
                <a:pos x="297" y="53"/>
              </a:cxn>
              <a:cxn ang="0">
                <a:pos x="468" y="53"/>
              </a:cxn>
              <a:cxn ang="0">
                <a:pos x="667" y="53"/>
              </a:cxn>
              <a:cxn ang="0">
                <a:pos x="830" y="53"/>
              </a:cxn>
              <a:cxn ang="0">
                <a:pos x="993" y="55"/>
              </a:cxn>
              <a:cxn ang="0">
                <a:pos x="1139" y="53"/>
              </a:cxn>
              <a:cxn ang="0">
                <a:pos x="1226" y="56"/>
              </a:cxn>
              <a:cxn ang="0">
                <a:pos x="1279" y="47"/>
              </a:cxn>
              <a:cxn ang="0">
                <a:pos x="1289" y="25"/>
              </a:cxn>
              <a:cxn ang="0">
                <a:pos x="1275" y="14"/>
              </a:cxn>
              <a:cxn ang="0">
                <a:pos x="1274" y="27"/>
              </a:cxn>
              <a:cxn ang="0">
                <a:pos x="1261" y="35"/>
              </a:cxn>
              <a:cxn ang="0">
                <a:pos x="1236" y="38"/>
              </a:cxn>
              <a:cxn ang="0">
                <a:pos x="1196" y="40"/>
              </a:cxn>
              <a:cxn ang="0">
                <a:pos x="1121" y="40"/>
              </a:cxn>
              <a:cxn ang="0">
                <a:pos x="973" y="40"/>
              </a:cxn>
              <a:cxn ang="0">
                <a:pos x="844" y="40"/>
              </a:cxn>
              <a:cxn ang="0">
                <a:pos x="712" y="38"/>
              </a:cxn>
              <a:cxn ang="0">
                <a:pos x="584" y="40"/>
              </a:cxn>
              <a:cxn ang="0">
                <a:pos x="432" y="42"/>
              </a:cxn>
              <a:cxn ang="0">
                <a:pos x="315" y="43"/>
              </a:cxn>
              <a:cxn ang="0">
                <a:pos x="226" y="40"/>
              </a:cxn>
              <a:cxn ang="0">
                <a:pos x="141" y="42"/>
              </a:cxn>
              <a:cxn ang="0">
                <a:pos x="78" y="40"/>
              </a:cxn>
              <a:cxn ang="0">
                <a:pos x="41" y="40"/>
              </a:cxn>
              <a:cxn ang="0">
                <a:pos x="20" y="35"/>
              </a:cxn>
              <a:cxn ang="0">
                <a:pos x="14" y="22"/>
              </a:cxn>
              <a:cxn ang="0">
                <a:pos x="10" y="4"/>
              </a:cxn>
              <a:cxn ang="0">
                <a:pos x="5" y="5"/>
              </a:cxn>
              <a:cxn ang="0">
                <a:pos x="7" y="6"/>
              </a:cxn>
              <a:cxn ang="0">
                <a:pos x="10" y="0"/>
              </a:cxn>
              <a:cxn ang="0">
                <a:pos x="10" y="4"/>
              </a:cxn>
              <a:cxn ang="0">
                <a:pos x="9" y="6"/>
              </a:cxn>
              <a:cxn ang="0">
                <a:pos x="10" y="0"/>
              </a:cxn>
              <a:cxn ang="0">
                <a:pos x="10" y="4"/>
              </a:cxn>
              <a:cxn ang="0">
                <a:pos x="9" y="7"/>
              </a:cxn>
            </a:cxnLst>
            <a:rect l="0" t="0" r="r" b="b"/>
            <a:pathLst>
              <a:path w="1290" h="57">
                <a:moveTo>
                  <a:pt x="10" y="0"/>
                </a:moveTo>
                <a:lnTo>
                  <a:pt x="0" y="19"/>
                </a:lnTo>
                <a:lnTo>
                  <a:pt x="2" y="40"/>
                </a:lnTo>
                <a:lnTo>
                  <a:pt x="28" y="50"/>
                </a:lnTo>
                <a:lnTo>
                  <a:pt x="148" y="53"/>
                </a:lnTo>
                <a:lnTo>
                  <a:pt x="297" y="53"/>
                </a:lnTo>
                <a:lnTo>
                  <a:pt x="468" y="53"/>
                </a:lnTo>
                <a:lnTo>
                  <a:pt x="667" y="53"/>
                </a:lnTo>
                <a:lnTo>
                  <a:pt x="830" y="53"/>
                </a:lnTo>
                <a:lnTo>
                  <a:pt x="993" y="55"/>
                </a:lnTo>
                <a:lnTo>
                  <a:pt x="1139" y="53"/>
                </a:lnTo>
                <a:lnTo>
                  <a:pt x="1226" y="56"/>
                </a:lnTo>
                <a:lnTo>
                  <a:pt x="1279" y="47"/>
                </a:lnTo>
                <a:lnTo>
                  <a:pt x="1289" y="25"/>
                </a:lnTo>
                <a:lnTo>
                  <a:pt x="1275" y="14"/>
                </a:lnTo>
                <a:lnTo>
                  <a:pt x="1274" y="27"/>
                </a:lnTo>
                <a:lnTo>
                  <a:pt x="1261" y="35"/>
                </a:lnTo>
                <a:lnTo>
                  <a:pt x="1236" y="38"/>
                </a:lnTo>
                <a:lnTo>
                  <a:pt x="1196" y="40"/>
                </a:lnTo>
                <a:lnTo>
                  <a:pt x="1121" y="40"/>
                </a:lnTo>
                <a:lnTo>
                  <a:pt x="973" y="40"/>
                </a:lnTo>
                <a:lnTo>
                  <a:pt x="844" y="40"/>
                </a:lnTo>
                <a:lnTo>
                  <a:pt x="712" y="38"/>
                </a:lnTo>
                <a:lnTo>
                  <a:pt x="584" y="40"/>
                </a:lnTo>
                <a:lnTo>
                  <a:pt x="432" y="42"/>
                </a:lnTo>
                <a:lnTo>
                  <a:pt x="315" y="43"/>
                </a:lnTo>
                <a:lnTo>
                  <a:pt x="226" y="40"/>
                </a:lnTo>
                <a:lnTo>
                  <a:pt x="141" y="42"/>
                </a:lnTo>
                <a:lnTo>
                  <a:pt x="78" y="40"/>
                </a:lnTo>
                <a:lnTo>
                  <a:pt x="41" y="40"/>
                </a:lnTo>
                <a:lnTo>
                  <a:pt x="20" y="35"/>
                </a:lnTo>
                <a:lnTo>
                  <a:pt x="14" y="22"/>
                </a:lnTo>
                <a:lnTo>
                  <a:pt x="10" y="4"/>
                </a:lnTo>
                <a:lnTo>
                  <a:pt x="5" y="5"/>
                </a:lnTo>
                <a:lnTo>
                  <a:pt x="7" y="6"/>
                </a:lnTo>
                <a:lnTo>
                  <a:pt x="10" y="0"/>
                </a:lnTo>
                <a:lnTo>
                  <a:pt x="10" y="4"/>
                </a:lnTo>
                <a:lnTo>
                  <a:pt x="9" y="6"/>
                </a:lnTo>
                <a:lnTo>
                  <a:pt x="10" y="0"/>
                </a:lnTo>
                <a:lnTo>
                  <a:pt x="10" y="4"/>
                </a:lnTo>
                <a:lnTo>
                  <a:pt x="9" y="7"/>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71">
                                            <p:txEl>
                                              <p:pRg st="0" end="0"/>
                                            </p:txEl>
                                          </p:spTgt>
                                        </p:tgtEl>
                                        <p:attrNameLst>
                                          <p:attrName>style.visibility</p:attrName>
                                        </p:attrNameLst>
                                      </p:cBhvr>
                                      <p:to>
                                        <p:strVal val="visible"/>
                                      </p:to>
                                    </p:set>
                                    <p:anim calcmode="lin" valueType="num">
                                      <p:cBhvr additive="base">
                                        <p:cTn id="7" dur="500" fill="hold"/>
                                        <p:tgtEl>
                                          <p:spTgt spid="20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7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0" end="0"/>
                                            </p:txEl>
                                          </p:spTgt>
                                        </p:tgtEl>
                                        <p:attrNameLst>
                                          <p:attrName>ppt_c</p:attrName>
                                        </p:attrNameLst>
                                      </p:cBhvr>
                                      <p:to>
                                        <a:schemeClr val="folHlink"/>
                                      </p:to>
                                    </p:animClr>
                                  </p:subTnLst>
                                </p:cTn>
                              </p:par>
                              <p:par>
                                <p:cTn id="9" presetID="2" presetClass="entr" presetSubtype="2" fill="hold" grpId="0" nodeType="withEffect">
                                  <p:stCondLst>
                                    <p:cond delay="0"/>
                                  </p:stCondLst>
                                  <p:childTnLst>
                                    <p:set>
                                      <p:cBhvr>
                                        <p:cTn id="10" dur="1" fill="hold">
                                          <p:stCondLst>
                                            <p:cond delay="0"/>
                                          </p:stCondLst>
                                        </p:cTn>
                                        <p:tgtEl>
                                          <p:spTgt spid="2071">
                                            <p:txEl>
                                              <p:pRg st="1" end="1"/>
                                            </p:txEl>
                                          </p:spTgt>
                                        </p:tgtEl>
                                        <p:attrNameLst>
                                          <p:attrName>style.visibility</p:attrName>
                                        </p:attrNameLst>
                                      </p:cBhvr>
                                      <p:to>
                                        <p:strVal val="visible"/>
                                      </p:to>
                                    </p:set>
                                    <p:anim calcmode="lin" valueType="num">
                                      <p:cBhvr additive="base">
                                        <p:cTn id="11" dur="500" fill="hold"/>
                                        <p:tgtEl>
                                          <p:spTgt spid="207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07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1" end="1"/>
                                            </p:txEl>
                                          </p:spTgt>
                                        </p:tgtEl>
                                        <p:attrNameLst>
                                          <p:attrName>ppt_c</p:attrName>
                                        </p:attrNameLst>
                                      </p:cBhvr>
                                      <p:to>
                                        <a:schemeClr val="folHlink"/>
                                      </p:to>
                                    </p:animClr>
                                  </p:subTnLst>
                                </p:cTn>
                              </p:par>
                              <p:par>
                                <p:cTn id="13" presetID="2" presetClass="entr" presetSubtype="2" fill="hold" grpId="0" nodeType="withEffect">
                                  <p:stCondLst>
                                    <p:cond delay="0"/>
                                  </p:stCondLst>
                                  <p:childTnLst>
                                    <p:set>
                                      <p:cBhvr>
                                        <p:cTn id="14" dur="1" fill="hold">
                                          <p:stCondLst>
                                            <p:cond delay="0"/>
                                          </p:stCondLst>
                                        </p:cTn>
                                        <p:tgtEl>
                                          <p:spTgt spid="2071">
                                            <p:txEl>
                                              <p:pRg st="2" end="2"/>
                                            </p:txEl>
                                          </p:spTgt>
                                        </p:tgtEl>
                                        <p:attrNameLst>
                                          <p:attrName>style.visibility</p:attrName>
                                        </p:attrNameLst>
                                      </p:cBhvr>
                                      <p:to>
                                        <p:strVal val="visible"/>
                                      </p:to>
                                    </p:set>
                                    <p:anim calcmode="lin" valueType="num">
                                      <p:cBhvr additive="base">
                                        <p:cTn id="15" dur="500" fill="hold"/>
                                        <p:tgtEl>
                                          <p:spTgt spid="207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07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2" end="2"/>
                                            </p:txEl>
                                          </p:spTgt>
                                        </p:tgtEl>
                                        <p:attrNameLst>
                                          <p:attrName>ppt_c</p:attrName>
                                        </p:attrNameLst>
                                      </p:cBhvr>
                                      <p:to>
                                        <a:schemeClr val="folHlink"/>
                                      </p:to>
                                    </p:animClr>
                                  </p:subTnLst>
                                </p:cTn>
                              </p:par>
                              <p:par>
                                <p:cTn id="17" presetID="2" presetClass="entr" presetSubtype="2" fill="hold" grpId="0" nodeType="withEffect">
                                  <p:stCondLst>
                                    <p:cond delay="0"/>
                                  </p:stCondLst>
                                  <p:childTnLst>
                                    <p:set>
                                      <p:cBhvr>
                                        <p:cTn id="18" dur="1" fill="hold">
                                          <p:stCondLst>
                                            <p:cond delay="0"/>
                                          </p:stCondLst>
                                        </p:cTn>
                                        <p:tgtEl>
                                          <p:spTgt spid="2071">
                                            <p:txEl>
                                              <p:pRg st="3" end="3"/>
                                            </p:txEl>
                                          </p:spTgt>
                                        </p:tgtEl>
                                        <p:attrNameLst>
                                          <p:attrName>style.visibility</p:attrName>
                                        </p:attrNameLst>
                                      </p:cBhvr>
                                      <p:to>
                                        <p:strVal val="visible"/>
                                      </p:to>
                                    </p:set>
                                    <p:anim calcmode="lin" valueType="num">
                                      <p:cBhvr additive="base">
                                        <p:cTn id="19" dur="500" fill="hold"/>
                                        <p:tgtEl>
                                          <p:spTgt spid="207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71">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3" end="3"/>
                                            </p:txEl>
                                          </p:spTgt>
                                        </p:tgtEl>
                                        <p:attrNameLst>
                                          <p:attrName>ppt_c</p:attrName>
                                        </p:attrNameLst>
                                      </p:cBhvr>
                                      <p:to>
                                        <a:schemeClr val="folHlink"/>
                                      </p:to>
                                    </p:animClr>
                                  </p:subTnLst>
                                </p:cTn>
                              </p:par>
                              <p:par>
                                <p:cTn id="21" presetID="2" presetClass="entr" presetSubtype="2" fill="hold" grpId="0" nodeType="withEffect">
                                  <p:stCondLst>
                                    <p:cond delay="0"/>
                                  </p:stCondLst>
                                  <p:childTnLst>
                                    <p:set>
                                      <p:cBhvr>
                                        <p:cTn id="22" dur="1" fill="hold">
                                          <p:stCondLst>
                                            <p:cond delay="0"/>
                                          </p:stCondLst>
                                        </p:cTn>
                                        <p:tgtEl>
                                          <p:spTgt spid="2071">
                                            <p:txEl>
                                              <p:pRg st="4" end="4"/>
                                            </p:txEl>
                                          </p:spTgt>
                                        </p:tgtEl>
                                        <p:attrNameLst>
                                          <p:attrName>style.visibility</p:attrName>
                                        </p:attrNameLst>
                                      </p:cBhvr>
                                      <p:to>
                                        <p:strVal val="visible"/>
                                      </p:to>
                                    </p:set>
                                    <p:anim calcmode="lin" valueType="num">
                                      <p:cBhvr additive="base">
                                        <p:cTn id="23" dur="500" fill="hold"/>
                                        <p:tgtEl>
                                          <p:spTgt spid="207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071">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1" grpId="0" build="p" autoUpdateAnimBg="0">
        <p:tmplLst>
          <p:tmpl lvl="1">
            <p:tnLst>
              <p:par>
                <p:cTn presetID="2" presetClass="entr" presetSubtype="2" fill="hold" nodeType="click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2">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3">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4">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5">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Lst>
      </p:bldP>
    </p:bldLst>
  </p:timing>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Comic Sans MS" pitchFamily="66" charset="0"/>
        </a:defRPr>
      </a:lvl2pPr>
      <a:lvl3pPr algn="ctr" rtl="0" eaLnBrk="0" fontAlgn="base" hangingPunct="0">
        <a:spcBef>
          <a:spcPct val="0"/>
        </a:spcBef>
        <a:spcAft>
          <a:spcPct val="0"/>
        </a:spcAft>
        <a:defRPr kumimoji="1" sz="4400">
          <a:solidFill>
            <a:schemeClr val="tx2"/>
          </a:solidFill>
          <a:latin typeface="Comic Sans MS" pitchFamily="66" charset="0"/>
        </a:defRPr>
      </a:lvl3pPr>
      <a:lvl4pPr algn="ctr" rtl="0" eaLnBrk="0" fontAlgn="base" hangingPunct="0">
        <a:spcBef>
          <a:spcPct val="0"/>
        </a:spcBef>
        <a:spcAft>
          <a:spcPct val="0"/>
        </a:spcAft>
        <a:defRPr kumimoji="1" sz="4400">
          <a:solidFill>
            <a:schemeClr val="tx2"/>
          </a:solidFill>
          <a:latin typeface="Comic Sans MS" pitchFamily="66" charset="0"/>
        </a:defRPr>
      </a:lvl4pPr>
      <a:lvl5pPr algn="ctr" rtl="0" eaLnBrk="0" fontAlgn="base" hangingPunct="0">
        <a:spcBef>
          <a:spcPct val="0"/>
        </a:spcBef>
        <a:spcAft>
          <a:spcPct val="0"/>
        </a:spcAft>
        <a:defRPr kumimoji="1" sz="4400">
          <a:solidFill>
            <a:schemeClr val="tx2"/>
          </a:solidFill>
          <a:latin typeface="Comic Sans MS" pitchFamily="66" charset="0"/>
        </a:defRPr>
      </a:lvl5pPr>
      <a:lvl6pPr marL="457200" algn="ctr" rtl="0" eaLnBrk="0" fontAlgn="base" hangingPunct="0">
        <a:spcBef>
          <a:spcPct val="0"/>
        </a:spcBef>
        <a:spcAft>
          <a:spcPct val="0"/>
        </a:spcAft>
        <a:defRPr kumimoji="1" sz="4400">
          <a:solidFill>
            <a:schemeClr val="tx2"/>
          </a:solidFill>
          <a:latin typeface="Comic Sans MS" pitchFamily="66" charset="0"/>
        </a:defRPr>
      </a:lvl6pPr>
      <a:lvl7pPr marL="914400" algn="ctr" rtl="0" eaLnBrk="0" fontAlgn="base" hangingPunct="0">
        <a:spcBef>
          <a:spcPct val="0"/>
        </a:spcBef>
        <a:spcAft>
          <a:spcPct val="0"/>
        </a:spcAft>
        <a:defRPr kumimoji="1" sz="4400">
          <a:solidFill>
            <a:schemeClr val="tx2"/>
          </a:solidFill>
          <a:latin typeface="Comic Sans MS" pitchFamily="66" charset="0"/>
        </a:defRPr>
      </a:lvl7pPr>
      <a:lvl8pPr marL="1371600" algn="ctr" rtl="0" eaLnBrk="0" fontAlgn="base" hangingPunct="0">
        <a:spcBef>
          <a:spcPct val="0"/>
        </a:spcBef>
        <a:spcAft>
          <a:spcPct val="0"/>
        </a:spcAft>
        <a:defRPr kumimoji="1" sz="4400">
          <a:solidFill>
            <a:schemeClr val="tx2"/>
          </a:solidFill>
          <a:latin typeface="Comic Sans MS" pitchFamily="66" charset="0"/>
        </a:defRPr>
      </a:lvl8pPr>
      <a:lvl9pPr marL="1828800" algn="ctr" rtl="0" eaLnBrk="0" fontAlgn="base" hangingPunct="0">
        <a:spcBef>
          <a:spcPct val="0"/>
        </a:spcBef>
        <a:spcAft>
          <a:spcPct val="0"/>
        </a:spcAft>
        <a:defRPr kumimoji="1"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lr>
          <a:schemeClr val="hlink"/>
        </a:buClr>
        <a:buFont typeface="Monotype Sorts"/>
        <a:buChar char="è"/>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Monotype Sorts"/>
        <a:buChar char="è"/>
        <a:defRPr kumimoji="1" sz="2800">
          <a:solidFill>
            <a:schemeClr val="tx1"/>
          </a:solidFill>
          <a:latin typeface="+mn-lt"/>
        </a:defRPr>
      </a:lvl2pPr>
      <a:lvl3pPr marL="1143000" indent="-228600" algn="l" rtl="0" eaLnBrk="0" fontAlgn="base" hangingPunct="0">
        <a:spcBef>
          <a:spcPct val="20000"/>
        </a:spcBef>
        <a:spcAft>
          <a:spcPct val="0"/>
        </a:spcAft>
        <a:buClr>
          <a:schemeClr val="hlink"/>
        </a:buClr>
        <a:buFont typeface="Monotype Sorts"/>
        <a:buChar char="è"/>
        <a:defRPr kumimoji="1" sz="2400">
          <a:solidFill>
            <a:schemeClr val="tx1"/>
          </a:solidFill>
          <a:latin typeface="+mn-lt"/>
        </a:defRPr>
      </a:lvl3pPr>
      <a:lvl4pPr marL="16002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4pPr>
      <a:lvl5pPr marL="20574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5pPr>
      <a:lvl6pPr marL="25146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6pPr>
      <a:lvl7pPr marL="29718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7pPr>
      <a:lvl8pPr marL="34290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8pPr>
      <a:lvl9pPr marL="38862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7"/>
          <p:cNvSpPr txBox="1">
            <a:spLocks noChangeArrowheads="1"/>
          </p:cNvSpPr>
          <p:nvPr/>
        </p:nvSpPr>
        <p:spPr bwMode="auto">
          <a:xfrm>
            <a:off x="1547813" y="650776"/>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400" dirty="0">
                <a:solidFill>
                  <a:schemeClr val="tx2"/>
                </a:solidFill>
                <a:effectLst>
                  <a:outerShdw blurRad="38100" dist="38100" dir="2700000" algn="tl">
                    <a:srgbClr val="C0C0C0"/>
                  </a:outerShdw>
                </a:effectLst>
              </a:rPr>
              <a:t>بسم الله الرحمن الرحيم</a:t>
            </a:r>
            <a:endParaRPr lang="en-US" sz="4400" dirty="0">
              <a:solidFill>
                <a:schemeClr val="tx2"/>
              </a:solidFill>
              <a:effectLst>
                <a:outerShdw blurRad="38100" dist="38100" dir="2700000" algn="tl">
                  <a:srgbClr val="C0C0C0"/>
                </a:outerShdw>
              </a:effectLst>
            </a:endParaRPr>
          </a:p>
        </p:txBody>
      </p:sp>
      <p:sp>
        <p:nvSpPr>
          <p:cNvPr id="2057" name="WordArt 9"/>
          <p:cNvSpPr>
            <a:spLocks noChangeArrowheads="1" noChangeShapeType="1" noTextEdit="1"/>
          </p:cNvSpPr>
          <p:nvPr/>
        </p:nvSpPr>
        <p:spPr bwMode="auto">
          <a:xfrm>
            <a:off x="2411413" y="2132782"/>
            <a:ext cx="4608512" cy="792162"/>
          </a:xfrm>
          <a:prstGeom prst="rect">
            <a:avLst/>
          </a:prstGeom>
        </p:spPr>
        <p:txBody>
          <a:bodyPr wrap="none" fromWordArt="1">
            <a:prstTxWarp prst="textPlain">
              <a:avLst>
                <a:gd name="adj" fmla="val 50000"/>
              </a:avLst>
            </a:prstTxWarp>
          </a:bodyPr>
          <a:lstStyle/>
          <a:p>
            <a:pPr algn="ct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252536" y="3247816"/>
            <a:ext cx="892899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dirty="0" smtClean="0">
                <a:effectLst>
                  <a:outerShdw blurRad="38100" dist="38100" dir="2700000" algn="tl">
                    <a:srgbClr val="C0C0C0"/>
                  </a:outerShdw>
                </a:effectLst>
              </a:rPr>
              <a:t>أستاذات/المادة</a:t>
            </a:r>
            <a:r>
              <a:rPr lang="ar-SA" sz="3600" b="1" dirty="0" smtClean="0">
                <a:effectLst>
                  <a:outerShdw blurRad="38100" dist="38100" dir="2700000" algn="tl">
                    <a:srgbClr val="C0C0C0"/>
                  </a:outerShdw>
                </a:effectLst>
              </a:rPr>
              <a:t>: م. لندا عمر البدري </a:t>
            </a:r>
          </a:p>
          <a:p>
            <a:pPr>
              <a:spcBef>
                <a:spcPct val="50000"/>
              </a:spcBef>
            </a:pPr>
            <a:r>
              <a:rPr lang="ar-SA" sz="3600" b="1" dirty="0" smtClean="0">
                <a:effectLst>
                  <a:outerShdw blurRad="38100" dist="38100" dir="2700000" algn="tl">
                    <a:srgbClr val="C0C0C0"/>
                  </a:outerShdw>
                </a:effectLst>
              </a:rPr>
              <a:t>                 م. نجلاء حسن</a:t>
            </a:r>
            <a:endParaRPr lang="en-US" sz="3600" b="1" dirty="0">
              <a:effectLst>
                <a:outerShdw blurRad="38100" dist="38100" dir="2700000" algn="tl">
                  <a:srgbClr val="C0C0C0"/>
                </a:outerShdw>
              </a:effectLst>
            </a:endParaRPr>
          </a:p>
        </p:txBody>
      </p:sp>
      <p:sp>
        <p:nvSpPr>
          <p:cNvPr id="2059" name="Text Box 11"/>
          <p:cNvSpPr txBox="1">
            <a:spLocks noChangeArrowheads="1"/>
          </p:cNvSpPr>
          <p:nvPr/>
        </p:nvSpPr>
        <p:spPr bwMode="auto">
          <a:xfrm>
            <a:off x="684213" y="1352962"/>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1" dirty="0" smtClean="0"/>
              <a:t>Database Programming</a:t>
            </a:r>
            <a:endParaRPr lang="en-US" sz="4000" b="1" dirty="0"/>
          </a:p>
        </p:txBody>
      </p:sp>
    </p:spTree>
    <p:extLst>
      <p:ext uri="{BB962C8B-B14F-4D97-AF65-F5344CB8AC3E}">
        <p14:creationId xmlns:p14="http://schemas.microsoft.com/office/powerpoint/2010/main" val="2755749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ChangeArrowheads="1"/>
          </p:cNvSpPr>
          <p:nvPr/>
        </p:nvSpPr>
        <p:spPr bwMode="auto">
          <a:xfrm>
            <a:off x="1908175" y="1268413"/>
            <a:ext cx="6021388"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p>
            <a:pPr algn="ctr" rtl="0" eaLnBrk="0" hangingPunct="0"/>
            <a:endParaRPr kumimoji="1" lang="en-GB" sz="6000">
              <a:solidFill>
                <a:schemeClr val="tx2"/>
              </a:solidFill>
              <a:latin typeface="Comic Sans MS" pitchFamily="66" charset="0"/>
              <a:cs typeface="Times New Roman" pitchFamily="18" charset="0"/>
            </a:endParaRPr>
          </a:p>
          <a:p>
            <a:pPr algn="ctr" rtl="0" eaLnBrk="0" hangingPunct="0"/>
            <a:r>
              <a:rPr kumimoji="1" lang="en-GB" sz="7200">
                <a:solidFill>
                  <a:schemeClr val="tx2"/>
                </a:solidFill>
                <a:latin typeface="Comic Sans MS" pitchFamily="66" charset="0"/>
                <a:cs typeface="Times New Roman" pitchFamily="18" charset="0"/>
              </a:rPr>
              <a:t>Introduction to PL/SQL</a:t>
            </a:r>
            <a:endParaRPr kumimoji="1" lang="en-GB" sz="2800">
              <a:solidFill>
                <a:schemeClr val="tx2"/>
              </a:solidFill>
              <a:latin typeface="Comic Sans MS" pitchFamily="66" charset="0"/>
              <a:cs typeface="Times New Roman" pitchFamily="18" charset="0"/>
            </a:endParaRPr>
          </a:p>
        </p:txBody>
      </p:sp>
    </p:spTree>
    <p:extLst>
      <p:ext uri="{BB962C8B-B14F-4D97-AF65-F5344CB8AC3E}">
        <p14:creationId xmlns:p14="http://schemas.microsoft.com/office/powerpoint/2010/main" val="2624723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b="1" smtClean="0">
                <a:solidFill>
                  <a:schemeClr val="accent2"/>
                </a:solidFill>
              </a:rPr>
              <a:t>Programming in Oracle </a:t>
            </a:r>
            <a:br>
              <a:rPr lang="en-US" b="1" smtClean="0">
                <a:solidFill>
                  <a:schemeClr val="accent2"/>
                </a:solidFill>
              </a:rPr>
            </a:br>
            <a:r>
              <a:rPr lang="en-US" b="1" smtClean="0">
                <a:solidFill>
                  <a:schemeClr val="accent2"/>
                </a:solidFill>
              </a:rPr>
              <a:t>with PL/SQL</a:t>
            </a:r>
          </a:p>
        </p:txBody>
      </p:sp>
      <p:sp>
        <p:nvSpPr>
          <p:cNvPr id="3075" name="Text Box 3"/>
          <p:cNvSpPr txBox="1">
            <a:spLocks noChangeArrowheads="1"/>
          </p:cNvSpPr>
          <p:nvPr/>
        </p:nvSpPr>
        <p:spPr bwMode="auto">
          <a:xfrm>
            <a:off x="1691680" y="4572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rtl="1" eaLnBrk="1" hangingPunct="1">
              <a:spcBef>
                <a:spcPct val="50000"/>
              </a:spcBef>
            </a:pPr>
            <a:r>
              <a:rPr lang="en-US" sz="2400" dirty="0">
                <a:solidFill>
                  <a:srgbClr val="FF3300"/>
                </a:solidFill>
                <a:latin typeface="Comic Sans MS" pitchFamily="66" charset="0"/>
                <a:cs typeface="Arial" pitchFamily="34" charset="0"/>
              </a:rPr>
              <a:t>Procedural</a:t>
            </a:r>
          </a:p>
        </p:txBody>
      </p:sp>
      <p:sp>
        <p:nvSpPr>
          <p:cNvPr id="3076" name="Text Box 4"/>
          <p:cNvSpPr txBox="1">
            <a:spLocks noChangeArrowheads="1"/>
          </p:cNvSpPr>
          <p:nvPr/>
        </p:nvSpPr>
        <p:spPr bwMode="auto">
          <a:xfrm>
            <a:off x="3131840" y="4572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rtl="1" eaLnBrk="1" hangingPunct="1">
              <a:spcBef>
                <a:spcPct val="50000"/>
              </a:spcBef>
            </a:pPr>
            <a:r>
              <a:rPr lang="en-US" sz="2400" dirty="0">
                <a:solidFill>
                  <a:srgbClr val="FF3300"/>
                </a:solidFill>
                <a:latin typeface="Comic Sans MS" pitchFamily="66" charset="0"/>
                <a:cs typeface="Arial" pitchFamily="34" charset="0"/>
              </a:rPr>
              <a:t>Language</a:t>
            </a:r>
          </a:p>
        </p:txBody>
      </p:sp>
      <p:sp>
        <p:nvSpPr>
          <p:cNvPr id="3077" name="Line 5"/>
          <p:cNvSpPr>
            <a:spLocks noChangeShapeType="1"/>
          </p:cNvSpPr>
          <p:nvPr/>
        </p:nvSpPr>
        <p:spPr bwMode="auto">
          <a:xfrm flipH="1">
            <a:off x="3429000" y="3429000"/>
            <a:ext cx="7620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78" name="Line 6"/>
          <p:cNvSpPr>
            <a:spLocks noChangeShapeType="1"/>
          </p:cNvSpPr>
          <p:nvPr/>
        </p:nvSpPr>
        <p:spPr bwMode="auto">
          <a:xfrm flipH="1">
            <a:off x="4648200" y="3429000"/>
            <a:ext cx="762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80" name="Line 8"/>
          <p:cNvSpPr>
            <a:spLocks noChangeShapeType="1"/>
          </p:cNvSpPr>
          <p:nvPr/>
        </p:nvSpPr>
        <p:spPr bwMode="auto">
          <a:xfrm>
            <a:off x="5791200" y="3505200"/>
            <a:ext cx="13716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SA"/>
          </a:p>
        </p:txBody>
      </p:sp>
      <p:sp>
        <p:nvSpPr>
          <p:cNvPr id="3081" name="Text Box 9"/>
          <p:cNvSpPr txBox="1">
            <a:spLocks noChangeArrowheads="1"/>
          </p:cNvSpPr>
          <p:nvPr/>
        </p:nvSpPr>
        <p:spPr bwMode="auto">
          <a:xfrm>
            <a:off x="4932040" y="4572000"/>
            <a:ext cx="4570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l" rtl="1" eaLnBrk="1" hangingPunct="1">
              <a:spcBef>
                <a:spcPct val="50000"/>
              </a:spcBef>
            </a:pPr>
            <a:r>
              <a:rPr lang="en-US" sz="2400" dirty="0" smtClean="0">
                <a:solidFill>
                  <a:srgbClr val="FF3300"/>
                </a:solidFill>
                <a:latin typeface="Comic Sans MS" pitchFamily="66" charset="0"/>
                <a:cs typeface="Arial" pitchFamily="34" charset="0"/>
              </a:rPr>
              <a:t>Structured Query Language</a:t>
            </a:r>
            <a:endParaRPr lang="en-US" sz="2400" dirty="0">
              <a:solidFill>
                <a:srgbClr val="FF3300"/>
              </a:solidFill>
              <a:latin typeface="Comic Sans MS" pitchFamily="66" charset="0"/>
              <a:cs typeface="Arial" pitchFamily="34" charset="0"/>
            </a:endParaRPr>
          </a:p>
        </p:txBody>
      </p:sp>
    </p:spTree>
    <p:extLst>
      <p:ext uri="{BB962C8B-B14F-4D97-AF65-F5344CB8AC3E}">
        <p14:creationId xmlns:p14="http://schemas.microsoft.com/office/powerpoint/2010/main" val="2057753689"/>
      </p:ext>
    </p:extLst>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1066800"/>
            <a:ext cx="8077200" cy="790575"/>
          </a:xfrm>
        </p:spPr>
        <p:txBody>
          <a:bodyPr/>
          <a:lstStyle/>
          <a:p>
            <a:r>
              <a:rPr lang="en-US" smtClean="0"/>
              <a:t>What is PL/SQL?</a:t>
            </a:r>
          </a:p>
        </p:txBody>
      </p:sp>
      <p:sp>
        <p:nvSpPr>
          <p:cNvPr id="4099" name="Content Placeholder 2"/>
          <p:cNvSpPr>
            <a:spLocks noGrp="1"/>
          </p:cNvSpPr>
          <p:nvPr>
            <p:ph idx="1"/>
          </p:nvPr>
        </p:nvSpPr>
        <p:spPr>
          <a:xfrm>
            <a:off x="228600" y="1785938"/>
            <a:ext cx="8534400" cy="4157662"/>
          </a:xfrm>
        </p:spPr>
        <p:txBody>
          <a:bodyPr/>
          <a:lstStyle/>
          <a:p>
            <a:r>
              <a:rPr lang="en-US" dirty="0" smtClean="0"/>
              <a:t>Oracle’s procedural extension to SQL.</a:t>
            </a:r>
          </a:p>
          <a:p>
            <a:r>
              <a:rPr lang="en-US" dirty="0" smtClean="0"/>
              <a:t>Supplements SQL with several high-level programming features such as block structure, variables, constants and types, the assignment statement, conditional statements, loops,</a:t>
            </a:r>
          </a:p>
          <a:p>
            <a:r>
              <a:rPr lang="en-US" dirty="0" smtClean="0"/>
              <a:t>customized error handling, and structured data.</a:t>
            </a:r>
            <a:endParaRPr lang="ar-SA" dirty="0" smtClean="0"/>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EBEB603C-6C6F-43BE-9DBA-F19B9F701526}" type="slidenum">
              <a:rPr lang="ar-SA" altLang="en-US" sz="1400" smtClean="0"/>
              <a:pPr/>
              <a:t>4</a:t>
            </a:fld>
            <a:endParaRPr lang="en-US" altLang="en-US" sz="1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solidFill>
            <a:schemeClr val="bg1"/>
          </a:solidFill>
        </p:spPr>
        <p:txBody>
          <a:bodyPr/>
          <a:lstStyle/>
          <a:p>
            <a:r>
              <a:rPr lang="en-US" smtClean="0"/>
              <a:t>Using SQL Queries in PL/SQL</a:t>
            </a:r>
            <a:br>
              <a:rPr lang="en-US" smtClean="0"/>
            </a:br>
            <a:r>
              <a:rPr lang="en-US" smtClean="0"/>
              <a:t>Programs</a:t>
            </a:r>
            <a:endParaRPr lang="ar-SA" smtClean="0"/>
          </a:p>
        </p:txBody>
      </p:sp>
      <p:sp>
        <p:nvSpPr>
          <p:cNvPr id="4099" name="Content Placeholder 2"/>
          <p:cNvSpPr>
            <a:spLocks noGrp="1"/>
          </p:cNvSpPr>
          <p:nvPr>
            <p:ph idx="1"/>
          </p:nvPr>
        </p:nvSpPr>
        <p:spPr/>
        <p:txBody>
          <a:bodyPr/>
          <a:lstStyle/>
          <a:p>
            <a:r>
              <a:rPr lang="en-US" smtClean="0"/>
              <a:t>• Action queries can be used as in SQL*Plus</a:t>
            </a:r>
          </a:p>
          <a:p>
            <a:r>
              <a:rPr lang="en-US" smtClean="0"/>
              <a:t>• May use variables in action queries</a:t>
            </a:r>
          </a:p>
          <a:p>
            <a:r>
              <a:rPr lang="en-US" smtClean="0"/>
              <a:t>• DDL commands may not be used in PL/SQL</a:t>
            </a:r>
            <a:endParaRPr lang="ar-SA" smtClean="0"/>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971079A0-CB80-4D4A-9130-46132A33F25F}" type="slidenum">
              <a:rPr lang="ar-SA" altLang="en-US"/>
              <a:pPr eaLnBrk="1" hangingPunct="1"/>
              <a:t>5</a:t>
            </a:fld>
            <a:endParaRPr lang="en-US" altLang="en-US"/>
          </a:p>
        </p:txBody>
      </p:sp>
    </p:spTree>
    <p:extLst>
      <p:ext uri="{BB962C8B-B14F-4D97-AF65-F5344CB8AC3E}">
        <p14:creationId xmlns:p14="http://schemas.microsoft.com/office/powerpoint/2010/main" val="2262560095"/>
      </p:ext>
    </p:extLst>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Fundamentals of PL/SQL</a:t>
            </a:r>
            <a:endParaRPr lang="ar-SA" smtClean="0"/>
          </a:p>
        </p:txBody>
      </p:sp>
      <p:sp>
        <p:nvSpPr>
          <p:cNvPr id="6147" name="Content Placeholder 2"/>
          <p:cNvSpPr>
            <a:spLocks noGrp="1"/>
          </p:cNvSpPr>
          <p:nvPr>
            <p:ph idx="1"/>
          </p:nvPr>
        </p:nvSpPr>
        <p:spPr/>
        <p:txBody>
          <a:bodyPr/>
          <a:lstStyle/>
          <a:p>
            <a:r>
              <a:rPr lang="en-US" dirty="0" smtClean="0"/>
              <a:t>Full-featured programming language</a:t>
            </a:r>
          </a:p>
          <a:p>
            <a:r>
              <a:rPr lang="en-US" dirty="0" smtClean="0"/>
              <a:t>An interpreted language</a:t>
            </a:r>
          </a:p>
          <a:p>
            <a:r>
              <a:rPr lang="en-US" dirty="0" smtClean="0"/>
              <a:t>Type , execute in SQL*Plus editor</a:t>
            </a:r>
            <a:endParaRPr lang="ar-SA" dirty="0" smtClean="0"/>
          </a:p>
        </p:txBody>
      </p:sp>
      <p:sp>
        <p:nvSpPr>
          <p:cNvPr id="614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4461019E-72BD-4B7E-9DD2-D74929B24A29}" type="slidenum">
              <a:rPr lang="ar-SA" altLang="en-US" sz="1400" smtClean="0"/>
              <a:pPr/>
              <a:t>6</a:t>
            </a:fld>
            <a:endParaRPr lang="en-US" altLang="en-US" sz="1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Variables and Data Types</a:t>
            </a:r>
            <a:endParaRPr lang="ar-SA" smtClean="0"/>
          </a:p>
        </p:txBody>
      </p:sp>
      <p:sp>
        <p:nvSpPr>
          <p:cNvPr id="7171" name="Content Placeholder 2"/>
          <p:cNvSpPr>
            <a:spLocks noGrp="1"/>
          </p:cNvSpPr>
          <p:nvPr>
            <p:ph idx="1"/>
          </p:nvPr>
        </p:nvSpPr>
        <p:spPr/>
        <p:txBody>
          <a:bodyPr/>
          <a:lstStyle/>
          <a:p>
            <a:r>
              <a:rPr lang="en-US" smtClean="0"/>
              <a:t>Variables</a:t>
            </a:r>
          </a:p>
          <a:p>
            <a:pPr>
              <a:buFont typeface="Wingdings" pitchFamily="2" charset="2"/>
              <a:buChar char="§"/>
            </a:pPr>
            <a:r>
              <a:rPr lang="en-US" sz="2400" smtClean="0"/>
              <a:t>– Used to store numbers, character strings, dates,</a:t>
            </a:r>
          </a:p>
          <a:p>
            <a:pPr>
              <a:buFont typeface="Monotype Sorts"/>
              <a:buNone/>
            </a:pPr>
            <a:r>
              <a:rPr lang="en-US" sz="2400" smtClean="0"/>
              <a:t>and other data values</a:t>
            </a:r>
          </a:p>
          <a:p>
            <a:pPr>
              <a:buFont typeface="Wingdings" pitchFamily="2" charset="2"/>
              <a:buChar char="§"/>
            </a:pPr>
            <a:r>
              <a:rPr lang="en-US" sz="2400" smtClean="0"/>
              <a:t>– Avoid using keywords, table names and column</a:t>
            </a:r>
          </a:p>
          <a:p>
            <a:pPr>
              <a:buFont typeface="Monotype Sorts"/>
              <a:buNone/>
            </a:pPr>
            <a:r>
              <a:rPr lang="en-US" sz="2400" smtClean="0"/>
              <a:t>names as variable names</a:t>
            </a:r>
          </a:p>
          <a:p>
            <a:pPr>
              <a:buFont typeface="Wingdings" pitchFamily="2" charset="2"/>
              <a:buChar char="§"/>
            </a:pPr>
            <a:r>
              <a:rPr lang="en-US" sz="2400" smtClean="0"/>
              <a:t>– Must be declared with data type before use:</a:t>
            </a:r>
          </a:p>
          <a:p>
            <a:pPr>
              <a:buFont typeface="Monotype Sorts"/>
              <a:buNone/>
            </a:pPr>
            <a:r>
              <a:rPr lang="en-US" sz="2400" smtClean="0"/>
              <a:t>variable_name data_type_declaration;</a:t>
            </a:r>
            <a:endParaRPr lang="ar-SA" sz="2400" smtClean="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52300BFF-EEAC-4236-B5A3-BA7870B031C0}" type="slidenum">
              <a:rPr lang="ar-SA" altLang="en-US" sz="1400" smtClean="0"/>
              <a:pPr/>
              <a:t>7</a:t>
            </a:fld>
            <a:endParaRPr lang="en-US" altLang="en-US" sz="1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Scalar Data Types</a:t>
            </a:r>
            <a:endParaRPr lang="ar-SA" smtClean="0"/>
          </a:p>
        </p:txBody>
      </p:sp>
      <p:sp>
        <p:nvSpPr>
          <p:cNvPr id="81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2A83B586-AE9E-49D0-A327-E31AF7AFEBCD}" type="slidenum">
              <a:rPr lang="ar-SA" altLang="en-US" sz="1400" smtClean="0"/>
              <a:pPr/>
              <a:t>8</a:t>
            </a:fld>
            <a:endParaRPr lang="en-US" altLang="en-US" sz="1400" smtClean="0"/>
          </a:p>
        </p:txBody>
      </p:sp>
      <p:pic>
        <p:nvPicPr>
          <p:cNvPr id="819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8625" y="2343150"/>
            <a:ext cx="8215313" cy="365760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Scalar Data Types</a:t>
            </a:r>
            <a:endParaRPr lang="ar-SA" smtClean="0"/>
          </a:p>
        </p:txBody>
      </p:sp>
      <p:sp>
        <p:nvSpPr>
          <p:cNvPr id="922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60C4174E-081F-4D96-8880-10D1B48F7CA6}" type="slidenum">
              <a:rPr lang="ar-SA" altLang="en-US" sz="1400" smtClean="0"/>
              <a:pPr/>
              <a:t>9</a:t>
            </a:fld>
            <a:endParaRPr lang="en-US" altLang="en-US" sz="1400" smtClean="0"/>
          </a:p>
        </p:txBody>
      </p:sp>
      <p:pic>
        <p:nvPicPr>
          <p:cNvPr id="922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42938" y="2204864"/>
            <a:ext cx="7715250" cy="400050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Scalar Data Types</a:t>
            </a:r>
            <a:endParaRPr lang="ar-SA" smtClean="0"/>
          </a:p>
        </p:txBody>
      </p:sp>
      <p:sp>
        <p:nvSpPr>
          <p:cNvPr id="10243" name="Content Placeholder 2"/>
          <p:cNvSpPr>
            <a:spLocks noGrp="1"/>
          </p:cNvSpPr>
          <p:nvPr>
            <p:ph idx="1"/>
          </p:nvPr>
        </p:nvSpPr>
        <p:spPr>
          <a:xfrm>
            <a:off x="228600" y="2441575"/>
            <a:ext cx="8534400" cy="3773488"/>
          </a:xfrm>
        </p:spPr>
        <p:txBody>
          <a:bodyPr/>
          <a:lstStyle/>
          <a:p>
            <a:r>
              <a:rPr lang="en-US" smtClean="0"/>
              <a:t>Variables are declared in PL/SQL using the syntax</a:t>
            </a:r>
          </a:p>
          <a:p>
            <a:pPr>
              <a:buFont typeface="Monotype Sorts"/>
              <a:buNone/>
            </a:pPr>
            <a:r>
              <a:rPr lang="en-US" smtClean="0"/>
              <a:t>&lt;variable-name&gt; &lt;datatype&gt; [not null] [:=&lt;initial-value&gt;]</a:t>
            </a:r>
          </a:p>
          <a:p>
            <a:r>
              <a:rPr lang="en-US" smtClean="0"/>
              <a:t> Constants are declared as follows:</a:t>
            </a:r>
          </a:p>
          <a:p>
            <a:pPr>
              <a:buFont typeface="Monotype Sorts"/>
              <a:buNone/>
            </a:pPr>
            <a:r>
              <a:rPr lang="en-US" smtClean="0"/>
              <a:t>&lt;constant-name&gt; constant &lt;datatype&gt; := &lt;value&gt;;</a:t>
            </a:r>
            <a:endParaRPr lang="ar-SA" smtClean="0"/>
          </a:p>
        </p:txBody>
      </p:sp>
      <p:sp>
        <p:nvSpPr>
          <p:cNvPr id="1024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D8D45D46-4B03-4CDF-8DF0-2582704AABE3}" type="slidenum">
              <a:rPr lang="ar-SA" altLang="en-US" sz="1400" smtClean="0"/>
              <a:pPr/>
              <a:t>10</a:t>
            </a:fld>
            <a:endParaRPr lang="en-US" altLang="en-US" sz="1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Examples</a:t>
            </a:r>
            <a:endParaRPr lang="ar-SA" smtClean="0"/>
          </a:p>
        </p:txBody>
      </p:sp>
      <p:sp>
        <p:nvSpPr>
          <p:cNvPr id="11267" name="Content Placeholder 2"/>
          <p:cNvSpPr>
            <a:spLocks noGrp="1"/>
          </p:cNvSpPr>
          <p:nvPr>
            <p:ph idx="1"/>
          </p:nvPr>
        </p:nvSpPr>
        <p:spPr>
          <a:xfrm>
            <a:off x="228600" y="2071688"/>
            <a:ext cx="8534400" cy="3871912"/>
          </a:xfrm>
        </p:spPr>
        <p:txBody>
          <a:bodyPr/>
          <a:lstStyle/>
          <a:p>
            <a:pPr>
              <a:buFont typeface="Monotype Sorts"/>
              <a:buNone/>
            </a:pPr>
            <a:r>
              <a:rPr lang="en-US" sz="2000" dirty="0" smtClean="0"/>
              <a:t>a </a:t>
            </a:r>
            <a:r>
              <a:rPr lang="en-US" sz="2000" dirty="0" err="1" smtClean="0"/>
              <a:t>binary_integer</a:t>
            </a:r>
            <a:r>
              <a:rPr lang="en-US" sz="2000" dirty="0" smtClean="0"/>
              <a:t>;</a:t>
            </a:r>
          </a:p>
          <a:p>
            <a:pPr>
              <a:buFont typeface="Monotype Sorts"/>
              <a:buNone/>
            </a:pPr>
            <a:r>
              <a:rPr lang="en-US" sz="2000" dirty="0" err="1" smtClean="0"/>
              <a:t>cno</a:t>
            </a:r>
            <a:r>
              <a:rPr lang="en-US" sz="2000" dirty="0" smtClean="0"/>
              <a:t> number(5) not null :=1111;</a:t>
            </a:r>
          </a:p>
          <a:p>
            <a:pPr>
              <a:buFont typeface="Monotype Sorts"/>
              <a:buNone/>
            </a:pPr>
            <a:r>
              <a:rPr lang="en-US" sz="2000" dirty="0" err="1" smtClean="0"/>
              <a:t>cname</a:t>
            </a:r>
            <a:r>
              <a:rPr lang="en-US" sz="2000" dirty="0" smtClean="0"/>
              <a:t> varchar2(30);</a:t>
            </a:r>
          </a:p>
          <a:p>
            <a:pPr>
              <a:buFont typeface="Monotype Sorts"/>
              <a:buNone/>
            </a:pPr>
            <a:r>
              <a:rPr lang="en-US" sz="2000" dirty="0" smtClean="0"/>
              <a:t>commission real(5,2) :=12.5;</a:t>
            </a:r>
          </a:p>
          <a:p>
            <a:pPr>
              <a:buFont typeface="Monotype Sorts"/>
              <a:buNone/>
            </a:pPr>
            <a:r>
              <a:rPr lang="en-US" sz="2000" dirty="0" err="1" smtClean="0"/>
              <a:t>maxcolumn</a:t>
            </a:r>
            <a:r>
              <a:rPr lang="en-US" sz="2000" dirty="0" smtClean="0"/>
              <a:t> constant integer(2) :=30;</a:t>
            </a:r>
          </a:p>
          <a:p>
            <a:pPr>
              <a:buFont typeface="Monotype Sorts"/>
              <a:buNone/>
            </a:pPr>
            <a:r>
              <a:rPr lang="en-US" sz="2000" dirty="0" err="1" smtClean="0"/>
              <a:t>Hired_date</a:t>
            </a:r>
            <a:r>
              <a:rPr lang="en-US" sz="2000" dirty="0" smtClean="0"/>
              <a:t> date;</a:t>
            </a:r>
          </a:p>
          <a:p>
            <a:pPr>
              <a:buFont typeface="Monotype Sorts"/>
              <a:buNone/>
            </a:pPr>
            <a:r>
              <a:rPr lang="en-US" sz="2000" dirty="0" smtClean="0"/>
              <a:t>Done </a:t>
            </a:r>
            <a:r>
              <a:rPr lang="en-US" sz="2000" dirty="0" err="1" smtClean="0"/>
              <a:t>boolean</a:t>
            </a:r>
            <a:r>
              <a:rPr lang="en-US" sz="2000" dirty="0" smtClean="0"/>
              <a:t>;</a:t>
            </a:r>
          </a:p>
          <a:p>
            <a:pPr>
              <a:buFont typeface="Monotype Sorts"/>
              <a:buNone/>
            </a:pPr>
            <a:endParaRPr lang="en-US" sz="2000" dirty="0" smtClean="0"/>
          </a:p>
          <a:p>
            <a:pPr>
              <a:buFont typeface="Monotype Sorts"/>
              <a:buNone/>
            </a:pPr>
            <a:r>
              <a:rPr lang="en-US" sz="2000" dirty="0" smtClean="0"/>
              <a:t>Only one variable can be declared at a time!</a:t>
            </a:r>
            <a:endParaRPr lang="ar-SA" sz="2000" dirty="0" smtClean="0"/>
          </a:p>
        </p:txBody>
      </p:sp>
      <p:sp>
        <p:nvSpPr>
          <p:cNvPr id="1126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CAC63BA-CDC1-4B62-9AEA-01102D880018}" type="slidenum">
              <a:rPr lang="ar-SA" altLang="en-US" sz="1400" smtClean="0"/>
              <a:pPr/>
              <a:t>11</a:t>
            </a:fld>
            <a:endParaRPr lang="en-US" altLang="en-US" sz="1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Anchored Data Types</a:t>
            </a:r>
            <a:endParaRPr lang="ar-SA" dirty="0" smtClean="0"/>
          </a:p>
        </p:txBody>
      </p:sp>
      <p:sp>
        <p:nvSpPr>
          <p:cNvPr id="12291" name="Content Placeholder 2"/>
          <p:cNvSpPr>
            <a:spLocks noGrp="1"/>
          </p:cNvSpPr>
          <p:nvPr>
            <p:ph idx="1"/>
          </p:nvPr>
        </p:nvSpPr>
        <p:spPr/>
        <p:txBody>
          <a:bodyPr/>
          <a:lstStyle/>
          <a:p>
            <a:r>
              <a:rPr lang="en-US" sz="2400" smtClean="0"/>
              <a:t>Anchored data types are determined by looking up another object’s data type, which could be a column in the database.</a:t>
            </a:r>
          </a:p>
          <a:p>
            <a:r>
              <a:rPr lang="en-US" sz="2400" smtClean="0"/>
              <a:t>The anchored declarations have the syntax:</a:t>
            </a:r>
          </a:p>
          <a:p>
            <a:pPr>
              <a:buFont typeface="Monotype Sorts"/>
              <a:buNone/>
            </a:pPr>
            <a:r>
              <a:rPr lang="en-US" sz="2400" smtClean="0"/>
              <a:t>&lt;variable-name&gt; &lt;object&gt;%type [not null] [:=&lt;initial-value&gt;]</a:t>
            </a:r>
          </a:p>
          <a:p>
            <a:r>
              <a:rPr lang="en-US" sz="2400" smtClean="0"/>
              <a:t>where &lt;object&gt; is another previously declared PL/SQL variable or a database column.</a:t>
            </a:r>
            <a:endParaRPr lang="ar-SA" sz="2400" smtClean="0"/>
          </a:p>
        </p:txBody>
      </p:sp>
      <p:sp>
        <p:nvSpPr>
          <p:cNvPr id="1229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4373F49E-B531-4903-9BFB-6E37FD003A27}" type="slidenum">
              <a:rPr lang="ar-SA" altLang="en-US" sz="1400" smtClean="0"/>
              <a:pPr/>
              <a:t>12</a:t>
            </a:fld>
            <a:endParaRPr lang="en-US" altLang="en-US" sz="1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Anchored Data Types (cont.)</a:t>
            </a:r>
            <a:endParaRPr lang="ar-SA" smtClean="0"/>
          </a:p>
        </p:txBody>
      </p:sp>
      <p:sp>
        <p:nvSpPr>
          <p:cNvPr id="13315" name="Content Placeholder 2"/>
          <p:cNvSpPr>
            <a:spLocks noGrp="1"/>
          </p:cNvSpPr>
          <p:nvPr>
            <p:ph idx="1"/>
          </p:nvPr>
        </p:nvSpPr>
        <p:spPr/>
        <p:txBody>
          <a:bodyPr/>
          <a:lstStyle/>
          <a:p>
            <a:pPr>
              <a:buFont typeface="Monotype Sorts"/>
              <a:buNone/>
            </a:pPr>
            <a:r>
              <a:rPr lang="en-US" sz="2800" u="sng" smtClean="0"/>
              <a:t>Examples</a:t>
            </a:r>
          </a:p>
          <a:p>
            <a:pPr>
              <a:buFont typeface="Monotype Sorts"/>
              <a:buNone/>
            </a:pPr>
            <a:r>
              <a:rPr lang="en-US" sz="2800" smtClean="0"/>
              <a:t>Cnum customers.cno%type;</a:t>
            </a:r>
          </a:p>
          <a:p>
            <a:pPr>
              <a:buFont typeface="Monotype Sorts"/>
              <a:buNone/>
            </a:pPr>
            <a:r>
              <a:rPr lang="en-US" sz="2800" smtClean="0"/>
              <a:t>Cname customers.cname%type;</a:t>
            </a:r>
          </a:p>
          <a:p>
            <a:pPr>
              <a:buFont typeface="Monotype Sorts"/>
              <a:buNone/>
            </a:pPr>
            <a:r>
              <a:rPr lang="en-US" sz="2800" smtClean="0"/>
              <a:t>commission real(5,2) :=12.5;</a:t>
            </a:r>
          </a:p>
          <a:p>
            <a:pPr>
              <a:buFont typeface="Monotype Sorts"/>
              <a:buNone/>
            </a:pPr>
            <a:r>
              <a:rPr lang="en-US" sz="2800" smtClean="0"/>
              <a:t>X commission%type;</a:t>
            </a:r>
            <a:endParaRPr lang="ar-SA" sz="2800" smtClean="0"/>
          </a:p>
        </p:txBody>
      </p:sp>
      <p:sp>
        <p:nvSpPr>
          <p:cNvPr id="133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F934CAC3-046A-4FFF-95FE-DB0E0B502CA6}" type="slidenum">
              <a:rPr lang="ar-SA" altLang="en-US" sz="1400" smtClean="0"/>
              <a:pPr/>
              <a:t>13</a:t>
            </a:fld>
            <a:endParaRPr lang="en-US" altLang="en-US" sz="1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1066800"/>
            <a:ext cx="8077200" cy="719138"/>
          </a:xfrm>
        </p:spPr>
        <p:txBody>
          <a:bodyPr/>
          <a:lstStyle/>
          <a:p>
            <a:r>
              <a:rPr lang="en-US" dirty="0" smtClean="0"/>
              <a:t>Composite Data Types</a:t>
            </a:r>
            <a:endParaRPr lang="ar-SA" dirty="0" smtClean="0"/>
          </a:p>
        </p:txBody>
      </p:sp>
      <p:sp>
        <p:nvSpPr>
          <p:cNvPr id="14339" name="Content Placeholder 2"/>
          <p:cNvSpPr>
            <a:spLocks noGrp="1"/>
          </p:cNvSpPr>
          <p:nvPr>
            <p:ph idx="1"/>
          </p:nvPr>
        </p:nvSpPr>
        <p:spPr>
          <a:xfrm>
            <a:off x="228600" y="1785938"/>
            <a:ext cx="8534400" cy="4157662"/>
          </a:xfrm>
        </p:spPr>
        <p:txBody>
          <a:bodyPr/>
          <a:lstStyle/>
          <a:p>
            <a:r>
              <a:rPr lang="en-US" sz="2000" dirty="0" smtClean="0"/>
              <a:t>PL/SQL provides two composite data types: PL/SQL tables and records.</a:t>
            </a:r>
          </a:p>
          <a:p>
            <a:r>
              <a:rPr lang="en-US" sz="2000" dirty="0" smtClean="0"/>
              <a:t> PL/SQL records can be table based, cursor based, or</a:t>
            </a:r>
          </a:p>
          <a:p>
            <a:pPr>
              <a:buFont typeface="Monotype Sorts"/>
              <a:buNone/>
            </a:pPr>
            <a:r>
              <a:rPr lang="en-US" sz="2000" dirty="0" smtClean="0"/>
              <a:t>programmer defined. </a:t>
            </a:r>
          </a:p>
          <a:p>
            <a:r>
              <a:rPr lang="en-US" sz="2000" dirty="0" smtClean="0"/>
              <a:t>Their declaration syntaxes are:</a:t>
            </a:r>
          </a:p>
          <a:p>
            <a:pPr>
              <a:buFont typeface="Wingdings" pitchFamily="2" charset="2"/>
              <a:buChar char="q"/>
            </a:pPr>
            <a:r>
              <a:rPr lang="en-US" sz="2000" dirty="0" smtClean="0"/>
              <a:t>&lt;record-</a:t>
            </a:r>
            <a:r>
              <a:rPr lang="en-US" sz="2000" dirty="0" err="1" smtClean="0"/>
              <a:t>var</a:t>
            </a:r>
            <a:r>
              <a:rPr lang="en-US" sz="2000" dirty="0" smtClean="0"/>
              <a:t>-name&gt; &lt;table-name&gt;%</a:t>
            </a:r>
            <a:r>
              <a:rPr lang="en-US" sz="2000" dirty="0" err="1" smtClean="0"/>
              <a:t>rowtype</a:t>
            </a:r>
            <a:r>
              <a:rPr lang="en-US" sz="2000" dirty="0" smtClean="0"/>
              <a:t>;</a:t>
            </a:r>
          </a:p>
          <a:p>
            <a:pPr>
              <a:buFont typeface="Wingdings" pitchFamily="2" charset="2"/>
              <a:buChar char="q"/>
            </a:pPr>
            <a:r>
              <a:rPr lang="en-US" sz="2000" dirty="0" smtClean="0"/>
              <a:t>&lt;record-</a:t>
            </a:r>
            <a:r>
              <a:rPr lang="en-US" sz="2000" dirty="0" err="1" smtClean="0"/>
              <a:t>var</a:t>
            </a:r>
            <a:r>
              <a:rPr lang="en-US" sz="2000" dirty="0" smtClean="0"/>
              <a:t>-name&gt; &lt;cursor-name&gt;%</a:t>
            </a:r>
            <a:r>
              <a:rPr lang="en-US" sz="2000" dirty="0" err="1" smtClean="0"/>
              <a:t>rowtype</a:t>
            </a:r>
            <a:r>
              <a:rPr lang="en-US" sz="2000" dirty="0" smtClean="0"/>
              <a:t>;</a:t>
            </a:r>
          </a:p>
          <a:p>
            <a:pPr>
              <a:buFont typeface="Wingdings" pitchFamily="2" charset="2"/>
              <a:buChar char="q"/>
            </a:pPr>
            <a:r>
              <a:rPr lang="en-US" sz="2000" dirty="0" smtClean="0"/>
              <a:t>type &lt;type-name&gt; is record</a:t>
            </a:r>
          </a:p>
          <a:p>
            <a:pPr>
              <a:buFont typeface="Monotype Sorts"/>
              <a:buNone/>
            </a:pPr>
            <a:r>
              <a:rPr lang="en-US" sz="2000" dirty="0" smtClean="0"/>
              <a:t>(&lt;field1&gt; &lt;datatype1&gt;,</a:t>
            </a:r>
          </a:p>
          <a:p>
            <a:pPr>
              <a:buFont typeface="Monotype Sorts"/>
              <a:buNone/>
            </a:pPr>
            <a:r>
              <a:rPr lang="en-US" sz="2000" dirty="0" smtClean="0"/>
              <a:t>&lt;field2&gt; &lt;datatype2&gt;, … ,</a:t>
            </a:r>
          </a:p>
          <a:p>
            <a:pPr>
              <a:buFont typeface="Monotype Sorts"/>
              <a:buNone/>
            </a:pPr>
            <a:r>
              <a:rPr lang="en-US" sz="2000" dirty="0" smtClean="0"/>
              <a:t>&lt;</a:t>
            </a:r>
            <a:r>
              <a:rPr lang="en-US" sz="2000" dirty="0" err="1" smtClean="0"/>
              <a:t>fieldN</a:t>
            </a:r>
            <a:r>
              <a:rPr lang="en-US" sz="2000" dirty="0" smtClean="0"/>
              <a:t>&gt; &lt;</a:t>
            </a:r>
            <a:r>
              <a:rPr lang="en-US" sz="2000" dirty="0" err="1" smtClean="0"/>
              <a:t>datatypeN</a:t>
            </a:r>
            <a:r>
              <a:rPr lang="en-US" sz="2000" dirty="0" smtClean="0"/>
              <a:t>&gt;);</a:t>
            </a:r>
            <a:endParaRPr lang="ar-SA" sz="2000" dirty="0" smtClean="0"/>
          </a:p>
        </p:txBody>
      </p:sp>
      <p:sp>
        <p:nvSpPr>
          <p:cNvPr id="1434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BB618EAA-01DE-4887-8BEC-7AA4C3FE8D4D}" type="slidenum">
              <a:rPr lang="ar-SA" altLang="en-US" sz="1400" smtClean="0"/>
              <a:pPr/>
              <a:t>14</a:t>
            </a:fld>
            <a:endParaRPr lang="en-US" altLang="en-US" sz="1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Composite Data Types (cont.)</a:t>
            </a:r>
            <a:endParaRPr lang="ar-SA" smtClean="0"/>
          </a:p>
        </p:txBody>
      </p:sp>
      <p:sp>
        <p:nvSpPr>
          <p:cNvPr id="16387" name="Content Placeholder 2"/>
          <p:cNvSpPr>
            <a:spLocks noGrp="1"/>
          </p:cNvSpPr>
          <p:nvPr>
            <p:ph idx="1"/>
          </p:nvPr>
        </p:nvSpPr>
        <p:spPr/>
        <p:txBody>
          <a:bodyPr/>
          <a:lstStyle/>
          <a:p>
            <a:r>
              <a:rPr lang="en-US" sz="2400" dirty="0" smtClean="0"/>
              <a:t> PL/SQL tables are similar to database tables, except</a:t>
            </a:r>
          </a:p>
          <a:p>
            <a:pPr>
              <a:buFont typeface="Monotype Sorts"/>
              <a:buNone/>
            </a:pPr>
            <a:r>
              <a:rPr lang="en-US" sz="2400" dirty="0" smtClean="0"/>
              <a:t>that they always consists of just one column indexed by</a:t>
            </a:r>
          </a:p>
          <a:p>
            <a:pPr>
              <a:buFont typeface="Monotype Sorts"/>
              <a:buNone/>
            </a:pPr>
            <a:r>
              <a:rPr lang="en-US" sz="2400" dirty="0" smtClean="0"/>
              <a:t>binary integers. These tables have no bound and grow</a:t>
            </a:r>
          </a:p>
          <a:p>
            <a:pPr>
              <a:buFont typeface="Monotype Sorts"/>
              <a:buNone/>
            </a:pPr>
            <a:r>
              <a:rPr lang="en-US" sz="2400" dirty="0" smtClean="0"/>
              <a:t>dynamically much like database tables.</a:t>
            </a:r>
          </a:p>
          <a:p>
            <a:r>
              <a:rPr lang="en-US" sz="2400" dirty="0" smtClean="0"/>
              <a:t> The syntax for declaring a PL/SQL table type is:</a:t>
            </a:r>
          </a:p>
          <a:p>
            <a:pPr>
              <a:buFont typeface="Monotype Sorts"/>
              <a:buNone/>
            </a:pPr>
            <a:r>
              <a:rPr lang="en-US" sz="2400" dirty="0" smtClean="0"/>
              <a:t>type &lt;table-type-name&gt; is table of &lt;</a:t>
            </a:r>
            <a:r>
              <a:rPr lang="en-US" sz="2400" dirty="0" err="1" smtClean="0"/>
              <a:t>datatype</a:t>
            </a:r>
            <a:r>
              <a:rPr lang="en-US" sz="2400" dirty="0" smtClean="0"/>
              <a:t>&gt;</a:t>
            </a:r>
          </a:p>
          <a:p>
            <a:pPr>
              <a:buFont typeface="Monotype Sorts"/>
              <a:buNone/>
            </a:pPr>
            <a:r>
              <a:rPr lang="en-US" sz="2400" dirty="0" smtClean="0"/>
              <a:t>index by </a:t>
            </a:r>
            <a:r>
              <a:rPr lang="en-US" sz="2400" dirty="0" err="1" smtClean="0"/>
              <a:t>binary_integer</a:t>
            </a:r>
            <a:r>
              <a:rPr lang="en-US" sz="2400" dirty="0" smtClean="0"/>
              <a:t>;</a:t>
            </a:r>
            <a:endParaRPr lang="ar-SA" sz="2400" dirty="0" smtClean="0"/>
          </a:p>
        </p:txBody>
      </p:sp>
      <p:sp>
        <p:nvSpPr>
          <p:cNvPr id="1638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3141941-BE4A-490A-8352-8AAD09C254B3}" type="slidenum">
              <a:rPr lang="ar-SA" altLang="en-US" sz="1400" smtClean="0"/>
              <a:pPr/>
              <a:t>15</a:t>
            </a:fld>
            <a:endParaRPr lang="en-US" altLang="en-US" sz="1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PL/SQL Program Blocks</a:t>
            </a:r>
            <a:endParaRPr lang="ar-SA" dirty="0" smtClean="0"/>
          </a:p>
        </p:txBody>
      </p:sp>
      <p:sp>
        <p:nvSpPr>
          <p:cNvPr id="1741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659E88BB-F647-4C3C-910D-26BF2B14CA44}" type="slidenum">
              <a:rPr lang="ar-SA" altLang="en-US" sz="1400" smtClean="0"/>
              <a:pPr/>
              <a:t>16</a:t>
            </a:fld>
            <a:endParaRPr lang="en-US" altLang="en-US" sz="1400" smtClean="0"/>
          </a:p>
        </p:txBody>
      </p:sp>
      <p:pic>
        <p:nvPicPr>
          <p:cNvPr id="1741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8625" y="1928813"/>
            <a:ext cx="8072438" cy="428625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4624"/>
            <a:ext cx="8077200" cy="864096"/>
          </a:xfrm>
          <a:solidFill>
            <a:schemeClr val="accent3"/>
          </a:solidFill>
        </p:spPr>
        <p:txBody>
          <a:bodyPr/>
          <a:lstStyle/>
          <a:p>
            <a:r>
              <a:rPr lang="en-US" dirty="0"/>
              <a:t>PL/SQL Program Blocks</a:t>
            </a:r>
            <a:endParaRPr lang="ar-SA" dirty="0"/>
          </a:p>
        </p:txBody>
      </p:sp>
      <p:sp>
        <p:nvSpPr>
          <p:cNvPr id="3" name="Content Placeholder 2"/>
          <p:cNvSpPr>
            <a:spLocks noGrp="1"/>
          </p:cNvSpPr>
          <p:nvPr>
            <p:ph idx="1"/>
          </p:nvPr>
        </p:nvSpPr>
        <p:spPr>
          <a:xfrm>
            <a:off x="0" y="980728"/>
            <a:ext cx="8915400" cy="5877272"/>
          </a:xfrm>
        </p:spPr>
        <p:txBody>
          <a:bodyPr/>
          <a:lstStyle/>
          <a:p>
            <a:r>
              <a:rPr lang="en-US" u="sng" dirty="0" smtClean="0">
                <a:solidFill>
                  <a:srgbClr val="FF0000"/>
                </a:solidFill>
              </a:rPr>
              <a:t>Declaration part </a:t>
            </a:r>
            <a:r>
              <a:rPr lang="en-US" dirty="0" smtClean="0"/>
              <a:t>:is where objects are defined . The declaration part is optional .</a:t>
            </a:r>
          </a:p>
          <a:p>
            <a:r>
              <a:rPr lang="en-US" u="sng" dirty="0">
                <a:solidFill>
                  <a:srgbClr val="FF0000"/>
                </a:solidFill>
              </a:rPr>
              <a:t>Executable Part </a:t>
            </a:r>
            <a:r>
              <a:rPr lang="en-US" dirty="0" smtClean="0"/>
              <a:t>: consists of executable statement ( SQL  statement , PL/SQL statement , or both ).</a:t>
            </a:r>
          </a:p>
          <a:p>
            <a:r>
              <a:rPr lang="en-US" u="sng" dirty="0">
                <a:solidFill>
                  <a:srgbClr val="FF0000"/>
                </a:solidFill>
              </a:rPr>
              <a:t>Exception Handling Part </a:t>
            </a:r>
            <a:r>
              <a:rPr lang="en-US" dirty="0" smtClean="0"/>
              <a:t>:In PL/SQL , a warning or error condition is called an exception .The exception handling part consists of code for handling errors .this part is optional .</a:t>
            </a:r>
            <a:endParaRPr lang="ar-SA" dirty="0"/>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17</a:t>
            </a:fld>
            <a:endParaRPr lang="en-US" altLang="en-US"/>
          </a:p>
        </p:txBody>
      </p:sp>
    </p:spTree>
    <p:extLst>
      <p:ext uri="{BB962C8B-B14F-4D97-AF65-F5344CB8AC3E}">
        <p14:creationId xmlns:p14="http://schemas.microsoft.com/office/powerpoint/2010/main" val="1424754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1285875"/>
            <a:ext cx="8077200" cy="1000125"/>
          </a:xfrm>
        </p:spPr>
        <p:txBody>
          <a:bodyPr/>
          <a:lstStyle/>
          <a:p>
            <a:r>
              <a:rPr lang="en-US" smtClean="0"/>
              <a:t>Comments:</a:t>
            </a:r>
            <a:br>
              <a:rPr lang="en-US" smtClean="0"/>
            </a:br>
            <a:endParaRPr lang="ar-SA" smtClean="0"/>
          </a:p>
        </p:txBody>
      </p:sp>
      <p:sp>
        <p:nvSpPr>
          <p:cNvPr id="18435" name="Content Placeholder 2"/>
          <p:cNvSpPr>
            <a:spLocks noGrp="1"/>
          </p:cNvSpPr>
          <p:nvPr>
            <p:ph idx="1"/>
          </p:nvPr>
        </p:nvSpPr>
        <p:spPr>
          <a:xfrm>
            <a:off x="228600" y="2071688"/>
            <a:ext cx="8534400" cy="3871912"/>
          </a:xfrm>
        </p:spPr>
        <p:txBody>
          <a:bodyPr/>
          <a:lstStyle/>
          <a:p>
            <a:endParaRPr lang="en-US" smtClean="0"/>
          </a:p>
          <a:p>
            <a:r>
              <a:rPr lang="en-US" smtClean="0"/>
              <a:t>– </a:t>
            </a:r>
            <a:r>
              <a:rPr lang="en-US" sz="4000" smtClean="0"/>
              <a:t>Not executed by interpreter</a:t>
            </a:r>
          </a:p>
          <a:p>
            <a:r>
              <a:rPr lang="en-US" sz="4000" smtClean="0"/>
              <a:t>– Enclosed between /* and */</a:t>
            </a:r>
          </a:p>
          <a:p>
            <a:r>
              <a:rPr lang="en-US" sz="4000" smtClean="0"/>
              <a:t>– On one line beginning with --</a:t>
            </a:r>
            <a:endParaRPr lang="ar-SA" sz="4000" smtClean="0"/>
          </a:p>
        </p:txBody>
      </p:sp>
      <p:sp>
        <p:nvSpPr>
          <p:cNvPr id="1843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D0718CC7-0E59-4CC1-AF4B-52FC442DDE15}" type="slidenum">
              <a:rPr lang="ar-SA" altLang="en-US" sz="1400" smtClean="0"/>
              <a:pPr/>
              <a:t>18</a:t>
            </a:fld>
            <a:endParaRPr lang="en-US" altLang="en-US" sz="14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Arithmetic Operators</a:t>
            </a:r>
            <a:endParaRPr lang="ar-SA" smtClean="0"/>
          </a:p>
        </p:txBody>
      </p:sp>
      <p:sp>
        <p:nvSpPr>
          <p:cNvPr id="1946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99232DD8-40F5-4947-9B84-D8418E48BCFF}" type="slidenum">
              <a:rPr lang="ar-SA" altLang="en-US" sz="1400" smtClean="0"/>
              <a:pPr/>
              <a:t>19</a:t>
            </a:fld>
            <a:endParaRPr lang="en-US" altLang="en-US" sz="1400" smtClean="0"/>
          </a:p>
        </p:txBody>
      </p:sp>
      <p:pic>
        <p:nvPicPr>
          <p:cNvPr id="1946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00063" y="2143125"/>
            <a:ext cx="8031162" cy="371475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Assignment Statements</a:t>
            </a:r>
            <a:endParaRPr lang="ar-SA" smtClean="0"/>
          </a:p>
        </p:txBody>
      </p:sp>
      <p:sp>
        <p:nvSpPr>
          <p:cNvPr id="20483" name="Content Placeholder 2"/>
          <p:cNvSpPr>
            <a:spLocks noGrp="1"/>
          </p:cNvSpPr>
          <p:nvPr>
            <p:ph idx="1"/>
          </p:nvPr>
        </p:nvSpPr>
        <p:spPr>
          <a:xfrm>
            <a:off x="228600" y="2143125"/>
            <a:ext cx="8534400" cy="3800475"/>
          </a:xfrm>
        </p:spPr>
        <p:txBody>
          <a:bodyPr/>
          <a:lstStyle/>
          <a:p>
            <a:r>
              <a:rPr lang="en-US" sz="2400" dirty="0" smtClean="0"/>
              <a:t> Assigns a value to a variable</a:t>
            </a:r>
          </a:p>
          <a:p>
            <a:pPr>
              <a:buFont typeface="Monotype Sorts"/>
              <a:buNone/>
            </a:pPr>
            <a:r>
              <a:rPr lang="en-US" sz="2400" dirty="0" smtClean="0"/>
              <a:t>   </a:t>
            </a:r>
            <a:r>
              <a:rPr lang="en-US" sz="2400" dirty="0" err="1" smtClean="0"/>
              <a:t>variable_name</a:t>
            </a:r>
            <a:r>
              <a:rPr lang="en-US" sz="2400" dirty="0" smtClean="0"/>
              <a:t> := value;</a:t>
            </a:r>
          </a:p>
          <a:p>
            <a:pPr>
              <a:buFont typeface="Monotype Sorts"/>
              <a:buNone/>
            </a:pPr>
            <a:r>
              <a:rPr lang="en-US" sz="2400" dirty="0" smtClean="0"/>
              <a:t>X:=5;</a:t>
            </a:r>
          </a:p>
          <a:p>
            <a:r>
              <a:rPr lang="en-US" sz="2400" dirty="0" smtClean="0"/>
              <a:t>Value can be a literal:</a:t>
            </a:r>
          </a:p>
          <a:p>
            <a:pPr>
              <a:buFont typeface="Monotype Sorts"/>
              <a:buNone/>
            </a:pPr>
            <a:r>
              <a:rPr lang="en-US" sz="2400" dirty="0" smtClean="0"/>
              <a:t>  </a:t>
            </a:r>
            <a:r>
              <a:rPr lang="en-US" sz="2400" dirty="0" err="1" smtClean="0"/>
              <a:t>first_name</a:t>
            </a:r>
            <a:r>
              <a:rPr lang="en-US" sz="2400" dirty="0" smtClean="0"/>
              <a:t> := 'John';</a:t>
            </a:r>
          </a:p>
          <a:p>
            <a:pPr marL="0" indent="0">
              <a:buNone/>
            </a:pPr>
            <a:endParaRPr lang="en-US" sz="2400" dirty="0" smtClean="0"/>
          </a:p>
          <a:p>
            <a:r>
              <a:rPr lang="en-US" sz="2400" dirty="0" smtClean="0"/>
              <a:t> Value can be another variable:</a:t>
            </a:r>
          </a:p>
          <a:p>
            <a:pPr>
              <a:buFont typeface="Monotype Sorts"/>
              <a:buNone/>
            </a:pPr>
            <a:r>
              <a:rPr lang="en-US" sz="2400" dirty="0" err="1" smtClean="0"/>
              <a:t>current_first_name</a:t>
            </a:r>
            <a:r>
              <a:rPr lang="en-US" sz="2400" dirty="0" smtClean="0"/>
              <a:t> := </a:t>
            </a:r>
            <a:r>
              <a:rPr lang="en-US" sz="2400" dirty="0" err="1" smtClean="0"/>
              <a:t>first_name</a:t>
            </a:r>
            <a:r>
              <a:rPr lang="en-US" sz="2400" dirty="0" smtClean="0"/>
              <a:t>;</a:t>
            </a:r>
            <a:endParaRPr lang="ar-SA" sz="2400" dirty="0" smtClean="0"/>
          </a:p>
        </p:txBody>
      </p:sp>
      <p:sp>
        <p:nvSpPr>
          <p:cNvPr id="2048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99792D38-1143-49C6-AC3C-A1F9C699517B}" type="slidenum">
              <a:rPr lang="ar-SA" altLang="en-US" sz="1400" smtClean="0"/>
              <a:pPr/>
              <a:t>20</a:t>
            </a:fld>
            <a:endParaRPr lang="en-US" altLang="en-US" sz="1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Executing a PL/SQL</a:t>
            </a:r>
            <a:br>
              <a:rPr lang="en-US" smtClean="0"/>
            </a:br>
            <a:r>
              <a:rPr lang="en-US" smtClean="0"/>
              <a:t>Program in SQL*Plus</a:t>
            </a:r>
            <a:endParaRPr lang="ar-SA" smtClean="0"/>
          </a:p>
        </p:txBody>
      </p:sp>
      <p:sp>
        <p:nvSpPr>
          <p:cNvPr id="22531" name="Content Placeholder 2"/>
          <p:cNvSpPr>
            <a:spLocks noGrp="1"/>
          </p:cNvSpPr>
          <p:nvPr>
            <p:ph idx="1"/>
          </p:nvPr>
        </p:nvSpPr>
        <p:spPr/>
        <p:txBody>
          <a:bodyPr/>
          <a:lstStyle/>
          <a:p>
            <a:r>
              <a:rPr lang="en-US" sz="4400" dirty="0" smtClean="0"/>
              <a:t>• Create program in SQL*Plus window</a:t>
            </a:r>
          </a:p>
          <a:p>
            <a:r>
              <a:rPr lang="en-US" sz="4400" dirty="0" smtClean="0"/>
              <a:t>• Press Enter, type / then execute•</a:t>
            </a:r>
            <a:endParaRPr lang="ar-SA" sz="4400" dirty="0" smtClean="0"/>
          </a:p>
        </p:txBody>
      </p:sp>
      <p:sp>
        <p:nvSpPr>
          <p:cNvPr id="2253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A823A99-C56E-485B-96CB-7C19B01935E4}" type="slidenum">
              <a:rPr lang="ar-SA" altLang="en-US" sz="1400" smtClean="0"/>
              <a:pPr/>
              <a:t>21</a:t>
            </a:fld>
            <a:endParaRPr lang="en-US" altLang="en-US" sz="14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0"/>
            <a:ext cx="91440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a:solidFill>
                  <a:schemeClr val="accent2"/>
                </a:solidFill>
              </a:rPr>
              <a:t>The first PL/SQL program – </a:t>
            </a:r>
            <a:r>
              <a:rPr lang="en-US" sz="3200">
                <a:solidFill>
                  <a:schemeClr val="accent2"/>
                </a:solidFill>
                <a:latin typeface="Tahoma" pitchFamily="34" charset="0"/>
              </a:rPr>
              <a:t>Anonymous blocks</a:t>
            </a:r>
          </a:p>
        </p:txBody>
      </p:sp>
      <p:sp>
        <p:nvSpPr>
          <p:cNvPr id="5123" name="Rectangle 3"/>
          <p:cNvSpPr>
            <a:spLocks noChangeArrowheads="1"/>
          </p:cNvSpPr>
          <p:nvPr/>
        </p:nvSpPr>
        <p:spPr bwMode="auto">
          <a:xfrm>
            <a:off x="152400" y="533400"/>
            <a:ext cx="8763000"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spcBef>
                <a:spcPct val="50000"/>
              </a:spcBef>
              <a:buFontTx/>
              <a:buChar char="•"/>
            </a:pPr>
            <a:r>
              <a:rPr lang="en-US" sz="2000" dirty="0"/>
              <a:t>You can execute this from the </a:t>
            </a:r>
            <a:r>
              <a:rPr lang="en-US" sz="2000" dirty="0" smtClean="0"/>
              <a:t>SQL*PLUS </a:t>
            </a:r>
            <a:r>
              <a:rPr lang="en-US" sz="2000" dirty="0"/>
              <a:t>command prompt:</a:t>
            </a:r>
          </a:p>
          <a:p>
            <a:pPr marL="342900" indent="-342900" algn="l">
              <a:spcBef>
                <a:spcPct val="50000"/>
              </a:spcBef>
            </a:pPr>
            <a:r>
              <a:rPr lang="en-US" sz="2000" dirty="0">
                <a:solidFill>
                  <a:schemeClr val="accent2"/>
                </a:solidFill>
              </a:rPr>
              <a:t>BEGIN</a:t>
            </a:r>
          </a:p>
          <a:p>
            <a:pPr marL="742950" lvl="1" indent="-285750" algn="l">
              <a:spcBef>
                <a:spcPct val="50000"/>
              </a:spcBef>
            </a:pPr>
            <a:r>
              <a:rPr lang="en-US" sz="2000" dirty="0">
                <a:solidFill>
                  <a:schemeClr val="accent2"/>
                </a:solidFill>
              </a:rPr>
              <a:t>DBMS_OUTPUT.PUT_LINE('Hello World!');</a:t>
            </a:r>
          </a:p>
          <a:p>
            <a:pPr marL="342900" indent="-342900" algn="l">
              <a:spcBef>
                <a:spcPct val="50000"/>
              </a:spcBef>
            </a:pPr>
            <a:r>
              <a:rPr lang="en-US" sz="2000" dirty="0">
                <a:solidFill>
                  <a:schemeClr val="accent2"/>
                </a:solidFill>
              </a:rPr>
              <a:t>END;</a:t>
            </a:r>
          </a:p>
          <a:p>
            <a:pPr marL="342900" indent="-342900" algn="l">
              <a:spcBef>
                <a:spcPct val="50000"/>
              </a:spcBef>
            </a:pPr>
            <a:r>
              <a:rPr lang="en-US" sz="2000" dirty="0">
                <a:solidFill>
                  <a:schemeClr val="accent2"/>
                </a:solidFill>
              </a:rPr>
              <a:t>/</a:t>
            </a:r>
          </a:p>
          <a:p>
            <a:pPr marL="342900" indent="-342900" algn="l">
              <a:spcBef>
                <a:spcPct val="50000"/>
              </a:spcBef>
              <a:buFontTx/>
              <a:buChar char="•"/>
            </a:pPr>
            <a:r>
              <a:rPr lang="en-US" sz="2000" dirty="0"/>
              <a:t>This is called an anonymous block – that is a block without a name. </a:t>
            </a:r>
          </a:p>
          <a:p>
            <a:pPr marL="742950" lvl="1" indent="-285750" algn="l">
              <a:spcBef>
                <a:spcPct val="50000"/>
              </a:spcBef>
              <a:buFontTx/>
              <a:buChar char="–"/>
            </a:pPr>
            <a:r>
              <a:rPr lang="en-US" sz="2000" dirty="0"/>
              <a:t>A block is surrounded by </a:t>
            </a:r>
            <a:r>
              <a:rPr lang="en-US" sz="2000" dirty="0">
                <a:solidFill>
                  <a:schemeClr val="accent2"/>
                </a:solidFill>
              </a:rPr>
              <a:t>BEGIN</a:t>
            </a:r>
            <a:r>
              <a:rPr lang="en-US" sz="2000" dirty="0"/>
              <a:t>, </a:t>
            </a:r>
            <a:r>
              <a:rPr lang="en-US" sz="2000" dirty="0">
                <a:solidFill>
                  <a:schemeClr val="accent2"/>
                </a:solidFill>
              </a:rPr>
              <a:t>END</a:t>
            </a:r>
            <a:r>
              <a:rPr lang="en-US" sz="2000" dirty="0"/>
              <a:t> keywords.</a:t>
            </a:r>
          </a:p>
          <a:p>
            <a:pPr marL="742950" lvl="1" indent="-285750" algn="l">
              <a:spcBef>
                <a:spcPct val="50000"/>
              </a:spcBef>
              <a:buFontTx/>
              <a:buChar char="–"/>
            </a:pPr>
            <a:r>
              <a:rPr lang="en-US" sz="2000" dirty="0"/>
              <a:t>The built-in procedure </a:t>
            </a:r>
            <a:r>
              <a:rPr lang="en-US" sz="2000" dirty="0">
                <a:solidFill>
                  <a:schemeClr val="accent2"/>
                </a:solidFill>
              </a:rPr>
              <a:t>PUT_LINE</a:t>
            </a:r>
            <a:r>
              <a:rPr lang="en-US" sz="2000" dirty="0"/>
              <a:t>, part of the </a:t>
            </a:r>
            <a:r>
              <a:rPr lang="en-US" sz="2000" dirty="0">
                <a:solidFill>
                  <a:schemeClr val="accent2"/>
                </a:solidFill>
              </a:rPr>
              <a:t>DBMS_OUTPUT</a:t>
            </a:r>
            <a:r>
              <a:rPr lang="en-US" sz="2000" dirty="0"/>
              <a:t> </a:t>
            </a:r>
            <a:r>
              <a:rPr lang="en-US" sz="2000" dirty="0" smtClean="0"/>
              <a:t>package. This </a:t>
            </a:r>
            <a:r>
              <a:rPr lang="en-US" sz="2000" dirty="0"/>
              <a:t>procedure takes a string as input and displays that string on screen.</a:t>
            </a:r>
          </a:p>
          <a:p>
            <a:pPr marL="742950" lvl="1" indent="-285750" algn="l">
              <a:spcBef>
                <a:spcPct val="50000"/>
              </a:spcBef>
              <a:buFontTx/>
              <a:buChar char="–"/>
            </a:pPr>
            <a:r>
              <a:rPr lang="en-US" sz="2000" dirty="0"/>
              <a:t>The </a:t>
            </a:r>
            <a:r>
              <a:rPr lang="en-US" sz="2000" dirty="0">
                <a:solidFill>
                  <a:schemeClr val="accent2"/>
                </a:solidFill>
              </a:rPr>
              <a:t>/</a:t>
            </a:r>
            <a:r>
              <a:rPr lang="en-US" sz="2000" dirty="0"/>
              <a:t> indicates that we are finished.</a:t>
            </a:r>
          </a:p>
          <a:p>
            <a:pPr marL="342900" indent="-342900" algn="l">
              <a:spcBef>
                <a:spcPct val="50000"/>
              </a:spcBef>
              <a:buFontTx/>
              <a:buChar char="•"/>
            </a:pPr>
            <a:r>
              <a:rPr lang="en-US" sz="2000" dirty="0"/>
              <a:t>However, in order to really see the “Hello world” message on the screen, you should set the </a:t>
            </a:r>
            <a:r>
              <a:rPr lang="en-US" sz="2000" dirty="0" smtClean="0"/>
              <a:t>SQL*PLUS </a:t>
            </a:r>
            <a:r>
              <a:rPr lang="en-US" sz="2000" dirty="0"/>
              <a:t>environment variable:</a:t>
            </a:r>
          </a:p>
          <a:p>
            <a:pPr marL="742950" lvl="1" indent="-285750" algn="l">
              <a:spcBef>
                <a:spcPct val="50000"/>
              </a:spcBef>
            </a:pPr>
            <a:r>
              <a:rPr lang="en-US" sz="2000" dirty="0"/>
              <a:t>	</a:t>
            </a:r>
            <a:r>
              <a:rPr lang="en-US" sz="2000" dirty="0">
                <a:solidFill>
                  <a:schemeClr val="accent2"/>
                </a:solidFill>
              </a:rPr>
              <a:t>SQL&gt; </a:t>
            </a:r>
            <a:r>
              <a:rPr lang="en-US" sz="2000" b="1" dirty="0">
                <a:solidFill>
                  <a:schemeClr val="accent2"/>
                </a:solidFill>
              </a:rPr>
              <a:t>SET SERVEROUTPUT ON</a:t>
            </a:r>
            <a:endParaRPr lang="en-US" sz="2000" dirty="0">
              <a:solidFill>
                <a:schemeClr val="accent2"/>
              </a:solidFill>
            </a:endParaRPr>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22</a:t>
            </a:fld>
            <a:endParaRPr lang="en-US" altLang="en-US"/>
          </a:p>
        </p:txBody>
      </p:sp>
    </p:spTree>
    <p:extLst>
      <p:ext uri="{BB962C8B-B14F-4D97-AF65-F5344CB8AC3E}">
        <p14:creationId xmlns:p14="http://schemas.microsoft.com/office/powerpoint/2010/main" val="1580843596"/>
      </p:ext>
    </p:extLst>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Executing a PL/SQL</a:t>
            </a:r>
            <a:br>
              <a:rPr lang="en-US" smtClean="0"/>
            </a:br>
            <a:r>
              <a:rPr lang="en-US" smtClean="0"/>
              <a:t>Program in SQL*Plus</a:t>
            </a:r>
            <a:endParaRPr lang="ar-SA" smtClean="0"/>
          </a:p>
        </p:txBody>
      </p:sp>
      <p:sp>
        <p:nvSpPr>
          <p:cNvPr id="215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7EA8FDC7-989B-4AD9-9B0B-D836C9DEDC5A}" type="slidenum">
              <a:rPr lang="ar-SA" altLang="en-US" sz="1400" smtClean="0"/>
              <a:pPr/>
              <a:t>23</a:t>
            </a:fld>
            <a:endParaRPr lang="en-US" altLang="en-US" sz="1400" smtClean="0"/>
          </a:p>
        </p:txBody>
      </p:sp>
      <p:pic>
        <p:nvPicPr>
          <p:cNvPr id="2150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188" y="2357438"/>
            <a:ext cx="8501062" cy="3159794"/>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152400"/>
            <a:ext cx="7239000" cy="838200"/>
          </a:xfrm>
          <a:solidFill>
            <a:schemeClr val="bg1"/>
          </a:solidFill>
        </p:spPr>
        <p:txBody>
          <a:bodyPr/>
          <a:lstStyle/>
          <a:p>
            <a:r>
              <a:rPr lang="en-US" smtClean="0">
                <a:solidFill>
                  <a:srgbClr val="008000"/>
                </a:solidFill>
              </a:rPr>
              <a:t>Input and output example</a:t>
            </a:r>
          </a:p>
        </p:txBody>
      </p:sp>
      <p:sp>
        <p:nvSpPr>
          <p:cNvPr id="31747" name="Rectangle 3"/>
          <p:cNvSpPr>
            <a:spLocks noGrp="1" noChangeArrowheads="1"/>
          </p:cNvSpPr>
          <p:nvPr>
            <p:ph type="body" idx="1"/>
          </p:nvPr>
        </p:nvSpPr>
        <p:spPr bwMode="blackWhite">
          <a:xfrm>
            <a:off x="304800" y="1219200"/>
            <a:ext cx="8610600" cy="4876800"/>
          </a:xfrm>
          <a:solidFill>
            <a:srgbClr val="FFFFCC"/>
          </a:solidFill>
          <a:ln w="25400">
            <a:solidFill>
              <a:srgbClr val="000000"/>
            </a:solidFill>
            <a:miter lim="800000"/>
            <a:headEnd/>
            <a:tailEnd/>
          </a:ln>
        </p:spPr>
        <p:txBody>
          <a:bodyPr/>
          <a:lstStyle/>
          <a:p>
            <a:pPr>
              <a:lnSpc>
                <a:spcPct val="120000"/>
              </a:lnSpc>
              <a:buFontTx/>
              <a:buNone/>
              <a:tabLst>
                <a:tab pos="1200150" algn="l"/>
                <a:tab pos="1658938" algn="l"/>
              </a:tabLst>
            </a:pPr>
            <a:r>
              <a:rPr lang="en-US" sz="2000" dirty="0" smtClean="0">
                <a:solidFill>
                  <a:srgbClr val="FF3300"/>
                </a:solidFill>
              </a:rPr>
              <a:t>set </a:t>
            </a:r>
            <a:r>
              <a:rPr lang="en-US" sz="2000" dirty="0" err="1" smtClean="0">
                <a:solidFill>
                  <a:srgbClr val="FF3300"/>
                </a:solidFill>
              </a:rPr>
              <a:t>serveroutput</a:t>
            </a:r>
            <a:r>
              <a:rPr lang="en-US" sz="2000" dirty="0" smtClean="0">
                <a:solidFill>
                  <a:srgbClr val="FF3300"/>
                </a:solidFill>
              </a:rPr>
              <a:t> on </a:t>
            </a:r>
          </a:p>
          <a:p>
            <a:pPr>
              <a:lnSpc>
                <a:spcPct val="120000"/>
              </a:lnSpc>
              <a:buFontTx/>
              <a:buNone/>
              <a:tabLst>
                <a:tab pos="1200150" algn="l"/>
                <a:tab pos="1658938" algn="l"/>
              </a:tabLst>
            </a:pPr>
            <a:r>
              <a:rPr lang="en-US" sz="2000" b="1" dirty="0" smtClean="0">
                <a:solidFill>
                  <a:srgbClr val="0066FF"/>
                </a:solidFill>
              </a:rPr>
              <a:t>ACCEPT high PROMPT 'Enter a number: '</a:t>
            </a:r>
          </a:p>
          <a:p>
            <a:pPr>
              <a:lnSpc>
                <a:spcPct val="80000"/>
              </a:lnSpc>
              <a:buFontTx/>
              <a:buNone/>
              <a:tabLst>
                <a:tab pos="1200150" algn="l"/>
                <a:tab pos="1658938" algn="l"/>
              </a:tabLst>
            </a:pPr>
            <a:endParaRPr lang="en-US" sz="2000" b="1" dirty="0" smtClean="0">
              <a:solidFill>
                <a:srgbClr val="0066FF"/>
              </a:solidFill>
            </a:endParaRPr>
          </a:p>
          <a:p>
            <a:pPr>
              <a:lnSpc>
                <a:spcPct val="80000"/>
              </a:lnSpc>
              <a:buFontTx/>
              <a:buNone/>
              <a:tabLst>
                <a:tab pos="1200150" algn="l"/>
                <a:tab pos="1658938" algn="l"/>
              </a:tabLst>
            </a:pPr>
            <a:r>
              <a:rPr lang="en-US" sz="2000" b="1" dirty="0" smtClean="0"/>
              <a:t>DECLARE</a:t>
            </a:r>
          </a:p>
          <a:p>
            <a:pPr>
              <a:lnSpc>
                <a:spcPct val="80000"/>
              </a:lnSpc>
              <a:buFontTx/>
              <a:buNone/>
              <a:tabLst>
                <a:tab pos="1200150" algn="l"/>
                <a:tab pos="1658938" algn="l"/>
              </a:tabLst>
            </a:pPr>
            <a:r>
              <a:rPr lang="en-US" sz="2000" b="1" dirty="0" smtClean="0"/>
              <a:t>i	</a:t>
            </a:r>
            <a:r>
              <a:rPr lang="en-US" sz="2000" b="1" dirty="0" err="1" smtClean="0"/>
              <a:t>number_table.num%TYPE</a:t>
            </a:r>
            <a:r>
              <a:rPr lang="en-US" sz="2000" b="1" dirty="0" smtClean="0"/>
              <a:t>:=1;</a:t>
            </a:r>
          </a:p>
          <a:p>
            <a:pPr>
              <a:lnSpc>
                <a:spcPct val="80000"/>
              </a:lnSpc>
              <a:buFontTx/>
              <a:buNone/>
              <a:tabLst>
                <a:tab pos="1200150" algn="l"/>
                <a:tab pos="1658938" algn="l"/>
              </a:tabLst>
            </a:pPr>
            <a:r>
              <a:rPr lang="en-US" sz="2000" b="1" dirty="0" smtClean="0"/>
              <a:t>BEGIN</a:t>
            </a:r>
          </a:p>
          <a:p>
            <a:pPr>
              <a:lnSpc>
                <a:spcPct val="80000"/>
              </a:lnSpc>
              <a:buFontTx/>
              <a:buNone/>
              <a:tabLst>
                <a:tab pos="1200150" algn="l"/>
                <a:tab pos="1658938" algn="l"/>
              </a:tabLst>
            </a:pPr>
            <a:r>
              <a:rPr lang="en-US" sz="2000" b="1" dirty="0" smtClean="0">
                <a:solidFill>
                  <a:srgbClr val="FF3300"/>
                </a:solidFill>
              </a:rPr>
              <a:t>  </a:t>
            </a:r>
            <a:r>
              <a:rPr lang="en-US" sz="2000" b="1" dirty="0" err="1" smtClean="0">
                <a:solidFill>
                  <a:srgbClr val="FF3300"/>
                </a:solidFill>
              </a:rPr>
              <a:t>dbms_output.put_line</a:t>
            </a:r>
            <a:r>
              <a:rPr lang="en-US" sz="2000" b="1" dirty="0" smtClean="0">
                <a:solidFill>
                  <a:srgbClr val="FF3300"/>
                </a:solidFill>
              </a:rPr>
              <a:t>('Look , I can print from PL/SQL!!!');</a:t>
            </a:r>
            <a:r>
              <a:rPr lang="en-US" sz="2000" dirty="0" smtClean="0">
                <a:solidFill>
                  <a:srgbClr val="FF3300"/>
                </a:solidFill>
              </a:rPr>
              <a:t> </a:t>
            </a:r>
            <a:endParaRPr lang="en-US" sz="2000" b="1" dirty="0" smtClean="0">
              <a:solidFill>
                <a:srgbClr val="FF3300"/>
              </a:solidFill>
            </a:endParaRPr>
          </a:p>
          <a:p>
            <a:pPr>
              <a:lnSpc>
                <a:spcPct val="80000"/>
              </a:lnSpc>
              <a:buFontTx/>
              <a:buNone/>
              <a:tabLst>
                <a:tab pos="1200150" algn="l"/>
                <a:tab pos="1658938" algn="l"/>
              </a:tabLst>
            </a:pPr>
            <a:r>
              <a:rPr lang="en-US" sz="2000" b="1" dirty="0"/>
              <a:t> i := i + </a:t>
            </a:r>
            <a:r>
              <a:rPr lang="en-US" sz="2000" b="1" dirty="0">
                <a:solidFill>
                  <a:srgbClr val="0066FF"/>
                </a:solidFill>
              </a:rPr>
              <a:t>&amp;high</a:t>
            </a:r>
            <a:r>
              <a:rPr lang="en-US" sz="2000" b="1" dirty="0"/>
              <a:t> </a:t>
            </a:r>
            <a:r>
              <a:rPr lang="en-US" sz="2000" b="1" dirty="0" smtClean="0"/>
              <a:t>;</a:t>
            </a:r>
          </a:p>
          <a:p>
            <a:pPr>
              <a:lnSpc>
                <a:spcPct val="80000"/>
              </a:lnSpc>
              <a:buFontTx/>
              <a:buNone/>
              <a:tabLst>
                <a:tab pos="1200150" algn="l"/>
                <a:tab pos="1658938" algn="l"/>
              </a:tabLst>
            </a:pPr>
            <a:r>
              <a:rPr lang="en-US" sz="2000" b="1" dirty="0" smtClean="0"/>
              <a:t>     INSERT INTO </a:t>
            </a:r>
            <a:r>
              <a:rPr lang="en-US" sz="2000" b="1" dirty="0" err="1" smtClean="0"/>
              <a:t>number_table</a:t>
            </a:r>
            <a:r>
              <a:rPr lang="en-US" sz="2000" b="1" dirty="0" smtClean="0"/>
              <a:t>   </a:t>
            </a:r>
          </a:p>
          <a:p>
            <a:pPr>
              <a:lnSpc>
                <a:spcPct val="80000"/>
              </a:lnSpc>
              <a:buFontTx/>
              <a:buNone/>
              <a:tabLst>
                <a:tab pos="1200150" algn="l"/>
                <a:tab pos="1658938" algn="l"/>
              </a:tabLst>
            </a:pPr>
            <a:r>
              <a:rPr lang="en-US" sz="2000" b="1" dirty="0" smtClean="0"/>
              <a:t>     VALUES(i);</a:t>
            </a:r>
          </a:p>
          <a:p>
            <a:pPr>
              <a:lnSpc>
                <a:spcPct val="80000"/>
              </a:lnSpc>
              <a:buFontTx/>
              <a:buNone/>
              <a:tabLst>
                <a:tab pos="1200150" algn="l"/>
                <a:tab pos="1658938" algn="l"/>
              </a:tabLst>
            </a:pPr>
            <a:r>
              <a:rPr lang="en-US" sz="2000" b="1" dirty="0" smtClean="0"/>
              <a:t>END;</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24</a:t>
            </a:fld>
            <a:endParaRPr lang="en-US" altLang="en-US"/>
          </a:p>
        </p:txBody>
      </p:sp>
    </p:spTree>
    <p:extLst>
      <p:ext uri="{BB962C8B-B14F-4D97-AF65-F5344CB8AC3E}">
        <p14:creationId xmlns:p14="http://schemas.microsoft.com/office/powerpoint/2010/main" val="720981192"/>
      </p:ext>
    </p:extLst>
  </p:cSld>
  <p:clrMapOvr>
    <a:masterClrMapping/>
  </p:clrMapOvr>
  <p:transition>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chemeClr val="bg1"/>
          </a:solidFill>
        </p:spPr>
        <p:txBody>
          <a:bodyPr lIns="92075" tIns="46038" rIns="92075" bIns="46038" anchor="t"/>
          <a:lstStyle/>
          <a:p>
            <a:r>
              <a:rPr lang="en-US" smtClean="0">
                <a:solidFill>
                  <a:srgbClr val="008000"/>
                </a:solidFill>
              </a:rPr>
              <a:t>SELECT Statements </a:t>
            </a:r>
          </a:p>
        </p:txBody>
      </p:sp>
      <p:sp>
        <p:nvSpPr>
          <p:cNvPr id="6147" name="Rectangle 3"/>
          <p:cNvSpPr>
            <a:spLocks noGrp="1" noChangeArrowheads="1"/>
          </p:cNvSpPr>
          <p:nvPr>
            <p:ph type="body" idx="1"/>
          </p:nvPr>
        </p:nvSpPr>
        <p:spPr>
          <a:xfrm>
            <a:off x="990600" y="4648200"/>
            <a:ext cx="7385050" cy="1698625"/>
          </a:xfrm>
          <a:noFill/>
        </p:spPr>
        <p:txBody>
          <a:bodyPr lIns="92075" tIns="46038" rIns="92075" bIns="46038">
            <a:spAutoFit/>
          </a:bodyPr>
          <a:lstStyle/>
          <a:p>
            <a:r>
              <a:rPr lang="en-US" sz="2400" dirty="0" smtClean="0">
                <a:solidFill>
                  <a:schemeClr val="accent2"/>
                </a:solidFill>
              </a:rPr>
              <a:t>INTO clause is required.</a:t>
            </a:r>
          </a:p>
          <a:p>
            <a:r>
              <a:rPr lang="en-US" sz="2400" dirty="0" smtClean="0">
                <a:solidFill>
                  <a:schemeClr val="accent2"/>
                </a:solidFill>
              </a:rPr>
              <a:t>Query must return exactly one row.</a:t>
            </a:r>
          </a:p>
          <a:p>
            <a:r>
              <a:rPr lang="en-US" sz="2400" dirty="0" smtClean="0">
                <a:solidFill>
                  <a:schemeClr val="accent2"/>
                </a:solidFill>
              </a:rPr>
              <a:t>Otherwise, a NO_DATA_FOUND or TOO_MANY_ROWS exception is thrown</a:t>
            </a:r>
          </a:p>
        </p:txBody>
      </p:sp>
      <p:sp>
        <p:nvSpPr>
          <p:cNvPr id="6148" name="Rectangle 4"/>
          <p:cNvSpPr>
            <a:spLocks noChangeArrowheads="1"/>
          </p:cNvSpPr>
          <p:nvPr/>
        </p:nvSpPr>
        <p:spPr bwMode="blackWhite">
          <a:xfrm>
            <a:off x="395536" y="836712"/>
            <a:ext cx="7924552" cy="4229492"/>
          </a:xfrm>
          <a:prstGeom prst="rect">
            <a:avLst/>
          </a:prstGeom>
          <a:solidFill>
            <a:srgbClr val="FFFFCC"/>
          </a:solidFill>
          <a:ln w="12700">
            <a:solidFill>
              <a:srgbClr val="000000"/>
            </a:solidFill>
            <a:miter lim="800000"/>
            <a:headEnd/>
            <a:tailEnd/>
          </a:ln>
        </p:spPr>
        <p:txBody>
          <a:bodyPr wrap="square" lIns="92075" tIns="46038" rIns="92075" bIns="46038">
            <a:spAutoFit/>
          </a:bodyPr>
          <a:lstStyle/>
          <a:p>
            <a:pPr algn="l" rtl="0" eaLnBrk="0" hangingPunct="0">
              <a:lnSpc>
                <a:spcPct val="75000"/>
              </a:lnSpc>
              <a:spcBef>
                <a:spcPct val="40000"/>
              </a:spcBef>
            </a:pPr>
            <a:r>
              <a:rPr lang="en-US" sz="2400" b="1" dirty="0">
                <a:solidFill>
                  <a:srgbClr val="000000"/>
                </a:solidFill>
                <a:latin typeface="Courier New" pitchFamily="49" charset="0"/>
                <a:cs typeface="Arial" pitchFamily="34" charset="0"/>
              </a:rPr>
              <a:t>DECLARE</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v_sname</a:t>
            </a:r>
            <a:r>
              <a:rPr lang="en-US" sz="2400" b="1" dirty="0">
                <a:solidFill>
                  <a:srgbClr val="000000"/>
                </a:solidFill>
                <a:latin typeface="Courier New" pitchFamily="49" charset="0"/>
                <a:cs typeface="Arial" pitchFamily="34" charset="0"/>
              </a:rPr>
              <a:t>	 VARCHAR2(10);</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v_rating</a:t>
            </a:r>
            <a:r>
              <a:rPr lang="en-US" sz="2400" b="1" dirty="0">
                <a:solidFill>
                  <a:srgbClr val="000000"/>
                </a:solidFill>
                <a:latin typeface="Courier New" pitchFamily="49" charset="0"/>
                <a:cs typeface="Arial" pitchFamily="34" charset="0"/>
              </a:rPr>
              <a:t>	 NUMBER(3);</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BEGIN</a:t>
            </a: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  SELECT	</a:t>
            </a:r>
            <a:r>
              <a:rPr lang="en-US" sz="2400" b="1" dirty="0" err="1">
                <a:solidFill>
                  <a:srgbClr val="000000"/>
                </a:solidFill>
                <a:latin typeface="Courier New" pitchFamily="49" charset="0"/>
                <a:cs typeface="Arial" pitchFamily="34" charset="0"/>
              </a:rPr>
              <a:t>sname</a:t>
            </a:r>
            <a:r>
              <a:rPr lang="en-US" sz="2400" b="1" dirty="0">
                <a:solidFill>
                  <a:srgbClr val="000000"/>
                </a:solidFill>
                <a:latin typeface="Courier New" pitchFamily="49" charset="0"/>
                <a:cs typeface="Arial" pitchFamily="34" charset="0"/>
              </a:rPr>
              <a:t>, </a:t>
            </a:r>
            <a:r>
              <a:rPr lang="en-US" sz="2400" b="1" dirty="0" smtClean="0">
                <a:solidFill>
                  <a:srgbClr val="000000"/>
                </a:solidFill>
                <a:latin typeface="Courier New" pitchFamily="49" charset="0"/>
                <a:cs typeface="Arial" pitchFamily="34" charset="0"/>
              </a:rPr>
              <a:t>rating</a:t>
            </a:r>
          </a:p>
          <a:p>
            <a:pPr algn="l" rtl="0" eaLnBrk="0" hangingPunct="0">
              <a:lnSpc>
                <a:spcPct val="55000"/>
              </a:lnSpc>
              <a:spcBef>
                <a:spcPct val="40000"/>
              </a:spcBef>
            </a:pPr>
            <a:r>
              <a:rPr lang="en-US" b="1" smtClean="0">
                <a:solidFill>
                  <a:srgbClr val="000000"/>
                </a:solidFill>
                <a:latin typeface="Courier New" pitchFamily="49" charset="0"/>
              </a:rPr>
              <a:t>  FROM</a:t>
            </a:r>
            <a:r>
              <a:rPr lang="en-US" b="1">
                <a:solidFill>
                  <a:srgbClr val="000000"/>
                </a:solidFill>
                <a:latin typeface="Courier New" pitchFamily="49" charset="0"/>
              </a:rPr>
              <a:t>	Salary</a:t>
            </a:r>
          </a:p>
          <a:p>
            <a:pPr algn="l" rtl="0" eaLnBrk="0" hangingPunct="0">
              <a:lnSpc>
                <a:spcPct val="55000"/>
              </a:lnSpc>
              <a:spcBef>
                <a:spcPct val="40000"/>
              </a:spcBef>
            </a:pPr>
            <a:r>
              <a:rPr lang="en-US" sz="2400" b="1" dirty="0" smtClean="0">
                <a:solidFill>
                  <a:srgbClr val="000000"/>
                </a:solidFill>
                <a:latin typeface="Courier New" pitchFamily="49" charset="0"/>
                <a:cs typeface="Arial" pitchFamily="34" charset="0"/>
              </a:rPr>
              <a:t>    </a:t>
            </a:r>
            <a:r>
              <a:rPr lang="en-US" sz="2400" b="1" dirty="0">
                <a:solidFill>
                  <a:srgbClr val="000000"/>
                </a:solidFill>
                <a:latin typeface="Courier New" pitchFamily="49" charset="0"/>
                <a:cs typeface="Arial" pitchFamily="34" charset="0"/>
              </a:rPr>
              <a:t>INTO	</a:t>
            </a:r>
            <a:r>
              <a:rPr lang="en-US" sz="2400" b="1" dirty="0" err="1">
                <a:solidFill>
                  <a:srgbClr val="000000"/>
                </a:solidFill>
                <a:latin typeface="Courier New" pitchFamily="49" charset="0"/>
                <a:cs typeface="Arial" pitchFamily="34" charset="0"/>
              </a:rPr>
              <a:t>v_sname</a:t>
            </a:r>
            <a:r>
              <a:rPr lang="en-US" sz="2400" b="1" dirty="0">
                <a:latin typeface="Courier New" pitchFamily="49" charset="0"/>
                <a:cs typeface="Arial" pitchFamily="34" charset="0"/>
              </a:rPr>
              <a:t>, </a:t>
            </a:r>
            <a:r>
              <a:rPr lang="en-US" sz="2400" b="1" dirty="0" err="1">
                <a:latin typeface="Courier New" pitchFamily="49" charset="0"/>
                <a:cs typeface="Arial" pitchFamily="34" charset="0"/>
              </a:rPr>
              <a:t>v_rating</a:t>
            </a:r>
            <a:endParaRPr lang="en-US" sz="2400" b="1" dirty="0">
              <a:latin typeface="Courier New" pitchFamily="49" charset="0"/>
              <a:cs typeface="Arial" pitchFamily="34" charset="0"/>
            </a:endParaRPr>
          </a:p>
          <a:p>
            <a:pPr algn="l" rtl="0" eaLnBrk="0" hangingPunct="0">
              <a:lnSpc>
                <a:spcPct val="55000"/>
              </a:lnSpc>
              <a:spcBef>
                <a:spcPct val="40000"/>
              </a:spcBef>
            </a:pPr>
            <a:r>
              <a:rPr lang="en-US" sz="2400" b="1" dirty="0" smtClean="0">
                <a:solidFill>
                  <a:srgbClr val="000000"/>
                </a:solidFill>
                <a:latin typeface="Courier New" pitchFamily="49" charset="0"/>
                <a:cs typeface="Arial" pitchFamily="34" charset="0"/>
              </a:rPr>
              <a:t>WHERE</a:t>
            </a: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sid</a:t>
            </a:r>
            <a:r>
              <a:rPr lang="en-US" sz="2400" b="1" dirty="0">
                <a:solidFill>
                  <a:srgbClr val="000000"/>
                </a:solidFill>
                <a:latin typeface="Courier New" pitchFamily="49" charset="0"/>
                <a:cs typeface="Arial" pitchFamily="34" charset="0"/>
              </a:rPr>
              <a:t> = </a:t>
            </a:r>
            <a:r>
              <a:rPr lang="en-US" sz="2400" b="1" dirty="0" smtClean="0">
                <a:solidFill>
                  <a:srgbClr val="000000"/>
                </a:solidFill>
                <a:latin typeface="Courier New" pitchFamily="49" charset="0"/>
                <a:cs typeface="Arial" pitchFamily="34" charset="0"/>
              </a:rPr>
              <a:t>112;</a:t>
            </a:r>
          </a:p>
          <a:p>
            <a:pPr algn="l" rtl="0" eaLnBrk="0" hangingPunct="0">
              <a:lnSpc>
                <a:spcPct val="55000"/>
              </a:lnSpc>
              <a:spcBef>
                <a:spcPct val="40000"/>
              </a:spcBef>
            </a:pPr>
            <a:r>
              <a:rPr lang="en-US" b="1" dirty="0" err="1">
                <a:solidFill>
                  <a:srgbClr val="FF3300"/>
                </a:solidFill>
              </a:rPr>
              <a:t>dbms_output.put_line</a:t>
            </a:r>
            <a:r>
              <a:rPr lang="en-US" b="1" dirty="0" smtClean="0">
                <a:solidFill>
                  <a:srgbClr val="FF3300"/>
                </a:solidFill>
              </a:rPr>
              <a:t>(‘</a:t>
            </a:r>
            <a:r>
              <a:rPr lang="en-US" b="1" dirty="0" err="1" smtClean="0">
                <a:solidFill>
                  <a:srgbClr val="FF3300"/>
                </a:solidFill>
              </a:rPr>
              <a:t>v_sname</a:t>
            </a:r>
            <a:r>
              <a:rPr lang="en-US" b="1" dirty="0" smtClean="0">
                <a:solidFill>
                  <a:srgbClr val="FF3300"/>
                </a:solidFill>
              </a:rPr>
              <a:t>=‘||</a:t>
            </a:r>
            <a:r>
              <a:rPr lang="en-US" b="1" dirty="0" err="1" smtClean="0">
                <a:solidFill>
                  <a:srgbClr val="FF3300"/>
                </a:solidFill>
              </a:rPr>
              <a:t>v_sname</a:t>
            </a:r>
            <a:r>
              <a:rPr lang="en-US" b="1" dirty="0" smtClean="0">
                <a:solidFill>
                  <a:srgbClr val="FF3300"/>
                </a:solidFill>
              </a:rPr>
              <a:t>);</a:t>
            </a:r>
          </a:p>
          <a:p>
            <a:pPr algn="l" rtl="0" eaLnBrk="0" hangingPunct="0">
              <a:lnSpc>
                <a:spcPct val="55000"/>
              </a:lnSpc>
              <a:spcBef>
                <a:spcPct val="40000"/>
              </a:spcBef>
            </a:pPr>
            <a:r>
              <a:rPr lang="en-US" b="1" dirty="0" smtClean="0">
                <a:solidFill>
                  <a:srgbClr val="FF3300"/>
                </a:solidFill>
              </a:rPr>
              <a:t> </a:t>
            </a:r>
            <a:r>
              <a:rPr lang="en-US" b="1" dirty="0" err="1">
                <a:solidFill>
                  <a:srgbClr val="FF3300"/>
                </a:solidFill>
              </a:rPr>
              <a:t>dbms_output.put_line</a:t>
            </a:r>
            <a:r>
              <a:rPr lang="en-US" b="1" dirty="0">
                <a:solidFill>
                  <a:srgbClr val="FF3300"/>
                </a:solidFill>
              </a:rPr>
              <a:t>(‘</a:t>
            </a:r>
            <a:r>
              <a:rPr lang="en-US" b="1" dirty="0" err="1" smtClean="0">
                <a:solidFill>
                  <a:srgbClr val="FF3300"/>
                </a:solidFill>
              </a:rPr>
              <a:t>v_rating</a:t>
            </a:r>
            <a:r>
              <a:rPr lang="en-US" b="1" dirty="0" smtClean="0">
                <a:solidFill>
                  <a:srgbClr val="FF3300"/>
                </a:solidFill>
              </a:rPr>
              <a:t>=‘||</a:t>
            </a:r>
            <a:r>
              <a:rPr lang="en-US" b="1" dirty="0" err="1" smtClean="0">
                <a:solidFill>
                  <a:srgbClr val="FF3300"/>
                </a:solidFill>
              </a:rPr>
              <a:t>v_rating</a:t>
            </a:r>
            <a:r>
              <a:rPr lang="en-US" b="1" dirty="0" smtClean="0">
                <a:solidFill>
                  <a:srgbClr val="FF3300"/>
                </a:solidFill>
              </a:rPr>
              <a:t>);</a:t>
            </a:r>
            <a:r>
              <a:rPr lang="en-US" sz="2400" b="1" dirty="0" smtClean="0">
                <a:solidFill>
                  <a:srgbClr val="000000"/>
                </a:solidFill>
                <a:latin typeface="Courier New" pitchFamily="49" charset="0"/>
                <a:cs typeface="Arial" pitchFamily="34" charset="0"/>
              </a:rPr>
              <a:t> </a:t>
            </a:r>
            <a:endParaRPr lang="en-US" sz="2400" b="1" dirty="0">
              <a:solidFill>
                <a:srgbClr val="000000"/>
              </a:solidFill>
              <a:latin typeface="Courier New" pitchFamily="49" charset="0"/>
              <a:cs typeface="Arial" pitchFamily="34" charset="0"/>
            </a:endParaRPr>
          </a:p>
          <a:p>
            <a:pPr algn="l" rtl="0" eaLnBrk="0" hangingPunct="0">
              <a:lnSpc>
                <a:spcPct val="55000"/>
              </a:lnSpc>
              <a:spcBef>
                <a:spcPct val="40000"/>
              </a:spcBef>
            </a:pPr>
            <a:r>
              <a:rPr lang="en-US" sz="2400" b="1" dirty="0">
                <a:solidFill>
                  <a:srgbClr val="000000"/>
                </a:solidFill>
                <a:latin typeface="Courier New" pitchFamily="49" charset="0"/>
                <a:cs typeface="Arial" pitchFamily="34" charset="0"/>
              </a:rPr>
              <a:t>END;</a:t>
            </a:r>
          </a:p>
          <a:p>
            <a:pPr algn="l" eaLnBrk="0" hangingPunct="0">
              <a:lnSpc>
                <a:spcPct val="55000"/>
              </a:lnSpc>
              <a:spcBef>
                <a:spcPct val="40000"/>
              </a:spcBef>
            </a:pPr>
            <a:r>
              <a:rPr lang="en-US" sz="2400" b="1" dirty="0">
                <a:solidFill>
                  <a:srgbClr val="000000"/>
                </a:solidFill>
                <a:latin typeface="Courier New" pitchFamily="49" charset="0"/>
                <a:cs typeface="Arial" pitchFamily="34" charset="0"/>
              </a:rPr>
              <a:t>/</a:t>
            </a:r>
          </a:p>
        </p:txBody>
      </p:sp>
      <p:sp>
        <p:nvSpPr>
          <p:cNvPr id="2" name="TextBox 1"/>
          <p:cNvSpPr txBox="1"/>
          <p:nvPr/>
        </p:nvSpPr>
        <p:spPr>
          <a:xfrm>
            <a:off x="5508104" y="1143000"/>
            <a:ext cx="2664296" cy="461665"/>
          </a:xfrm>
          <a:prstGeom prst="rect">
            <a:avLst/>
          </a:prstGeom>
          <a:noFill/>
        </p:spPr>
        <p:txBody>
          <a:bodyPr wrap="square" rtlCol="1">
            <a:spAutoFit/>
          </a:bodyPr>
          <a:lstStyle/>
          <a:p>
            <a:endParaRPr lang="ar-SA" dirty="0"/>
          </a:p>
        </p:txBody>
      </p:sp>
      <p:graphicFrame>
        <p:nvGraphicFramePr>
          <p:cNvPr id="3" name="Table 2"/>
          <p:cNvGraphicFramePr>
            <a:graphicFrameLocks noGrp="1"/>
          </p:cNvGraphicFramePr>
          <p:nvPr>
            <p:extLst>
              <p:ext uri="{D42A27DB-BD31-4B8C-83A1-F6EECF244321}">
                <p14:modId xmlns:p14="http://schemas.microsoft.com/office/powerpoint/2010/main" val="2846021935"/>
              </p:ext>
            </p:extLst>
          </p:nvPr>
        </p:nvGraphicFramePr>
        <p:xfrm>
          <a:off x="5508103" y="1397000"/>
          <a:ext cx="3096345" cy="1112520"/>
        </p:xfrm>
        <a:graphic>
          <a:graphicData uri="http://schemas.openxmlformats.org/drawingml/2006/table">
            <a:tbl>
              <a:tblPr rtl="1" firstRow="1" bandRow="1">
                <a:tableStyleId>{5C22544A-7EE6-4342-B048-85BDC9FD1C3A}</a:tableStyleId>
              </a:tblPr>
              <a:tblGrid>
                <a:gridCol w="1032115"/>
                <a:gridCol w="1032115"/>
                <a:gridCol w="1032115"/>
              </a:tblGrid>
              <a:tr h="370840">
                <a:tc>
                  <a:txBody>
                    <a:bodyPr/>
                    <a:lstStyle/>
                    <a:p>
                      <a:pPr rtl="1"/>
                      <a:r>
                        <a:rPr lang="en-US" dirty="0" smtClean="0"/>
                        <a:t>rating</a:t>
                      </a:r>
                      <a:endParaRPr lang="ar-SA" dirty="0"/>
                    </a:p>
                  </a:txBody>
                  <a:tcPr/>
                </a:tc>
                <a:tc>
                  <a:txBody>
                    <a:bodyPr/>
                    <a:lstStyle/>
                    <a:p>
                      <a:pPr rtl="1"/>
                      <a:r>
                        <a:rPr lang="en-US" dirty="0" err="1" smtClean="0"/>
                        <a:t>sname</a:t>
                      </a:r>
                      <a:endParaRPr lang="ar-SA" dirty="0"/>
                    </a:p>
                  </a:txBody>
                  <a:tcPr/>
                </a:tc>
                <a:tc>
                  <a:txBody>
                    <a:bodyPr/>
                    <a:lstStyle/>
                    <a:p>
                      <a:pPr rtl="1"/>
                      <a:r>
                        <a:rPr lang="en-US" dirty="0" smtClean="0"/>
                        <a:t>Sid</a:t>
                      </a:r>
                      <a:endParaRPr lang="ar-SA" dirty="0"/>
                    </a:p>
                  </a:txBody>
                  <a:tcPr/>
                </a:tc>
              </a:tr>
              <a:tr h="370840">
                <a:tc>
                  <a:txBody>
                    <a:bodyPr/>
                    <a:lstStyle/>
                    <a:p>
                      <a:pPr rtl="1"/>
                      <a:r>
                        <a:rPr lang="en-US" dirty="0" smtClean="0"/>
                        <a:t>500</a:t>
                      </a:r>
                      <a:endParaRPr lang="ar-SA" dirty="0"/>
                    </a:p>
                  </a:txBody>
                  <a:tcPr/>
                </a:tc>
                <a:tc>
                  <a:txBody>
                    <a:bodyPr/>
                    <a:lstStyle/>
                    <a:p>
                      <a:pPr rtl="1"/>
                      <a:r>
                        <a:rPr lang="en-US" dirty="0" err="1" smtClean="0"/>
                        <a:t>Hala</a:t>
                      </a:r>
                      <a:endParaRPr lang="ar-SA" dirty="0"/>
                    </a:p>
                  </a:txBody>
                  <a:tcPr/>
                </a:tc>
                <a:tc>
                  <a:txBody>
                    <a:bodyPr/>
                    <a:lstStyle/>
                    <a:p>
                      <a:pPr rtl="1"/>
                      <a:r>
                        <a:rPr lang="en-US" dirty="0" smtClean="0"/>
                        <a:t>112</a:t>
                      </a:r>
                      <a:endParaRPr lang="ar-SA" dirty="0"/>
                    </a:p>
                  </a:txBody>
                  <a:tcPr/>
                </a:tc>
              </a:tr>
              <a:tr h="370840">
                <a:tc>
                  <a:txBody>
                    <a:bodyPr/>
                    <a:lstStyle/>
                    <a:p>
                      <a:pPr rtl="1"/>
                      <a:r>
                        <a:rPr lang="en-US" dirty="0" smtClean="0"/>
                        <a:t>600</a:t>
                      </a:r>
                      <a:endParaRPr lang="ar-SA" dirty="0"/>
                    </a:p>
                  </a:txBody>
                  <a:tcPr/>
                </a:tc>
                <a:tc>
                  <a:txBody>
                    <a:bodyPr/>
                    <a:lstStyle/>
                    <a:p>
                      <a:pPr rtl="1"/>
                      <a:r>
                        <a:rPr lang="en-US" dirty="0" smtClean="0"/>
                        <a:t>Mona</a:t>
                      </a:r>
                      <a:endParaRPr lang="ar-SA" dirty="0"/>
                    </a:p>
                  </a:txBody>
                  <a:tcPr/>
                </a:tc>
                <a:tc>
                  <a:txBody>
                    <a:bodyPr/>
                    <a:lstStyle/>
                    <a:p>
                      <a:pPr rtl="1"/>
                      <a:r>
                        <a:rPr lang="en-US" dirty="0" smtClean="0"/>
                        <a:t>113</a:t>
                      </a:r>
                      <a:endParaRPr lang="ar-SA" dirty="0"/>
                    </a:p>
                  </a:txBody>
                  <a:tcPr/>
                </a:tc>
              </a:tr>
            </a:tbl>
          </a:graphicData>
        </a:graphic>
      </p:graphicFrame>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25</a:t>
            </a:fld>
            <a:endParaRPr lang="en-US" altLang="en-US"/>
          </a:p>
        </p:txBody>
      </p:sp>
    </p:spTree>
    <p:extLst>
      <p:ext uri="{BB962C8B-B14F-4D97-AF65-F5344CB8AC3E}">
        <p14:creationId xmlns:p14="http://schemas.microsoft.com/office/powerpoint/2010/main" val="2994688419"/>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000125" y="274638"/>
            <a:ext cx="6929438" cy="1143000"/>
          </a:xfrm>
          <a:solidFill>
            <a:schemeClr val="bg1"/>
          </a:solidFill>
        </p:spPr>
        <p:txBody>
          <a:bodyPr/>
          <a:lstStyle/>
          <a:p>
            <a:r>
              <a:rPr lang="en-US" smtClean="0"/>
              <a:t>Conditional statements</a:t>
            </a:r>
            <a:endParaRPr lang="ar-SA" smtClean="0"/>
          </a:p>
        </p:txBody>
      </p:sp>
      <p:sp>
        <p:nvSpPr>
          <p:cNvPr id="7171" name="Content Placeholder 2"/>
          <p:cNvSpPr>
            <a:spLocks noGrp="1"/>
          </p:cNvSpPr>
          <p:nvPr>
            <p:ph idx="1"/>
          </p:nvPr>
        </p:nvSpPr>
        <p:spPr>
          <a:xfrm>
            <a:off x="457200" y="1857375"/>
            <a:ext cx="8229600" cy="4429125"/>
          </a:xfrm>
        </p:spPr>
        <p:txBody>
          <a:bodyPr/>
          <a:lstStyle/>
          <a:p>
            <a:r>
              <a:rPr lang="en-US" sz="3600" dirty="0" smtClean="0"/>
              <a:t>Conditional statements in PL/SQL have 3 variables:</a:t>
            </a:r>
          </a:p>
          <a:p>
            <a:pPr>
              <a:buFont typeface="Wingdings" pitchFamily="2" charset="2"/>
              <a:buChar char="q"/>
            </a:pPr>
            <a:r>
              <a:rPr lang="en-US" sz="3600" dirty="0" smtClean="0"/>
              <a:t>if-then</a:t>
            </a:r>
          </a:p>
          <a:p>
            <a:pPr>
              <a:buFontTx/>
              <a:buNone/>
            </a:pPr>
            <a:endParaRPr lang="en-US" sz="3600" dirty="0" smtClean="0"/>
          </a:p>
          <a:p>
            <a:pPr>
              <a:buFont typeface="Wingdings" pitchFamily="2" charset="2"/>
              <a:buChar char="q"/>
            </a:pPr>
            <a:r>
              <a:rPr lang="en-US" sz="3600" dirty="0" smtClean="0"/>
              <a:t>if-then-else</a:t>
            </a:r>
          </a:p>
          <a:p>
            <a:pPr>
              <a:buFont typeface="Wingdings" pitchFamily="2" charset="2"/>
              <a:buChar char="q"/>
            </a:pPr>
            <a:endParaRPr lang="en-US" sz="3600" dirty="0" smtClean="0"/>
          </a:p>
          <a:p>
            <a:pPr>
              <a:buFont typeface="Wingdings" pitchFamily="2" charset="2"/>
              <a:buChar char="q"/>
            </a:pPr>
            <a:r>
              <a:rPr lang="en-US" sz="3600" dirty="0" smtClean="0"/>
              <a:t>if-then-</a:t>
            </a:r>
            <a:r>
              <a:rPr lang="en-US" sz="3600" dirty="0" err="1" smtClean="0"/>
              <a:t>elsei</a:t>
            </a:r>
            <a:endParaRPr lang="ar-SA" sz="3600" dirty="0" smtClean="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5BE38E5C-3236-4723-9FE9-09B2E868E57C}" type="slidenum">
              <a:rPr lang="ar-SA" altLang="en-US"/>
              <a:pPr eaLnBrk="1" hangingPunct="1"/>
              <a:t>26</a:t>
            </a:fld>
            <a:endParaRPr lang="en-US" altLang="en-US"/>
          </a:p>
        </p:txBody>
      </p:sp>
      <p:sp>
        <p:nvSpPr>
          <p:cNvPr id="5" name="TextBox 4"/>
          <p:cNvSpPr txBox="1"/>
          <p:nvPr/>
        </p:nvSpPr>
        <p:spPr>
          <a:xfrm>
            <a:off x="2555776" y="5723964"/>
            <a:ext cx="1152128" cy="646331"/>
          </a:xfrm>
          <a:prstGeom prst="rect">
            <a:avLst/>
          </a:prstGeom>
          <a:solidFill>
            <a:schemeClr val="bg1">
              <a:lumMod val="90000"/>
            </a:schemeClr>
          </a:solidFill>
          <a:ln>
            <a:noFill/>
          </a:ln>
        </p:spPr>
        <p:style>
          <a:lnRef idx="2">
            <a:schemeClr val="dk1"/>
          </a:lnRef>
          <a:fillRef idx="1">
            <a:schemeClr val="lt1"/>
          </a:fillRef>
          <a:effectRef idx="0">
            <a:schemeClr val="dk1"/>
          </a:effectRef>
          <a:fontRef idx="minor">
            <a:schemeClr val="dk1"/>
          </a:fontRef>
        </p:style>
        <p:txBody>
          <a:bodyPr wrap="square" rtlCol="1">
            <a:spAutoFit/>
          </a:bodyPr>
          <a:lstStyle/>
          <a:p>
            <a:r>
              <a:rPr kumimoji="1" lang="en-US" sz="3600" dirty="0" err="1">
                <a:latin typeface="+mn-lt"/>
                <a:cs typeface="+mn-cs"/>
              </a:rPr>
              <a:t>elsif</a:t>
            </a:r>
            <a:endParaRPr kumimoji="1" lang="ar-SA" sz="3600" dirty="0">
              <a:latin typeface="+mn-lt"/>
              <a:cs typeface="+mn-cs"/>
            </a:endParaRPr>
          </a:p>
        </p:txBody>
      </p:sp>
    </p:spTree>
    <p:extLst>
      <p:ext uri="{BB962C8B-B14F-4D97-AF65-F5344CB8AC3E}">
        <p14:creationId xmlns:p14="http://schemas.microsoft.com/office/powerpoint/2010/main" val="1137293821"/>
      </p:ext>
    </p:extLst>
  </p:cSld>
  <p:clrMapOvr>
    <a:masterClrMapping/>
  </p:clrMapOvr>
  <p:transition>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1066800"/>
            <a:ext cx="8077200" cy="706016"/>
          </a:xfrm>
        </p:spPr>
        <p:txBody>
          <a:bodyPr/>
          <a:lstStyle/>
          <a:p>
            <a:r>
              <a:rPr lang="en-US" dirty="0" smtClean="0"/>
              <a:t>Conditional statements</a:t>
            </a:r>
            <a:endParaRPr lang="ar-SA" dirty="0" smtClean="0"/>
          </a:p>
        </p:txBody>
      </p:sp>
      <p:sp>
        <p:nvSpPr>
          <p:cNvPr id="81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3D3EFFFF-8E2E-4403-B26B-275BD5E8267D}" type="slidenum">
              <a:rPr lang="ar-SA" altLang="en-US"/>
              <a:pPr eaLnBrk="1" hangingPunct="1"/>
              <a:t>27</a:t>
            </a:fld>
            <a:endParaRPr lang="en-US" altLang="en-US"/>
          </a:p>
        </p:txBody>
      </p:sp>
      <p:pic>
        <p:nvPicPr>
          <p:cNvPr id="819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5750" y="1772816"/>
            <a:ext cx="8606730" cy="4942309"/>
          </a:xfrm>
          <a:solidFill>
            <a:schemeClr val="accent3"/>
          </a:solidFill>
        </p:spPr>
      </p:pic>
      <p:sp>
        <p:nvSpPr>
          <p:cNvPr id="2" name="TextBox 1"/>
          <p:cNvSpPr txBox="1"/>
          <p:nvPr/>
        </p:nvSpPr>
        <p:spPr>
          <a:xfrm>
            <a:off x="1547664" y="4149080"/>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7" name="TextBox 6"/>
          <p:cNvSpPr txBox="1"/>
          <p:nvPr/>
        </p:nvSpPr>
        <p:spPr>
          <a:xfrm>
            <a:off x="3779912" y="5373216"/>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8" name="TextBox 7"/>
          <p:cNvSpPr txBox="1"/>
          <p:nvPr/>
        </p:nvSpPr>
        <p:spPr>
          <a:xfrm>
            <a:off x="3851920" y="4571836"/>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Tree>
    <p:extLst>
      <p:ext uri="{BB962C8B-B14F-4D97-AF65-F5344CB8AC3E}">
        <p14:creationId xmlns:p14="http://schemas.microsoft.com/office/powerpoint/2010/main" val="1083250183"/>
      </p:ext>
    </p:extLst>
  </p:cSld>
  <p:clrMapOvr>
    <a:masterClrMapping/>
  </p:clrMapOvr>
  <p:transition>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14313" y="188640"/>
            <a:ext cx="8824912" cy="1285875"/>
          </a:xfrm>
          <a:solidFill>
            <a:schemeClr val="bg1"/>
          </a:solidFill>
        </p:spPr>
        <p:txBody>
          <a:bodyPr/>
          <a:lstStyle/>
          <a:p>
            <a:r>
              <a:rPr lang="en-US" dirty="0" smtClean="0"/>
              <a:t>PL/SQL Decision Control Structures</a:t>
            </a:r>
            <a:endParaRPr lang="ar-SA" dirty="0" smtClean="0"/>
          </a:p>
        </p:txBody>
      </p:sp>
      <p:sp>
        <p:nvSpPr>
          <p:cNvPr id="13315" name="Content Placeholder 2"/>
          <p:cNvSpPr>
            <a:spLocks noGrp="1"/>
          </p:cNvSpPr>
          <p:nvPr>
            <p:ph idx="1"/>
          </p:nvPr>
        </p:nvSpPr>
        <p:spPr>
          <a:xfrm>
            <a:off x="228600" y="1484784"/>
            <a:ext cx="8534400" cy="5373216"/>
          </a:xfrm>
        </p:spPr>
        <p:txBody>
          <a:bodyPr/>
          <a:lstStyle/>
          <a:p>
            <a:pPr>
              <a:buFontTx/>
              <a:buNone/>
            </a:pPr>
            <a:r>
              <a:rPr lang="en-US" sz="2400" dirty="0" smtClean="0"/>
              <a:t>Use IF/ELSIF to evaluate many conditions:</a:t>
            </a:r>
          </a:p>
          <a:p>
            <a:pPr>
              <a:buFontTx/>
              <a:buNone/>
            </a:pPr>
            <a:r>
              <a:rPr lang="en-US" sz="2400" dirty="0" smtClean="0"/>
              <a:t>– IF condition1 THEN</a:t>
            </a:r>
          </a:p>
          <a:p>
            <a:pPr>
              <a:buFontTx/>
              <a:buNone/>
            </a:pPr>
            <a:r>
              <a:rPr lang="en-US" sz="2400" dirty="0" smtClean="0"/>
              <a:t>commands that execute if condition1 is TRUE;</a:t>
            </a:r>
          </a:p>
          <a:p>
            <a:pPr>
              <a:buFontTx/>
              <a:buNone/>
            </a:pPr>
            <a:r>
              <a:rPr lang="en-US" sz="2400" dirty="0" smtClean="0"/>
              <a:t>ELSIF condition2 THEN</a:t>
            </a:r>
          </a:p>
          <a:p>
            <a:pPr>
              <a:buFontTx/>
              <a:buNone/>
            </a:pPr>
            <a:r>
              <a:rPr lang="en-US" sz="2400" dirty="0" smtClean="0"/>
              <a:t>commands that execute if condition2 is TRUE;</a:t>
            </a:r>
          </a:p>
          <a:p>
            <a:pPr>
              <a:buFontTx/>
              <a:buNone/>
            </a:pPr>
            <a:r>
              <a:rPr lang="en-US" sz="2400" dirty="0" smtClean="0"/>
              <a:t>ELSIF condition3 THEN</a:t>
            </a:r>
          </a:p>
          <a:p>
            <a:pPr>
              <a:buFontTx/>
              <a:buNone/>
            </a:pPr>
            <a:r>
              <a:rPr lang="en-US" sz="2400" dirty="0" smtClean="0"/>
              <a:t>commands that execute if condition3 is TRUE;</a:t>
            </a:r>
          </a:p>
          <a:p>
            <a:pPr>
              <a:buFontTx/>
              <a:buNone/>
            </a:pPr>
            <a:r>
              <a:rPr lang="en-US" sz="2400" dirty="0" smtClean="0"/>
              <a:t>...</a:t>
            </a:r>
          </a:p>
          <a:p>
            <a:pPr>
              <a:buFontTx/>
              <a:buNone/>
            </a:pPr>
            <a:r>
              <a:rPr lang="en-US" sz="2400" dirty="0" smtClean="0"/>
              <a:t>ELSE</a:t>
            </a:r>
          </a:p>
          <a:p>
            <a:pPr>
              <a:buFontTx/>
              <a:buNone/>
            </a:pPr>
            <a:r>
              <a:rPr lang="en-US" sz="2400" dirty="0" smtClean="0"/>
              <a:t>commands that execute if none of the</a:t>
            </a:r>
          </a:p>
          <a:p>
            <a:pPr>
              <a:buFontTx/>
              <a:buNone/>
            </a:pPr>
            <a:r>
              <a:rPr lang="en-US" sz="2400" dirty="0" smtClean="0"/>
              <a:t>conditions are TRUE;</a:t>
            </a:r>
          </a:p>
          <a:p>
            <a:pPr>
              <a:buFontTx/>
              <a:buNone/>
            </a:pPr>
            <a:r>
              <a:rPr lang="en-US" sz="2400" dirty="0" smtClean="0"/>
              <a:t>END IF;</a:t>
            </a:r>
            <a:endParaRPr lang="ar-SA" sz="2400" dirty="0" smtClean="0"/>
          </a:p>
        </p:txBody>
      </p:sp>
      <p:sp>
        <p:nvSpPr>
          <p:cNvPr id="133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E4398E5E-73FB-4904-9D13-72D6F1915CDE}" type="slidenum">
              <a:rPr lang="ar-SA" altLang="en-US"/>
              <a:pPr eaLnBrk="1" hangingPunct="1"/>
              <a:t>28</a:t>
            </a:fld>
            <a:endParaRPr lang="en-US" altLang="en-US"/>
          </a:p>
        </p:txBody>
      </p:sp>
    </p:spTree>
    <p:extLst>
      <p:ext uri="{BB962C8B-B14F-4D97-AF65-F5344CB8AC3E}">
        <p14:creationId xmlns:p14="http://schemas.microsoft.com/office/powerpoint/2010/main" val="708897354"/>
      </p:ext>
    </p:extLst>
  </p:cSld>
  <p:clrMapOvr>
    <a:masterClrMapping/>
  </p:clrMapOvr>
  <p:transition>
    <p:strips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533400"/>
          </a:xfrm>
          <a:prstGeom prst="rect">
            <a:avLst/>
          </a:prstGeom>
          <a:solidFill>
            <a:srgbClr val="FFFFFF"/>
          </a:solidFill>
          <a:ln>
            <a:noFill/>
          </a:ln>
        </p:spPr>
        <p:txBody>
          <a:bodyPr anchor="ctr"/>
          <a:lstStyle/>
          <a:p>
            <a:pPr algn="ctr"/>
            <a:r>
              <a:rPr lang="en-US" sz="3600" dirty="0">
                <a:solidFill>
                  <a:schemeClr val="accent2"/>
                </a:solidFill>
              </a:rPr>
              <a:t>Conditional logic –IF statement</a:t>
            </a:r>
          </a:p>
        </p:txBody>
      </p:sp>
      <p:sp>
        <p:nvSpPr>
          <p:cNvPr id="19459" name="Rectangle 3"/>
          <p:cNvSpPr>
            <a:spLocks noChangeArrowheads="1"/>
          </p:cNvSpPr>
          <p:nvPr/>
        </p:nvSpPr>
        <p:spPr bwMode="auto">
          <a:xfrm>
            <a:off x="152400" y="533400"/>
            <a:ext cx="4191000"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spcBef>
                <a:spcPct val="50000"/>
              </a:spcBef>
            </a:pPr>
            <a:endParaRPr lang="en-US" sz="1500" b="1" dirty="0"/>
          </a:p>
          <a:p>
            <a:pPr marL="342900" indent="-342900" algn="l">
              <a:spcBef>
                <a:spcPct val="50000"/>
              </a:spcBef>
            </a:pPr>
            <a:r>
              <a:rPr lang="en-US" sz="1800" b="1" dirty="0" smtClean="0"/>
              <a:t>Examples</a:t>
            </a:r>
          </a:p>
          <a:p>
            <a:pPr marL="342900" indent="-342900" algn="l">
              <a:lnSpc>
                <a:spcPct val="90000"/>
              </a:lnSpc>
              <a:spcBef>
                <a:spcPct val="50000"/>
              </a:spcBef>
            </a:pPr>
            <a:r>
              <a:rPr lang="en-US" sz="1800" dirty="0" smtClean="0">
                <a:solidFill>
                  <a:schemeClr val="accent2"/>
                </a:solidFill>
              </a:rPr>
              <a:t>IF </a:t>
            </a:r>
            <a:r>
              <a:rPr lang="en-US" sz="1800" dirty="0" err="1" smtClean="0">
                <a:solidFill>
                  <a:schemeClr val="accent2"/>
                </a:solidFill>
              </a:rPr>
              <a:t>hourly_wage</a:t>
            </a:r>
            <a:r>
              <a:rPr lang="en-US" sz="1800" dirty="0" smtClean="0">
                <a:solidFill>
                  <a:schemeClr val="accent2"/>
                </a:solidFill>
              </a:rPr>
              <a:t> &gt; 10  THEN</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1.5;</a:t>
            </a:r>
          </a:p>
          <a:p>
            <a:pPr marL="342900" indent="-342900" algn="l">
              <a:lnSpc>
                <a:spcPct val="90000"/>
              </a:lnSpc>
              <a:spcBef>
                <a:spcPct val="50000"/>
              </a:spcBef>
            </a:pPr>
            <a:r>
              <a:rPr lang="en-US" sz="1800" dirty="0" smtClean="0">
                <a:solidFill>
                  <a:schemeClr val="accent2"/>
                </a:solidFill>
              </a:rPr>
              <a:t>ELSE</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1.1;</a:t>
            </a:r>
          </a:p>
          <a:p>
            <a:pPr marL="342900" indent="-342900" algn="l">
              <a:lnSpc>
                <a:spcPct val="90000"/>
              </a:lnSpc>
              <a:spcBef>
                <a:spcPct val="50000"/>
              </a:spcBef>
            </a:pPr>
            <a:r>
              <a:rPr lang="en-US" sz="1800" dirty="0" smtClean="0">
                <a:solidFill>
                  <a:schemeClr val="accent2"/>
                </a:solidFill>
              </a:rPr>
              <a:t>END IF;</a:t>
            </a:r>
          </a:p>
          <a:p>
            <a:pPr marL="342900" indent="-342900" algn="l">
              <a:lnSpc>
                <a:spcPct val="50000"/>
              </a:lnSpc>
              <a:spcBef>
                <a:spcPct val="50000"/>
              </a:spcBef>
            </a:pPr>
            <a:endParaRPr lang="en-US" sz="1800" dirty="0" smtClean="0">
              <a:solidFill>
                <a:schemeClr val="accent2"/>
              </a:solidFill>
            </a:endParaRPr>
          </a:p>
          <a:p>
            <a:pPr marL="342900" indent="-342900" algn="l">
              <a:lnSpc>
                <a:spcPct val="90000"/>
              </a:lnSpc>
              <a:spcBef>
                <a:spcPct val="50000"/>
              </a:spcBef>
            </a:pPr>
            <a:r>
              <a:rPr lang="en-US" sz="1800" dirty="0" smtClean="0">
                <a:solidFill>
                  <a:schemeClr val="accent2"/>
                </a:solidFill>
              </a:rPr>
              <a:t>IF salary BETWEEN 1000AND 4000 THEN</a:t>
            </a:r>
          </a:p>
          <a:p>
            <a:pPr marL="742950" lvl="1" indent="-285750" algn="l">
              <a:lnSpc>
                <a:spcPct val="90000"/>
              </a:lnSpc>
              <a:spcBef>
                <a:spcPct val="50000"/>
              </a:spcBef>
            </a:pPr>
            <a:r>
              <a:rPr lang="en-US" sz="1800" dirty="0" smtClean="0">
                <a:solidFill>
                  <a:schemeClr val="accent2"/>
                </a:solidFill>
              </a:rPr>
              <a:t>bonus := 1500;</a:t>
            </a:r>
          </a:p>
          <a:p>
            <a:pPr marL="342900" indent="-342900" algn="l">
              <a:lnSpc>
                <a:spcPct val="90000"/>
              </a:lnSpc>
              <a:spcBef>
                <a:spcPct val="50000"/>
              </a:spcBef>
            </a:pPr>
            <a:r>
              <a:rPr lang="en-US" sz="1800" dirty="0" smtClean="0">
                <a:solidFill>
                  <a:schemeClr val="accent2"/>
                </a:solidFill>
              </a:rPr>
              <a:t>ELSIF salary &gt; 4000 AND salary &lt;= 10000 THEN bonus := 1000;</a:t>
            </a:r>
          </a:p>
          <a:p>
            <a:pPr marL="342900" indent="-342900" algn="l">
              <a:lnSpc>
                <a:spcPct val="90000"/>
              </a:lnSpc>
              <a:spcBef>
                <a:spcPct val="50000"/>
              </a:spcBef>
            </a:pPr>
            <a:r>
              <a:rPr lang="en-US" sz="1800" dirty="0" smtClean="0">
                <a:solidFill>
                  <a:schemeClr val="accent2"/>
                </a:solidFill>
              </a:rPr>
              <a:t>ELSE bonus := 0;</a:t>
            </a:r>
          </a:p>
          <a:p>
            <a:pPr marL="342900" indent="-342900" algn="l">
              <a:lnSpc>
                <a:spcPct val="70000"/>
              </a:lnSpc>
              <a:spcBef>
                <a:spcPct val="50000"/>
              </a:spcBef>
            </a:pPr>
            <a:r>
              <a:rPr lang="en-US" sz="1800" dirty="0" smtClean="0">
                <a:solidFill>
                  <a:schemeClr val="accent2"/>
                </a:solidFill>
              </a:rPr>
              <a:t>END IF</a:t>
            </a:r>
            <a:r>
              <a:rPr lang="en-US" sz="1500" dirty="0" smtClean="0">
                <a:solidFill>
                  <a:schemeClr val="accent2"/>
                </a:solidFill>
              </a:rPr>
              <a:t>; </a:t>
            </a:r>
            <a:endParaRPr lang="en-US" sz="1500" dirty="0">
              <a:solidFill>
                <a:schemeClr val="accent2"/>
              </a:solidFill>
            </a:endParaRPr>
          </a:p>
        </p:txBody>
      </p:sp>
      <p:sp>
        <p:nvSpPr>
          <p:cNvPr id="19460" name="Rectangle 4"/>
          <p:cNvSpPr>
            <a:spLocks noChangeArrowheads="1"/>
          </p:cNvSpPr>
          <p:nvPr/>
        </p:nvSpPr>
        <p:spPr bwMode="auto">
          <a:xfrm>
            <a:off x="4648200" y="914400"/>
            <a:ext cx="4191000" cy="57912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90000"/>
              </a:lnSpc>
              <a:spcBef>
                <a:spcPct val="50000"/>
              </a:spcBef>
            </a:pPr>
            <a:r>
              <a:rPr lang="en-US" sz="2000" b="1" dirty="0"/>
              <a:t>Comments</a:t>
            </a:r>
          </a:p>
          <a:p>
            <a:pPr marL="342900" indent="-342900" algn="l" rtl="0">
              <a:lnSpc>
                <a:spcPct val="90000"/>
              </a:lnSpc>
              <a:spcBef>
                <a:spcPct val="50000"/>
              </a:spcBef>
              <a:buFontTx/>
              <a:buChar char="•"/>
            </a:pPr>
            <a:r>
              <a:rPr lang="en-US" sz="2000" dirty="0" smtClean="0"/>
              <a:t>You </a:t>
            </a:r>
            <a:r>
              <a:rPr lang="en-US" sz="2000" dirty="0"/>
              <a:t>can put parenthesis around </a:t>
            </a:r>
            <a:r>
              <a:rPr lang="en-US" sz="2000" dirty="0" err="1"/>
              <a:t>boolean</a:t>
            </a:r>
            <a:r>
              <a:rPr lang="en-US" sz="2000" dirty="0"/>
              <a:t> expression </a:t>
            </a:r>
            <a:r>
              <a:rPr lang="en-US" sz="2000" dirty="0" smtClean="0"/>
              <a:t> after </a:t>
            </a:r>
            <a:r>
              <a:rPr lang="en-US" sz="2000" dirty="0"/>
              <a:t>the IF </a:t>
            </a:r>
            <a:r>
              <a:rPr lang="en-US" sz="2000" dirty="0" smtClean="0"/>
              <a:t>and ELSIF .</a:t>
            </a:r>
            <a:endParaRPr lang="en-US" sz="2000" dirty="0"/>
          </a:p>
          <a:p>
            <a:pPr marL="342900" indent="-342900" algn="l" rtl="0">
              <a:lnSpc>
                <a:spcPct val="90000"/>
              </a:lnSpc>
              <a:spcBef>
                <a:spcPct val="50000"/>
              </a:spcBef>
              <a:buFontTx/>
              <a:buChar char="•"/>
            </a:pPr>
            <a:r>
              <a:rPr lang="en-US" sz="2000" dirty="0"/>
              <a:t>You don’t need to put {, } or BEGIN, END to surround several statements between IF and ELSIF/ELSE, or between ELSIF/ELSE and END IF;</a:t>
            </a:r>
          </a:p>
          <a:p>
            <a:pPr marL="342900" indent="-342900" algn="l">
              <a:lnSpc>
                <a:spcPct val="90000"/>
              </a:lnSpc>
              <a:spcBef>
                <a:spcPct val="50000"/>
              </a:spcBef>
              <a:buFontTx/>
              <a:buChar char="•"/>
            </a:pPr>
            <a:endParaRPr lang="en-US" sz="1600"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29</a:t>
            </a:fld>
            <a:endParaRPr lang="en-US" altLang="en-US"/>
          </a:p>
        </p:txBody>
      </p:sp>
    </p:spTree>
    <p:extLst>
      <p:ext uri="{BB962C8B-B14F-4D97-AF65-F5344CB8AC3E}">
        <p14:creationId xmlns:p14="http://schemas.microsoft.com/office/powerpoint/2010/main" val="3399434857"/>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ppt_w</p:attrName>
                                        </p:attrNameLst>
                                      </p:cBhvr>
                                      <p:tavLst>
                                        <p:tav tm="0">
                                          <p:val>
                                            <p:fltVal val="0"/>
                                          </p:val>
                                        </p:tav>
                                        <p:tav tm="100000">
                                          <p:val>
                                            <p:strVal val="#ppt_w"/>
                                          </p:val>
                                        </p:tav>
                                      </p:tavLst>
                                    </p:anim>
                                    <p:anim calcmode="lin" valueType="num">
                                      <p:cBhvr>
                                        <p:cTn id="8" dur="500" fill="hold"/>
                                        <p:tgtEl>
                                          <p:spTgt spid="1945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p:cTn id="13" dur="500" fill="hold"/>
                                        <p:tgtEl>
                                          <p:spTgt spid="19460"/>
                                        </p:tgtEl>
                                        <p:attrNameLst>
                                          <p:attrName>ppt_w</p:attrName>
                                        </p:attrNameLst>
                                      </p:cBhvr>
                                      <p:tavLst>
                                        <p:tav tm="0">
                                          <p:val>
                                            <p:fltVal val="0"/>
                                          </p:val>
                                        </p:tav>
                                        <p:tav tm="100000">
                                          <p:val>
                                            <p:strVal val="#ppt_w"/>
                                          </p:val>
                                        </p:tav>
                                      </p:tavLst>
                                    </p:anim>
                                    <p:anim calcmode="lin" valueType="num">
                                      <p:cBhvr>
                                        <p:cTn id="14" dur="500" fill="hold"/>
                                        <p:tgtEl>
                                          <p:spTgt spid="194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autoUpdateAnimBg="0"/>
      <p:bldP spid="19460"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1066800"/>
            <a:ext cx="8077200" cy="647700"/>
          </a:xfrm>
        </p:spPr>
        <p:txBody>
          <a:bodyPr/>
          <a:lstStyle/>
          <a:p>
            <a:r>
              <a:rPr lang="en-US" smtClean="0"/>
              <a:t>Example</a:t>
            </a:r>
            <a:endParaRPr lang="ar-SA" smtClean="0"/>
          </a:p>
        </p:txBody>
      </p:sp>
      <p:sp>
        <p:nvSpPr>
          <p:cNvPr id="3" name="Content Placeholder 2"/>
          <p:cNvSpPr>
            <a:spLocks noGrp="1"/>
          </p:cNvSpPr>
          <p:nvPr>
            <p:ph idx="1"/>
          </p:nvPr>
        </p:nvSpPr>
        <p:spPr>
          <a:xfrm>
            <a:off x="228600" y="1714500"/>
            <a:ext cx="8534400" cy="4786313"/>
          </a:xfrm>
          <a:solidFill>
            <a:schemeClr val="bg1"/>
          </a:solidFill>
        </p:spPr>
        <p:txBody>
          <a:bodyPr/>
          <a:lstStyle/>
          <a:p>
            <a:pPr marL="457200" indent="-457200">
              <a:buFontTx/>
              <a:buNone/>
              <a:defRPr/>
            </a:pPr>
            <a:r>
              <a:rPr lang="en-US" sz="2000" dirty="0" smtClean="0"/>
              <a:t>1)</a:t>
            </a:r>
          </a:p>
          <a:p>
            <a:pPr marL="457200" indent="-457200">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marL="457200" indent="-457200">
              <a:buFontTx/>
              <a:buNone/>
              <a:defRPr/>
            </a:pPr>
            <a:r>
              <a:rPr lang="en-US" sz="2000" dirty="0" err="1" smtClean="0"/>
              <a:t>dbms_output.put_line</a:t>
            </a:r>
            <a:r>
              <a:rPr lang="en-US" sz="2000" dirty="0" smtClean="0"/>
              <a:t>(‘Customer no ‘ || </a:t>
            </a:r>
            <a:r>
              <a:rPr lang="en-US" sz="2000" dirty="0" err="1" smtClean="0"/>
              <a:t>cnum</a:t>
            </a:r>
            <a:r>
              <a:rPr lang="en-US" sz="2000" dirty="0" smtClean="0"/>
              <a:t>);</a:t>
            </a:r>
          </a:p>
          <a:p>
            <a:pPr marL="457200" indent="-457200">
              <a:buFontTx/>
              <a:buNone/>
              <a:defRPr/>
            </a:pPr>
            <a:r>
              <a:rPr lang="en-US" sz="2000" dirty="0" smtClean="0"/>
              <a:t>end if;</a:t>
            </a:r>
          </a:p>
          <a:p>
            <a:pPr>
              <a:buFontTx/>
              <a:buNone/>
              <a:defRPr/>
            </a:pPr>
            <a:r>
              <a:rPr lang="en-US" sz="2000" dirty="0" smtClean="0"/>
              <a:t>2)</a:t>
            </a:r>
          </a:p>
          <a:p>
            <a:pPr>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a:buFontTx/>
              <a:buNone/>
              <a:defRPr/>
            </a:pPr>
            <a:r>
              <a:rPr lang="en-US" sz="2000" dirty="0" smtClean="0"/>
              <a:t>i := i+1;</a:t>
            </a:r>
          </a:p>
          <a:p>
            <a:pPr>
              <a:buFontTx/>
              <a:buNone/>
              <a:defRPr/>
            </a:pPr>
            <a:r>
              <a:rPr lang="en-US" sz="2000" dirty="0" err="1" smtClean="0"/>
              <a:t>dbms_output.put_line</a:t>
            </a:r>
            <a:r>
              <a:rPr lang="en-US" sz="2000" dirty="0" smtClean="0"/>
              <a:t>(‘ Valid Customer ‘ || </a:t>
            </a:r>
            <a:r>
              <a:rPr lang="en-US" sz="2000" dirty="0" err="1" smtClean="0"/>
              <a:t>cnum</a:t>
            </a:r>
            <a:r>
              <a:rPr lang="en-US" sz="2000" dirty="0" smtClean="0"/>
              <a:t>);</a:t>
            </a:r>
          </a:p>
          <a:p>
            <a:pPr>
              <a:buFontTx/>
              <a:buNone/>
              <a:defRPr/>
            </a:pPr>
            <a:r>
              <a:rPr lang="en-US" sz="2000" dirty="0" smtClean="0"/>
              <a:t>else</a:t>
            </a:r>
          </a:p>
          <a:p>
            <a:pPr>
              <a:buFontTx/>
              <a:buNone/>
              <a:defRPr/>
            </a:pPr>
            <a:r>
              <a:rPr lang="en-US" sz="2000" dirty="0" smtClean="0"/>
              <a:t>j := j+1;</a:t>
            </a:r>
          </a:p>
          <a:p>
            <a:pPr>
              <a:buFontTx/>
              <a:buNone/>
              <a:defRPr/>
            </a:pPr>
            <a:r>
              <a:rPr lang="en-US" sz="2000" dirty="0" err="1" smtClean="0"/>
              <a:t>dbms_output.put_line</a:t>
            </a:r>
            <a:r>
              <a:rPr lang="en-US" sz="2000" dirty="0" smtClean="0"/>
              <a:t>(‘Invalid Customer ‘ || </a:t>
            </a:r>
            <a:r>
              <a:rPr lang="en-US" sz="2000" dirty="0" err="1" smtClean="0"/>
              <a:t>cnum</a:t>
            </a:r>
            <a:r>
              <a:rPr lang="en-US" sz="2000" dirty="0" smtClean="0"/>
              <a:t>);</a:t>
            </a:r>
          </a:p>
          <a:p>
            <a:pPr>
              <a:buFontTx/>
              <a:buNone/>
              <a:defRPr/>
            </a:pPr>
            <a:r>
              <a:rPr lang="en-US" sz="2000" dirty="0" smtClean="0"/>
              <a:t>end if;</a:t>
            </a:r>
            <a:endParaRPr lang="ar-SA" sz="2000" dirty="0"/>
          </a:p>
        </p:txBody>
      </p:sp>
      <p:sp>
        <p:nvSpPr>
          <p:cNvPr id="1024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863D2D50-C653-402A-8974-34C7932E08CB}" type="slidenum">
              <a:rPr lang="ar-SA" altLang="en-US"/>
              <a:pPr eaLnBrk="1" hangingPunct="1"/>
              <a:t>30</a:t>
            </a:fld>
            <a:endParaRPr lang="en-US" altLang="en-US"/>
          </a:p>
        </p:txBody>
      </p:sp>
    </p:spTree>
    <p:extLst>
      <p:ext uri="{BB962C8B-B14F-4D97-AF65-F5344CB8AC3E}">
        <p14:creationId xmlns:p14="http://schemas.microsoft.com/office/powerpoint/2010/main" val="211677916"/>
      </p:ext>
    </p:extLst>
  </p:cSld>
  <p:clrMapOvr>
    <a:masterClrMapping/>
  </p:clrMapOvr>
  <p:transition>
    <p:strips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33400" y="1066800"/>
            <a:ext cx="8077200" cy="647700"/>
          </a:xfrm>
        </p:spPr>
        <p:txBody>
          <a:bodyPr/>
          <a:lstStyle/>
          <a:p>
            <a:r>
              <a:rPr lang="en-US" smtClean="0"/>
              <a:t>Example (cont.)</a:t>
            </a:r>
            <a:endParaRPr lang="ar-SA" smtClean="0"/>
          </a:p>
        </p:txBody>
      </p:sp>
      <p:sp>
        <p:nvSpPr>
          <p:cNvPr id="11267" name="Content Placeholder 2"/>
          <p:cNvSpPr>
            <a:spLocks noGrp="1"/>
          </p:cNvSpPr>
          <p:nvPr>
            <p:ph idx="1"/>
          </p:nvPr>
        </p:nvSpPr>
        <p:spPr>
          <a:xfrm>
            <a:off x="228600" y="1714500"/>
            <a:ext cx="8534400" cy="4500563"/>
          </a:xfrm>
          <a:solidFill>
            <a:schemeClr val="bg1"/>
          </a:solidFill>
        </p:spPr>
        <p:txBody>
          <a:bodyPr/>
          <a:lstStyle/>
          <a:p>
            <a:pPr>
              <a:buFontTx/>
              <a:buNone/>
            </a:pPr>
            <a:r>
              <a:rPr lang="en-US" sz="2000" dirty="0" smtClean="0"/>
              <a:t>3)</a:t>
            </a:r>
          </a:p>
          <a:p>
            <a:pPr>
              <a:buFontTx/>
              <a:buNone/>
            </a:pPr>
            <a:r>
              <a:rPr lang="en-US" sz="2000" dirty="0" smtClean="0"/>
              <a:t>if (score &gt; 90) then</a:t>
            </a:r>
          </a:p>
          <a:p>
            <a:pPr>
              <a:buFontTx/>
              <a:buNone/>
            </a:pPr>
            <a:r>
              <a:rPr lang="en-US" sz="2000" dirty="0" err="1" smtClean="0"/>
              <a:t>na</a:t>
            </a:r>
            <a:r>
              <a:rPr lang="en-US" sz="2000" dirty="0" smtClean="0"/>
              <a:t> := na+1;</a:t>
            </a:r>
          </a:p>
          <a:p>
            <a:pPr>
              <a:buFontTx/>
              <a:buNone/>
            </a:pPr>
            <a:r>
              <a:rPr lang="en-US" sz="2000" dirty="0" err="1" smtClean="0"/>
              <a:t>elsif</a:t>
            </a:r>
            <a:r>
              <a:rPr lang="en-US" sz="2000" dirty="0" smtClean="0"/>
              <a:t> (score &gt; 80) then</a:t>
            </a:r>
          </a:p>
          <a:p>
            <a:pPr>
              <a:buFontTx/>
              <a:buNone/>
            </a:pPr>
            <a:r>
              <a:rPr lang="en-US" sz="2000" dirty="0" err="1" smtClean="0"/>
              <a:t>nb</a:t>
            </a:r>
            <a:r>
              <a:rPr lang="en-US" sz="2000" dirty="0" smtClean="0"/>
              <a:t> := nb+1;</a:t>
            </a:r>
          </a:p>
          <a:p>
            <a:pPr>
              <a:buFontTx/>
              <a:buNone/>
            </a:pPr>
            <a:r>
              <a:rPr lang="en-US" sz="2000" dirty="0" err="1" smtClean="0"/>
              <a:t>elsif</a:t>
            </a:r>
            <a:r>
              <a:rPr lang="en-US" sz="2000" dirty="0" smtClean="0"/>
              <a:t> (score &gt; 70) then</a:t>
            </a:r>
          </a:p>
          <a:p>
            <a:pPr>
              <a:buFontTx/>
              <a:buNone/>
            </a:pPr>
            <a:r>
              <a:rPr lang="en-US" sz="2000" dirty="0" err="1" smtClean="0"/>
              <a:t>nc</a:t>
            </a:r>
            <a:r>
              <a:rPr lang="en-US" sz="2000" dirty="0" smtClean="0"/>
              <a:t> := nc+1;</a:t>
            </a:r>
          </a:p>
          <a:p>
            <a:pPr>
              <a:buFontTx/>
              <a:buNone/>
            </a:pPr>
            <a:r>
              <a:rPr lang="en-US" sz="2000" dirty="0" err="1" smtClean="0"/>
              <a:t>elsif</a:t>
            </a:r>
            <a:r>
              <a:rPr lang="en-US" sz="2000" dirty="0" smtClean="0"/>
              <a:t> (score &gt; 60) then</a:t>
            </a:r>
          </a:p>
          <a:p>
            <a:pPr>
              <a:buFontTx/>
              <a:buNone/>
            </a:pPr>
            <a:r>
              <a:rPr lang="en-US" sz="2000" dirty="0" err="1" smtClean="0"/>
              <a:t>nd</a:t>
            </a:r>
            <a:r>
              <a:rPr lang="en-US" sz="2000" dirty="0" smtClean="0"/>
              <a:t> := nd+1;</a:t>
            </a:r>
          </a:p>
          <a:p>
            <a:pPr>
              <a:buFontTx/>
              <a:buNone/>
            </a:pPr>
            <a:r>
              <a:rPr lang="en-US" sz="2000" dirty="0" smtClean="0"/>
              <a:t>else</a:t>
            </a:r>
          </a:p>
          <a:p>
            <a:pPr>
              <a:buFontTx/>
              <a:buNone/>
            </a:pPr>
            <a:r>
              <a:rPr lang="en-US" sz="2000" dirty="0" err="1" smtClean="0"/>
              <a:t>nf</a:t>
            </a:r>
            <a:r>
              <a:rPr lang="en-US" sz="2000" dirty="0" smtClean="0"/>
              <a:t> := nf+1;</a:t>
            </a:r>
          </a:p>
          <a:p>
            <a:pPr>
              <a:buFontTx/>
              <a:buNone/>
            </a:pPr>
            <a:r>
              <a:rPr lang="en-US" sz="2000" dirty="0" smtClean="0"/>
              <a:t>end if;</a:t>
            </a:r>
            <a:endParaRPr lang="ar-SA" sz="2000" dirty="0" smtClean="0"/>
          </a:p>
        </p:txBody>
      </p:sp>
      <p:sp>
        <p:nvSpPr>
          <p:cNvPr id="1126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791BF93A-677A-4833-8746-E6E05673B05C}" type="slidenum">
              <a:rPr lang="ar-SA" altLang="en-US"/>
              <a:pPr eaLnBrk="1" hangingPunct="1"/>
              <a:t>31</a:t>
            </a:fld>
            <a:endParaRPr lang="en-US" altLang="en-US"/>
          </a:p>
        </p:txBody>
      </p:sp>
    </p:spTree>
    <p:extLst>
      <p:ext uri="{BB962C8B-B14F-4D97-AF65-F5344CB8AC3E}">
        <p14:creationId xmlns:p14="http://schemas.microsoft.com/office/powerpoint/2010/main" val="3819364312"/>
      </p:ext>
    </p:extLst>
  </p:cSld>
  <p:clrMapOvr>
    <a:masterClrMapping/>
  </p:clrMapOvr>
  <p:transition>
    <p:strips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67544" y="44624"/>
            <a:ext cx="8077200" cy="576263"/>
          </a:xfrm>
          <a:solidFill>
            <a:srgbClr val="FFFFFF"/>
          </a:solidFill>
        </p:spPr>
        <p:txBody>
          <a:bodyPr/>
          <a:lstStyle/>
          <a:p>
            <a:r>
              <a:rPr lang="en-US" dirty="0" smtClean="0"/>
              <a:t>IF/ELSIF Example</a:t>
            </a:r>
            <a:endParaRPr lang="ar-SA" dirty="0" smtClean="0"/>
          </a:p>
        </p:txBody>
      </p:sp>
      <p:sp>
        <p:nvSpPr>
          <p:cNvPr id="1434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99D296B3-A4D4-4772-A306-DAFD45D03E02}" type="slidenum">
              <a:rPr lang="ar-SA" altLang="en-US"/>
              <a:pPr eaLnBrk="1" hangingPunct="1"/>
              <a:t>32</a:t>
            </a:fld>
            <a:endParaRPr lang="en-US" altLang="en-US"/>
          </a:p>
        </p:txBody>
      </p:sp>
      <p:pic>
        <p:nvPicPr>
          <p:cNvPr id="1434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7505" y="548680"/>
            <a:ext cx="9113398" cy="630932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94755282"/>
      </p:ext>
    </p:extLst>
  </p:cSld>
  <p:clrMapOvr>
    <a:masterClrMapping/>
  </p:clrMapOvr>
  <p:transition>
    <p:strips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1066800"/>
            <a:ext cx="8077200" cy="790575"/>
          </a:xfrm>
        </p:spPr>
        <p:txBody>
          <a:bodyPr/>
          <a:lstStyle/>
          <a:p>
            <a:r>
              <a:rPr lang="en-US" smtClean="0"/>
              <a:t>Complex Conditions</a:t>
            </a:r>
            <a:endParaRPr lang="ar-SA" smtClean="0"/>
          </a:p>
        </p:txBody>
      </p:sp>
      <p:sp>
        <p:nvSpPr>
          <p:cNvPr id="15363" name="Content Placeholder 2"/>
          <p:cNvSpPr>
            <a:spLocks noGrp="1"/>
          </p:cNvSpPr>
          <p:nvPr>
            <p:ph idx="1"/>
          </p:nvPr>
        </p:nvSpPr>
        <p:spPr>
          <a:xfrm>
            <a:off x="228600" y="1857375"/>
            <a:ext cx="8534400" cy="1428750"/>
          </a:xfrm>
        </p:spPr>
        <p:txBody>
          <a:bodyPr/>
          <a:lstStyle/>
          <a:p>
            <a:r>
              <a:rPr lang="en-US" smtClean="0"/>
              <a:t> </a:t>
            </a:r>
            <a:r>
              <a:rPr lang="en-US" sz="2400" smtClean="0"/>
              <a:t>Created with logical operators AND, OR and NOT</a:t>
            </a:r>
          </a:p>
          <a:p>
            <a:r>
              <a:rPr lang="en-US" sz="2400" smtClean="0"/>
              <a:t>AND is evaluated before OR</a:t>
            </a:r>
          </a:p>
          <a:p>
            <a:r>
              <a:rPr lang="en-US" sz="2400" smtClean="0"/>
              <a:t> Use () to set precedence</a:t>
            </a:r>
            <a:endParaRPr lang="ar-SA" sz="2400" smtClean="0"/>
          </a:p>
        </p:txBody>
      </p:sp>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D0640FCF-B23F-4611-B3ED-072FA113D090}" type="slidenum">
              <a:rPr lang="ar-SA" altLang="en-US"/>
              <a:pPr eaLnBrk="1" hangingPunct="1"/>
              <a:t>33</a:t>
            </a:fld>
            <a:endParaRPr lang="en-US" altLang="en-US"/>
          </a:p>
        </p:txBody>
      </p:sp>
      <p:pic>
        <p:nvPicPr>
          <p:cNvPr id="153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429000"/>
            <a:ext cx="807243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48764300"/>
      </p:ext>
    </p:extLst>
  </p:cSld>
  <p:clrMapOvr>
    <a:masterClrMapping/>
  </p:clrMapOvr>
  <p:transition>
    <p:strips dir="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68538" y="476250"/>
            <a:ext cx="5472112" cy="649288"/>
          </a:xfrm>
          <a:solidFill>
            <a:schemeClr val="bg1"/>
          </a:solidFill>
        </p:spPr>
        <p:txBody>
          <a:bodyPr/>
          <a:lstStyle/>
          <a:p>
            <a:r>
              <a:rPr lang="en-US" sz="4000" smtClean="0">
                <a:solidFill>
                  <a:srgbClr val="008000"/>
                </a:solidFill>
              </a:rPr>
              <a:t>Conditional logic</a:t>
            </a:r>
          </a:p>
        </p:txBody>
      </p:sp>
      <p:sp>
        <p:nvSpPr>
          <p:cNvPr id="16387" name="Rectangle 3"/>
          <p:cNvSpPr>
            <a:spLocks noGrp="1" noChangeArrowheads="1"/>
          </p:cNvSpPr>
          <p:nvPr>
            <p:ph type="body" idx="1"/>
          </p:nvPr>
        </p:nvSpPr>
        <p:spPr>
          <a:xfrm>
            <a:off x="76200" y="1600200"/>
            <a:ext cx="4343400" cy="4648200"/>
          </a:xfrm>
          <a:solidFill>
            <a:srgbClr val="FFFF99"/>
          </a:solidFill>
          <a:ln>
            <a:solidFill>
              <a:schemeClr val="tx1"/>
            </a:solidFill>
            <a:miter lim="800000"/>
            <a:headEnd/>
            <a:tailEnd/>
          </a:ln>
        </p:spPr>
        <p:txBody>
          <a:bodyPr/>
          <a:lstStyle/>
          <a:p>
            <a:pPr>
              <a:buFontTx/>
              <a:buNone/>
            </a:pPr>
            <a:r>
              <a:rPr lang="en-US" smtClean="0"/>
              <a:t>   If &lt;cond&gt;</a:t>
            </a:r>
          </a:p>
          <a:p>
            <a:pPr>
              <a:buFontTx/>
              <a:buNone/>
            </a:pPr>
            <a:r>
              <a:rPr lang="en-US" smtClean="0"/>
              <a:t>      then &lt;command&gt;</a:t>
            </a:r>
          </a:p>
          <a:p>
            <a:pPr>
              <a:buFontTx/>
              <a:buNone/>
            </a:pPr>
            <a:r>
              <a:rPr lang="en-US" smtClean="0"/>
              <a:t>   elsif &lt;cond2&gt;</a:t>
            </a:r>
          </a:p>
          <a:p>
            <a:pPr>
              <a:buFontTx/>
              <a:buNone/>
            </a:pPr>
            <a:r>
              <a:rPr lang="en-US" smtClean="0"/>
              <a:t>      then &lt;command2&gt;</a:t>
            </a:r>
          </a:p>
          <a:p>
            <a:pPr>
              <a:buFontTx/>
              <a:buNone/>
            </a:pPr>
            <a:r>
              <a:rPr lang="en-US" smtClean="0"/>
              <a:t>   else</a:t>
            </a:r>
          </a:p>
          <a:p>
            <a:pPr>
              <a:buFontTx/>
              <a:buNone/>
            </a:pPr>
            <a:r>
              <a:rPr lang="en-US" smtClean="0"/>
              <a:t>          &lt;command3&gt;</a:t>
            </a:r>
          </a:p>
          <a:p>
            <a:pPr>
              <a:buFontTx/>
              <a:buNone/>
            </a:pPr>
            <a:r>
              <a:rPr lang="en-US" smtClean="0"/>
              <a:t>   end if;</a:t>
            </a:r>
          </a:p>
        </p:txBody>
      </p:sp>
      <p:sp>
        <p:nvSpPr>
          <p:cNvPr id="16388" name="Rectangle 4"/>
          <p:cNvSpPr>
            <a:spLocks noChangeArrowheads="1"/>
          </p:cNvSpPr>
          <p:nvPr/>
        </p:nvSpPr>
        <p:spPr bwMode="auto">
          <a:xfrm>
            <a:off x="4724400" y="1600200"/>
            <a:ext cx="4343400" cy="4648200"/>
          </a:xfrm>
          <a:prstGeom prst="rect">
            <a:avLst/>
          </a:prstGeom>
          <a:solidFill>
            <a:srgbClr val="FFFF99"/>
          </a:solidFill>
          <a:ln w="9525">
            <a:solidFill>
              <a:schemeClr val="tx1"/>
            </a:solidFill>
            <a:miter lim="800000"/>
            <a:headEnd/>
            <a:tailEnd/>
          </a:ln>
        </p:spPr>
        <p:txBody>
          <a:bodyPr/>
          <a:lstStyle/>
          <a:p>
            <a:pPr marL="342900" indent="-342900" algn="l" rtl="0" eaLnBrk="0" hangingPunct="0">
              <a:spcBef>
                <a:spcPct val="20000"/>
              </a:spcBef>
            </a:pPr>
            <a:r>
              <a:rPr lang="en-US" sz="3200" dirty="0"/>
              <a:t> If &lt;</a:t>
            </a:r>
            <a:r>
              <a:rPr lang="en-US" sz="3200" dirty="0" err="1"/>
              <a:t>cond</a:t>
            </a:r>
            <a:r>
              <a:rPr lang="en-US" sz="3200" dirty="0"/>
              <a:t>&gt;</a:t>
            </a:r>
          </a:p>
          <a:p>
            <a:pPr marL="342900" indent="-342900" algn="l" rtl="0" eaLnBrk="0" hangingPunct="0">
              <a:spcBef>
                <a:spcPct val="20000"/>
              </a:spcBef>
            </a:pPr>
            <a:r>
              <a:rPr lang="en-US" sz="3200" dirty="0"/>
              <a:t>    then </a:t>
            </a:r>
          </a:p>
          <a:p>
            <a:pPr marL="342900" indent="-342900" algn="l" rtl="0" eaLnBrk="0" hangingPunct="0">
              <a:spcBef>
                <a:spcPct val="20000"/>
              </a:spcBef>
            </a:pPr>
            <a:r>
              <a:rPr lang="en-US" sz="3200" dirty="0"/>
              <a:t>       if &lt;cond2&gt;</a:t>
            </a:r>
          </a:p>
          <a:p>
            <a:pPr marL="342900" indent="-342900" algn="l" rtl="0" eaLnBrk="0" hangingPunct="0">
              <a:spcBef>
                <a:spcPct val="20000"/>
              </a:spcBef>
            </a:pPr>
            <a:r>
              <a:rPr lang="en-US" sz="3200" dirty="0"/>
              <a:t>          then   </a:t>
            </a:r>
          </a:p>
          <a:p>
            <a:pPr marL="342900" indent="-342900" algn="r" rtl="0" eaLnBrk="0" hangingPunct="0">
              <a:spcBef>
                <a:spcPct val="20000"/>
              </a:spcBef>
            </a:pPr>
            <a:r>
              <a:rPr lang="en-US" sz="3200" dirty="0"/>
              <a:t>            &lt;command1&gt;</a:t>
            </a:r>
          </a:p>
          <a:p>
            <a:pPr marL="342900" indent="-342900" algn="l" rtl="0" eaLnBrk="0" hangingPunct="0">
              <a:spcBef>
                <a:spcPct val="20000"/>
              </a:spcBef>
            </a:pPr>
            <a:r>
              <a:rPr lang="en-US" sz="3200" dirty="0"/>
              <a:t>        end if;</a:t>
            </a:r>
          </a:p>
          <a:p>
            <a:pPr marL="342900" indent="-342900" algn="l" rtl="0" eaLnBrk="0" hangingPunct="0">
              <a:spcBef>
                <a:spcPct val="20000"/>
              </a:spcBef>
            </a:pPr>
            <a:r>
              <a:rPr lang="en-US" sz="3200" dirty="0"/>
              <a:t>  else &lt;command2&gt;</a:t>
            </a:r>
          </a:p>
          <a:p>
            <a:pPr marL="342900" indent="-342900" algn="l" rtl="0" eaLnBrk="0" hangingPunct="0">
              <a:spcBef>
                <a:spcPct val="20000"/>
              </a:spcBef>
            </a:pPr>
            <a:r>
              <a:rPr lang="en-US" sz="3200" dirty="0"/>
              <a:t>  end if;</a:t>
            </a:r>
          </a:p>
        </p:txBody>
      </p:sp>
      <p:sp>
        <p:nvSpPr>
          <p:cNvPr id="16389" name="Text Box 5"/>
          <p:cNvSpPr txBox="1">
            <a:spLocks noChangeArrowheads="1"/>
          </p:cNvSpPr>
          <p:nvPr/>
        </p:nvSpPr>
        <p:spPr bwMode="auto">
          <a:xfrm>
            <a:off x="125413" y="1125538"/>
            <a:ext cx="2286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Condition:</a:t>
            </a:r>
          </a:p>
        </p:txBody>
      </p:sp>
      <p:sp>
        <p:nvSpPr>
          <p:cNvPr id="16390" name="Text Box 6"/>
          <p:cNvSpPr txBox="1">
            <a:spLocks noChangeArrowheads="1"/>
          </p:cNvSpPr>
          <p:nvPr/>
        </p:nvSpPr>
        <p:spPr bwMode="auto">
          <a:xfrm>
            <a:off x="4572000" y="1219200"/>
            <a:ext cx="434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Nested conditions:</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34</a:t>
            </a:fld>
            <a:endParaRPr lang="en-US" altLang="en-US"/>
          </a:p>
        </p:txBody>
      </p:sp>
    </p:spTree>
    <p:extLst>
      <p:ext uri="{BB962C8B-B14F-4D97-AF65-F5344CB8AC3E}">
        <p14:creationId xmlns:p14="http://schemas.microsoft.com/office/powerpoint/2010/main" val="1316064335"/>
      </p:ext>
    </p:extLst>
  </p:cSld>
  <p:clrMapOvr>
    <a:masterClrMapping/>
  </p:clrMapOvr>
  <p:transition>
    <p:strips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58888" y="274638"/>
            <a:ext cx="7058025" cy="561975"/>
          </a:xfrm>
          <a:solidFill>
            <a:schemeClr val="bg1"/>
          </a:solidFill>
        </p:spPr>
        <p:txBody>
          <a:bodyPr lIns="92075" tIns="46038" rIns="92075" bIns="46038" anchor="t"/>
          <a:lstStyle/>
          <a:p>
            <a:r>
              <a:rPr lang="en-US" sz="4000" smtClean="0">
                <a:solidFill>
                  <a:srgbClr val="008000"/>
                </a:solidFill>
              </a:rPr>
              <a:t>IF-THEN-ELSIF Statements</a:t>
            </a:r>
          </a:p>
        </p:txBody>
      </p:sp>
      <p:sp>
        <p:nvSpPr>
          <p:cNvPr id="17411" name="Rectangle 3"/>
          <p:cNvSpPr>
            <a:spLocks noChangeArrowheads="1"/>
          </p:cNvSpPr>
          <p:nvPr/>
        </p:nvSpPr>
        <p:spPr bwMode="blackWhite">
          <a:xfrm>
            <a:off x="395536" y="1628800"/>
            <a:ext cx="8352928" cy="4968552"/>
          </a:xfrm>
          <a:prstGeom prst="rect">
            <a:avLst/>
          </a:prstGeom>
          <a:solidFill>
            <a:srgbClr val="FFFFCC"/>
          </a:solidFill>
          <a:ln w="12700">
            <a:solidFill>
              <a:srgbClr val="000000"/>
            </a:solidFill>
            <a:miter lim="800000"/>
            <a:headEnd/>
            <a:tailEnd/>
          </a:ln>
        </p:spPr>
        <p:txBody>
          <a:bodyPr wrap="none" lIns="92075" tIns="46038" rIns="92075" bIns="46038" anchor="ctr"/>
          <a:lstStyle/>
          <a:p>
            <a:pPr algn="l" eaLnBrk="0" hangingPunct="0">
              <a:tabLst>
                <a:tab pos="1200150" algn="l"/>
                <a:tab pos="1658938" algn="l"/>
              </a:tabLst>
            </a:pPr>
            <a:r>
              <a:rPr lang="en-US" sz="2400" b="1" dirty="0">
                <a:solidFill>
                  <a:srgbClr val="000000"/>
                </a:solidFill>
                <a:latin typeface="Courier New" pitchFamily="49" charset="0"/>
                <a:cs typeface="Arial" pitchFamily="34" charset="0"/>
              </a:rPr>
              <a:t>. . .</a:t>
            </a:r>
            <a:endParaRPr lang="en-US" sz="3600" b="1" dirty="0">
              <a:solidFill>
                <a:srgbClr val="000000"/>
              </a:solidFill>
              <a:latin typeface="Courier New" pitchFamily="49" charset="0"/>
              <a:cs typeface="Arial" pitchFamily="34" charset="0"/>
            </a:endParaRP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IF rating &gt; 7 THEN</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'You are great';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ELSIF rating &gt;= 5 THEN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'Not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ELSE</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'Pretty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END IF;</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 .</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35</a:t>
            </a:fld>
            <a:endParaRPr lang="en-US" altLang="en-US"/>
          </a:p>
        </p:txBody>
      </p:sp>
    </p:spTree>
    <p:extLst>
      <p:ext uri="{BB962C8B-B14F-4D97-AF65-F5344CB8AC3E}">
        <p14:creationId xmlns:p14="http://schemas.microsoft.com/office/powerpoint/2010/main" val="1543545987"/>
      </p:ext>
    </p:extLst>
  </p:cSld>
  <p:clrMapOvr>
    <a:masterClrMapping/>
  </p:clrMapOvr>
  <p:transition>
    <p:strips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bg1"/>
          </a:solidFill>
        </p:spPr>
        <p:txBody>
          <a:bodyPr lIns="92075" tIns="46038" rIns="92075" bIns="46038" anchor="t"/>
          <a:lstStyle/>
          <a:p>
            <a:r>
              <a:rPr lang="en-US" smtClean="0">
                <a:solidFill>
                  <a:srgbClr val="008000"/>
                </a:solidFill>
              </a:rPr>
              <a:t>Suppose we have the following table:</a:t>
            </a:r>
          </a:p>
        </p:txBody>
      </p:sp>
      <p:sp>
        <p:nvSpPr>
          <p:cNvPr id="18435" name="Rectangle 3"/>
          <p:cNvSpPr>
            <a:spLocks noGrp="1" noChangeArrowheads="1"/>
          </p:cNvSpPr>
          <p:nvPr>
            <p:ph type="body" sz="half" idx="1"/>
          </p:nvPr>
        </p:nvSpPr>
        <p:spPr>
          <a:xfrm>
            <a:off x="457200" y="3581400"/>
            <a:ext cx="5029200" cy="3167063"/>
          </a:xfrm>
          <a:noFill/>
        </p:spPr>
        <p:txBody>
          <a:bodyPr lIns="92075" tIns="46038" rIns="92075" bIns="46038">
            <a:spAutoFit/>
          </a:bodyPr>
          <a:lstStyle/>
          <a:p>
            <a:r>
              <a:rPr lang="en-US" sz="2800" dirty="0" smtClean="0">
                <a:solidFill>
                  <a:schemeClr val="accent2"/>
                </a:solidFill>
              </a:rPr>
              <a:t>Want to keep track of how many times someone logged on to the DB</a:t>
            </a:r>
          </a:p>
          <a:p>
            <a:r>
              <a:rPr lang="en-US" sz="2800" dirty="0" smtClean="0">
                <a:solidFill>
                  <a:schemeClr val="accent2"/>
                </a:solidFill>
              </a:rPr>
              <a:t>When running, if user is already in table, increment </a:t>
            </a:r>
            <a:r>
              <a:rPr lang="en-US" sz="2800" dirty="0" err="1" smtClean="0">
                <a:solidFill>
                  <a:schemeClr val="accent2"/>
                </a:solidFill>
              </a:rPr>
              <a:t>logon_num</a:t>
            </a:r>
            <a:r>
              <a:rPr lang="en-US" sz="2800" dirty="0" smtClean="0">
                <a:solidFill>
                  <a:schemeClr val="accent2"/>
                </a:solidFill>
              </a:rPr>
              <a:t>. Otherwise, insert user into table</a:t>
            </a:r>
          </a:p>
        </p:txBody>
      </p:sp>
      <p:sp>
        <p:nvSpPr>
          <p:cNvPr id="18436" name="Rectangle 4"/>
          <p:cNvSpPr>
            <a:spLocks noChangeArrowheads="1"/>
          </p:cNvSpPr>
          <p:nvPr/>
        </p:nvSpPr>
        <p:spPr bwMode="blackWhite">
          <a:xfrm>
            <a:off x="762000" y="1600200"/>
            <a:ext cx="4419600" cy="1667252"/>
          </a:xfrm>
          <a:prstGeom prst="rect">
            <a:avLst/>
          </a:prstGeom>
          <a:solidFill>
            <a:srgbClr val="FFFFCC"/>
          </a:solidFill>
          <a:ln w="12700">
            <a:solidFill>
              <a:srgbClr val="000000"/>
            </a:solidFill>
            <a:miter lim="800000"/>
            <a:headEnd/>
            <a:tailEnd/>
          </a:ln>
        </p:spPr>
        <p:txBody>
          <a:bodyPr lIns="92075" tIns="46038" rIns="92075" bIns="46038">
            <a:spAutoFit/>
          </a:bodyPr>
          <a:lstStyle/>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create table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who varchar2(30), </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number</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a:t>
            </a:r>
          </a:p>
        </p:txBody>
      </p:sp>
      <p:graphicFrame>
        <p:nvGraphicFramePr>
          <p:cNvPr id="43013" name="Group 5"/>
          <p:cNvGraphicFramePr>
            <a:graphicFrameLocks noGrp="1"/>
          </p:cNvGraphicFramePr>
          <p:nvPr>
            <p:ph sz="half" idx="2"/>
            <p:extLst>
              <p:ext uri="{D42A27DB-BD31-4B8C-83A1-F6EECF244321}">
                <p14:modId xmlns:p14="http://schemas.microsoft.com/office/powerpoint/2010/main" val="3978348763"/>
              </p:ext>
            </p:extLst>
          </p:nvPr>
        </p:nvGraphicFramePr>
        <p:xfrm>
          <a:off x="5791200" y="1955800"/>
          <a:ext cx="3200400" cy="2844800"/>
        </p:xfrm>
        <a:graphic>
          <a:graphicData uri="http://schemas.openxmlformats.org/drawingml/2006/table">
            <a:tbl>
              <a:tblPr rtl="1"/>
              <a:tblGrid>
                <a:gridCol w="1600200"/>
                <a:gridCol w="1600200"/>
              </a:tblGrid>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pitchFamily="34" charset="0"/>
                        </a:rPr>
                        <a:t>logon_num</a:t>
                      </a:r>
                      <a:endParaRPr kumimoji="0" lang="en-US" sz="2000" b="1" i="0" u="none" strike="noStrike" cap="none" normalizeH="0" baseline="0" dirty="0" smtClean="0">
                        <a:ln>
                          <a:noFill/>
                        </a:ln>
                        <a:solidFill>
                          <a:schemeClr val="tx1"/>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rPr>
                        <a:t>who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Hala</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Amal</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rPr>
                        <a:t>Mona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54" name="Text Box 24"/>
          <p:cNvSpPr txBox="1">
            <a:spLocks noChangeArrowheads="1"/>
          </p:cNvSpPr>
          <p:nvPr/>
        </p:nvSpPr>
        <p:spPr bwMode="auto">
          <a:xfrm>
            <a:off x="6934200" y="1498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u="sng">
                <a:latin typeface="Comic Sans MS" pitchFamily="66" charset="0"/>
                <a:cs typeface="Arial" pitchFamily="34" charset="0"/>
              </a:rPr>
              <a:t>mylog</a:t>
            </a:r>
          </a:p>
        </p:txBody>
      </p:sp>
      <p:sp>
        <p:nvSpPr>
          <p:cNvPr id="2" name="Slide Number Placeholder 1"/>
          <p:cNvSpPr>
            <a:spLocks noGrp="1"/>
          </p:cNvSpPr>
          <p:nvPr>
            <p:ph type="sldNum" sz="quarter" idx="12"/>
          </p:nvPr>
        </p:nvSpPr>
        <p:spPr/>
        <p:txBody>
          <a:bodyPr/>
          <a:lstStyle/>
          <a:p>
            <a:pPr>
              <a:defRPr/>
            </a:pPr>
            <a:fld id="{D59F67F7-763C-4413-ABBA-544C42E26089}" type="slidenum">
              <a:rPr lang="ar-SA" smtClean="0"/>
              <a:pPr>
                <a:defRPr/>
              </a:pPr>
              <a:t>36</a:t>
            </a:fld>
            <a:endParaRPr lang="fr-CA"/>
          </a:p>
        </p:txBody>
      </p:sp>
    </p:spTree>
    <p:extLst>
      <p:ext uri="{BB962C8B-B14F-4D97-AF65-F5344CB8AC3E}">
        <p14:creationId xmlns:p14="http://schemas.microsoft.com/office/powerpoint/2010/main" val="1386519096"/>
      </p:ext>
    </p:extLst>
  </p:cSld>
  <p:clrMapOvr>
    <a:masterClrMapping/>
  </p:clrMapOvr>
  <p:transition>
    <p:strips dir="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228600"/>
            <a:ext cx="7239000" cy="838200"/>
          </a:xfrm>
          <a:solidFill>
            <a:schemeClr val="bg1"/>
          </a:solidFill>
        </p:spPr>
        <p:txBody>
          <a:bodyPr lIns="92075" tIns="46038" rIns="92075" bIns="46038" anchor="t"/>
          <a:lstStyle/>
          <a:p>
            <a:pPr algn="l"/>
            <a:r>
              <a:rPr lang="en-US" dirty="0" smtClean="0">
                <a:solidFill>
                  <a:srgbClr val="008000"/>
                </a:solidFill>
              </a:rPr>
              <a:t>                Solution</a:t>
            </a:r>
          </a:p>
        </p:txBody>
      </p:sp>
      <p:sp>
        <p:nvSpPr>
          <p:cNvPr id="19459" name="Rectangle 3"/>
          <p:cNvSpPr>
            <a:spLocks noChangeArrowheads="1"/>
          </p:cNvSpPr>
          <p:nvPr/>
        </p:nvSpPr>
        <p:spPr bwMode="blackWhite">
          <a:xfrm>
            <a:off x="990600" y="914400"/>
            <a:ext cx="7504113" cy="5705475"/>
          </a:xfrm>
          <a:prstGeom prst="rect">
            <a:avLst/>
          </a:prstGeom>
          <a:solidFill>
            <a:srgbClr val="FFFFCC"/>
          </a:solidFill>
          <a:ln w="12700">
            <a:solidFill>
              <a:schemeClr val="tx1"/>
            </a:solidFill>
            <a:miter lim="800000"/>
            <a:headEnd/>
            <a:tailEnd/>
          </a:ln>
        </p:spPr>
        <p:txBody>
          <a:bodyPr lIns="92075" tIns="46038" rIns="92075" bIns="46038">
            <a:spAutoFit/>
          </a:bodyPr>
          <a:lstStyle/>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DECLARE</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NUMBER;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BEGIN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select count(*)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into </a:t>
            </a:r>
            <a:r>
              <a:rPr lang="en-US" sz="2400" b="1" dirty="0" err="1">
                <a:solidFill>
                  <a:srgbClr val="000000"/>
                </a:solidFill>
                <a:latin typeface="Courier New" pitchFamily="49" charset="0"/>
                <a:cs typeface="Arial" pitchFamily="34" charset="0"/>
              </a:rPr>
              <a:t>cnt</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from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if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&gt; 0 then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update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else </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insert into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 values(user,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end if;</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commit;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end;</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37</a:t>
            </a:fld>
            <a:endParaRPr lang="en-US" altLang="en-US"/>
          </a:p>
        </p:txBody>
      </p:sp>
    </p:spTree>
    <p:extLst>
      <p:ext uri="{BB962C8B-B14F-4D97-AF65-F5344CB8AC3E}">
        <p14:creationId xmlns:p14="http://schemas.microsoft.com/office/powerpoint/2010/main" val="1431100016"/>
      </p:ext>
    </p:extLst>
  </p:cSld>
  <p:clrMapOvr>
    <a:masterClrMapping/>
  </p:clrMapOvr>
  <p:transition>
    <p:strips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533400"/>
          </a:xfrm>
          <a:prstGeom prst="rect">
            <a:avLst/>
          </a:prstGeom>
          <a:solidFill>
            <a:schemeClr val="bg1"/>
          </a:solidFill>
          <a:ln>
            <a:noFill/>
          </a:ln>
          <a:extLst/>
        </p:spPr>
        <p:txBody>
          <a:bodyPr anchor="ctr"/>
          <a:lstStyle/>
          <a:p>
            <a:pPr algn="ctr"/>
            <a:r>
              <a:rPr lang="en-US" sz="3600" dirty="0">
                <a:solidFill>
                  <a:schemeClr val="accent2"/>
                </a:solidFill>
              </a:rPr>
              <a:t>Conditional logic –Simple CASE statement</a:t>
            </a:r>
          </a:p>
        </p:txBody>
      </p:sp>
      <p:sp>
        <p:nvSpPr>
          <p:cNvPr id="20483" name="Rectangle 3"/>
          <p:cNvSpPr>
            <a:spLocks noChangeArrowheads="1"/>
          </p:cNvSpPr>
          <p:nvPr/>
        </p:nvSpPr>
        <p:spPr bwMode="auto">
          <a:xfrm>
            <a:off x="152400" y="533400"/>
            <a:ext cx="4191000" cy="51998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70000"/>
              </a:lnSpc>
              <a:spcBef>
                <a:spcPct val="50000"/>
              </a:spcBef>
            </a:pPr>
            <a:r>
              <a:rPr lang="en-US" sz="1600" dirty="0">
                <a:solidFill>
                  <a:srgbClr val="FF0000"/>
                </a:solidFill>
              </a:rPr>
              <a:t>CASE </a:t>
            </a:r>
            <a:r>
              <a:rPr lang="en-US" sz="1600" i="1" dirty="0">
                <a:solidFill>
                  <a:srgbClr val="FF0000"/>
                </a:solidFill>
              </a:rPr>
              <a:t>selector</a:t>
            </a:r>
            <a:endParaRPr lang="en-US" sz="1600" dirty="0">
              <a:solidFill>
                <a:srgbClr val="FF0000"/>
              </a:solidFill>
            </a:endParaRP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1 THEN </a:t>
            </a:r>
            <a:r>
              <a:rPr lang="en-US" sz="1600" i="1" dirty="0">
                <a:solidFill>
                  <a:srgbClr val="FF0000"/>
                </a:solidFill>
              </a:rPr>
              <a:t>statements</a:t>
            </a: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2 THEN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	[ELSE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END CASE;</a:t>
            </a:r>
          </a:p>
          <a:p>
            <a:pPr marL="342900" indent="-342900" algn="l" rtl="0">
              <a:spcBef>
                <a:spcPct val="50000"/>
              </a:spcBef>
              <a:buFontTx/>
              <a:buChar char="•"/>
            </a:pPr>
            <a:r>
              <a:rPr lang="en-US" i="1" dirty="0"/>
              <a:t>selector</a:t>
            </a:r>
            <a:r>
              <a:rPr lang="en-US" dirty="0"/>
              <a:t> can be an expression of any </a:t>
            </a:r>
            <a:r>
              <a:rPr lang="en-US" dirty="0" err="1"/>
              <a:t>datatype</a:t>
            </a:r>
            <a:r>
              <a:rPr lang="en-US" dirty="0"/>
              <a:t>, and it provides the value we are comparing.</a:t>
            </a:r>
          </a:p>
          <a:p>
            <a:pPr marL="342900" indent="-342900" algn="l" rtl="0">
              <a:spcBef>
                <a:spcPct val="50000"/>
              </a:spcBef>
              <a:buFontTx/>
              <a:buChar char="•"/>
            </a:pPr>
            <a:r>
              <a:rPr lang="en-US" i="1" dirty="0" err="1"/>
              <a:t>Expression_n</a:t>
            </a:r>
            <a:r>
              <a:rPr lang="en-US" i="1" dirty="0"/>
              <a:t> </a:t>
            </a:r>
            <a:r>
              <a:rPr lang="en-US" dirty="0"/>
              <a:t>is the expression to test for equality with the selector.</a:t>
            </a:r>
          </a:p>
          <a:p>
            <a:pPr marL="342900" indent="-342900" algn="l" rtl="0">
              <a:spcBef>
                <a:spcPct val="50000"/>
              </a:spcBef>
              <a:buFontTx/>
              <a:buChar char="•"/>
            </a:pPr>
            <a:endParaRPr lang="en-US"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38</a:t>
            </a:fld>
            <a:endParaRPr lang="en-US" altLang="en-US"/>
          </a:p>
        </p:txBody>
      </p:sp>
      <p:sp>
        <p:nvSpPr>
          <p:cNvPr id="4" name="TextBox 3"/>
          <p:cNvSpPr txBox="1"/>
          <p:nvPr/>
        </p:nvSpPr>
        <p:spPr>
          <a:xfrm>
            <a:off x="4572000" y="980728"/>
            <a:ext cx="3960440" cy="4524315"/>
          </a:xfrm>
          <a:prstGeom prst="rect">
            <a:avLst/>
          </a:prstGeom>
          <a:solidFill>
            <a:schemeClr val="bg1"/>
          </a:solidFill>
        </p:spPr>
        <p:txBody>
          <a:bodyPr wrap="square" rtlCol="1">
            <a:spAutoFit/>
          </a:bodyPr>
          <a:lstStyle/>
          <a:p>
            <a:pPr marL="342900" indent="-342900" algn="l" rtl="0">
              <a:spcBef>
                <a:spcPct val="50000"/>
              </a:spcBef>
              <a:buFontTx/>
              <a:buChar char="•"/>
            </a:pPr>
            <a:r>
              <a:rPr lang="en-US" dirty="0"/>
              <a:t>If no WHEN matches the selector value, then the ELSE clause is executed. </a:t>
            </a:r>
          </a:p>
          <a:p>
            <a:pPr marL="342900" indent="-342900" algn="l" rtl="0">
              <a:spcBef>
                <a:spcPct val="50000"/>
              </a:spcBef>
              <a:buFontTx/>
              <a:buChar char="•"/>
            </a:pPr>
            <a:r>
              <a:rPr lang="en-US" dirty="0"/>
              <a:t>If there is no ELSE clause PL/SQL will implicitly supply:       	             </a:t>
            </a:r>
            <a:endParaRPr lang="en-US" dirty="0" smtClean="0"/>
          </a:p>
          <a:p>
            <a:pPr algn="l" rtl="0">
              <a:spcBef>
                <a:spcPct val="50000"/>
              </a:spcBef>
            </a:pPr>
            <a:r>
              <a:rPr lang="en-US" dirty="0" smtClean="0"/>
              <a:t> </a:t>
            </a:r>
            <a:r>
              <a:rPr lang="en-US" sz="1600" dirty="0">
                <a:solidFill>
                  <a:srgbClr val="FF0000"/>
                </a:solidFill>
              </a:rPr>
              <a:t>ELSE RAISE CASE_NOT_FOUND;</a:t>
            </a:r>
            <a:r>
              <a:rPr lang="en-US" dirty="0"/>
              <a:t>      which will terminate the program with an error (if the program ends up in the ELSE clause).</a:t>
            </a:r>
            <a:endParaRPr lang="ar-SA" dirty="0"/>
          </a:p>
        </p:txBody>
      </p:sp>
    </p:spTree>
    <p:extLst>
      <p:ext uri="{BB962C8B-B14F-4D97-AF65-F5344CB8AC3E}">
        <p14:creationId xmlns:p14="http://schemas.microsoft.com/office/powerpoint/2010/main" val="1225547215"/>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p:cTn id="7" dur="500" fill="hold"/>
                                        <p:tgtEl>
                                          <p:spTgt spid="204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48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p:cTn id="13" dur="500" fill="hold"/>
                                        <p:tgtEl>
                                          <p:spTgt spid="2048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48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p:cTn id="19" dur="500" fill="hold"/>
                                        <p:tgtEl>
                                          <p:spTgt spid="2048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48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0483">
                                            <p:txEl>
                                              <p:pRg st="3" end="3"/>
                                            </p:txEl>
                                          </p:spTgt>
                                        </p:tgtEl>
                                        <p:attrNameLst>
                                          <p:attrName>style.visibility</p:attrName>
                                        </p:attrNameLst>
                                      </p:cBhvr>
                                      <p:to>
                                        <p:strVal val="visible"/>
                                      </p:to>
                                    </p:set>
                                    <p:anim calcmode="lin" valueType="num">
                                      <p:cBhvr>
                                        <p:cTn id="25" dur="500" fill="hold"/>
                                        <p:tgtEl>
                                          <p:spTgt spid="2048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048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0483">
                                            <p:txEl>
                                              <p:pRg st="4" end="4"/>
                                            </p:txEl>
                                          </p:spTgt>
                                        </p:tgtEl>
                                        <p:attrNameLst>
                                          <p:attrName>style.visibility</p:attrName>
                                        </p:attrNameLst>
                                      </p:cBhvr>
                                      <p:to>
                                        <p:strVal val="visible"/>
                                      </p:to>
                                    </p:set>
                                    <p:anim calcmode="lin" valueType="num">
                                      <p:cBhvr>
                                        <p:cTn id="31" dur="500" fill="hold"/>
                                        <p:tgtEl>
                                          <p:spTgt spid="2048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048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 calcmode="lin" valueType="num">
                                      <p:cBhvr>
                                        <p:cTn id="37" dur="500" fill="hold"/>
                                        <p:tgtEl>
                                          <p:spTgt spid="2048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2048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0483">
                                            <p:txEl>
                                              <p:pRg st="6" end="6"/>
                                            </p:txEl>
                                          </p:spTgt>
                                        </p:tgtEl>
                                        <p:attrNameLst>
                                          <p:attrName>style.visibility</p:attrName>
                                        </p:attrNameLst>
                                      </p:cBhvr>
                                      <p:to>
                                        <p:strVal val="visible"/>
                                      </p:to>
                                    </p:set>
                                    <p:anim calcmode="lin" valueType="num">
                                      <p:cBhvr>
                                        <p:cTn id="43" dur="500" fill="hold"/>
                                        <p:tgtEl>
                                          <p:spTgt spid="2048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048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39</a:t>
            </a:fld>
            <a:endParaRPr lang="en-US" altLang="en-US"/>
          </a:p>
        </p:txBody>
      </p:sp>
      <p:sp>
        <p:nvSpPr>
          <p:cNvPr id="3" name="Rectangle 4"/>
          <p:cNvSpPr>
            <a:spLocks noChangeArrowheads="1"/>
          </p:cNvSpPr>
          <p:nvPr/>
        </p:nvSpPr>
        <p:spPr bwMode="auto">
          <a:xfrm>
            <a:off x="179512" y="533400"/>
            <a:ext cx="8659688" cy="5703912"/>
          </a:xfrm>
          <a:prstGeom prst="rect">
            <a:avLst/>
          </a:prstGeom>
          <a:solidFill>
            <a:schemeClr val="accent3">
              <a:lumMod val="85000"/>
            </a:schemeClr>
          </a:solidFill>
          <a:ln w="9525">
            <a:noFill/>
            <a:miter lim="800000"/>
            <a:headEnd/>
            <a:tailEnd/>
          </a:ln>
          <a:effectLst/>
        </p:spPr>
        <p:txBody>
          <a:bodyPr/>
          <a:lstStyle/>
          <a:p>
            <a:pPr marL="342900" indent="-342900" algn="l" rtl="0">
              <a:defRPr/>
            </a:pPr>
            <a:r>
              <a:rPr lang="en-US" sz="3200" dirty="0" smtClean="0">
                <a:solidFill>
                  <a:srgbClr val="FF0000"/>
                </a:solidFill>
              </a:rPr>
              <a:t>CASE </a:t>
            </a:r>
            <a:r>
              <a:rPr lang="en-US" sz="3200" dirty="0">
                <a:solidFill>
                  <a:srgbClr val="FF0000"/>
                </a:solidFill>
              </a:rPr>
              <a:t>grade</a:t>
            </a:r>
          </a:p>
          <a:p>
            <a:pPr marL="342900" indent="-342900" algn="l" rtl="0">
              <a:defRPr/>
            </a:pPr>
            <a:r>
              <a:rPr lang="en-US" sz="3200" dirty="0">
                <a:solidFill>
                  <a:srgbClr val="FF0000"/>
                </a:solidFill>
              </a:rPr>
              <a:t>   WHEN 'A'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('Excellent');</a:t>
            </a:r>
          </a:p>
          <a:p>
            <a:pPr marL="342900" indent="-342900" algn="l" rtl="0">
              <a:defRPr/>
            </a:pPr>
            <a:r>
              <a:rPr lang="en-US" sz="3200" dirty="0">
                <a:solidFill>
                  <a:srgbClr val="FF0000"/>
                </a:solidFill>
              </a:rPr>
              <a:t>   WHEN 'B'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('Very Good');</a:t>
            </a:r>
          </a:p>
          <a:p>
            <a:pPr marL="342900" indent="-342900" algn="l" rtl="0">
              <a:defRPr/>
            </a:pPr>
            <a:r>
              <a:rPr lang="en-US" sz="3200" dirty="0">
                <a:solidFill>
                  <a:srgbClr val="FF0000"/>
                </a:solidFill>
              </a:rPr>
              <a:t>   WHEN 'C' THEN</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('Good');</a:t>
            </a:r>
          </a:p>
          <a:p>
            <a:pPr marL="342900" indent="-342900" algn="l" rtl="0">
              <a:defRPr/>
            </a:pPr>
            <a:r>
              <a:rPr lang="en-US" sz="3200" dirty="0">
                <a:solidFill>
                  <a:srgbClr val="FF0000"/>
                </a:solidFill>
              </a:rPr>
              <a:t>   WHEN 'D' THEN 	</a:t>
            </a:r>
            <a:r>
              <a:rPr lang="en-US" sz="3200" dirty="0" err="1">
                <a:solidFill>
                  <a:srgbClr val="FF0000"/>
                </a:solidFill>
              </a:rPr>
              <a:t>dbms_output.put_line</a:t>
            </a:r>
            <a:r>
              <a:rPr lang="en-US" sz="3200" dirty="0">
                <a:solidFill>
                  <a:srgbClr val="FF0000"/>
                </a:solidFill>
              </a:rPr>
              <a:t>('Fair');</a:t>
            </a:r>
          </a:p>
          <a:p>
            <a:pPr marL="342900" indent="-342900" algn="l" rtl="0">
              <a:defRPr/>
            </a:pPr>
            <a:r>
              <a:rPr lang="en-US" sz="3200" dirty="0">
                <a:solidFill>
                  <a:srgbClr val="FF0000"/>
                </a:solidFill>
              </a:rPr>
              <a:t>   WHEN 'F' THEN 	</a:t>
            </a:r>
            <a:r>
              <a:rPr lang="en-US" sz="3200" dirty="0" err="1">
                <a:solidFill>
                  <a:srgbClr val="FF0000"/>
                </a:solidFill>
              </a:rPr>
              <a:t>dbms_output.put_line</a:t>
            </a:r>
            <a:r>
              <a:rPr lang="en-US" sz="3200" dirty="0">
                <a:solidFill>
                  <a:srgbClr val="FF0000"/>
                </a:solidFill>
              </a:rPr>
              <a:t>('Poor');</a:t>
            </a:r>
          </a:p>
          <a:p>
            <a:pPr marL="342900" indent="-342900" algn="l" rtl="0">
              <a:defRPr/>
            </a:pPr>
            <a:r>
              <a:rPr lang="en-US" sz="3200" dirty="0">
                <a:solidFill>
                  <a:srgbClr val="FF0000"/>
                </a:solidFill>
              </a:rPr>
              <a:t>   ELSE </a:t>
            </a:r>
            <a:r>
              <a:rPr lang="en-US" sz="3200" dirty="0" err="1">
                <a:solidFill>
                  <a:srgbClr val="FF0000"/>
                </a:solidFill>
              </a:rPr>
              <a:t>dbms_output.put_line</a:t>
            </a:r>
            <a:r>
              <a:rPr lang="en-US" sz="3200" dirty="0">
                <a:solidFill>
                  <a:srgbClr val="FF0000"/>
                </a:solidFill>
              </a:rPr>
              <a:t>('No such grade');</a:t>
            </a:r>
          </a:p>
          <a:p>
            <a:pPr marL="342900" indent="-342900" algn="l" rtl="0">
              <a:defRPr/>
            </a:pPr>
            <a:r>
              <a:rPr lang="en-US" sz="3200" dirty="0">
                <a:solidFill>
                  <a:srgbClr val="FF0000"/>
                </a:solidFill>
              </a:rPr>
              <a:t>END CASE;</a:t>
            </a:r>
          </a:p>
          <a:p>
            <a:pPr marL="342900" indent="-342900" algn="l" rtl="0">
              <a:defRPr/>
            </a:pPr>
            <a:endParaRPr lang="en-US" sz="2000" dirty="0">
              <a:solidFill>
                <a:schemeClr val="accent2"/>
              </a:solidFill>
            </a:endParaRPr>
          </a:p>
          <a:p>
            <a:pPr marL="342900" indent="-342900">
              <a:defRPr/>
            </a:pPr>
            <a:endParaRPr lang="en-US" sz="2000" dirty="0">
              <a:solidFill>
                <a:schemeClr val="accent2"/>
              </a:solidFill>
            </a:endParaRPr>
          </a:p>
        </p:txBody>
      </p:sp>
    </p:spTree>
    <p:extLst>
      <p:ext uri="{BB962C8B-B14F-4D97-AF65-F5344CB8AC3E}">
        <p14:creationId xmlns:p14="http://schemas.microsoft.com/office/powerpoint/2010/main" val="326098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228600" y="571500"/>
            <a:ext cx="8534400" cy="2286000"/>
          </a:xfrm>
        </p:spPr>
        <p:txBody>
          <a:bodyPr/>
          <a:lstStyle/>
          <a:p>
            <a:pPr>
              <a:buFont typeface="Monotype Sorts"/>
              <a:buNone/>
            </a:pPr>
            <a:r>
              <a:rPr lang="en-US" sz="11500" smtClean="0"/>
              <a:t>THE END </a:t>
            </a:r>
            <a:endParaRPr lang="ar-SA" sz="11500" smtClean="0"/>
          </a:p>
        </p:txBody>
      </p:sp>
      <p:sp>
        <p:nvSpPr>
          <p:cNvPr id="2765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661ABE2-43DB-4D22-A1AF-9C02FA587D05}" type="slidenum">
              <a:rPr lang="ar-SA" altLang="en-US" sz="1400" smtClean="0"/>
              <a:pPr/>
              <a:t>40</a:t>
            </a:fld>
            <a:endParaRPr lang="en-US" altLang="en-US" sz="1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ipboard">
  <a:themeElements>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fontScheme name="Clipboar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Clipboard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Clipboard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lipboard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ipboard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ipboard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2164</TotalTime>
  <Words>1645</Words>
  <Application>Microsoft Office PowerPoint</Application>
  <PresentationFormat>On-screen Show (4:3)</PresentationFormat>
  <Paragraphs>361</Paragraphs>
  <Slides>40</Slides>
  <Notes>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Clipboard</vt:lpstr>
      <vt:lpstr>PowerPoint Presentation</vt:lpstr>
      <vt:lpstr>PowerPoint Presentation</vt:lpstr>
      <vt:lpstr>Programming in Oracle  with PL/SQL</vt:lpstr>
      <vt:lpstr>What is PL/SQL?</vt:lpstr>
      <vt:lpstr>Using SQL Queries in PL/SQL Programs</vt:lpstr>
      <vt:lpstr>Fundamentals of PL/SQL</vt:lpstr>
      <vt:lpstr>Variables and Data Types</vt:lpstr>
      <vt:lpstr>Scalar Data Types</vt:lpstr>
      <vt:lpstr>Scalar Data Types</vt:lpstr>
      <vt:lpstr>Scalar Data Types</vt:lpstr>
      <vt:lpstr>Examples</vt:lpstr>
      <vt:lpstr>Anchored Data Types</vt:lpstr>
      <vt:lpstr>Anchored Data Types (cont.)</vt:lpstr>
      <vt:lpstr>Composite Data Types</vt:lpstr>
      <vt:lpstr>Composite Data Types (cont.)</vt:lpstr>
      <vt:lpstr>PL/SQL Program Blocks</vt:lpstr>
      <vt:lpstr>PL/SQL Program Blocks</vt:lpstr>
      <vt:lpstr>Comments: </vt:lpstr>
      <vt:lpstr>Arithmetic Operators</vt:lpstr>
      <vt:lpstr>Assignment Statements</vt:lpstr>
      <vt:lpstr>Executing a PL/SQL Program in SQL*Plus</vt:lpstr>
      <vt:lpstr>PowerPoint Presentation</vt:lpstr>
      <vt:lpstr>Executing a PL/SQL Program in SQL*Plus</vt:lpstr>
      <vt:lpstr>Input and output example</vt:lpstr>
      <vt:lpstr>SELECT Statements </vt:lpstr>
      <vt:lpstr>Conditional statements</vt:lpstr>
      <vt:lpstr>Conditional statements</vt:lpstr>
      <vt:lpstr>PL/SQL Decision Control Structures</vt:lpstr>
      <vt:lpstr>PowerPoint Presentation</vt:lpstr>
      <vt:lpstr>Example</vt:lpstr>
      <vt:lpstr>Example (cont.)</vt:lpstr>
      <vt:lpstr>IF/ELSIF Example</vt:lpstr>
      <vt:lpstr>Complex Conditions</vt:lpstr>
      <vt:lpstr>Conditional logic</vt:lpstr>
      <vt:lpstr>IF-THEN-ELSIF Statements</vt:lpstr>
      <vt:lpstr>Suppose we have the following table:</vt:lpstr>
      <vt:lpstr>                Solution</vt:lpstr>
      <vt:lpstr>PowerPoint Presentation</vt:lpstr>
      <vt:lpstr>PowerPoint Presentation</vt:lpstr>
      <vt:lpstr>PowerPoint Presentation</vt:lpstr>
    </vt:vector>
  </TitlesOfParts>
  <Company>Rochester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dc:title>
  <dc:creator>Elizabeth Lane Lawley</dc:creator>
  <cp:lastModifiedBy>lenda</cp:lastModifiedBy>
  <cp:revision>213</cp:revision>
  <dcterms:created xsi:type="dcterms:W3CDTF">2000-10-30T22:31:36Z</dcterms:created>
  <dcterms:modified xsi:type="dcterms:W3CDTF">2012-02-26T19:34:10Z</dcterms:modified>
</cp:coreProperties>
</file>