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26"/>
  </p:notesMasterIdLst>
  <p:sldIdLst>
    <p:sldId id="282" r:id="rId2"/>
    <p:sldId id="281" r:id="rId3"/>
    <p:sldId id="257" r:id="rId4"/>
    <p:sldId id="262" r:id="rId5"/>
    <p:sldId id="258" r:id="rId6"/>
    <p:sldId id="259" r:id="rId7"/>
    <p:sldId id="260" r:id="rId8"/>
    <p:sldId id="289" r:id="rId9"/>
    <p:sldId id="286" r:id="rId10"/>
    <p:sldId id="263" r:id="rId11"/>
    <p:sldId id="268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88" r:id="rId20"/>
    <p:sldId id="278" r:id="rId21"/>
    <p:sldId id="277" r:id="rId22"/>
    <p:sldId id="279" r:id="rId23"/>
    <p:sldId id="283" r:id="rId24"/>
    <p:sldId id="285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lnSpc>
        <a:spcPct val="90000"/>
      </a:lnSpc>
      <a:spcBef>
        <a:spcPct val="20000"/>
      </a:spcBef>
      <a:spcAft>
        <a:spcPct val="0"/>
      </a:spcAft>
      <a:defRPr sz="28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20000"/>
      </a:spcBef>
      <a:spcAft>
        <a:spcPct val="0"/>
      </a:spcAft>
      <a:defRPr sz="28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20000"/>
      </a:spcBef>
      <a:spcAft>
        <a:spcPct val="0"/>
      </a:spcAft>
      <a:defRPr sz="28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20000"/>
      </a:spcBef>
      <a:spcAft>
        <a:spcPct val="0"/>
      </a:spcAft>
      <a:defRPr sz="28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20000"/>
      </a:spcBef>
      <a:spcAft>
        <a:spcPct val="0"/>
      </a:spcAft>
      <a:defRPr sz="28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3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5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>
                <a:latin typeface="Times New Roman" pitchFamily="18" charset="0"/>
              </a:defRPr>
            </a:lvl1pPr>
          </a:lstStyle>
          <a:p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>
                <a:latin typeface="Times New Roman" pitchFamily="18" charset="0"/>
              </a:defRPr>
            </a:lvl1pPr>
          </a:lstStyle>
          <a:p>
            <a:endParaRPr lang="en-GB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Klicka här för att ändra format på bakgrundstexten</a:t>
            </a:r>
          </a:p>
          <a:p>
            <a:pPr lvl="1"/>
            <a:r>
              <a:rPr lang="en-US" smtClean="0"/>
              <a:t>Nivå två</a:t>
            </a:r>
          </a:p>
          <a:p>
            <a:pPr lvl="2"/>
            <a:r>
              <a:rPr lang="en-US" smtClean="0"/>
              <a:t>Nivå tre</a:t>
            </a:r>
          </a:p>
          <a:p>
            <a:pPr lvl="3"/>
            <a:r>
              <a:rPr lang="en-US" smtClean="0"/>
              <a:t>Nivå fyra</a:t>
            </a:r>
          </a:p>
          <a:p>
            <a:pPr lvl="4"/>
            <a:r>
              <a:rPr lang="en-US" smtClean="0"/>
              <a:t>Nivå fem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>
                <a:latin typeface="Times New Roman" pitchFamily="18" charset="0"/>
              </a:defRPr>
            </a:lvl1pPr>
          </a:lstStyle>
          <a:p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fld id="{918E382E-3A8B-4F92-A97C-FBC34ADB4C13}" type="slidenum">
              <a:rPr lang="ar-SA"/>
              <a:pPr/>
              <a:t>‹#›</a:t>
            </a:fld>
            <a:endParaRPr lang="en-GB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51195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667DE0D-ECCC-498A-93C7-98EDBF6D9EF8}" type="slidenum">
              <a:rPr lang="ar-SA" smtClean="0"/>
              <a:pPr/>
              <a:t>‹#›</a:t>
            </a:fld>
            <a:r>
              <a:rPr lang="en-US" smtClean="0"/>
              <a:t>/27</a:t>
            </a:r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A368BC-172F-4E9E-B8C1-E575DB4FFF30}" type="slidenum">
              <a:rPr lang="ar-SA" smtClean="0"/>
              <a:pPr/>
              <a:t>‹#›</a:t>
            </a:fld>
            <a:r>
              <a:rPr lang="en-US" smtClean="0"/>
              <a:t>/27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3751EC41-036F-4DA0-87E2-BDE5332CE9E4}" type="slidenum">
              <a:rPr lang="ar-SA" smtClean="0"/>
              <a:pPr/>
              <a:t>‹#›</a:t>
            </a:fld>
            <a:r>
              <a:rPr lang="en-US" smtClean="0"/>
              <a:t>/27</a:t>
            </a:r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88FC7E-1275-4B7A-ADF0-AB0A25B1EC38}" type="slidenum">
              <a:rPr lang="ar-SA" smtClean="0"/>
              <a:pPr/>
              <a:t>‹#›</a:t>
            </a:fld>
            <a:r>
              <a:rPr lang="en-US" smtClean="0"/>
              <a:t>/27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F8ECA5-6E99-4174-B0FA-26F9637C7202}" type="slidenum">
              <a:rPr lang="ar-SA" smtClean="0"/>
              <a:pPr/>
              <a:t>‹#›</a:t>
            </a:fld>
            <a:r>
              <a:rPr lang="en-US" smtClean="0"/>
              <a:t>/27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0E6CE9-B2CF-4F9E-85BF-A1DE0A28BBB2}" type="slidenum">
              <a:rPr lang="ar-SA" smtClean="0"/>
              <a:pPr/>
              <a:t>‹#›</a:t>
            </a:fld>
            <a:r>
              <a:rPr lang="en-US" smtClean="0"/>
              <a:t>/27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DF2AE4-6E0B-4F96-A0FC-7B8C753BDD49}" type="slidenum">
              <a:rPr lang="ar-SA" smtClean="0"/>
              <a:pPr/>
              <a:t>‹#›</a:t>
            </a:fld>
            <a:r>
              <a:rPr lang="en-US" smtClean="0"/>
              <a:t>/27</a:t>
            </a:r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9B8DCA-0E0A-4746-8512-D446DE57A9AA}" type="slidenum">
              <a:rPr lang="ar-SA" smtClean="0"/>
              <a:pPr/>
              <a:t>‹#›</a:t>
            </a:fld>
            <a:r>
              <a:rPr lang="en-US" smtClean="0"/>
              <a:t>/27</a:t>
            </a:r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357D9D-D98F-4264-92C8-91063682E561}" type="slidenum">
              <a:rPr lang="ar-SA" smtClean="0"/>
              <a:pPr/>
              <a:t>‹#›</a:t>
            </a:fld>
            <a:r>
              <a:rPr lang="en-US" smtClean="0"/>
              <a:t>/27</a:t>
            </a:r>
            <a:endParaRPr lang="en-GB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F996F7-A619-4C01-A58C-26474A584B81}" type="slidenum">
              <a:rPr lang="ar-SA" smtClean="0"/>
              <a:pPr/>
              <a:t>‹#›</a:t>
            </a:fld>
            <a:r>
              <a:rPr lang="en-US" smtClean="0"/>
              <a:t>/27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69BC944-5043-4755-947C-63141BA62448}" type="slidenum">
              <a:rPr lang="ar-SA" smtClean="0"/>
              <a:pPr/>
              <a:t>‹#›</a:t>
            </a:fld>
            <a:r>
              <a:rPr lang="en-US" smtClean="0"/>
              <a:t>/27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E5CEF2FC-171F-4168-96A7-986A297A0752}" type="slidenum">
              <a:rPr lang="ar-SA" smtClean="0"/>
              <a:pPr/>
              <a:t>‹#›</a:t>
            </a:fld>
            <a:r>
              <a:rPr lang="en-US" smtClean="0"/>
              <a:t>/27</a:t>
            </a:r>
            <a:endParaRPr lang="en-GB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0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ChangeArrowheads="1"/>
          </p:cNvSpPr>
          <p:nvPr/>
        </p:nvSpPr>
        <p:spPr bwMode="auto">
          <a:xfrm flipV="1">
            <a:off x="4716463" y="7029450"/>
            <a:ext cx="1219200" cy="460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0" y="2636912"/>
            <a:ext cx="8472268" cy="1661993"/>
          </a:xfr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spc="50" dirty="0">
                <a:ln w="11430"/>
                <a:solidFill>
                  <a:schemeClr val="bg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,Bold"/>
              </a:rPr>
              <a:t>Computer Data Security &amp; Privacy</a:t>
            </a:r>
            <a:endParaRPr lang="en-US" sz="5400" spc="50" dirty="0">
              <a:ln w="11430"/>
              <a:solidFill>
                <a:schemeClr val="bg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6881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Clr>
                <a:srgbClr val="B13F9A"/>
              </a:buClr>
              <a:buNone/>
              <a:defRPr/>
            </a:pPr>
            <a:endParaRPr lang="en-US" sz="5400" b="1" cap="all" dirty="0" smtClean="0">
              <a:ln w="500">
                <a:solidFill>
                  <a:srgbClr val="B13F9A">
                    <a:shade val="20000"/>
                    <a:satMod val="120000"/>
                  </a:srgbClr>
                </a:solidFill>
              </a:ln>
              <a:solidFill>
                <a:srgbClr val="B13F9A">
                  <a:lumMod val="60000"/>
                  <a:lumOff val="40000"/>
                </a:srgbClr>
              </a:solidFill>
            </a:endParaRPr>
          </a:p>
          <a:p>
            <a:pPr marL="0" lvl="0" indent="0" algn="ctr">
              <a:buClr>
                <a:srgbClr val="B13F9A"/>
              </a:buClr>
              <a:buNone/>
              <a:defRPr/>
            </a:pPr>
            <a:r>
              <a:rPr lang="en-US" sz="54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B13F9A">
                    <a:lumMod val="60000"/>
                    <a:lumOff val="40000"/>
                  </a:srgbClr>
                </a:solidFill>
              </a:rPr>
              <a:t>Lecture </a:t>
            </a:r>
            <a:r>
              <a:rPr lang="en-US" sz="54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B13F9A">
                    <a:lumMod val="60000"/>
                    <a:lumOff val="40000"/>
                  </a:srgbClr>
                </a:solidFill>
              </a:rPr>
              <a:t># </a:t>
            </a:r>
            <a:r>
              <a:rPr lang="en-US" sz="54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B13F9A">
                    <a:lumMod val="60000"/>
                    <a:lumOff val="40000"/>
                  </a:srgbClr>
                </a:solidFill>
              </a:rPr>
              <a:t>4</a:t>
            </a:r>
          </a:p>
          <a:p>
            <a:pPr marL="0" lvl="0" indent="0" algn="ctr">
              <a:buClr>
                <a:srgbClr val="B13F9A"/>
              </a:buClr>
              <a:buNone/>
              <a:defRPr/>
            </a:pPr>
            <a:endParaRPr lang="en-US" sz="5400" b="1" cap="all" dirty="0">
              <a:ln w="500">
                <a:solidFill>
                  <a:srgbClr val="B13F9A">
                    <a:shade val="20000"/>
                    <a:satMod val="120000"/>
                  </a:srgbClr>
                </a:solidFill>
              </a:ln>
              <a:solidFill>
                <a:srgbClr val="B13F9A">
                  <a:lumMod val="60000"/>
                  <a:lumOff val="40000"/>
                </a:srgbClr>
              </a:solidFill>
            </a:endParaRPr>
          </a:p>
          <a:p>
            <a:pPr marL="0" lvl="0" indent="0" algn="ctr">
              <a:buClr>
                <a:srgbClr val="B13F9A"/>
              </a:buClr>
              <a:buNone/>
              <a:defRPr/>
            </a:pPr>
            <a:r>
              <a:rPr lang="en-US" sz="24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F4E7ED">
                    <a:lumMod val="75000"/>
                  </a:srgbClr>
                </a:solidFill>
              </a:rPr>
              <a:t>Public – key cryptography &amp; massage  authentication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368BC-172F-4E9E-B8C1-E575DB4FFF30}" type="slidenum">
              <a:rPr lang="ar-SA" smtClean="0"/>
              <a:pPr/>
              <a:t>2</a:t>
            </a:fld>
            <a:r>
              <a:rPr lang="en-US" smtClean="0"/>
              <a:t>/27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732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OUTLINES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Public-Key Cryptography and Message Authentication</a:t>
            </a:r>
            <a:endParaRPr lang="en-US" dirty="0"/>
          </a:p>
          <a:p>
            <a:pPr lvl="0"/>
            <a:r>
              <a:rPr lang="en-GB" dirty="0"/>
              <a:t>Approaches to Message Authentication</a:t>
            </a:r>
            <a:endParaRPr lang="en-US" dirty="0"/>
          </a:p>
          <a:p>
            <a:pPr lvl="0"/>
            <a:r>
              <a:rPr lang="en-GB" dirty="0"/>
              <a:t>Secure Hash Functions and </a:t>
            </a:r>
            <a:r>
              <a:rPr lang="en-GB" dirty="0" smtClean="0"/>
              <a:t>HMAC</a:t>
            </a:r>
          </a:p>
          <a:p>
            <a:pPr lvl="0"/>
            <a:r>
              <a:rPr lang="en-US" dirty="0"/>
              <a:t>Digital signature</a:t>
            </a:r>
          </a:p>
          <a:p>
            <a:pPr lvl="0"/>
            <a:r>
              <a:rPr lang="en-GB" dirty="0"/>
              <a:t>Public-Key Cryptography Principles</a:t>
            </a:r>
            <a:endParaRPr lang="en-US" dirty="0"/>
          </a:p>
          <a:p>
            <a:r>
              <a:rPr lang="en-GB" dirty="0"/>
              <a:t>Public-Key Cryptography </a:t>
            </a:r>
            <a:r>
              <a:rPr lang="en-GB" dirty="0" smtClean="0"/>
              <a:t>Algorithms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55CA1-A272-4615-9940-4434283D47E9}" type="slidenum">
              <a:rPr lang="ar-SA"/>
              <a:pPr/>
              <a:t>3</a:t>
            </a:fld>
            <a:r>
              <a:rPr lang="en-US"/>
              <a:t>/27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Authentication</a:t>
            </a:r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219" name="Rectangle 205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endParaRPr lang="en-GB" sz="2800" dirty="0"/>
          </a:p>
          <a:p>
            <a:r>
              <a:rPr lang="en-US" sz="2400" dirty="0"/>
              <a:t>Authentication means user name and password, to find that the asserted identity is a valid for the particular person or not. So with such type of authentication it becomes difficult for the unauthorized person to enter.</a:t>
            </a:r>
          </a:p>
          <a:p>
            <a:pPr>
              <a:buFontTx/>
              <a:buNone/>
            </a:pPr>
            <a:endParaRPr lang="en-GB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64740-A1BB-484C-9DAE-7F4347826B2B}" type="slidenum">
              <a:rPr lang="ar-SA"/>
              <a:pPr/>
              <a:t>4</a:t>
            </a:fld>
            <a:r>
              <a:rPr lang="en-US"/>
              <a:t>/27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340768"/>
            <a:ext cx="7239000" cy="648072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en-GB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GB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Approaches </a:t>
            </a:r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to Message Authentication</a:t>
            </a:r>
            <a:b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sz="2800" dirty="0"/>
              <a:t>Authentication Using Conventional Encryption</a:t>
            </a:r>
          </a:p>
          <a:p>
            <a:pPr lvl="1">
              <a:lnSpc>
                <a:spcPct val="90000"/>
              </a:lnSpc>
            </a:pPr>
            <a:r>
              <a:rPr lang="en-GB" sz="2400" dirty="0"/>
              <a:t>Only the sender and receiver should share a key</a:t>
            </a:r>
          </a:p>
          <a:p>
            <a:pPr>
              <a:lnSpc>
                <a:spcPct val="90000"/>
              </a:lnSpc>
            </a:pPr>
            <a:r>
              <a:rPr lang="en-GB" sz="2800" dirty="0" smtClean="0"/>
              <a:t>Message </a:t>
            </a:r>
            <a:r>
              <a:rPr lang="en-GB" sz="2800" dirty="0"/>
              <a:t>Authentication Code</a:t>
            </a:r>
          </a:p>
          <a:p>
            <a:pPr lvl="1">
              <a:lnSpc>
                <a:spcPct val="90000"/>
              </a:lnSpc>
            </a:pPr>
            <a:r>
              <a:rPr lang="en-GB" sz="2400" dirty="0"/>
              <a:t>Calculate the MAC as a function of the message and the key. MAC</a:t>
            </a:r>
            <a:r>
              <a:rPr lang="sv-SE" sz="2400" dirty="0"/>
              <a:t> </a:t>
            </a:r>
            <a:r>
              <a:rPr lang="en-GB" sz="2400" dirty="0"/>
              <a:t>= F(K, M)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3D207-BD83-4D47-9EC9-82163AB19F8E}" type="slidenum">
              <a:rPr lang="ar-SA"/>
              <a:pPr/>
              <a:t>5</a:t>
            </a:fld>
            <a:r>
              <a:rPr lang="en-US"/>
              <a:t>/27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9415D-23CE-412B-956D-ED0D5839645E}" type="slidenum">
              <a:rPr lang="ar-SA"/>
              <a:pPr/>
              <a:t>6</a:t>
            </a:fld>
            <a:r>
              <a:rPr lang="en-US"/>
              <a:t>/27</a:t>
            </a:r>
            <a:endParaRPr lang="en-GB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44824"/>
            <a:ext cx="7075512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64A0-0F02-4E83-8B17-917D6BB0402E}" type="slidenum">
              <a:rPr lang="ar-SA"/>
              <a:pPr/>
              <a:t>7</a:t>
            </a:fld>
            <a:r>
              <a:rPr lang="en-US"/>
              <a:t>/27</a:t>
            </a:r>
            <a:endParaRPr lang="en-GB"/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6537920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467544" y="304800"/>
            <a:ext cx="7162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</a:pPr>
            <a:r>
              <a:rPr lang="sv-SE" sz="44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One-way HASH function</a:t>
            </a:r>
            <a:endParaRPr lang="en-GB" sz="44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Digital signature</a:t>
            </a:r>
            <a:endParaRPr lang="ar-SA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a mechanism by which a message is authenticated  i.e. proving that a message is effectively coming from a given sender, much like a signature on a paper.  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368BC-172F-4E9E-B8C1-E575DB4FFF30}" type="slidenum">
              <a:rPr lang="ar-SA" smtClean="0"/>
              <a:pPr/>
              <a:t>8</a:t>
            </a:fld>
            <a:r>
              <a:rPr lang="en-US" smtClean="0"/>
              <a:t>/27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08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9BABB-657E-46DF-AA28-A8AB6BE0FCB6}" type="slidenum">
              <a:rPr lang="ar-SA"/>
              <a:pPr/>
              <a:t>9</a:t>
            </a:fld>
            <a:r>
              <a:rPr lang="en-US"/>
              <a:t>/22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72816"/>
            <a:ext cx="6004520" cy="4471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107504" y="188640"/>
            <a:ext cx="7239000" cy="131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44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Typical </a:t>
            </a:r>
            <a:r>
              <a:rPr lang="en-US" sz="44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Digital Signature Approach</a:t>
            </a:r>
          </a:p>
        </p:txBody>
      </p:sp>
    </p:spTree>
    <p:extLst>
      <p:ext uri="{BB962C8B-B14F-4D97-AF65-F5344CB8AC3E}">
        <p14:creationId xmlns:p14="http://schemas.microsoft.com/office/powerpoint/2010/main" val="296184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One-way HASH function</a:t>
            </a:r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8077200" cy="4648200"/>
          </a:xfrm>
        </p:spPr>
        <p:txBody>
          <a:bodyPr/>
          <a:lstStyle/>
          <a:p>
            <a:r>
              <a:rPr lang="sv-SE"/>
              <a:t>Secret value is added before the hash and removed before transmission.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5D36-75B3-44A9-88E8-E5BB9DAA95C3}" type="slidenum">
              <a:rPr lang="ar-SA"/>
              <a:pPr/>
              <a:t>10</a:t>
            </a:fld>
            <a:r>
              <a:rPr lang="en-US"/>
              <a:t>/27</a:t>
            </a:r>
            <a:endParaRPr lang="en-GB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667000"/>
            <a:ext cx="7003504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5760"/>
            <a:ext cx="7239000" cy="1143000"/>
          </a:xfrm>
        </p:spPr>
        <p:txBody>
          <a:bodyPr/>
          <a:lstStyle/>
          <a:p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sv-SE" sz="2800" b="1" dirty="0" smtClean="0"/>
              <a:t>Motivations</a:t>
            </a:r>
            <a:r>
              <a:rPr lang="sv-SE" sz="2800" b="1" dirty="0"/>
              <a:t>:</a:t>
            </a:r>
          </a:p>
          <a:p>
            <a:pPr lvl="1"/>
            <a:r>
              <a:rPr lang="sv-SE" sz="2400" dirty="0"/>
              <a:t>Cryptographic hash functions executes faster in software than encryptoin algorithms such as DES</a:t>
            </a:r>
          </a:p>
          <a:p>
            <a:pPr lvl="1"/>
            <a:r>
              <a:rPr lang="sv-SE" sz="2400" dirty="0"/>
              <a:t>Library code for cryptographic hash functions is widely </a:t>
            </a:r>
            <a:r>
              <a:rPr lang="sv-SE" sz="2400" dirty="0" smtClean="0"/>
              <a:t>available.</a:t>
            </a:r>
            <a:endParaRPr lang="sv-SE" sz="2400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7063-528E-4747-AEEC-FCF516402A59}" type="slidenum">
              <a:rPr lang="ar-SA"/>
              <a:pPr/>
              <a:t>11</a:t>
            </a:fld>
            <a:r>
              <a:rPr lang="en-US"/>
              <a:t>/27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Public-Key Cryptography Principles</a:t>
            </a:r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sv-SE" sz="2800"/>
              <a:t>The use of t</a:t>
            </a:r>
            <a:r>
              <a:rPr lang="en-GB" sz="2800"/>
              <a:t>wo keys has consequences in: </a:t>
            </a:r>
            <a:r>
              <a:rPr lang="sv-SE" sz="2800"/>
              <a:t>k</a:t>
            </a:r>
            <a:r>
              <a:rPr lang="en-GB" sz="2800"/>
              <a:t>ey distribution, confidentiality and authentication</a:t>
            </a:r>
            <a:r>
              <a:rPr lang="sv-SE" sz="2800"/>
              <a:t>.</a:t>
            </a:r>
          </a:p>
          <a:p>
            <a:r>
              <a:rPr lang="sv-SE" sz="2800"/>
              <a:t>The scheme has six ingredients</a:t>
            </a:r>
            <a:endParaRPr lang="sv-SE" sz="2000"/>
          </a:p>
          <a:p>
            <a:pPr lvl="1"/>
            <a:r>
              <a:rPr lang="sv-SE" sz="2400"/>
              <a:t>Plaintext</a:t>
            </a:r>
          </a:p>
          <a:p>
            <a:pPr lvl="1"/>
            <a:r>
              <a:rPr lang="sv-SE" sz="2400"/>
              <a:t>Encryption algorithm</a:t>
            </a:r>
          </a:p>
          <a:p>
            <a:pPr lvl="1"/>
            <a:r>
              <a:rPr lang="sv-SE" sz="2400"/>
              <a:t>Public and private key</a:t>
            </a:r>
          </a:p>
          <a:p>
            <a:pPr lvl="1"/>
            <a:r>
              <a:rPr lang="sv-SE" sz="2400"/>
              <a:t>Ciphertext</a:t>
            </a:r>
          </a:p>
          <a:p>
            <a:pPr lvl="1"/>
            <a:r>
              <a:rPr lang="sv-SE" sz="2400"/>
              <a:t>Decryption algorithm</a:t>
            </a:r>
            <a:endParaRPr lang="en-GB" sz="240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4D91-9099-4FD4-9AFB-70393F9B5570}" type="slidenum">
              <a:rPr lang="ar-SA"/>
              <a:pPr/>
              <a:t>12</a:t>
            </a:fld>
            <a:r>
              <a:rPr lang="en-US"/>
              <a:t>/27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Encryption using Public-Key system</a:t>
            </a:r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6028B-C044-4690-B0B7-B0828781CAEE}" type="slidenum">
              <a:rPr lang="ar-SA"/>
              <a:pPr/>
              <a:t>13</a:t>
            </a:fld>
            <a:r>
              <a:rPr lang="en-US"/>
              <a:t>/27</a:t>
            </a:r>
            <a:endParaRPr lang="en-GB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05000"/>
            <a:ext cx="7075512" cy="3756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Authentication using</a:t>
            </a:r>
            <a:r>
              <a:rPr lang="sv-SE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Public-Key System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4B470-9478-4CE2-A697-54EEBF789F3A}" type="slidenum">
              <a:rPr lang="ar-SA"/>
              <a:pPr/>
              <a:t>14</a:t>
            </a:fld>
            <a:r>
              <a:rPr lang="en-US"/>
              <a:t>/27</a:t>
            </a:r>
            <a:endParaRPr lang="en-GB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57400"/>
            <a:ext cx="6694512" cy="3603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Applications for Public-Key Cryptosystems</a:t>
            </a:r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sv-SE" b="1" dirty="0" smtClean="0"/>
              <a:t>Encryption/decryption</a:t>
            </a:r>
            <a:r>
              <a:rPr lang="sv-SE" b="1" dirty="0"/>
              <a:t>: </a:t>
            </a:r>
            <a:r>
              <a:rPr lang="sv-SE" dirty="0"/>
              <a:t>The sender encrypts a message with the recipient’s public key.</a:t>
            </a:r>
            <a:endParaRPr lang="sv-SE" b="1" dirty="0"/>
          </a:p>
          <a:p>
            <a:pPr lvl="1"/>
            <a:r>
              <a:rPr lang="sv-SE" b="1" dirty="0"/>
              <a:t>Digital signature:</a:t>
            </a:r>
            <a:r>
              <a:rPr lang="sv-SE" dirty="0"/>
              <a:t> The sender ”signs” a message with its private key</a:t>
            </a:r>
            <a:r>
              <a:rPr lang="sv-SE" dirty="0" smtClean="0"/>
              <a:t>.</a:t>
            </a:r>
            <a:endParaRPr lang="sv-S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80541-187A-4B0C-A0CF-99A050F4F3DF}" type="slidenum">
              <a:rPr lang="ar-SA"/>
              <a:pPr/>
              <a:t>15</a:t>
            </a:fld>
            <a:r>
              <a:rPr lang="en-US"/>
              <a:t>/27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Requirements for Public-Key Cryptography</a:t>
            </a:r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GB" dirty="0"/>
              <a:t>Computationally easy for a party B to generate a pair (public key K</a:t>
            </a:r>
            <a:r>
              <a:rPr lang="sv-SE" dirty="0"/>
              <a:t>U</a:t>
            </a:r>
            <a:r>
              <a:rPr lang="sv-SE" sz="2000" dirty="0"/>
              <a:t>b</a:t>
            </a:r>
            <a:r>
              <a:rPr lang="sv-SE" dirty="0"/>
              <a:t>, private key KR</a:t>
            </a:r>
            <a:r>
              <a:rPr lang="sv-SE" baseline="-25000" dirty="0"/>
              <a:t>b</a:t>
            </a:r>
            <a:r>
              <a:rPr lang="sv-SE" dirty="0"/>
              <a:t>)</a:t>
            </a:r>
          </a:p>
          <a:p>
            <a:pPr marL="609600" indent="-609600">
              <a:buFontTx/>
              <a:buAutoNum type="arabicPeriod"/>
            </a:pPr>
            <a:r>
              <a:rPr lang="sv-SE" dirty="0"/>
              <a:t>Easy for sender to generate ciphertext: </a:t>
            </a:r>
          </a:p>
          <a:p>
            <a:pPr marL="609600" indent="-609600">
              <a:buFontTx/>
              <a:buAutoNum type="arabicPeriod"/>
            </a:pPr>
            <a:r>
              <a:rPr lang="sv-SE" dirty="0"/>
              <a:t>Easy for the receiver to decrypt ciphertect using private key:</a:t>
            </a:r>
          </a:p>
          <a:p>
            <a:pPr marL="609600" indent="-609600">
              <a:buFontTx/>
              <a:buAutoNum type="arabicPeriod"/>
            </a:pPr>
            <a:endParaRPr lang="sv-SE" dirty="0"/>
          </a:p>
          <a:p>
            <a:pPr marL="609600" indent="-609600">
              <a:buFontTx/>
              <a:buAutoNum type="arabicPeriod"/>
            </a:pP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47B74-0F4E-4C74-82FD-FEEE358B9C5B}" type="slidenum">
              <a:rPr lang="ar-SA"/>
              <a:pPr/>
              <a:t>16</a:t>
            </a:fld>
            <a:r>
              <a:rPr lang="en-US"/>
              <a:t>/27</a:t>
            </a:r>
            <a:endParaRPr lang="en-GB"/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5252307"/>
              </p:ext>
            </p:extLst>
          </p:nvPr>
        </p:nvGraphicFramePr>
        <p:xfrm>
          <a:off x="3086472" y="4593629"/>
          <a:ext cx="2133600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4" name="Equation" r:id="rId3" imgW="863280" imgH="228600" progId="Equation.3">
                  <p:embed/>
                </p:oleObj>
              </mc:Choice>
              <mc:Fallback>
                <p:oleObj name="Equation" r:id="rId3" imgW="86328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6472" y="4593629"/>
                        <a:ext cx="2133600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1371600" y="5715000"/>
          <a:ext cx="5029200" cy="59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5" name="Equation" r:id="rId5" imgW="1942920" imgH="228600" progId="Equation.3">
                  <p:embed/>
                </p:oleObj>
              </mc:Choice>
              <mc:Fallback>
                <p:oleObj name="Equation" r:id="rId5" imgW="194292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5715000"/>
                        <a:ext cx="5029200" cy="592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Requirements for Public-Key Cryptography</a:t>
            </a:r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AutoNum type="arabicPeriod" startAt="4"/>
            </a:pPr>
            <a:r>
              <a:rPr lang="en-GB" sz="2800"/>
              <a:t>Computationally infeasible to determine</a:t>
            </a:r>
            <a:r>
              <a:rPr lang="en-GB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2800"/>
              <a:t>private key (KR</a:t>
            </a:r>
            <a:r>
              <a:rPr lang="en-GB" sz="2800" baseline="-25000"/>
              <a:t>b</a:t>
            </a:r>
            <a:r>
              <a:rPr lang="en-GB" sz="2800"/>
              <a:t>) knowing public key (KU</a:t>
            </a:r>
            <a:r>
              <a:rPr lang="en-GB" sz="2800" baseline="-25000"/>
              <a:t>b</a:t>
            </a:r>
            <a:r>
              <a:rPr lang="en-GB" sz="2800"/>
              <a:t>)</a:t>
            </a:r>
          </a:p>
          <a:p>
            <a:pPr marL="609600" indent="-609600">
              <a:buFontTx/>
              <a:buAutoNum type="arabicPeriod" startAt="4"/>
            </a:pPr>
            <a:r>
              <a:rPr lang="en-GB" sz="2800"/>
              <a:t>Computationally infeasible to recover message M, knowing KU</a:t>
            </a:r>
            <a:r>
              <a:rPr lang="en-GB" sz="2800" baseline="-25000"/>
              <a:t>b </a:t>
            </a:r>
            <a:r>
              <a:rPr lang="en-GB" sz="2800"/>
              <a:t>and ciphertext C</a:t>
            </a:r>
            <a:endParaRPr lang="sv-SE" sz="2800"/>
          </a:p>
          <a:p>
            <a:pPr marL="609600" indent="-609600">
              <a:buFontTx/>
              <a:buAutoNum type="arabicPeriod" startAt="4"/>
            </a:pPr>
            <a:r>
              <a:rPr lang="sv-SE" sz="2800"/>
              <a:t>Either of the two keys can be used for encryption, with the other used for decryption:</a:t>
            </a:r>
          </a:p>
          <a:p>
            <a:pPr marL="609600" indent="-609600">
              <a:buFontTx/>
              <a:buNone/>
            </a:pPr>
            <a:r>
              <a:rPr lang="sv-SE" sz="2800" baseline="-25000"/>
              <a:t>	</a:t>
            </a:r>
            <a:endParaRPr lang="en-GB" sz="2800" baseline="-25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4AC11-0218-41C3-BBBF-4AF0EA3DFC3B}" type="slidenum">
              <a:rPr lang="ar-SA"/>
              <a:pPr/>
              <a:t>17</a:t>
            </a:fld>
            <a:r>
              <a:rPr lang="en-US"/>
              <a:t>/27</a:t>
            </a:r>
            <a:endParaRPr lang="en-GB"/>
          </a:p>
        </p:txBody>
      </p:sp>
      <p:graphicFrame>
        <p:nvGraphicFramePr>
          <p:cNvPr id="2253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1562183"/>
              </p:ext>
            </p:extLst>
          </p:nvPr>
        </p:nvGraphicFramePr>
        <p:xfrm>
          <a:off x="1371600" y="5776490"/>
          <a:ext cx="6248400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7" name="Equation" r:id="rId3" imgW="2361960" imgH="228600" progId="Equation.3">
                  <p:embed/>
                </p:oleObj>
              </mc:Choice>
              <mc:Fallback>
                <p:oleObj name="Equation" r:id="rId3" imgW="236196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5776490"/>
                        <a:ext cx="6248400" cy="60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Public-Key Cryptographic Algorithms</a:t>
            </a:r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sv-SE" sz="2800" dirty="0"/>
              <a:t>RSA </a:t>
            </a:r>
            <a:r>
              <a:rPr lang="sv-SE" sz="2800" dirty="0" smtClean="0"/>
              <a:t> </a:t>
            </a:r>
            <a:endParaRPr lang="sv-SE" sz="2800" dirty="0"/>
          </a:p>
          <a:p>
            <a:pPr>
              <a:lnSpc>
                <a:spcPct val="90000"/>
              </a:lnSpc>
            </a:pPr>
            <a:r>
              <a:rPr lang="sv-SE" sz="2800" b="1" dirty="0"/>
              <a:t>RSA</a:t>
            </a:r>
            <a:r>
              <a:rPr lang="sv-SE" sz="2800" dirty="0"/>
              <a:t> - Ron Rives, Adi Shamir and Len Adleman at MIT, in 1977.</a:t>
            </a:r>
          </a:p>
          <a:p>
            <a:pPr lvl="1">
              <a:lnSpc>
                <a:spcPct val="90000"/>
              </a:lnSpc>
            </a:pPr>
            <a:r>
              <a:rPr lang="sv-SE" sz="2400" dirty="0"/>
              <a:t>RSA is a block cipher</a:t>
            </a:r>
          </a:p>
          <a:p>
            <a:pPr lvl="1">
              <a:lnSpc>
                <a:spcPct val="90000"/>
              </a:lnSpc>
            </a:pPr>
            <a:r>
              <a:rPr lang="sv-SE" sz="2400" dirty="0"/>
              <a:t>The most widely implemented</a:t>
            </a:r>
          </a:p>
          <a:p>
            <a:pPr marL="0" indent="0">
              <a:lnSpc>
                <a:spcPct val="90000"/>
              </a:lnSpc>
              <a:buNone/>
            </a:pPr>
            <a:endParaRPr lang="sv-SE" sz="2400" dirty="0"/>
          </a:p>
          <a:p>
            <a:pPr lvl="1">
              <a:lnSpc>
                <a:spcPct val="90000"/>
              </a:lnSpc>
              <a:buFontTx/>
              <a:buNone/>
            </a:pPr>
            <a:r>
              <a:rPr lang="sv-SE" sz="2400" dirty="0"/>
              <a:t>	</a:t>
            </a:r>
            <a:endParaRPr lang="en-GB" sz="2400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1BFA0-5E61-40C1-B56D-39593EA35935}" type="slidenum">
              <a:rPr lang="ar-SA"/>
              <a:pPr/>
              <a:t>18</a:t>
            </a:fld>
            <a:r>
              <a:rPr lang="en-US"/>
              <a:t>/27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Home work (groups)</a:t>
            </a:r>
            <a:endParaRPr lang="ar-SA" sz="4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Next Lecture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368BC-172F-4E9E-B8C1-E575DB4FFF30}" type="slidenum">
              <a:rPr lang="ar-SA" smtClean="0"/>
              <a:pPr/>
              <a:t>19</a:t>
            </a:fld>
            <a:r>
              <a:rPr lang="en-US" smtClean="0"/>
              <a:t>/27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3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524784"/>
          </a:xfrm>
        </p:spPr>
        <p:txBody>
          <a:bodyPr>
            <a:normAutofit fontScale="90000"/>
          </a:bodyPr>
          <a:lstStyle/>
          <a:p>
            <a:r>
              <a:rPr lang="sv-SE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RSA Algorithm –    Key Generation</a:t>
            </a:r>
            <a:br>
              <a:rPr lang="sv-SE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981200"/>
            <a:ext cx="7943800" cy="3810000"/>
          </a:xfrm>
          <a:solidFill>
            <a:schemeClr val="folHlink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sv-SE" sz="2800" dirty="0"/>
              <a:t>Select </a:t>
            </a:r>
            <a:r>
              <a:rPr lang="sv-SE" sz="2800" i="1" dirty="0"/>
              <a:t>p,q	</a:t>
            </a:r>
            <a:r>
              <a:rPr lang="sv-SE" sz="2800" dirty="0"/>
              <a:t>	        	</a:t>
            </a:r>
            <a:r>
              <a:rPr lang="sv-SE" sz="2800" i="1" dirty="0"/>
              <a:t>p</a:t>
            </a:r>
            <a:r>
              <a:rPr lang="sv-SE" sz="2800" dirty="0"/>
              <a:t> and </a:t>
            </a:r>
            <a:r>
              <a:rPr lang="sv-SE" sz="2800" i="1" dirty="0"/>
              <a:t>q</a:t>
            </a:r>
            <a:r>
              <a:rPr lang="sv-SE" sz="2800" dirty="0"/>
              <a:t> both prime</a:t>
            </a:r>
          </a:p>
          <a:p>
            <a:pPr marL="609600" indent="-609600">
              <a:buFontTx/>
              <a:buAutoNum type="arabicPeriod"/>
            </a:pPr>
            <a:r>
              <a:rPr lang="sv-SE" sz="2800" dirty="0"/>
              <a:t>Calculate </a:t>
            </a:r>
            <a:r>
              <a:rPr lang="sv-SE" sz="2800" i="1" dirty="0"/>
              <a:t>n</a:t>
            </a:r>
            <a:r>
              <a:rPr lang="sv-SE" sz="2800" dirty="0"/>
              <a:t> =</a:t>
            </a:r>
            <a:r>
              <a:rPr lang="sv-SE" sz="2800" i="1" dirty="0"/>
              <a:t> p</a:t>
            </a:r>
            <a:r>
              <a:rPr lang="sv-SE" sz="2800" dirty="0"/>
              <a:t> x </a:t>
            </a:r>
            <a:r>
              <a:rPr lang="sv-SE" sz="2800" i="1" dirty="0"/>
              <a:t>q</a:t>
            </a:r>
          </a:p>
          <a:p>
            <a:pPr marL="609600" indent="-609600">
              <a:buFontTx/>
              <a:buAutoNum type="arabicPeriod"/>
            </a:pPr>
            <a:r>
              <a:rPr lang="sv-SE" sz="2800" dirty="0"/>
              <a:t>Calculate </a:t>
            </a:r>
          </a:p>
          <a:p>
            <a:pPr marL="609600" indent="-609600">
              <a:buFontTx/>
              <a:buAutoNum type="arabicPeriod"/>
            </a:pPr>
            <a:r>
              <a:rPr lang="sv-SE" sz="2800" dirty="0"/>
              <a:t>Select integer </a:t>
            </a:r>
            <a:r>
              <a:rPr lang="sv-SE" sz="2800" i="1" dirty="0"/>
              <a:t>e</a:t>
            </a:r>
            <a:r>
              <a:rPr lang="sv-SE" sz="2800" dirty="0"/>
              <a:t>	</a:t>
            </a:r>
          </a:p>
          <a:p>
            <a:pPr marL="609600" indent="-609600">
              <a:buFontTx/>
              <a:buAutoNum type="arabicPeriod"/>
            </a:pPr>
            <a:r>
              <a:rPr lang="sv-SE" sz="2800" dirty="0"/>
              <a:t>Calculate </a:t>
            </a:r>
            <a:r>
              <a:rPr lang="sv-SE" sz="2800" i="1" dirty="0"/>
              <a:t>d</a:t>
            </a:r>
          </a:p>
          <a:p>
            <a:pPr marL="609600" indent="-609600">
              <a:buFontTx/>
              <a:buAutoNum type="arabicPeriod"/>
            </a:pPr>
            <a:r>
              <a:rPr lang="sv-SE" sz="2800" b="1" dirty="0">
                <a:solidFill>
                  <a:srgbClr val="FF0000"/>
                </a:solidFill>
              </a:rPr>
              <a:t>Public Key			KU = {e,n}</a:t>
            </a:r>
          </a:p>
          <a:p>
            <a:pPr marL="609600" indent="-609600">
              <a:buFontTx/>
              <a:buAutoNum type="arabicPeriod"/>
            </a:pPr>
            <a:r>
              <a:rPr lang="sv-SE" sz="2800" b="1" dirty="0">
                <a:solidFill>
                  <a:srgbClr val="FF0000"/>
                </a:solidFill>
              </a:rPr>
              <a:t>Private key			KR = {d,n}</a:t>
            </a:r>
          </a:p>
          <a:p>
            <a:pPr marL="609600" indent="-609600">
              <a:buFontTx/>
              <a:buNone/>
            </a:pP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7579F-1551-4CA5-A62D-CE9B4FF46521}" type="slidenum">
              <a:rPr lang="ar-SA"/>
              <a:pPr/>
              <a:t>20</a:t>
            </a:fld>
            <a:r>
              <a:rPr lang="en-US"/>
              <a:t>/27</a:t>
            </a:r>
            <a:endParaRPr lang="en-GB"/>
          </a:p>
        </p:txBody>
      </p:sp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2514600" y="3048000"/>
          <a:ext cx="299085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39" name="Equation" r:id="rId3" imgW="1257120" imgH="203040" progId="Equation.3">
                  <p:embed/>
                </p:oleObj>
              </mc:Choice>
              <mc:Fallback>
                <p:oleObj name="Equation" r:id="rId3" imgW="1257120" imgH="203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048000"/>
                        <a:ext cx="299085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9811410"/>
              </p:ext>
            </p:extLst>
          </p:nvPr>
        </p:nvGraphicFramePr>
        <p:xfrm>
          <a:off x="3779912" y="3505200"/>
          <a:ext cx="42926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40" name="Equation" r:id="rId5" imgW="1790640" imgH="203040" progId="Equation.3">
                  <p:embed/>
                </p:oleObj>
              </mc:Choice>
              <mc:Fallback>
                <p:oleObj name="Equation" r:id="rId5" imgW="1790640" imgH="2030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3505200"/>
                        <a:ext cx="42926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4648200" y="3962400"/>
          <a:ext cx="2749550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41" name="Equation" r:id="rId7" imgW="1079280" imgH="228600" progId="Equation.3">
                  <p:embed/>
                </p:oleObj>
              </mc:Choice>
              <mc:Fallback>
                <p:oleObj name="Equation" r:id="rId7" imgW="107928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3962400"/>
                        <a:ext cx="2749550" cy="58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RSA Algorithm - Encryption</a:t>
            </a:r>
            <a:br>
              <a:rPr lang="sv-SE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126560" cy="2743200"/>
          </a:xfrm>
          <a:solidFill>
            <a:schemeClr val="folHlink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dirty="0"/>
              <a:t>Plaintext:			M&lt;n</a:t>
            </a:r>
          </a:p>
          <a:p>
            <a:pPr>
              <a:buFontTx/>
              <a:buNone/>
            </a:pPr>
            <a:endParaRPr lang="en-GB" dirty="0"/>
          </a:p>
          <a:p>
            <a:r>
              <a:rPr lang="en-GB" dirty="0" err="1"/>
              <a:t>Ciphertext</a:t>
            </a:r>
            <a:r>
              <a:rPr lang="en-GB" dirty="0"/>
              <a:t>:			C = M</a:t>
            </a:r>
            <a:r>
              <a:rPr lang="en-GB" baseline="30000" dirty="0"/>
              <a:t>e </a:t>
            </a:r>
            <a:r>
              <a:rPr lang="en-GB" dirty="0"/>
              <a:t>(mod n)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D430-E26E-41AE-9E4B-B106DF434B0B}" type="slidenum">
              <a:rPr lang="ar-SA"/>
              <a:pPr/>
              <a:t>21</a:t>
            </a:fld>
            <a:r>
              <a:rPr lang="en-US"/>
              <a:t>/27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RSA Algorithm - Decryption</a:t>
            </a:r>
            <a:br>
              <a:rPr lang="sv-SE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628" name="Rectangle 4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126560" cy="2743200"/>
          </a:xfrm>
          <a:solidFill>
            <a:schemeClr val="folHlink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dirty="0" err="1"/>
              <a:t>Ciphertext</a:t>
            </a:r>
            <a:r>
              <a:rPr lang="en-GB" dirty="0"/>
              <a:t>:			C</a:t>
            </a:r>
          </a:p>
          <a:p>
            <a:pPr>
              <a:buFontTx/>
              <a:buNone/>
            </a:pPr>
            <a:endParaRPr lang="en-GB" dirty="0"/>
          </a:p>
          <a:p>
            <a:r>
              <a:rPr lang="en-GB" dirty="0"/>
              <a:t>Plaintext:			M = C</a:t>
            </a:r>
            <a:r>
              <a:rPr lang="en-GB" baseline="30000" dirty="0"/>
              <a:t>d </a:t>
            </a:r>
            <a:r>
              <a:rPr lang="en-GB" dirty="0"/>
              <a:t>(mod n)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2A6D0-1796-44F8-B196-D928ACC131B5}" type="slidenum">
              <a:rPr lang="ar-SA"/>
              <a:pPr/>
              <a:t>22</a:t>
            </a:fld>
            <a:r>
              <a:rPr lang="en-US"/>
              <a:t>/27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Class Work!!!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(Plaintext = 19)</a:t>
            </a:r>
          </a:p>
          <a:p>
            <a:pPr marL="609600" indent="-609600">
              <a:buFontTx/>
              <a:buAutoNum type="arabicPeriod"/>
            </a:pPr>
            <a:r>
              <a:rPr lang="sv-SE" sz="2800" dirty="0"/>
              <a:t>Public Key			KU = {5,119}</a:t>
            </a:r>
          </a:p>
          <a:p>
            <a:pPr marL="609600" indent="-609600">
              <a:buFontTx/>
              <a:buAutoNum type="arabicPeriod"/>
            </a:pPr>
            <a:r>
              <a:rPr lang="sv-SE" sz="2800" dirty="0"/>
              <a:t>Private key			KR = {77,119}</a:t>
            </a:r>
          </a:p>
          <a:p>
            <a:pPr marL="609600" indent="-609600">
              <a:buFontTx/>
              <a:buNone/>
            </a:pPr>
            <a:endParaRPr lang="en-GB" sz="2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368BC-172F-4E9E-B8C1-E575DB4FFF30}" type="slidenum">
              <a:rPr lang="ar-SA" smtClean="0"/>
              <a:pPr/>
              <a:t>23</a:t>
            </a:fld>
            <a:r>
              <a:rPr lang="en-US" smtClean="0"/>
              <a:t>/27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14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96752"/>
            <a:ext cx="7239000" cy="2808312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 </a:t>
            </a:r>
            <a:r>
              <a:rPr lang="en-US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SLIDE SHOW # 4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8675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rIns="91440" numCol="1" anchorCtr="0" compatLnSpc="1">
            <a:prstTxWarp prst="textNoShape">
              <a:avLst/>
            </a:prstTxWarp>
          </a:bodyPr>
          <a:lstStyle>
            <a:lvl1pPr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000" smtClean="0">
                <a:solidFill>
                  <a:schemeClr val="tx2"/>
                </a:solidFill>
              </a:rPr>
              <a:t>L: Rania  Tabeidi</a:t>
            </a:r>
          </a:p>
        </p:txBody>
      </p:sp>
      <p:sp>
        <p:nvSpPr>
          <p:cNvPr id="2867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764019C-8F21-46DF-9E36-B6D4AF06C0C1}" type="slidenum">
              <a:rPr lang="ar-SA" sz="1100" smtClean="0">
                <a:solidFill>
                  <a:schemeClr val="tx2"/>
                </a:solidFill>
              </a:rPr>
              <a:pPr eaLnBrk="1" hangingPunct="1"/>
              <a:t>24</a:t>
            </a:fld>
            <a:r>
              <a:rPr lang="en-US" sz="1100" smtClean="0">
                <a:solidFill>
                  <a:schemeClr val="tx2"/>
                </a:solidFill>
              </a:rPr>
              <a:t>/11</a:t>
            </a:r>
          </a:p>
        </p:txBody>
      </p:sp>
    </p:spTree>
    <p:extLst>
      <p:ext uri="{BB962C8B-B14F-4D97-AF65-F5344CB8AC3E}">
        <p14:creationId xmlns:p14="http://schemas.microsoft.com/office/powerpoint/2010/main" val="188578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3597</TotalTime>
  <Words>484</Words>
  <Application>Microsoft Office PowerPoint</Application>
  <PresentationFormat>On-screen Show (4:3)</PresentationFormat>
  <Paragraphs>105</Paragraphs>
  <Slides>24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Opulent</vt:lpstr>
      <vt:lpstr>Equation</vt:lpstr>
      <vt:lpstr>Computer Data Security &amp; Privacy</vt:lpstr>
      <vt:lpstr>PowerPoint Presentation</vt:lpstr>
      <vt:lpstr>OUTLINES</vt:lpstr>
      <vt:lpstr>Authentication</vt:lpstr>
      <vt:lpstr> Approaches to Message Authentication </vt:lpstr>
      <vt:lpstr>PowerPoint Presentation</vt:lpstr>
      <vt:lpstr>PowerPoint Presentation</vt:lpstr>
      <vt:lpstr>Digital signature</vt:lpstr>
      <vt:lpstr>PowerPoint Presentation</vt:lpstr>
      <vt:lpstr>One-way HASH function </vt:lpstr>
      <vt:lpstr>PowerPoint Presentation</vt:lpstr>
      <vt:lpstr>Public-Key Cryptography Principles</vt:lpstr>
      <vt:lpstr>Encryption using Public-Key system</vt:lpstr>
      <vt:lpstr>Authentication using Public-Key System</vt:lpstr>
      <vt:lpstr>Applications for Public-Key Cryptosystems</vt:lpstr>
      <vt:lpstr>Requirements for Public-Key Cryptography</vt:lpstr>
      <vt:lpstr>Requirements for Public-Key Cryptography</vt:lpstr>
      <vt:lpstr>Public-Key Cryptographic Algorithms</vt:lpstr>
      <vt:lpstr>Home work (groups)</vt:lpstr>
      <vt:lpstr>The RSA Algorithm –    Key Generation </vt:lpstr>
      <vt:lpstr>The RSA Algorithm - Encryption </vt:lpstr>
      <vt:lpstr>The RSA Algorithm - Decryption </vt:lpstr>
      <vt:lpstr>Class Work!!!</vt:lpstr>
      <vt:lpstr>END SLIDE SHOW # 4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Ingen bildrubrik</dc:title>
  <dc:creator>Vicky</dc:creator>
  <cp:lastModifiedBy>userr</cp:lastModifiedBy>
  <cp:revision>52</cp:revision>
  <dcterms:created xsi:type="dcterms:W3CDTF">2001-06-12T20:46:40Z</dcterms:created>
  <dcterms:modified xsi:type="dcterms:W3CDTF">2012-03-07T10:17:04Z</dcterms:modified>
</cp:coreProperties>
</file>