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 id="2147483780" r:id="rId2"/>
  </p:sldMasterIdLst>
  <p:notesMasterIdLst>
    <p:notesMasterId r:id="rId28"/>
  </p:notesMasterIdLst>
  <p:sldIdLst>
    <p:sldId id="273" r:id="rId3"/>
    <p:sldId id="274" r:id="rId4"/>
    <p:sldId id="310" r:id="rId5"/>
    <p:sldId id="311" r:id="rId6"/>
    <p:sldId id="312" r:id="rId7"/>
    <p:sldId id="313" r:id="rId8"/>
    <p:sldId id="314" r:id="rId9"/>
    <p:sldId id="315" r:id="rId10"/>
    <p:sldId id="316" r:id="rId11"/>
    <p:sldId id="317" r:id="rId12"/>
    <p:sldId id="318" r:id="rId13"/>
    <p:sldId id="319" r:id="rId14"/>
    <p:sldId id="320" r:id="rId15"/>
    <p:sldId id="321" r:id="rId16"/>
    <p:sldId id="325" r:id="rId17"/>
    <p:sldId id="322" r:id="rId18"/>
    <p:sldId id="327" r:id="rId19"/>
    <p:sldId id="328" r:id="rId20"/>
    <p:sldId id="324" r:id="rId21"/>
    <p:sldId id="326" r:id="rId22"/>
    <p:sldId id="329" r:id="rId23"/>
    <p:sldId id="330" r:id="rId24"/>
    <p:sldId id="331" r:id="rId25"/>
    <p:sldId id="332" r:id="rId26"/>
    <p:sldId id="333"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0" d="100"/>
          <a:sy n="60" d="100"/>
        </p:scale>
        <p:origin x="-66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3ED125B-B48E-4B04-BEC7-3609808764D7}" type="datetimeFigureOut">
              <a:rPr lang="ar-SA" smtClean="0"/>
              <a:t>20/04/33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E525188-E10C-4FE3-8438-796403DA21D3}" type="slidenum">
              <a:rPr lang="ar-SA" smtClean="0"/>
              <a:t>‹#›</a:t>
            </a:fld>
            <a:endParaRPr lang="ar-SA"/>
          </a:p>
        </p:txBody>
      </p:sp>
    </p:spTree>
    <p:extLst>
      <p:ext uri="{BB962C8B-B14F-4D97-AF65-F5344CB8AC3E}">
        <p14:creationId xmlns:p14="http://schemas.microsoft.com/office/powerpoint/2010/main" val="26071675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r>
              <a:rPr lang="ar-SA" smtClean="0"/>
              <a:t>14/03/1433</a:t>
            </a:r>
            <a:endParaRPr lang="ar-SA"/>
          </a:p>
        </p:txBody>
      </p:sp>
      <p:sp>
        <p:nvSpPr>
          <p:cNvPr id="5" name="Footer Placeholder 4"/>
          <p:cNvSpPr>
            <a:spLocks noGrp="1"/>
          </p:cNvSpPr>
          <p:nvPr>
            <p:ph type="ftr" sz="quarter" idx="11"/>
          </p:nvPr>
        </p:nvSpPr>
        <p:spPr>
          <a:xfrm>
            <a:off x="1174044" y="5357592"/>
            <a:ext cx="5034845" cy="365125"/>
          </a:xfrm>
        </p:spPr>
        <p:txBody>
          <a:bodyPr/>
          <a:lstStyle/>
          <a:p>
            <a:endParaRPr lang="ar-SA"/>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145591B-E76B-4192-8627-FD35A805CD2C}"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r>
              <a:rPr lang="ar-SA" smtClean="0"/>
              <a:t>14/03/1433</a:t>
            </a:r>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145591B-E76B-4192-8627-FD35A805CD2C}" type="slidenum">
              <a:rPr lang="ar-SA" smtClean="0"/>
              <a:t>‹#›</a:t>
            </a:fld>
            <a:endParaRPr lang="ar-SA"/>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r>
              <a:rPr lang="ar-SA" smtClean="0"/>
              <a:t>14/03/1433</a:t>
            </a:r>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A145591B-E76B-4192-8627-FD35A805CD2C}" type="slidenum">
              <a:rPr lang="ar-SA" smtClean="0"/>
              <a:t>‹#›</a:t>
            </a:fld>
            <a:endParaRPr lang="ar-SA"/>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ar-SA" smtClean="0"/>
              <a:t>14/03/1433</a:t>
            </a:r>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ar-SA" smtClean="0"/>
              <a:t>14/03/1433</a:t>
            </a:r>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r>
              <a:rPr lang="ar-SA" smtClean="0"/>
              <a:t>14/03/1433</a:t>
            </a:r>
            <a:endParaRPr lang="ar-SA"/>
          </a:p>
        </p:txBody>
      </p:sp>
      <p:sp>
        <p:nvSpPr>
          <p:cNvPr id="6" name="Footer Placeholder 5"/>
          <p:cNvSpPr>
            <a:spLocks noGrp="1"/>
          </p:cNvSpPr>
          <p:nvPr>
            <p:ph type="ftr" sz="quarter" idx="11"/>
          </p:nvPr>
        </p:nvSpPr>
        <p:spPr>
          <a:xfrm rot="-60000">
            <a:off x="914554" y="5829261"/>
            <a:ext cx="3522607" cy="365125"/>
          </a:xfrm>
        </p:spPr>
        <p:txBody>
          <a:bodyPr/>
          <a:lstStyle/>
          <a:p>
            <a:endParaRPr lang="ar-SA"/>
          </a:p>
        </p:txBody>
      </p:sp>
      <p:sp>
        <p:nvSpPr>
          <p:cNvPr id="7" name="Slide Number Placeholder 6"/>
          <p:cNvSpPr>
            <a:spLocks noGrp="1"/>
          </p:cNvSpPr>
          <p:nvPr>
            <p:ph type="sldNum" sz="quarter" idx="12"/>
          </p:nvPr>
        </p:nvSpPr>
        <p:spPr>
          <a:xfrm rot="60000">
            <a:off x="7557313" y="5896961"/>
            <a:ext cx="554023" cy="365125"/>
          </a:xfrm>
        </p:spPr>
        <p:txBody>
          <a:bodyPr/>
          <a:lstStyle/>
          <a:p>
            <a:fld id="{A145591B-E76B-4192-8627-FD35A805CD2C}"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r>
              <a:rPr lang="ar-SA" smtClean="0"/>
              <a:t>14/03/1433</a:t>
            </a:r>
            <a:endParaRPr lang="ar-SA"/>
          </a:p>
        </p:txBody>
      </p:sp>
      <p:sp>
        <p:nvSpPr>
          <p:cNvPr id="6" name="Footer Placeholder 5"/>
          <p:cNvSpPr>
            <a:spLocks noGrp="1"/>
          </p:cNvSpPr>
          <p:nvPr>
            <p:ph type="ftr" sz="quarter" idx="11"/>
          </p:nvPr>
        </p:nvSpPr>
        <p:spPr>
          <a:xfrm rot="-60000">
            <a:off x="914569" y="5831037"/>
            <a:ext cx="3319043" cy="365125"/>
          </a:xfrm>
        </p:spPr>
        <p:txBody>
          <a:bodyPr/>
          <a:lstStyle/>
          <a:p>
            <a:endParaRPr lang="ar-SA"/>
          </a:p>
        </p:txBody>
      </p:sp>
      <p:sp>
        <p:nvSpPr>
          <p:cNvPr id="7" name="Slide Number Placeholder 6"/>
          <p:cNvSpPr>
            <a:spLocks noGrp="1"/>
          </p:cNvSpPr>
          <p:nvPr>
            <p:ph type="sldNum" sz="quarter" idx="12"/>
          </p:nvPr>
        </p:nvSpPr>
        <p:spPr>
          <a:xfrm rot="60000">
            <a:off x="7562089" y="5900026"/>
            <a:ext cx="554023" cy="365125"/>
          </a:xfrm>
        </p:spPr>
        <p:txBody>
          <a:bodyPr/>
          <a:lstStyle/>
          <a:p>
            <a:fld id="{A145591B-E76B-4192-8627-FD35A805CD2C}"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4225970982"/>
      </p:ext>
    </p:extLst>
  </p:cSld>
  <p:clrMapOvr>
    <a:masterClrMapping/>
  </p:clrMapOvr>
  <p:transition>
    <p:strips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3697771905"/>
      </p:ext>
    </p:extLst>
  </p:cSld>
  <p:clrMapOvr>
    <a:masterClrMapping/>
  </p:clrMapOvr>
  <p:transition>
    <p:strips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676345596"/>
      </p:ext>
    </p:extLst>
  </p:cSld>
  <p:clrMapOvr>
    <a:masterClrMapping/>
  </p:clrMapOvr>
  <p:transition>
    <p:strips dir="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lvl1pPr>
              <a:defRPr/>
            </a:lvl1pPr>
          </a:lstStyle>
          <a:p>
            <a:r>
              <a:rPr lang="ar-SA" smtClean="0"/>
              <a:t>14/03/1433</a:t>
            </a:r>
            <a:endParaRPr lang="ar-SA"/>
          </a:p>
        </p:txBody>
      </p:sp>
      <p:sp>
        <p:nvSpPr>
          <p:cNvPr id="6" name="Footer Placeholder 5"/>
          <p:cNvSpPr>
            <a:spLocks noGrp="1"/>
          </p:cNvSpPr>
          <p:nvPr>
            <p:ph type="ftr" sz="quarter" idx="11"/>
          </p:nvPr>
        </p:nvSpPr>
        <p:spPr/>
        <p:txBody>
          <a:bodyPr/>
          <a:lstStyle>
            <a:lvl1pPr>
              <a:defRPr/>
            </a:lvl1pPr>
          </a:lstStyle>
          <a:p>
            <a:endParaRPr lang="ar-SA"/>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743505147"/>
      </p:ext>
    </p:extLst>
  </p:cSld>
  <p:clrMapOvr>
    <a:masterClrMapping/>
  </p:clrMapOvr>
  <p:transition>
    <p:strips dir="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lvl1pPr>
              <a:defRPr/>
            </a:lvl1pPr>
          </a:lstStyle>
          <a:p>
            <a:r>
              <a:rPr lang="ar-SA" smtClean="0"/>
              <a:t>14/03/1433</a:t>
            </a:r>
            <a:endParaRPr lang="ar-SA"/>
          </a:p>
        </p:txBody>
      </p:sp>
      <p:sp>
        <p:nvSpPr>
          <p:cNvPr id="8" name="Footer Placeholder 7"/>
          <p:cNvSpPr>
            <a:spLocks noGrp="1"/>
          </p:cNvSpPr>
          <p:nvPr>
            <p:ph type="ftr" sz="quarter" idx="11"/>
          </p:nvPr>
        </p:nvSpPr>
        <p:spPr/>
        <p:txBody>
          <a:bodyPr/>
          <a:lstStyle>
            <a:lvl1pPr>
              <a:defRPr/>
            </a:lvl1pPr>
          </a:lstStyle>
          <a:p>
            <a:endParaRPr lang="ar-SA"/>
          </a:p>
        </p:txBody>
      </p:sp>
      <p:sp>
        <p:nvSpPr>
          <p:cNvPr id="9" name="Slide Number Placeholder 8"/>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1839568389"/>
      </p:ext>
    </p:extLst>
  </p:cSld>
  <p:clrMapOvr>
    <a:masterClrMapping/>
  </p:clrMapOvr>
  <p:transition>
    <p:strips dir="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lvl1pPr>
              <a:defRPr/>
            </a:lvl1pPr>
          </a:lstStyle>
          <a:p>
            <a:r>
              <a:rPr lang="ar-SA" smtClean="0"/>
              <a:t>14/03/1433</a:t>
            </a:r>
            <a:endParaRPr lang="ar-SA"/>
          </a:p>
        </p:txBody>
      </p:sp>
      <p:sp>
        <p:nvSpPr>
          <p:cNvPr id="4" name="Footer Placeholder 3"/>
          <p:cNvSpPr>
            <a:spLocks noGrp="1"/>
          </p:cNvSpPr>
          <p:nvPr>
            <p:ph type="ftr" sz="quarter" idx="11"/>
          </p:nvPr>
        </p:nvSpPr>
        <p:spPr/>
        <p:txBody>
          <a:bodyPr/>
          <a:lstStyle>
            <a:lvl1pPr>
              <a:defRPr/>
            </a:lvl1pPr>
          </a:lstStyle>
          <a:p>
            <a:endParaRPr lang="ar-SA"/>
          </a:p>
        </p:txBody>
      </p:sp>
      <p:sp>
        <p:nvSpPr>
          <p:cNvPr id="5" name="Slide Number Placeholder 4"/>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924194406"/>
      </p:ext>
    </p:extLst>
  </p:cSld>
  <p:clrMapOvr>
    <a:masterClrMapping/>
  </p:clrMapOvr>
  <p:transition>
    <p:strips dir="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ar-SA" smtClean="0"/>
              <a:t>14/03/1433</a:t>
            </a:r>
            <a:endParaRPr lang="ar-SA"/>
          </a:p>
        </p:txBody>
      </p:sp>
      <p:sp>
        <p:nvSpPr>
          <p:cNvPr id="3" name="Footer Placeholder 2"/>
          <p:cNvSpPr>
            <a:spLocks noGrp="1"/>
          </p:cNvSpPr>
          <p:nvPr>
            <p:ph type="ftr" sz="quarter" idx="11"/>
          </p:nvPr>
        </p:nvSpPr>
        <p:spPr/>
        <p:txBody>
          <a:bodyPr/>
          <a:lstStyle>
            <a:lvl1pPr>
              <a:defRPr/>
            </a:lvl1pPr>
          </a:lstStyle>
          <a:p>
            <a:endParaRPr lang="ar-SA"/>
          </a:p>
        </p:txBody>
      </p:sp>
      <p:sp>
        <p:nvSpPr>
          <p:cNvPr id="4" name="Slide Number Placeholder 3"/>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40435911"/>
      </p:ext>
    </p:extLst>
  </p:cSld>
  <p:clrMapOvr>
    <a:masterClrMapping/>
  </p:clrMapOvr>
  <p:transition>
    <p:strips dir="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ar-SA" smtClean="0"/>
              <a:t>14/03/1433</a:t>
            </a:r>
            <a:endParaRPr lang="ar-SA"/>
          </a:p>
        </p:txBody>
      </p:sp>
      <p:sp>
        <p:nvSpPr>
          <p:cNvPr id="6" name="Footer Placeholder 5"/>
          <p:cNvSpPr>
            <a:spLocks noGrp="1"/>
          </p:cNvSpPr>
          <p:nvPr>
            <p:ph type="ftr" sz="quarter" idx="11"/>
          </p:nvPr>
        </p:nvSpPr>
        <p:spPr/>
        <p:txBody>
          <a:bodyPr/>
          <a:lstStyle>
            <a:lvl1pPr>
              <a:defRPr/>
            </a:lvl1pPr>
          </a:lstStyle>
          <a:p>
            <a:endParaRPr lang="ar-SA"/>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558263131"/>
      </p:ext>
    </p:extLst>
  </p:cSld>
  <p:clrMapOvr>
    <a:masterClrMapping/>
  </p:clrMapOvr>
  <p:transition>
    <p:strips dir="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ar-SA" smtClean="0"/>
              <a:t>14/03/1433</a:t>
            </a:r>
            <a:endParaRPr lang="ar-SA"/>
          </a:p>
        </p:txBody>
      </p:sp>
      <p:sp>
        <p:nvSpPr>
          <p:cNvPr id="6" name="Footer Placeholder 5"/>
          <p:cNvSpPr>
            <a:spLocks noGrp="1"/>
          </p:cNvSpPr>
          <p:nvPr>
            <p:ph type="ftr" sz="quarter" idx="11"/>
          </p:nvPr>
        </p:nvSpPr>
        <p:spPr/>
        <p:txBody>
          <a:bodyPr/>
          <a:lstStyle>
            <a:lvl1pPr>
              <a:defRPr/>
            </a:lvl1pPr>
          </a:lstStyle>
          <a:p>
            <a:endParaRPr lang="ar-SA"/>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476575030"/>
      </p:ext>
    </p:extLst>
  </p:cSld>
  <p:clrMapOvr>
    <a:masterClrMapping/>
  </p:clrMapOvr>
  <p:transition>
    <p:strips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1084579673"/>
      </p:ext>
    </p:extLst>
  </p:cSld>
  <p:clrMapOvr>
    <a:masterClrMapping/>
  </p:clrMapOvr>
  <p:transition>
    <p:strips dir="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3104025086"/>
      </p:ext>
    </p:extLst>
  </p:cSld>
  <p:clrMapOvr>
    <a:masterClrMapping/>
  </p:clrMapOvr>
  <p:transition>
    <p:strips dir="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SmartArt Placeholder 2"/>
          <p:cNvSpPr>
            <a:spLocks noGrp="1"/>
          </p:cNvSpPr>
          <p:nvPr>
            <p:ph type="dgm" idx="1"/>
          </p:nvPr>
        </p:nvSpPr>
        <p:spPr>
          <a:xfrm>
            <a:off x="457200" y="1600200"/>
            <a:ext cx="8229600" cy="4525963"/>
          </a:xfrm>
        </p:spPr>
        <p:txBody>
          <a:bodyPr/>
          <a:lstStyle/>
          <a:p>
            <a:endParaRPr lang="ar-SA"/>
          </a:p>
        </p:txBody>
      </p:sp>
      <p:sp>
        <p:nvSpPr>
          <p:cNvPr id="4" name="Date Placeholder 3"/>
          <p:cNvSpPr>
            <a:spLocks noGrp="1"/>
          </p:cNvSpPr>
          <p:nvPr>
            <p:ph type="dt" sz="half" idx="10"/>
          </p:nvPr>
        </p:nvSpPr>
        <p:spPr>
          <a:xfrm>
            <a:off x="457200" y="6245225"/>
            <a:ext cx="2133600" cy="476250"/>
          </a:xfrm>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ar-SA"/>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677023039"/>
      </p:ext>
    </p:extLst>
  </p:cSld>
  <p:clrMapOvr>
    <a:masterClrMapping/>
  </p:clrMapOvr>
  <p:transition>
    <p:strips dir="rd"/>
  </p:transition>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r>
              <a:rPr lang="ar-SA" smtClean="0"/>
              <a:t>14/03/1433</a:t>
            </a:r>
            <a:endParaRPr lang="ar-SA"/>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ar-SA"/>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145591B-E76B-4192-8627-FD35A805CD2C}"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p:txStyles>
    <p:title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r" defTabSz="914400" rtl="1"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1878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1878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ar-SA" smtClean="0"/>
              <a:t>14/03/1433</a:t>
            </a:r>
            <a:endParaRPr lang="ar-SA"/>
          </a:p>
        </p:txBody>
      </p:sp>
      <p:sp>
        <p:nvSpPr>
          <p:cNvPr id="11878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ar-SA"/>
          </a:p>
        </p:txBody>
      </p:sp>
      <p:sp>
        <p:nvSpPr>
          <p:cNvPr id="11879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itchFamily="34" charset="0"/>
              </a:defRPr>
            </a:lvl1pPr>
          </a:lstStyle>
          <a:p>
            <a:fld id="{A145591B-E76B-4192-8627-FD35A805CD2C}"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118786"/>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8787">
                                            <p:txEl>
                                              <p:pRg st="0" end="0"/>
                                            </p:txEl>
                                          </p:spTgt>
                                        </p:tgtEl>
                                        <p:attrNameLst>
                                          <p:attrName>style.visibility</p:attrName>
                                        </p:attrNameLst>
                                      </p:cBhvr>
                                      <p:to>
                                        <p:strVal val="visible"/>
                                      </p:to>
                                    </p:set>
                                    <p:animEffect transition="in" filter="fade">
                                      <p:cBhvr>
                                        <p:cTn id="11" dur="1000">
                                          <p:stCondLst>
                                            <p:cond delay="0"/>
                                          </p:stCondLst>
                                        </p:cTn>
                                        <p:tgtEl>
                                          <p:spTgt spid="118787">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8787">
                                            <p:txEl>
                                              <p:pRg st="1" end="1"/>
                                            </p:txEl>
                                          </p:spTgt>
                                        </p:tgtEl>
                                        <p:attrNameLst>
                                          <p:attrName>style.visibility</p:attrName>
                                        </p:attrNameLst>
                                      </p:cBhvr>
                                      <p:to>
                                        <p:strVal val="visible"/>
                                      </p:to>
                                    </p:set>
                                    <p:animEffect transition="in" filter="fade">
                                      <p:cBhvr>
                                        <p:cTn id="14" dur="1000">
                                          <p:stCondLst>
                                            <p:cond delay="0"/>
                                          </p:stCondLst>
                                        </p:cTn>
                                        <p:tgtEl>
                                          <p:spTgt spid="118787">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8787">
                                            <p:txEl>
                                              <p:pRg st="2" end="2"/>
                                            </p:txEl>
                                          </p:spTgt>
                                        </p:tgtEl>
                                        <p:attrNameLst>
                                          <p:attrName>style.visibility</p:attrName>
                                        </p:attrNameLst>
                                      </p:cBhvr>
                                      <p:to>
                                        <p:strVal val="visible"/>
                                      </p:to>
                                    </p:set>
                                    <p:animEffect transition="in" filter="fade">
                                      <p:cBhvr>
                                        <p:cTn id="17" dur="1000">
                                          <p:stCondLst>
                                            <p:cond delay="0"/>
                                          </p:stCondLst>
                                        </p:cTn>
                                        <p:tgtEl>
                                          <p:spTgt spid="118787">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8787">
                                            <p:txEl>
                                              <p:pRg st="3" end="3"/>
                                            </p:txEl>
                                          </p:spTgt>
                                        </p:tgtEl>
                                        <p:attrNameLst>
                                          <p:attrName>style.visibility</p:attrName>
                                        </p:attrNameLst>
                                      </p:cBhvr>
                                      <p:to>
                                        <p:strVal val="visible"/>
                                      </p:to>
                                    </p:set>
                                    <p:animEffect transition="in" filter="fade">
                                      <p:cBhvr>
                                        <p:cTn id="20" dur="1000">
                                          <p:stCondLst>
                                            <p:cond delay="0"/>
                                          </p:stCondLst>
                                        </p:cTn>
                                        <p:tgtEl>
                                          <p:spTgt spid="118787">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8787">
                                            <p:txEl>
                                              <p:pRg st="4" end="4"/>
                                            </p:txEl>
                                          </p:spTgt>
                                        </p:tgtEl>
                                        <p:attrNameLst>
                                          <p:attrName>style.visibility</p:attrName>
                                        </p:attrNameLst>
                                      </p:cBhvr>
                                      <p:to>
                                        <p:strVal val="visible"/>
                                      </p:to>
                                    </p:set>
                                    <p:animEffect transition="in" filter="fade">
                                      <p:cBhvr>
                                        <p:cTn id="23" dur="1000">
                                          <p:stCondLst>
                                            <p:cond delay="0"/>
                                          </p:stCondLst>
                                        </p:cTn>
                                        <p:tgtEl>
                                          <p:spTgt spid="118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tmplLst>
          <p:tmpl lvl="1">
            <p:tnLst>
              <p:par>
                <p:cTn presetID="10" presetClass="entr" presetSubtype="0" fill="hold" nodeType="click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Lst>
      </p:bldP>
    </p:bldLst>
  </p:timing>
  <p:hf hdr="0" ft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Rectangle 44"/>
          <p:cNvSpPr>
            <a:spLocks noGrp="1" noChangeArrowheads="1"/>
          </p:cNvSpPr>
          <p:nvPr>
            <p:ph type="dt" sz="half" idx="10"/>
          </p:nvPr>
        </p:nvSpPr>
        <p:spPr>
          <a:xfrm>
            <a:off x="457200" y="6248400"/>
            <a:ext cx="2133600" cy="457200"/>
          </a:xfrm>
          <a:prstGeom prst="rect">
            <a:avLst/>
          </a:prstGeom>
        </p:spPr>
        <p:txBody>
          <a:bodyPr/>
          <a:lstStyle/>
          <a:p>
            <a:r>
              <a:rPr lang="ar-SA" dirty="0" smtClean="0"/>
              <a:t>14/03/1433</a:t>
            </a:r>
            <a:endParaRPr lang="en-US" dirty="0"/>
          </a:p>
        </p:txBody>
      </p:sp>
      <p:sp>
        <p:nvSpPr>
          <p:cNvPr id="8" name="Rectangle 46"/>
          <p:cNvSpPr>
            <a:spLocks noGrp="1" noChangeArrowheads="1"/>
          </p:cNvSpPr>
          <p:nvPr>
            <p:ph type="sldNum" sz="quarter" idx="12"/>
          </p:nvPr>
        </p:nvSpPr>
        <p:spPr>
          <a:xfrm>
            <a:off x="6553200" y="6243638"/>
            <a:ext cx="2133600" cy="457200"/>
          </a:xfrm>
          <a:prstGeom prst="rect">
            <a:avLst/>
          </a:prstGeom>
        </p:spPr>
        <p:txBody>
          <a:bodyPr/>
          <a:lstStyle/>
          <a:p>
            <a:fld id="{82DA873C-3BC3-4A60-8E1F-92CACB436278}" type="slidenum">
              <a:rPr lang="ar-SA"/>
              <a:pPr/>
              <a:t>1</a:t>
            </a:fld>
            <a:endParaRPr lang="en-US"/>
          </a:p>
        </p:txBody>
      </p:sp>
      <p:sp>
        <p:nvSpPr>
          <p:cNvPr id="2055" name="Text Box 7"/>
          <p:cNvSpPr txBox="1">
            <a:spLocks noChangeArrowheads="1"/>
          </p:cNvSpPr>
          <p:nvPr/>
        </p:nvSpPr>
        <p:spPr bwMode="auto">
          <a:xfrm>
            <a:off x="1547813" y="116632"/>
            <a:ext cx="6408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4400" dirty="0">
                <a:solidFill>
                  <a:schemeClr val="tx2"/>
                </a:solidFill>
                <a:effectLst>
                  <a:outerShdw blurRad="38100" dist="38100" dir="2700000" algn="tl">
                    <a:srgbClr val="C0C0C0"/>
                  </a:outerShdw>
                </a:effectLst>
              </a:rPr>
              <a:t>بسم الله الرحمن الرحيم</a:t>
            </a:r>
            <a:endParaRPr lang="en-US" sz="4400" dirty="0">
              <a:solidFill>
                <a:schemeClr val="tx2"/>
              </a:solidFill>
              <a:effectLst>
                <a:outerShdw blurRad="38100" dist="38100" dir="2700000" algn="tl">
                  <a:srgbClr val="C0C0C0"/>
                </a:outerShdw>
              </a:effectLst>
            </a:endParaRPr>
          </a:p>
        </p:txBody>
      </p:sp>
      <p:sp>
        <p:nvSpPr>
          <p:cNvPr id="2057" name="WordArt 9"/>
          <p:cNvSpPr>
            <a:spLocks noChangeArrowheads="1" noChangeShapeType="1" noTextEdit="1"/>
          </p:cNvSpPr>
          <p:nvPr/>
        </p:nvSpPr>
        <p:spPr bwMode="auto">
          <a:xfrm>
            <a:off x="2411413" y="1844824"/>
            <a:ext cx="4608512" cy="792162"/>
          </a:xfrm>
          <a:prstGeom prst="rect">
            <a:avLst/>
          </a:prstGeom>
        </p:spPr>
        <p:txBody>
          <a:bodyPr wrap="none" fromWordArt="1">
            <a:prstTxWarp prst="textPlain">
              <a:avLst>
                <a:gd name="adj" fmla="val 50000"/>
              </a:avLst>
            </a:prstTxWarp>
          </a:bodyPr>
          <a:lstStyle/>
          <a:p>
            <a:pPr algn="ctr"/>
            <a:r>
              <a:rPr lang="ar-SA"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برمجة قواعد البيانات</a:t>
            </a:r>
            <a:endPar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2058" name="Text Box 10"/>
          <p:cNvSpPr txBox="1">
            <a:spLocks noChangeArrowheads="1"/>
          </p:cNvSpPr>
          <p:nvPr/>
        </p:nvSpPr>
        <p:spPr bwMode="auto">
          <a:xfrm>
            <a:off x="107504" y="2420888"/>
            <a:ext cx="8928992"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4400" b="1" smtClean="0">
                <a:solidFill>
                  <a:schemeClr val="accent3"/>
                </a:solidFill>
                <a:effectLst>
                  <a:outerShdw blurRad="38100" dist="38100" dir="2700000" algn="tl">
                    <a:srgbClr val="C0C0C0"/>
                  </a:outerShdw>
                </a:effectLst>
              </a:rPr>
              <a:t>عدد الساعات: 2 نظري+2عملي</a:t>
            </a:r>
          </a:p>
          <a:p>
            <a:pPr>
              <a:spcBef>
                <a:spcPct val="50000"/>
              </a:spcBef>
            </a:pPr>
            <a:r>
              <a:rPr lang="ar-SA" sz="4400" b="1" smtClean="0">
                <a:solidFill>
                  <a:schemeClr val="accent3"/>
                </a:solidFill>
                <a:effectLst>
                  <a:outerShdw blurRad="38100" dist="38100" dir="2700000" algn="tl">
                    <a:srgbClr val="C0C0C0"/>
                  </a:outerShdw>
                </a:effectLst>
              </a:rPr>
              <a:t>الرمز:314 حسب</a:t>
            </a:r>
          </a:p>
          <a:p>
            <a:pPr>
              <a:spcBef>
                <a:spcPct val="50000"/>
              </a:spcBef>
            </a:pPr>
            <a:r>
              <a:rPr lang="ar-SA" sz="4400" b="1" smtClean="0">
                <a:solidFill>
                  <a:schemeClr val="accent3"/>
                </a:solidFill>
                <a:effectLst>
                  <a:outerShdw blurRad="38100" dist="38100" dir="2700000" algn="tl">
                    <a:srgbClr val="C0C0C0"/>
                  </a:outerShdw>
                </a:effectLst>
              </a:rPr>
              <a:t>المتطلبات:223 حسب (مبادئ قواعد البيانات)</a:t>
            </a:r>
          </a:p>
          <a:p>
            <a:pPr>
              <a:spcBef>
                <a:spcPct val="50000"/>
              </a:spcBef>
            </a:pPr>
            <a:r>
              <a:rPr lang="ar-SA" sz="3200" b="1" smtClean="0">
                <a:solidFill>
                  <a:schemeClr val="accent3"/>
                </a:solidFill>
                <a:effectLst>
                  <a:outerShdw blurRad="38100" dist="38100" dir="2700000" algn="tl">
                    <a:srgbClr val="C0C0C0"/>
                  </a:outerShdw>
                </a:effectLst>
              </a:rPr>
              <a:t>أستاذات/المادة</a:t>
            </a:r>
            <a:r>
              <a:rPr lang="ar-SA" sz="3600" b="1" dirty="0" smtClean="0">
                <a:solidFill>
                  <a:schemeClr val="accent3"/>
                </a:solidFill>
                <a:effectLst>
                  <a:outerShdw blurRad="38100" dist="38100" dir="2700000" algn="tl">
                    <a:srgbClr val="C0C0C0"/>
                  </a:outerShdw>
                </a:effectLst>
              </a:rPr>
              <a:t>: م. لندا عمر البدري </a:t>
            </a:r>
          </a:p>
          <a:p>
            <a:pPr>
              <a:spcBef>
                <a:spcPct val="50000"/>
              </a:spcBef>
            </a:pPr>
            <a:r>
              <a:rPr lang="ar-SA" sz="3600" b="1" dirty="0" smtClean="0">
                <a:solidFill>
                  <a:schemeClr val="accent3"/>
                </a:solidFill>
                <a:effectLst>
                  <a:outerShdw blurRad="38100" dist="38100" dir="2700000" algn="tl">
                    <a:srgbClr val="C0C0C0"/>
                  </a:outerShdw>
                </a:effectLst>
              </a:rPr>
              <a:t>               م. نجلاء حسن</a:t>
            </a:r>
            <a:endParaRPr lang="en-US" sz="3600" b="1" dirty="0">
              <a:solidFill>
                <a:schemeClr val="accent3"/>
              </a:solidFill>
              <a:effectLst>
                <a:outerShdw blurRad="38100" dist="38100" dir="2700000" algn="tl">
                  <a:srgbClr val="C0C0C0"/>
                </a:outerShdw>
              </a:effectLst>
            </a:endParaRPr>
          </a:p>
        </p:txBody>
      </p:sp>
      <p:sp>
        <p:nvSpPr>
          <p:cNvPr id="2059" name="Text Box 11"/>
          <p:cNvSpPr txBox="1">
            <a:spLocks noChangeArrowheads="1"/>
          </p:cNvSpPr>
          <p:nvPr/>
        </p:nvSpPr>
        <p:spPr bwMode="auto">
          <a:xfrm>
            <a:off x="684213" y="1124744"/>
            <a:ext cx="79200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b="1" dirty="0" smtClean="0"/>
              <a:t>Database Programming</a:t>
            </a:r>
            <a:endParaRPr lang="en-US" sz="4000" b="1" dirty="0"/>
          </a:p>
        </p:txBody>
      </p:sp>
    </p:spTree>
    <p:extLst>
      <p:ext uri="{BB962C8B-B14F-4D97-AF65-F5344CB8AC3E}">
        <p14:creationId xmlns:p14="http://schemas.microsoft.com/office/powerpoint/2010/main" val="4086984723"/>
      </p:ext>
    </p:extLst>
  </p:cSld>
  <p:clrMapOvr>
    <a:overrideClrMapping bg1="lt1" tx1="dk1" bg2="lt2" tx2="dk2" accent1="accent1" accent2="accent2" accent3="accent3" accent4="accent4" accent5="accent5" accent6="accent6" hlink="hlink" folHlink="folHlink"/>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055">
                                            <p:txEl>
                                              <p:pRg st="0" end="0"/>
                                            </p:txEl>
                                          </p:spTgt>
                                        </p:tgtEl>
                                        <p:attrNameLst>
                                          <p:attrName>style.visibility</p:attrName>
                                        </p:attrNameLst>
                                      </p:cBhvr>
                                      <p:to>
                                        <p:strVal val="visible"/>
                                      </p:to>
                                    </p:set>
                                    <p:anim calcmode="lin" valueType="num">
                                      <p:cBhvr>
                                        <p:cTn id="7" dur="500" fill="hold"/>
                                        <p:tgtEl>
                                          <p:spTgt spid="205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5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05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5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5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2059">
                                            <p:txEl>
                                              <p:pRg st="0" end="0"/>
                                            </p:txEl>
                                          </p:spTgt>
                                        </p:tgtEl>
                                        <p:attrNameLst>
                                          <p:attrName>style.visibility</p:attrName>
                                        </p:attrNameLst>
                                      </p:cBhvr>
                                      <p:to>
                                        <p:strVal val="visible"/>
                                      </p:to>
                                    </p:set>
                                    <p:anim calcmode="lin" valueType="num">
                                      <p:cBhvr>
                                        <p:cTn id="16" dur="500" fill="hold"/>
                                        <p:tgtEl>
                                          <p:spTgt spid="20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59">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20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2057"/>
                                        </p:tgtEl>
                                        <p:attrNameLst>
                                          <p:attrName>style.visibility</p:attrName>
                                        </p:attrNameLst>
                                      </p:cBhvr>
                                      <p:to>
                                        <p:strVal val="visible"/>
                                      </p:to>
                                    </p:set>
                                    <p:anim calcmode="lin" valueType="num">
                                      <p:cBhvr>
                                        <p:cTn id="25" dur="500" decel="50000" fill="hold">
                                          <p:stCondLst>
                                            <p:cond delay="0"/>
                                          </p:stCondLst>
                                        </p:cTn>
                                        <p:tgtEl>
                                          <p:spTgt spid="205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05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057"/>
                                        </p:tgtEl>
                                        <p:attrNameLst>
                                          <p:attrName>ppt_w</p:attrName>
                                        </p:attrNameLst>
                                      </p:cBhvr>
                                      <p:tavLst>
                                        <p:tav tm="0">
                                          <p:val>
                                            <p:strVal val="#ppt_w*.05"/>
                                          </p:val>
                                        </p:tav>
                                        <p:tav tm="100000">
                                          <p:val>
                                            <p:strVal val="#ppt_w"/>
                                          </p:val>
                                        </p:tav>
                                      </p:tavLst>
                                    </p:anim>
                                    <p:anim calcmode="lin" valueType="num">
                                      <p:cBhvr>
                                        <p:cTn id="28" dur="1000" fill="hold"/>
                                        <p:tgtEl>
                                          <p:spTgt spid="205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05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05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05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0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2058">
                                            <p:txEl>
                                              <p:pRg st="0" end="0"/>
                                            </p:txEl>
                                          </p:spTgt>
                                        </p:tgtEl>
                                        <p:attrNameLst>
                                          <p:attrName>style.visibility</p:attrName>
                                        </p:attrNameLst>
                                      </p:cBhvr>
                                      <p:to>
                                        <p:strVal val="visible"/>
                                      </p:to>
                                    </p:set>
                                    <p:anim calcmode="lin" valueType="num">
                                      <p:cBhvr>
                                        <p:cTn id="37" dur="500" fill="hold"/>
                                        <p:tgtEl>
                                          <p:spTgt spid="205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058">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205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05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05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nodeType="clickEffect">
                                  <p:stCondLst>
                                    <p:cond delay="0"/>
                                  </p:stCondLst>
                                  <p:iterate type="lt">
                                    <p:tmPct val="10000"/>
                                  </p:iterate>
                                  <p:childTnLst>
                                    <p:set>
                                      <p:cBhvr>
                                        <p:cTn id="45" dur="1" fill="hold">
                                          <p:stCondLst>
                                            <p:cond delay="0"/>
                                          </p:stCondLst>
                                        </p:cTn>
                                        <p:tgtEl>
                                          <p:spTgt spid="2058">
                                            <p:txEl>
                                              <p:pRg st="1" end="1"/>
                                            </p:txEl>
                                          </p:spTgt>
                                        </p:tgtEl>
                                        <p:attrNameLst>
                                          <p:attrName>style.visibility</p:attrName>
                                        </p:attrNameLst>
                                      </p:cBhvr>
                                      <p:to>
                                        <p:strVal val="visible"/>
                                      </p:to>
                                    </p:set>
                                    <p:anim calcmode="lin" valueType="num">
                                      <p:cBhvr>
                                        <p:cTn id="46" dur="500" fill="hold"/>
                                        <p:tgtEl>
                                          <p:spTgt spid="205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058">
                                            <p:txEl>
                                              <p:pRg st="1" end="1"/>
                                            </p:txEl>
                                          </p:spTgt>
                                        </p:tgtEl>
                                        <p:attrNameLst>
                                          <p:attrName>ppt_y</p:attrName>
                                        </p:attrNameLst>
                                      </p:cBhvr>
                                      <p:tavLst>
                                        <p:tav tm="0">
                                          <p:val>
                                            <p:strVal val="#ppt_y"/>
                                          </p:val>
                                        </p:tav>
                                        <p:tav tm="100000">
                                          <p:val>
                                            <p:strVal val="#ppt_y"/>
                                          </p:val>
                                        </p:tav>
                                      </p:tavLst>
                                    </p:anim>
                                    <p:anim calcmode="lin" valueType="num">
                                      <p:cBhvr>
                                        <p:cTn id="48" dur="500" fill="hold"/>
                                        <p:tgtEl>
                                          <p:spTgt spid="205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05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058">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1" presetClass="entr" presetSubtype="0" fill="hold" nodeType="clickEffect">
                                  <p:stCondLst>
                                    <p:cond delay="0"/>
                                  </p:stCondLst>
                                  <p:iterate type="lt">
                                    <p:tmPct val="10000"/>
                                  </p:iterate>
                                  <p:childTnLst>
                                    <p:set>
                                      <p:cBhvr>
                                        <p:cTn id="54" dur="1" fill="hold">
                                          <p:stCondLst>
                                            <p:cond delay="0"/>
                                          </p:stCondLst>
                                        </p:cTn>
                                        <p:tgtEl>
                                          <p:spTgt spid="2058">
                                            <p:txEl>
                                              <p:pRg st="2" end="2"/>
                                            </p:txEl>
                                          </p:spTgt>
                                        </p:tgtEl>
                                        <p:attrNameLst>
                                          <p:attrName>style.visibility</p:attrName>
                                        </p:attrNameLst>
                                      </p:cBhvr>
                                      <p:to>
                                        <p:strVal val="visible"/>
                                      </p:to>
                                    </p:set>
                                    <p:anim calcmode="lin" valueType="num">
                                      <p:cBhvr>
                                        <p:cTn id="55" dur="500" fill="hold"/>
                                        <p:tgtEl>
                                          <p:spTgt spid="2058">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2058">
                                            <p:txEl>
                                              <p:pRg st="2" end="2"/>
                                            </p:txEl>
                                          </p:spTgt>
                                        </p:tgtEl>
                                        <p:attrNameLst>
                                          <p:attrName>ppt_y</p:attrName>
                                        </p:attrNameLst>
                                      </p:cBhvr>
                                      <p:tavLst>
                                        <p:tav tm="0">
                                          <p:val>
                                            <p:strVal val="#ppt_y"/>
                                          </p:val>
                                        </p:tav>
                                        <p:tav tm="100000">
                                          <p:val>
                                            <p:strVal val="#ppt_y"/>
                                          </p:val>
                                        </p:tav>
                                      </p:tavLst>
                                    </p:anim>
                                    <p:anim calcmode="lin" valueType="num">
                                      <p:cBhvr>
                                        <p:cTn id="57" dur="500" fill="hold"/>
                                        <p:tgtEl>
                                          <p:spTgt spid="2058">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2058">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2058">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41" presetClass="entr" presetSubtype="0" fill="hold" nodeType="clickEffect">
                                  <p:stCondLst>
                                    <p:cond delay="0"/>
                                  </p:stCondLst>
                                  <p:iterate type="lt">
                                    <p:tmPct val="10000"/>
                                  </p:iterate>
                                  <p:childTnLst>
                                    <p:set>
                                      <p:cBhvr>
                                        <p:cTn id="63" dur="1" fill="hold">
                                          <p:stCondLst>
                                            <p:cond delay="0"/>
                                          </p:stCondLst>
                                        </p:cTn>
                                        <p:tgtEl>
                                          <p:spTgt spid="2058">
                                            <p:txEl>
                                              <p:pRg st="3" end="3"/>
                                            </p:txEl>
                                          </p:spTgt>
                                        </p:tgtEl>
                                        <p:attrNameLst>
                                          <p:attrName>style.visibility</p:attrName>
                                        </p:attrNameLst>
                                      </p:cBhvr>
                                      <p:to>
                                        <p:strVal val="visible"/>
                                      </p:to>
                                    </p:set>
                                    <p:anim calcmode="lin" valueType="num">
                                      <p:cBhvr>
                                        <p:cTn id="64" dur="500" fill="hold"/>
                                        <p:tgtEl>
                                          <p:spTgt spid="2058">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058">
                                            <p:txEl>
                                              <p:pRg st="3" end="3"/>
                                            </p:txEl>
                                          </p:spTgt>
                                        </p:tgtEl>
                                        <p:attrNameLst>
                                          <p:attrName>ppt_y</p:attrName>
                                        </p:attrNameLst>
                                      </p:cBhvr>
                                      <p:tavLst>
                                        <p:tav tm="0">
                                          <p:val>
                                            <p:strVal val="#ppt_y"/>
                                          </p:val>
                                        </p:tav>
                                        <p:tav tm="100000">
                                          <p:val>
                                            <p:strVal val="#ppt_y"/>
                                          </p:val>
                                        </p:tav>
                                      </p:tavLst>
                                    </p:anim>
                                    <p:anim calcmode="lin" valueType="num">
                                      <p:cBhvr>
                                        <p:cTn id="66" dur="500" fill="hold"/>
                                        <p:tgtEl>
                                          <p:spTgt spid="2058">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058">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058">
                                            <p:txEl>
                                              <p:pRg st="3" end="3"/>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41" presetClass="entr" presetSubtype="0" fill="hold" nodeType="clickEffect">
                                  <p:stCondLst>
                                    <p:cond delay="0"/>
                                  </p:stCondLst>
                                  <p:iterate type="lt">
                                    <p:tmPct val="10000"/>
                                  </p:iterate>
                                  <p:childTnLst>
                                    <p:set>
                                      <p:cBhvr>
                                        <p:cTn id="72" dur="1" fill="hold">
                                          <p:stCondLst>
                                            <p:cond delay="0"/>
                                          </p:stCondLst>
                                        </p:cTn>
                                        <p:tgtEl>
                                          <p:spTgt spid="2058">
                                            <p:txEl>
                                              <p:pRg st="4" end="4"/>
                                            </p:txEl>
                                          </p:spTgt>
                                        </p:tgtEl>
                                        <p:attrNameLst>
                                          <p:attrName>style.visibility</p:attrName>
                                        </p:attrNameLst>
                                      </p:cBhvr>
                                      <p:to>
                                        <p:strVal val="visible"/>
                                      </p:to>
                                    </p:set>
                                    <p:anim calcmode="lin" valueType="num">
                                      <p:cBhvr>
                                        <p:cTn id="73" dur="500" fill="hold"/>
                                        <p:tgtEl>
                                          <p:spTgt spid="2058">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058">
                                            <p:txEl>
                                              <p:pRg st="4" end="4"/>
                                            </p:txEl>
                                          </p:spTgt>
                                        </p:tgtEl>
                                        <p:attrNameLst>
                                          <p:attrName>ppt_y</p:attrName>
                                        </p:attrNameLst>
                                      </p:cBhvr>
                                      <p:tavLst>
                                        <p:tav tm="0">
                                          <p:val>
                                            <p:strVal val="#ppt_y"/>
                                          </p:val>
                                        </p:tav>
                                        <p:tav tm="100000">
                                          <p:val>
                                            <p:strVal val="#ppt_y"/>
                                          </p:val>
                                        </p:tav>
                                      </p:tavLst>
                                    </p:anim>
                                    <p:anim calcmode="lin" valueType="num">
                                      <p:cBhvr>
                                        <p:cTn id="75" dur="500" fill="hold"/>
                                        <p:tgtEl>
                                          <p:spTgt spid="2058">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058">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0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7624" y="1700808"/>
            <a:ext cx="6408711" cy="2210130"/>
          </a:xfrm>
        </p:spPr>
        <p:txBody>
          <a:bodyPr>
            <a:normAutofit/>
          </a:bodyPr>
          <a:lstStyle/>
          <a:p>
            <a:r>
              <a:rPr lang="ar-SA" sz="7200" dirty="0" smtClean="0"/>
              <a:t>تابع:ادارة المعاملات</a:t>
            </a:r>
            <a:endParaRPr lang="ar-SA" sz="7200" dirty="0"/>
          </a:p>
        </p:txBody>
      </p:sp>
      <p:sp>
        <p:nvSpPr>
          <p:cNvPr id="3" name="Subtitle 2"/>
          <p:cNvSpPr>
            <a:spLocks noGrp="1"/>
          </p:cNvSpPr>
          <p:nvPr>
            <p:ph type="subTitle" idx="1"/>
          </p:nvPr>
        </p:nvSpPr>
        <p:spPr/>
        <p:txBody>
          <a:bodyPr>
            <a:normAutofit/>
          </a:bodyPr>
          <a:lstStyle/>
          <a:p>
            <a:r>
              <a:rPr lang="en-US" sz="3200" dirty="0" smtClean="0"/>
              <a:t>Transactions Management</a:t>
            </a:r>
            <a:endParaRPr lang="ar-SA" sz="32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a:t>
            </a:fld>
            <a:endParaRPr lang="ar-SA"/>
          </a:p>
        </p:txBody>
      </p:sp>
      <p:sp>
        <p:nvSpPr>
          <p:cNvPr id="6" name="Rectangle 5"/>
          <p:cNvSpPr/>
          <p:nvPr/>
        </p:nvSpPr>
        <p:spPr>
          <a:xfrm>
            <a:off x="3149975" y="1556792"/>
            <a:ext cx="2844047" cy="769441"/>
          </a:xfrm>
          <a:prstGeom prst="rect">
            <a:avLst/>
          </a:prstGeom>
        </p:spPr>
        <p:txBody>
          <a:bodyPr wrap="none">
            <a:spAutoFit/>
          </a:bodyPr>
          <a:lstStyle/>
          <a:p>
            <a:pPr lvl="0" algn="ctr" fontAlgn="base">
              <a:spcBef>
                <a:spcPct val="50000"/>
              </a:spcBef>
              <a:spcAft>
                <a:spcPct val="0"/>
              </a:spcAft>
            </a:pPr>
            <a:r>
              <a:rPr lang="en-US" sz="4400" dirty="0">
                <a:solidFill>
                  <a:srgbClr val="006666"/>
                </a:solidFill>
                <a:effectLst>
                  <a:outerShdw blurRad="38100" dist="38100" dir="2700000" algn="tl">
                    <a:srgbClr val="C0C0C0"/>
                  </a:outerShdw>
                </a:effectLst>
                <a:latin typeface="Verdana" pitchFamily="34" charset="0"/>
                <a:cs typeface="Arial" pitchFamily="34" charset="0"/>
              </a:rPr>
              <a:t>Lecture </a:t>
            </a:r>
            <a:r>
              <a:rPr lang="en-US" sz="4400" dirty="0" smtClean="0">
                <a:solidFill>
                  <a:srgbClr val="006666"/>
                </a:solidFill>
                <a:effectLst>
                  <a:outerShdw blurRad="38100" dist="38100" dir="2700000" algn="tl">
                    <a:srgbClr val="C0C0C0"/>
                  </a:outerShdw>
                </a:effectLst>
                <a:latin typeface="Verdana" pitchFamily="34" charset="0"/>
                <a:cs typeface="Arial" pitchFamily="34" charset="0"/>
              </a:rPr>
              <a:t>6</a:t>
            </a:r>
            <a:endParaRPr lang="en-US" sz="4400" dirty="0">
              <a:solidFill>
                <a:srgbClr val="006666"/>
              </a:solidFill>
              <a:effectLst>
                <a:outerShdw blurRad="38100" dist="38100" dir="2700000" algn="tl">
                  <a:srgbClr val="C0C0C0"/>
                </a:outerShdw>
              </a:effectLst>
              <a:latin typeface="Verdana" pitchFamily="34" charset="0"/>
              <a:cs typeface="Arial" pitchFamily="34" charset="0"/>
            </a:endParaRPr>
          </a:p>
        </p:txBody>
      </p:sp>
    </p:spTree>
    <p:extLst>
      <p:ext uri="{BB962C8B-B14F-4D97-AF65-F5344CB8AC3E}">
        <p14:creationId xmlns:p14="http://schemas.microsoft.com/office/powerpoint/2010/main" val="2350939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708" y="188640"/>
            <a:ext cx="7448708" cy="1008112"/>
          </a:xfrm>
          <a:solidFill>
            <a:schemeClr val="bg1"/>
          </a:solidFill>
        </p:spPr>
        <p:txBody>
          <a:bodyPr>
            <a:normAutofit fontScale="90000"/>
          </a:bodyPr>
          <a:lstStyle/>
          <a:p>
            <a:pPr algn="r"/>
            <a:r>
              <a:rPr lang="ar-SA" sz="4000" dirty="0" smtClean="0"/>
              <a:t>تمييز الجداول على أساس قابلية الاسترجاع </a:t>
            </a:r>
            <a:r>
              <a:rPr lang="en-US" sz="2700" b="1" dirty="0" smtClean="0"/>
              <a:t>Characterizing Schedules Based on Recoverability</a:t>
            </a:r>
            <a:endParaRPr lang="ar-SA" sz="4000" b="1" dirty="0"/>
          </a:p>
        </p:txBody>
      </p:sp>
      <p:sp>
        <p:nvSpPr>
          <p:cNvPr id="3" name="Content Placeholder 2"/>
          <p:cNvSpPr>
            <a:spLocks noGrp="1"/>
          </p:cNvSpPr>
          <p:nvPr>
            <p:ph idx="1"/>
          </p:nvPr>
        </p:nvSpPr>
        <p:spPr>
          <a:xfrm>
            <a:off x="755576" y="1196752"/>
            <a:ext cx="7704856" cy="4464496"/>
          </a:xfrm>
          <a:solidFill>
            <a:schemeClr val="bg1"/>
          </a:solidFill>
        </p:spPr>
        <p:txBody>
          <a:bodyPr>
            <a:normAutofit/>
          </a:bodyPr>
          <a:lstStyle/>
          <a:p>
            <a:r>
              <a:rPr lang="ar-SA" sz="2800" dirty="0" smtClean="0"/>
              <a:t>عندما يتم تنفيذ المعاملات بشكل متداخل, فان ترتيب تنفيذ العمليات المكونه للمعاملات يُعرف باسم الجدول (</a:t>
            </a:r>
            <a:r>
              <a:rPr lang="en-US" sz="2800" dirty="0" smtClean="0"/>
              <a:t>Schedules</a:t>
            </a:r>
            <a:r>
              <a:rPr lang="ar-SA" sz="2800" dirty="0" smtClean="0"/>
              <a:t>).</a:t>
            </a:r>
          </a:p>
          <a:p>
            <a:r>
              <a:rPr lang="ar-SA" sz="2800" b="1" dirty="0" smtClean="0"/>
              <a:t>جداول المعاملات:</a:t>
            </a:r>
          </a:p>
          <a:p>
            <a:pPr marL="0" indent="0">
              <a:buNone/>
            </a:pPr>
            <a:r>
              <a:rPr lang="ar-SA" sz="2800" dirty="0"/>
              <a:t> </a:t>
            </a:r>
            <a:r>
              <a:rPr lang="ar-SA" sz="2800" dirty="0" smtClean="0"/>
              <a:t> جدول المعاملات </a:t>
            </a:r>
            <a:r>
              <a:rPr lang="en-US" sz="2800" dirty="0" smtClean="0"/>
              <a:t>S</a:t>
            </a:r>
            <a:r>
              <a:rPr lang="ar-SA" sz="2800" dirty="0" smtClean="0"/>
              <a:t> والخاص بعدد </a:t>
            </a:r>
            <a:r>
              <a:rPr lang="en-US" sz="2800" dirty="0" smtClean="0"/>
              <a:t>n</a:t>
            </a:r>
            <a:r>
              <a:rPr lang="ar-SA" sz="2800" dirty="0" smtClean="0"/>
              <a:t> من المعاملات </a:t>
            </a:r>
            <a:r>
              <a:rPr lang="en-US" sz="2800" dirty="0" err="1" smtClean="0"/>
              <a:t>Tn</a:t>
            </a:r>
            <a:r>
              <a:rPr lang="en-US" sz="2800" dirty="0" smtClean="0"/>
              <a:t>…,T2.T1</a:t>
            </a:r>
            <a:r>
              <a:rPr lang="ar-SA" sz="2800" dirty="0" smtClean="0"/>
              <a:t>هو ترتيب لعمليات المعاملات الموجودة في الجدول مع مراعاة أن عمليات كل معاملة </a:t>
            </a:r>
            <a:r>
              <a:rPr lang="en-US" sz="2800" dirty="0" smtClean="0"/>
              <a:t>Ti</a:t>
            </a:r>
            <a:r>
              <a:rPr lang="ar-SA" sz="2800" dirty="0" smtClean="0"/>
              <a:t> في </a:t>
            </a:r>
            <a:r>
              <a:rPr lang="en-US" sz="2800" dirty="0" smtClean="0"/>
              <a:t>S</a:t>
            </a:r>
            <a:r>
              <a:rPr lang="ar-SA" sz="2800" dirty="0" smtClean="0"/>
              <a:t> يجب أن تظهر بنفس ترتيبها في المعاملة </a:t>
            </a:r>
            <a:r>
              <a:rPr lang="en-US" sz="2800" dirty="0" smtClean="0"/>
              <a:t>Ti</a:t>
            </a:r>
            <a:r>
              <a:rPr lang="ar-SA" sz="2800" dirty="0" smtClean="0"/>
              <a:t>.بالرغم من أنه قد يحدث تداخل تأثير معاملة أخرى </a:t>
            </a:r>
            <a:r>
              <a:rPr lang="en-US" sz="2800" dirty="0" err="1" smtClean="0"/>
              <a:t>Tj</a:t>
            </a:r>
            <a:r>
              <a:rPr lang="ar-SA" sz="2800" dirty="0" smtClean="0"/>
              <a:t> مع تأثير المعاملة </a:t>
            </a:r>
            <a:r>
              <a:rPr lang="en-US" sz="2800" dirty="0" smtClean="0"/>
              <a:t>Ti</a:t>
            </a:r>
            <a:r>
              <a:rPr lang="ar-SA" sz="2800" dirty="0" smtClean="0"/>
              <a:t> الموجودة داخل الجدول.</a:t>
            </a:r>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3</a:t>
            </a:fld>
            <a:endParaRPr lang="ar-SA"/>
          </a:p>
        </p:txBody>
      </p:sp>
    </p:spTree>
    <p:extLst>
      <p:ext uri="{BB962C8B-B14F-4D97-AF65-F5344CB8AC3E}">
        <p14:creationId xmlns:p14="http://schemas.microsoft.com/office/powerpoint/2010/main" val="3748386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764704"/>
            <a:ext cx="7560840" cy="5472608"/>
          </a:xfrm>
        </p:spPr>
        <p:txBody>
          <a:bodyPr>
            <a:normAutofit lnSpcReduction="10000"/>
          </a:bodyPr>
          <a:lstStyle/>
          <a:p>
            <a:r>
              <a:rPr lang="ar-SA" dirty="0" smtClean="0"/>
              <a:t>ولاغرض الاسترجاع والتحكم التزامني نركز بشكل كبير على العمليات </a:t>
            </a:r>
            <a:r>
              <a:rPr lang="en-US" dirty="0" smtClean="0"/>
              <a:t>write-item, Read-item, Commit,, Abort</a:t>
            </a:r>
            <a:r>
              <a:rPr lang="ar-SA" dirty="0" smtClean="0"/>
              <a:t>.</a:t>
            </a:r>
          </a:p>
          <a:p>
            <a:r>
              <a:rPr lang="ar-SA" dirty="0" smtClean="0"/>
              <a:t>مثال: الجدول </a:t>
            </a:r>
            <a:r>
              <a:rPr lang="en-US" dirty="0" smtClean="0"/>
              <a:t>Sa</a:t>
            </a:r>
            <a:r>
              <a:rPr lang="ar-SA" dirty="0" smtClean="0"/>
              <a:t> الذي يمثل المعاملتين </a:t>
            </a:r>
            <a:r>
              <a:rPr lang="en-US" dirty="0" smtClean="0"/>
              <a:t>T2,T1</a:t>
            </a:r>
            <a:r>
              <a:rPr lang="ar-SA" dirty="0" smtClean="0"/>
              <a:t> يمكن التعبيرعنه كما يلي:</a:t>
            </a:r>
          </a:p>
          <a:p>
            <a:pPr marL="0" indent="0" algn="l" rtl="0">
              <a:buNone/>
            </a:pPr>
            <a:endParaRPr lang="ar-SA" dirty="0" smtClean="0"/>
          </a:p>
          <a:p>
            <a:pPr marL="0" indent="0" algn="l" rtl="0">
              <a:buNone/>
            </a:pPr>
            <a:endParaRPr lang="ar-SA" dirty="0"/>
          </a:p>
          <a:p>
            <a:pPr marL="0" indent="0" algn="l" rtl="0">
              <a:buNone/>
            </a:pPr>
            <a:endParaRPr lang="ar-SA" dirty="0" smtClean="0"/>
          </a:p>
          <a:p>
            <a:pPr marL="0" indent="0" algn="l" rtl="0">
              <a:buNone/>
            </a:pPr>
            <a:endParaRPr lang="ar-SA" dirty="0"/>
          </a:p>
          <a:p>
            <a:pPr marL="0" indent="0" algn="l" rtl="0">
              <a:buNone/>
            </a:pPr>
            <a:endParaRPr lang="ar-SA" dirty="0" smtClean="0"/>
          </a:p>
          <a:p>
            <a:pPr marL="0" indent="0" algn="l" rtl="0">
              <a:buNone/>
            </a:pPr>
            <a:endParaRPr lang="ar-SA" dirty="0"/>
          </a:p>
          <a:p>
            <a:pPr marL="0" indent="0" algn="l" rtl="0">
              <a:buNone/>
            </a:pPr>
            <a:endParaRPr lang="ar-SA" dirty="0" smtClean="0"/>
          </a:p>
          <a:p>
            <a:pPr marL="0" indent="0" algn="l" rtl="0">
              <a:buNone/>
            </a:pPr>
            <a:endParaRPr lang="en-US" sz="2800" dirty="0" smtClean="0"/>
          </a:p>
          <a:p>
            <a:pPr marL="0" indent="0" algn="l" rtl="0">
              <a:buNone/>
            </a:pPr>
            <a:r>
              <a:rPr lang="en-US" sz="2800" dirty="0" smtClean="0"/>
              <a:t>Sa:r1(x);r2(x);w1(x);r1(y);w2(x);w1(y);      </a:t>
            </a:r>
            <a:r>
              <a:rPr lang="en-US" sz="2800" dirty="0" smtClean="0">
                <a:hlinkClick r:id="rId2" action="ppaction://hlinksldjump"/>
              </a:rPr>
              <a:t>◄</a:t>
            </a:r>
            <a:endParaRPr lang="en-US" sz="2800" dirty="0" smtClean="0"/>
          </a:p>
          <a:p>
            <a:pPr marL="0" indent="0" algn="l" rtl="0">
              <a:buNone/>
            </a:pPr>
            <a:endParaRPr lang="ar-SA" sz="2800" dirty="0"/>
          </a:p>
          <a:p>
            <a:pPr marL="0" indent="0" algn="l" rtl="0">
              <a:buNone/>
            </a:pPr>
            <a:endParaRPr lang="ar-SA" sz="2800" dirty="0" smtClean="0"/>
          </a:p>
        </p:txBody>
      </p:sp>
      <p:sp>
        <p:nvSpPr>
          <p:cNvPr id="4" name="Date Placeholder 3"/>
          <p:cNvSpPr>
            <a:spLocks noGrp="1"/>
          </p:cNvSpPr>
          <p:nvPr>
            <p:ph type="dt" sz="half" idx="10"/>
          </p:nvPr>
        </p:nvSpPr>
        <p:spPr/>
        <p:txBody>
          <a:bodyPr/>
          <a:lstStyle/>
          <a:p>
            <a:r>
              <a:rPr lang="ar-SA" dirty="0" smtClean="0"/>
              <a:t>14/03/1433</a:t>
            </a:r>
            <a:endParaRPr lang="ar-SA" dirty="0"/>
          </a:p>
        </p:txBody>
      </p:sp>
      <p:sp>
        <p:nvSpPr>
          <p:cNvPr id="5" name="Slide Number Placeholder 4"/>
          <p:cNvSpPr>
            <a:spLocks noGrp="1"/>
          </p:cNvSpPr>
          <p:nvPr>
            <p:ph type="sldNum" sz="quarter" idx="12"/>
          </p:nvPr>
        </p:nvSpPr>
        <p:spPr/>
        <p:txBody>
          <a:bodyPr/>
          <a:lstStyle/>
          <a:p>
            <a:fld id="{A145591B-E76B-4192-8627-FD35A805CD2C}" type="slidenum">
              <a:rPr lang="ar-SA" smtClean="0"/>
              <a:t>4</a:t>
            </a:fld>
            <a:endParaRPr lang="ar-SA"/>
          </a:p>
        </p:txBody>
      </p:sp>
      <p:graphicFrame>
        <p:nvGraphicFramePr>
          <p:cNvPr id="6" name="Table 5"/>
          <p:cNvGraphicFramePr>
            <a:graphicFrameLocks noGrp="1"/>
          </p:cNvGraphicFramePr>
          <p:nvPr>
            <p:extLst>
              <p:ext uri="{D42A27DB-BD31-4B8C-83A1-F6EECF244321}">
                <p14:modId xmlns:p14="http://schemas.microsoft.com/office/powerpoint/2010/main" val="3711760698"/>
              </p:ext>
            </p:extLst>
          </p:nvPr>
        </p:nvGraphicFramePr>
        <p:xfrm>
          <a:off x="1331640" y="2060848"/>
          <a:ext cx="6168008" cy="3230880"/>
        </p:xfrm>
        <a:graphic>
          <a:graphicData uri="http://schemas.openxmlformats.org/drawingml/2006/table">
            <a:tbl>
              <a:tblPr rtl="1" firstRow="1" bandRow="1">
                <a:tableStyleId>{5C22544A-7EE6-4342-B048-85BDC9FD1C3A}</a:tableStyleId>
              </a:tblPr>
              <a:tblGrid>
                <a:gridCol w="3084004"/>
                <a:gridCol w="3084004"/>
              </a:tblGrid>
              <a:tr h="377810">
                <a:tc>
                  <a:txBody>
                    <a:bodyPr/>
                    <a:lstStyle/>
                    <a:p>
                      <a:pPr algn="ctr" rtl="0"/>
                      <a:r>
                        <a:rPr lang="en-US" sz="2000" dirty="0" smtClean="0">
                          <a:solidFill>
                            <a:schemeClr val="tx1"/>
                          </a:solidFill>
                        </a:rPr>
                        <a:t>T2</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2000" dirty="0" smtClean="0">
                          <a:solidFill>
                            <a:schemeClr val="tx1"/>
                          </a:solidFill>
                        </a:rPr>
                        <a:t>T1</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4518">
                <a:tc>
                  <a:txBody>
                    <a:bodyPr/>
                    <a:lstStyle/>
                    <a:p>
                      <a:pPr algn="l" rtl="0"/>
                      <a:endParaRPr lang="ar-SA" sz="2000" dirty="0" smtClean="0"/>
                    </a:p>
                    <a:p>
                      <a:pPr algn="l" rtl="0"/>
                      <a:endParaRPr lang="en-US" sz="2000" dirty="0" smtClean="0"/>
                    </a:p>
                    <a:p>
                      <a:pPr algn="l" rtl="0"/>
                      <a:r>
                        <a:rPr lang="en-US" sz="2000" dirty="0" smtClean="0"/>
                        <a:t>Read-item(x);</a:t>
                      </a:r>
                    </a:p>
                    <a:p>
                      <a:pPr algn="l" rtl="0"/>
                      <a:r>
                        <a:rPr lang="en-US" sz="2000" dirty="0" smtClean="0"/>
                        <a:t>X:=x+m;</a:t>
                      </a:r>
                    </a:p>
                    <a:p>
                      <a:pPr algn="l" rtl="0"/>
                      <a:endParaRPr lang="en-US" sz="2000" dirty="0" smtClean="0"/>
                    </a:p>
                    <a:p>
                      <a:pPr algn="l" rtl="0"/>
                      <a:endParaRPr lang="en-US" sz="2000" dirty="0" smtClean="0"/>
                    </a:p>
                    <a:p>
                      <a:pPr algn="l" rtl="0"/>
                      <a:r>
                        <a:rPr lang="en-US" sz="2000" dirty="0" smtClean="0"/>
                        <a:t>Write-item(x);</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a:r>
                        <a:rPr lang="en-US" sz="2000" dirty="0" smtClean="0"/>
                        <a:t>Read-item(x);</a:t>
                      </a:r>
                    </a:p>
                    <a:p>
                      <a:pPr algn="l" rtl="0"/>
                      <a:r>
                        <a:rPr lang="en-US" sz="2000" dirty="0" smtClean="0"/>
                        <a:t>x:=x-n;</a:t>
                      </a:r>
                    </a:p>
                    <a:p>
                      <a:pPr algn="l" rtl="0"/>
                      <a:endParaRPr lang="ar-SA" sz="2000" dirty="0" smtClean="0"/>
                    </a:p>
                    <a:p>
                      <a:pPr algn="l" rtl="0"/>
                      <a:endParaRPr lang="en-US" sz="2000" dirty="0" smtClean="0"/>
                    </a:p>
                    <a:p>
                      <a:pPr algn="l" rtl="0"/>
                      <a:r>
                        <a:rPr lang="en-US" sz="2000" dirty="0" smtClean="0"/>
                        <a:t>Write-item(x);</a:t>
                      </a:r>
                    </a:p>
                    <a:p>
                      <a:pPr algn="l" rtl="0"/>
                      <a:r>
                        <a:rPr lang="en-US" sz="2000" dirty="0" smtClean="0"/>
                        <a:t>Read-item(y);</a:t>
                      </a:r>
                    </a:p>
                    <a:p>
                      <a:pPr algn="l" rtl="0"/>
                      <a:endParaRPr lang="en-US" sz="2000" dirty="0" smtClean="0"/>
                    </a:p>
                    <a:p>
                      <a:pPr algn="l" rtl="0"/>
                      <a:r>
                        <a:rPr lang="en-US" sz="2000" dirty="0" smtClean="0"/>
                        <a:t>Y:=y+n’</a:t>
                      </a:r>
                    </a:p>
                    <a:p>
                      <a:pPr algn="l" rtl="0"/>
                      <a:r>
                        <a:rPr lang="en-US" sz="2000" dirty="0" smtClean="0"/>
                        <a:t>Write-item(y);</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8" name="Straight Arrow Connector 7"/>
          <p:cNvCxnSpPr/>
          <p:nvPr/>
        </p:nvCxnSpPr>
        <p:spPr>
          <a:xfrm>
            <a:off x="1187624" y="2132856"/>
            <a:ext cx="0" cy="302433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55576" y="2852936"/>
            <a:ext cx="553998" cy="923330"/>
          </a:xfrm>
          <a:prstGeom prst="rect">
            <a:avLst/>
          </a:prstGeom>
          <a:noFill/>
        </p:spPr>
        <p:txBody>
          <a:bodyPr vert="vert270" wrap="square" rtlCol="1">
            <a:spAutoFit/>
          </a:bodyPr>
          <a:lstStyle/>
          <a:p>
            <a:r>
              <a:rPr lang="en-US" sz="2400" b="1" dirty="0" smtClean="0"/>
              <a:t>Time</a:t>
            </a:r>
            <a:endParaRPr lang="ar-SA" sz="2400" b="1" dirty="0"/>
          </a:p>
        </p:txBody>
      </p:sp>
    </p:spTree>
    <p:extLst>
      <p:ext uri="{BB962C8B-B14F-4D97-AF65-F5344CB8AC3E}">
        <p14:creationId xmlns:p14="http://schemas.microsoft.com/office/powerpoint/2010/main" val="1690657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764704"/>
            <a:ext cx="7560840" cy="4958365"/>
          </a:xfrm>
        </p:spPr>
        <p:txBody>
          <a:bodyPr>
            <a:normAutofit lnSpcReduction="10000"/>
          </a:bodyPr>
          <a:lstStyle/>
          <a:p>
            <a:r>
              <a:rPr lang="ar-SA" dirty="0" smtClean="0"/>
              <a:t>وبنفس الطريقة يمكن التعبير عن الجدول </a:t>
            </a:r>
            <a:r>
              <a:rPr lang="en-US" dirty="0" err="1" smtClean="0"/>
              <a:t>Sb</a:t>
            </a:r>
            <a:r>
              <a:rPr lang="ar-SA" dirty="0" smtClean="0"/>
              <a:t> كما يلي مع افتراض أن المعاملة </a:t>
            </a:r>
            <a:r>
              <a:rPr lang="en-US" dirty="0" smtClean="0"/>
              <a:t>T1</a:t>
            </a:r>
            <a:r>
              <a:rPr lang="ar-SA" dirty="0" smtClean="0"/>
              <a:t> اجهضت (</a:t>
            </a:r>
            <a:r>
              <a:rPr lang="en-US" dirty="0" smtClean="0"/>
              <a:t>Aborted</a:t>
            </a:r>
            <a:r>
              <a:rPr lang="ar-SA" dirty="0" smtClean="0"/>
              <a:t>) بعد اجراء العملية </a:t>
            </a:r>
            <a:r>
              <a:rPr lang="en-US" dirty="0" smtClean="0"/>
              <a:t>read-item(y):</a:t>
            </a:r>
            <a:endParaRPr lang="ar-SA" dirty="0" smtClean="0"/>
          </a:p>
          <a:p>
            <a:r>
              <a:rPr lang="ar-SA" dirty="0" smtClean="0"/>
              <a:t>مثال: الجدول </a:t>
            </a:r>
            <a:r>
              <a:rPr lang="en-US" dirty="0" smtClean="0"/>
              <a:t>Sa</a:t>
            </a:r>
            <a:r>
              <a:rPr lang="ar-SA" dirty="0" smtClean="0"/>
              <a:t> الذي يمثل المعاملتين </a:t>
            </a:r>
            <a:r>
              <a:rPr lang="en-US" dirty="0" smtClean="0"/>
              <a:t>T2,T1</a:t>
            </a:r>
            <a:r>
              <a:rPr lang="ar-SA" dirty="0" smtClean="0"/>
              <a:t> يمكن التعبيرعنه كما يلي:</a:t>
            </a:r>
          </a:p>
          <a:p>
            <a:pPr marL="0" indent="0" algn="l" rtl="0">
              <a:buNone/>
            </a:pPr>
            <a:endParaRPr lang="ar-SA" dirty="0" smtClean="0"/>
          </a:p>
          <a:p>
            <a:pPr marL="0" indent="0" algn="l" rtl="0">
              <a:buNone/>
            </a:pPr>
            <a:endParaRPr lang="ar-SA" dirty="0"/>
          </a:p>
          <a:p>
            <a:pPr marL="0" indent="0" algn="l" rtl="0">
              <a:buNone/>
            </a:pPr>
            <a:endParaRPr lang="ar-SA" dirty="0" smtClean="0"/>
          </a:p>
          <a:p>
            <a:pPr marL="0" indent="0" algn="l" rtl="0">
              <a:buNone/>
            </a:pPr>
            <a:endParaRPr lang="ar-SA" dirty="0"/>
          </a:p>
          <a:p>
            <a:pPr marL="0" indent="0" algn="l" rtl="0">
              <a:buNone/>
            </a:pPr>
            <a:endParaRPr lang="ar-SA" dirty="0" smtClean="0"/>
          </a:p>
          <a:p>
            <a:pPr marL="0" indent="0" algn="l" rtl="0">
              <a:buNone/>
            </a:pPr>
            <a:endParaRPr lang="ar-SA" dirty="0"/>
          </a:p>
          <a:p>
            <a:pPr marL="0" indent="0" algn="l" rtl="0">
              <a:buNone/>
            </a:pPr>
            <a:endParaRPr lang="en-US" sz="2800" dirty="0" smtClean="0"/>
          </a:p>
          <a:p>
            <a:pPr marL="0" indent="0" algn="l" rtl="0">
              <a:buNone/>
            </a:pPr>
            <a:r>
              <a:rPr lang="en-US" sz="2800" dirty="0" smtClean="0"/>
              <a:t>  Sb:r1(x);w1(x);r2(x);w2(x);r1(y);a1;         </a:t>
            </a:r>
            <a:r>
              <a:rPr lang="en-US" sz="2800" dirty="0" smtClean="0">
                <a:hlinkClick r:id="rId2" action="ppaction://hlinksldjump"/>
              </a:rPr>
              <a:t>◄</a:t>
            </a:r>
            <a:endParaRPr lang="ar-SA" sz="2800" dirty="0"/>
          </a:p>
          <a:p>
            <a:pPr marL="0" indent="0" algn="l" rtl="0">
              <a:buNone/>
            </a:pPr>
            <a:endParaRPr lang="ar-SA" sz="2800" dirty="0" smtClean="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5</a:t>
            </a:fld>
            <a:endParaRPr lang="ar-SA"/>
          </a:p>
        </p:txBody>
      </p:sp>
      <p:graphicFrame>
        <p:nvGraphicFramePr>
          <p:cNvPr id="6" name="Table 5"/>
          <p:cNvGraphicFramePr>
            <a:graphicFrameLocks noGrp="1"/>
          </p:cNvGraphicFramePr>
          <p:nvPr>
            <p:extLst>
              <p:ext uri="{D42A27DB-BD31-4B8C-83A1-F6EECF244321}">
                <p14:modId xmlns:p14="http://schemas.microsoft.com/office/powerpoint/2010/main" val="3674030852"/>
              </p:ext>
            </p:extLst>
          </p:nvPr>
        </p:nvGraphicFramePr>
        <p:xfrm>
          <a:off x="1356320" y="2231112"/>
          <a:ext cx="6168008" cy="2926080"/>
        </p:xfrm>
        <a:graphic>
          <a:graphicData uri="http://schemas.openxmlformats.org/drawingml/2006/table">
            <a:tbl>
              <a:tblPr rtl="1" firstRow="1" bandRow="1">
                <a:tableStyleId>{5C22544A-7EE6-4342-B048-85BDC9FD1C3A}</a:tableStyleId>
              </a:tblPr>
              <a:tblGrid>
                <a:gridCol w="3084004"/>
                <a:gridCol w="3084004"/>
              </a:tblGrid>
              <a:tr h="378989">
                <a:tc>
                  <a:txBody>
                    <a:bodyPr/>
                    <a:lstStyle/>
                    <a:p>
                      <a:pPr algn="ctr" rtl="0"/>
                      <a:r>
                        <a:rPr lang="en-US" sz="2000" dirty="0" smtClean="0">
                          <a:solidFill>
                            <a:schemeClr val="tx1"/>
                          </a:solidFill>
                        </a:rPr>
                        <a:t>T2</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2000" dirty="0" smtClean="0">
                          <a:solidFill>
                            <a:schemeClr val="tx1"/>
                          </a:solidFill>
                        </a:rPr>
                        <a:t>T1</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9984">
                <a:tc>
                  <a:txBody>
                    <a:bodyPr/>
                    <a:lstStyle/>
                    <a:p>
                      <a:pPr algn="l" rtl="0"/>
                      <a:endParaRPr lang="en-US" sz="2000" dirty="0" smtClean="0"/>
                    </a:p>
                    <a:p>
                      <a:pPr algn="l" rtl="0"/>
                      <a:endParaRPr lang="en-US" sz="2000" dirty="0" smtClean="0"/>
                    </a:p>
                    <a:p>
                      <a:pPr algn="l" rtl="0"/>
                      <a:endParaRPr lang="en-US" sz="2000" dirty="0" smtClean="0"/>
                    </a:p>
                    <a:p>
                      <a:pPr algn="l" rtl="0"/>
                      <a:r>
                        <a:rPr lang="en-US" sz="2000" dirty="0" smtClean="0"/>
                        <a:t>Read-item(x);</a:t>
                      </a:r>
                    </a:p>
                    <a:p>
                      <a:pPr algn="l" rtl="0"/>
                      <a:r>
                        <a:rPr lang="en-US" sz="2000" dirty="0" smtClean="0"/>
                        <a:t>X:=x+m;</a:t>
                      </a:r>
                    </a:p>
                    <a:p>
                      <a:pPr algn="l" rtl="0"/>
                      <a:r>
                        <a:rPr lang="en-US" sz="2000" dirty="0" smtClean="0"/>
                        <a:t>Write-item(x);</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a:r>
                        <a:rPr lang="en-US" sz="2000" dirty="0" smtClean="0"/>
                        <a:t>Read-item(x);</a:t>
                      </a:r>
                    </a:p>
                    <a:p>
                      <a:pPr algn="l" rtl="0"/>
                      <a:r>
                        <a:rPr lang="en-US" sz="2000" dirty="0" smtClean="0"/>
                        <a:t>x:=x-n;</a:t>
                      </a:r>
                    </a:p>
                    <a:p>
                      <a:pPr algn="l" rtl="0"/>
                      <a:r>
                        <a:rPr lang="en-US" sz="2000" dirty="0" smtClean="0"/>
                        <a:t>Write-item(x);</a:t>
                      </a:r>
                    </a:p>
                    <a:p>
                      <a:pPr algn="l" rtl="0"/>
                      <a:endParaRPr lang="en-US" sz="2000" dirty="0" smtClean="0"/>
                    </a:p>
                    <a:p>
                      <a:pPr algn="l" rtl="0"/>
                      <a:endParaRPr lang="en-US" sz="2000" dirty="0" smtClean="0"/>
                    </a:p>
                    <a:p>
                      <a:pPr algn="l" rtl="0"/>
                      <a:endParaRPr lang="en-US" sz="2000" dirty="0" smtClean="0"/>
                    </a:p>
                    <a:p>
                      <a:pPr algn="l" rtl="0"/>
                      <a:r>
                        <a:rPr lang="en-US" sz="2000" dirty="0" smtClean="0"/>
                        <a:t>read-item(y);</a:t>
                      </a:r>
                    </a:p>
                    <a:p>
                      <a:pPr algn="l" rtl="0"/>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8" name="Straight Arrow Connector 7"/>
          <p:cNvCxnSpPr/>
          <p:nvPr/>
        </p:nvCxnSpPr>
        <p:spPr>
          <a:xfrm>
            <a:off x="1187624" y="2132856"/>
            <a:ext cx="0" cy="21602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55576" y="2852936"/>
            <a:ext cx="553998" cy="923330"/>
          </a:xfrm>
          <a:prstGeom prst="rect">
            <a:avLst/>
          </a:prstGeom>
          <a:noFill/>
        </p:spPr>
        <p:txBody>
          <a:bodyPr vert="vert270" wrap="square" rtlCol="1">
            <a:spAutoFit/>
          </a:bodyPr>
          <a:lstStyle/>
          <a:p>
            <a:r>
              <a:rPr lang="en-US" sz="2400" b="1" dirty="0" smtClean="0"/>
              <a:t>Time</a:t>
            </a:r>
            <a:endParaRPr lang="ar-SA" sz="2400" b="1" dirty="0"/>
          </a:p>
        </p:txBody>
      </p:sp>
    </p:spTree>
    <p:extLst>
      <p:ext uri="{BB962C8B-B14F-4D97-AF65-F5344CB8AC3E}">
        <p14:creationId xmlns:p14="http://schemas.microsoft.com/office/powerpoint/2010/main" val="2825504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7920880" cy="5400600"/>
          </a:xfrm>
        </p:spPr>
        <p:txBody>
          <a:bodyPr>
            <a:normAutofit lnSpcReduction="10000"/>
          </a:bodyPr>
          <a:lstStyle/>
          <a:p>
            <a:r>
              <a:rPr lang="ar-SA" sz="2800" dirty="0" smtClean="0"/>
              <a:t>تكون عمليتين في حالة نزاع </a:t>
            </a:r>
            <a:r>
              <a:rPr lang="en-US" sz="2800" dirty="0" smtClean="0"/>
              <a:t>conflict</a:t>
            </a:r>
            <a:r>
              <a:rPr lang="ar-SA" sz="2800" dirty="0" smtClean="0"/>
              <a:t> اذا حققتا الشروط التالية:</a:t>
            </a:r>
          </a:p>
          <a:p>
            <a:pPr marL="0" indent="0">
              <a:buNone/>
            </a:pPr>
            <a:r>
              <a:rPr lang="ar-SA" sz="2800" dirty="0" smtClean="0"/>
              <a:t> 1- اذا كانت كلتا العمليتين من معاملتين مختلفتين.</a:t>
            </a:r>
          </a:p>
          <a:p>
            <a:pPr marL="0" indent="0">
              <a:buNone/>
            </a:pPr>
            <a:r>
              <a:rPr lang="ar-SA" sz="2800" dirty="0"/>
              <a:t> </a:t>
            </a:r>
            <a:r>
              <a:rPr lang="ar-SA" sz="2800" dirty="0" smtClean="0"/>
              <a:t>2- اذا كانت كلتا العمليتين تتعاملان مع نفس العنصر (مثل </a:t>
            </a:r>
            <a:r>
              <a:rPr lang="en-US" sz="2800" dirty="0" smtClean="0"/>
              <a:t>x</a:t>
            </a:r>
            <a:r>
              <a:rPr lang="ar-SA" sz="2800" dirty="0" smtClean="0"/>
              <a:t> )</a:t>
            </a:r>
          </a:p>
          <a:p>
            <a:pPr marL="0" indent="0">
              <a:buNone/>
            </a:pPr>
            <a:r>
              <a:rPr lang="ar-SA" sz="2800" dirty="0"/>
              <a:t> </a:t>
            </a:r>
            <a:r>
              <a:rPr lang="ar-SA" sz="2800" dirty="0" smtClean="0"/>
              <a:t>3- أن تكون على الأقل أحد العمليتين هي عملية </a:t>
            </a:r>
            <a:r>
              <a:rPr lang="en-US" sz="2800" dirty="0" smtClean="0"/>
              <a:t>write-item ()</a:t>
            </a:r>
          </a:p>
          <a:p>
            <a:r>
              <a:rPr lang="ar-SA" sz="2800" dirty="0" smtClean="0"/>
              <a:t>مثال: في </a:t>
            </a:r>
            <a:r>
              <a:rPr lang="ar-SA" sz="2800" dirty="0" smtClean="0">
                <a:hlinkClick r:id="rId2" action="ppaction://hlinksldjump"/>
              </a:rPr>
              <a:t>الجدول </a:t>
            </a:r>
            <a:r>
              <a:rPr lang="en-US" sz="2800" dirty="0" smtClean="0">
                <a:hlinkClick r:id="rId2" action="ppaction://hlinksldjump"/>
              </a:rPr>
              <a:t>Sa</a:t>
            </a:r>
            <a:r>
              <a:rPr lang="ar-SA" sz="2800" dirty="0" smtClean="0">
                <a:hlinkClick r:id="rId2" action="ppaction://hlinksldjump"/>
              </a:rPr>
              <a:t> </a:t>
            </a:r>
            <a:r>
              <a:rPr lang="ar-SA" sz="2800" dirty="0" smtClean="0"/>
              <a:t>العمليات في حالة نزاع هي: </a:t>
            </a:r>
          </a:p>
          <a:p>
            <a:pPr marL="0" indent="0">
              <a:buNone/>
            </a:pPr>
            <a:r>
              <a:rPr lang="ar-SA" sz="2800" dirty="0" smtClean="0"/>
              <a:t>  </a:t>
            </a:r>
            <a:r>
              <a:rPr lang="en-US" sz="2800" dirty="0" smtClean="0"/>
              <a:t>  r1(x) </a:t>
            </a:r>
            <a:r>
              <a:rPr lang="ar-SA" sz="2800" dirty="0" smtClean="0"/>
              <a:t>و </a:t>
            </a:r>
            <a:r>
              <a:rPr lang="en-US" sz="2800" dirty="0" smtClean="0"/>
              <a:t>w2(x)</a:t>
            </a:r>
            <a:r>
              <a:rPr lang="ar-SA" sz="2800" dirty="0" smtClean="0"/>
              <a:t>     -   </a:t>
            </a:r>
            <a:r>
              <a:rPr lang="en-US" sz="2800" dirty="0" smtClean="0"/>
              <a:t> r2(x)</a:t>
            </a:r>
            <a:r>
              <a:rPr lang="ar-SA" sz="2800" dirty="0" smtClean="0"/>
              <a:t>و </a:t>
            </a:r>
            <a:r>
              <a:rPr lang="en-US" sz="2800" dirty="0" smtClean="0"/>
              <a:t>w1(x)</a:t>
            </a:r>
            <a:r>
              <a:rPr lang="ar-SA" sz="2800" dirty="0" smtClean="0"/>
              <a:t>   -    </a:t>
            </a:r>
            <a:r>
              <a:rPr lang="en-US" sz="2800" dirty="0" smtClean="0"/>
              <a:t>w1(x)</a:t>
            </a:r>
            <a:r>
              <a:rPr lang="ar-SA" sz="2800" dirty="0" smtClean="0"/>
              <a:t> و</a:t>
            </a:r>
            <a:r>
              <a:rPr lang="en-US" sz="2800" dirty="0" smtClean="0"/>
              <a:t>w2(x</a:t>
            </a:r>
            <a:r>
              <a:rPr lang="en-US" sz="2800" dirty="0"/>
              <a:t>)</a:t>
            </a:r>
            <a:r>
              <a:rPr lang="ar-SA" sz="2800" dirty="0"/>
              <a:t> </a:t>
            </a:r>
            <a:endParaRPr lang="ar-SA" sz="2800" dirty="0" smtClean="0"/>
          </a:p>
          <a:p>
            <a:pPr marL="0" indent="0">
              <a:buNone/>
            </a:pPr>
            <a:r>
              <a:rPr lang="ar-SA" sz="2800" dirty="0" smtClean="0"/>
              <a:t>أما العمليات التالية ليست في حالة نزاع:</a:t>
            </a:r>
          </a:p>
          <a:p>
            <a:pPr marL="0" indent="0">
              <a:buNone/>
            </a:pPr>
            <a:r>
              <a:rPr lang="en-US" sz="2800" dirty="0" smtClean="0"/>
              <a:t>r1(x)</a:t>
            </a:r>
            <a:r>
              <a:rPr lang="ar-SA" sz="2800" dirty="0" smtClean="0"/>
              <a:t> و </a:t>
            </a:r>
            <a:r>
              <a:rPr lang="en-US" sz="2800" dirty="0" smtClean="0"/>
              <a:t>r2(x)</a:t>
            </a:r>
            <a:r>
              <a:rPr lang="ar-SA" sz="2800" dirty="0" smtClean="0"/>
              <a:t> : لأن العمليتين هما قراءة ولاتوجد عملية </a:t>
            </a:r>
            <a:r>
              <a:rPr lang="en-US" sz="2800" dirty="0" smtClean="0"/>
              <a:t>write </a:t>
            </a:r>
            <a:r>
              <a:rPr lang="ar-SA" sz="2800" dirty="0" smtClean="0"/>
              <a:t> .</a:t>
            </a:r>
          </a:p>
          <a:p>
            <a:pPr marL="0" indent="0">
              <a:buNone/>
            </a:pPr>
            <a:r>
              <a:rPr lang="en-US" sz="2800" dirty="0" smtClean="0"/>
              <a:t>W2(x)</a:t>
            </a:r>
            <a:r>
              <a:rPr lang="ar-SA" sz="2800" dirty="0" smtClean="0"/>
              <a:t> و </a:t>
            </a:r>
            <a:r>
              <a:rPr lang="en-US" sz="2800" dirty="0" smtClean="0"/>
              <a:t>w1(y)</a:t>
            </a:r>
            <a:r>
              <a:rPr lang="ar-SA" sz="2800" dirty="0" smtClean="0"/>
              <a:t> :لأن كل عملية تتعامل مع عنصرين مختلفين.</a:t>
            </a:r>
          </a:p>
          <a:p>
            <a:pPr marL="0" indent="0">
              <a:buNone/>
            </a:pPr>
            <a:r>
              <a:rPr lang="en-US" sz="2800" dirty="0" smtClean="0"/>
              <a:t>W1(x)</a:t>
            </a:r>
            <a:r>
              <a:rPr lang="ar-SA" sz="2800" dirty="0" smtClean="0"/>
              <a:t> و </a:t>
            </a:r>
            <a:r>
              <a:rPr lang="en-US" sz="2800" dirty="0" smtClean="0"/>
              <a:t>r1(x) </a:t>
            </a:r>
            <a:r>
              <a:rPr lang="ar-SA" sz="2800" dirty="0" smtClean="0"/>
              <a:t> :لأن كلا العمليتين تنتميان الى نفس المعاملة.</a:t>
            </a:r>
          </a:p>
          <a:p>
            <a:pPr marL="0" indent="0">
              <a:buNone/>
            </a:pPr>
            <a:endParaRPr lang="ar-SA" sz="2800" dirty="0" smtClean="0"/>
          </a:p>
          <a:p>
            <a:pPr>
              <a:buFontTx/>
              <a:buChar char="-"/>
            </a:pPr>
            <a:endParaRPr lang="ar-SA"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6</a:t>
            </a:fld>
            <a:endParaRPr lang="ar-SA"/>
          </a:p>
        </p:txBody>
      </p:sp>
    </p:spTree>
    <p:extLst>
      <p:ext uri="{BB962C8B-B14F-4D97-AF65-F5344CB8AC3E}">
        <p14:creationId xmlns:p14="http://schemas.microsoft.com/office/powerpoint/2010/main" val="20563284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16632"/>
            <a:ext cx="6965245" cy="451178"/>
          </a:xfrm>
        </p:spPr>
        <p:txBody>
          <a:bodyPr>
            <a:normAutofit fontScale="90000"/>
          </a:bodyPr>
          <a:lstStyle/>
          <a:p>
            <a:r>
              <a:rPr lang="ar-SA" dirty="0" smtClean="0"/>
              <a:t>الجدول الكامل</a:t>
            </a:r>
            <a:endParaRPr lang="ar-SA" dirty="0"/>
          </a:p>
        </p:txBody>
      </p:sp>
      <p:sp>
        <p:nvSpPr>
          <p:cNvPr id="3" name="Content Placeholder 2"/>
          <p:cNvSpPr>
            <a:spLocks noGrp="1"/>
          </p:cNvSpPr>
          <p:nvPr>
            <p:ph idx="1"/>
          </p:nvPr>
        </p:nvSpPr>
        <p:spPr>
          <a:xfrm>
            <a:off x="899592" y="764704"/>
            <a:ext cx="7416824" cy="5472608"/>
          </a:xfrm>
        </p:spPr>
        <p:txBody>
          <a:bodyPr>
            <a:noAutofit/>
          </a:bodyPr>
          <a:lstStyle/>
          <a:p>
            <a:r>
              <a:rPr lang="ar-SA" dirty="0" smtClean="0"/>
              <a:t>يطلق على الجدول </a:t>
            </a:r>
            <a:r>
              <a:rPr lang="en-US" dirty="0" smtClean="0"/>
              <a:t>S</a:t>
            </a:r>
            <a:r>
              <a:rPr lang="ar-SA" dirty="0" smtClean="0"/>
              <a:t> الذي يشمل على </a:t>
            </a:r>
            <a:r>
              <a:rPr lang="en-US" dirty="0" smtClean="0"/>
              <a:t>n</a:t>
            </a:r>
            <a:r>
              <a:rPr lang="ar-SA" dirty="0" smtClean="0"/>
              <a:t> معاملة </a:t>
            </a:r>
            <a:r>
              <a:rPr lang="en-US" dirty="0" smtClean="0"/>
              <a:t>T1,T2,T3,…</a:t>
            </a:r>
            <a:r>
              <a:rPr lang="en-US" dirty="0" err="1" smtClean="0"/>
              <a:t>Tn</a:t>
            </a:r>
            <a:r>
              <a:rPr lang="ar-SA" dirty="0" smtClean="0"/>
              <a:t> جدول كامل اذا حقق الشروط التالية:</a:t>
            </a:r>
          </a:p>
          <a:p>
            <a:pPr marL="0" indent="0">
              <a:buNone/>
            </a:pPr>
            <a:r>
              <a:rPr lang="ar-SA" dirty="0" smtClean="0"/>
              <a:t>1- جميع العمليات الموجودة في الجدول هي كل العمليات الموجودة في المعاملات </a:t>
            </a:r>
            <a:r>
              <a:rPr lang="en-US" dirty="0"/>
              <a:t>T1,T2,T3,…</a:t>
            </a:r>
            <a:r>
              <a:rPr lang="en-US" dirty="0" err="1"/>
              <a:t>Tn</a:t>
            </a:r>
            <a:r>
              <a:rPr lang="ar-SA" dirty="0"/>
              <a:t> </a:t>
            </a:r>
            <a:r>
              <a:rPr lang="ar-SA" dirty="0" smtClean="0"/>
              <a:t>, وهذه العمليات تشمل العمليات </a:t>
            </a:r>
            <a:r>
              <a:rPr lang="en-US" dirty="0" smtClean="0"/>
              <a:t>commit</a:t>
            </a:r>
            <a:r>
              <a:rPr lang="ar-SA" dirty="0" smtClean="0"/>
              <a:t> أو </a:t>
            </a:r>
            <a:r>
              <a:rPr lang="en-US" dirty="0" smtClean="0"/>
              <a:t>abort</a:t>
            </a:r>
            <a:r>
              <a:rPr lang="ar-SA" dirty="0" smtClean="0"/>
              <a:t> كآخر عملية في أي معاملة.</a:t>
            </a:r>
          </a:p>
          <a:p>
            <a:pPr marL="0" indent="0">
              <a:buNone/>
            </a:pPr>
            <a:r>
              <a:rPr lang="ar-SA" dirty="0" smtClean="0"/>
              <a:t>2- لكل عملية في أي معاملة </a:t>
            </a:r>
            <a:r>
              <a:rPr lang="en-US" dirty="0" smtClean="0"/>
              <a:t>Ti</a:t>
            </a:r>
            <a:r>
              <a:rPr lang="ar-SA" dirty="0" smtClean="0"/>
              <a:t> يجب أن تظهر في الجدول بنفس ترتيب حدوثها في المعاملة </a:t>
            </a:r>
            <a:r>
              <a:rPr lang="en-US" dirty="0" smtClean="0"/>
              <a:t>Ti</a:t>
            </a:r>
            <a:r>
              <a:rPr lang="ar-SA" dirty="0" smtClean="0"/>
              <a:t> </a:t>
            </a:r>
            <a:r>
              <a:rPr lang="ar-SA" dirty="0" smtClean="0"/>
              <a:t>.</a:t>
            </a:r>
          </a:p>
          <a:p>
            <a:pPr marL="0" indent="0">
              <a:buNone/>
            </a:pPr>
            <a:r>
              <a:rPr lang="ar-SA" dirty="0" smtClean="0"/>
              <a:t>3-لأي عمليتين في حالة نزاع في الجدول احداهما يجب أن تحدث قبل الأخرى.</a:t>
            </a:r>
          </a:p>
          <a:p>
            <a:r>
              <a:rPr lang="ar-SA" dirty="0" smtClean="0"/>
              <a:t>قد يسمح في الجدول للعمليات الغير متنازعة بأن تحدث من غير تحديد أيهما حدثت أولاً, وفي هذه الحالة  يُعرف الجدول على أنه ترتيب جزئ  (</a:t>
            </a:r>
            <a:r>
              <a:rPr lang="en-US" dirty="0" smtClean="0"/>
              <a:t>Partially order</a:t>
            </a:r>
            <a:r>
              <a:rPr lang="ar-SA" dirty="0" smtClean="0"/>
              <a:t>) للعمليات في </a:t>
            </a:r>
            <a:r>
              <a:rPr lang="en-US" dirty="0" smtClean="0"/>
              <a:t>n</a:t>
            </a:r>
            <a:r>
              <a:rPr lang="ar-SA" dirty="0" smtClean="0"/>
              <a:t> معاملة.</a:t>
            </a:r>
          </a:p>
          <a:p>
            <a:pPr marL="0" indent="0">
              <a:buNone/>
            </a:pPr>
            <a:r>
              <a:rPr lang="ar-SA" dirty="0" smtClean="0"/>
              <a:t>(قد تحدث هذه الحالة أيضاُ في حالة حدوث عمليتين في نفس الوقت بشكل متوازي)</a:t>
            </a:r>
            <a:endParaRPr lang="ar-SA"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7</a:t>
            </a:fld>
            <a:endParaRPr lang="ar-SA"/>
          </a:p>
        </p:txBody>
      </p:sp>
    </p:spTree>
    <p:extLst>
      <p:ext uri="{BB962C8B-B14F-4D97-AF65-F5344CB8AC3E}">
        <p14:creationId xmlns:p14="http://schemas.microsoft.com/office/powerpoint/2010/main" val="2203922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16632"/>
            <a:ext cx="6965245" cy="451178"/>
          </a:xfrm>
        </p:spPr>
        <p:txBody>
          <a:bodyPr>
            <a:normAutofit fontScale="90000"/>
          </a:bodyPr>
          <a:lstStyle/>
          <a:p>
            <a:r>
              <a:rPr lang="ar-SA" dirty="0" smtClean="0"/>
              <a:t>تابع:الجدول الكامل</a:t>
            </a:r>
            <a:endParaRPr lang="ar-SA" dirty="0"/>
          </a:p>
        </p:txBody>
      </p:sp>
      <p:sp>
        <p:nvSpPr>
          <p:cNvPr id="3" name="Content Placeholder 2"/>
          <p:cNvSpPr>
            <a:spLocks noGrp="1"/>
          </p:cNvSpPr>
          <p:nvPr>
            <p:ph idx="1"/>
          </p:nvPr>
        </p:nvSpPr>
        <p:spPr>
          <a:xfrm>
            <a:off x="899592" y="764704"/>
            <a:ext cx="7416824" cy="5472608"/>
          </a:xfrm>
        </p:spPr>
        <p:txBody>
          <a:bodyPr>
            <a:noAutofit/>
          </a:bodyPr>
          <a:lstStyle/>
          <a:p>
            <a:r>
              <a:rPr lang="ar-SA" sz="3200" dirty="0" smtClean="0"/>
              <a:t>بالرغم مما سبق ذكره فان ترتيب العمليات المتنازعة  يجب أن يتم توضيحه في الجدول (شرط 3), وكذلك لأي عمليتين تنتميان الى نفس المعاملة (الشرط2).</a:t>
            </a:r>
          </a:p>
          <a:p>
            <a:r>
              <a:rPr lang="ar-SA" sz="3200" dirty="0" smtClean="0"/>
              <a:t>حيث أن أي معاملة تنتهي بالعملية </a:t>
            </a:r>
            <a:r>
              <a:rPr lang="en-US" sz="3200" dirty="0" smtClean="0"/>
              <a:t>commit</a:t>
            </a:r>
            <a:r>
              <a:rPr lang="ar-SA" sz="3200" dirty="0" smtClean="0"/>
              <a:t> أو </a:t>
            </a:r>
            <a:r>
              <a:rPr lang="en-US" sz="3200" dirty="0" smtClean="0"/>
              <a:t>aborted</a:t>
            </a:r>
            <a:r>
              <a:rPr lang="ar-SA" sz="3200" dirty="0" smtClean="0"/>
              <a:t> , فان الجدول الكامل لا يمكن أن يحتوي على معاملة فعالة (</a:t>
            </a:r>
            <a:r>
              <a:rPr lang="en-US" sz="3200" dirty="0" smtClean="0"/>
              <a:t>Active transactions</a:t>
            </a:r>
            <a:r>
              <a:rPr lang="ar-SA" sz="3200" dirty="0" smtClean="0"/>
              <a:t>).</a:t>
            </a:r>
          </a:p>
          <a:p>
            <a:r>
              <a:rPr lang="ar-SA" sz="3200" dirty="0" smtClean="0"/>
              <a:t>بشكل عام من الصعب وجود جدول كامل في نظام يعمل لأن كل المعاملات النشطة يتم  تغذيتها الى النظام بشكل مستمر.</a:t>
            </a:r>
          </a:p>
          <a:p>
            <a:pPr marL="0" indent="0">
              <a:buNone/>
            </a:pPr>
            <a:endParaRPr lang="ar-SA" sz="32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8</a:t>
            </a:fld>
            <a:endParaRPr lang="ar-SA"/>
          </a:p>
        </p:txBody>
      </p:sp>
    </p:spTree>
    <p:extLst>
      <p:ext uri="{BB962C8B-B14F-4D97-AF65-F5344CB8AC3E}">
        <p14:creationId xmlns:p14="http://schemas.microsoft.com/office/powerpoint/2010/main" val="1076652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20688"/>
            <a:ext cx="6965245" cy="595194"/>
          </a:xfrm>
        </p:spPr>
        <p:txBody>
          <a:bodyPr>
            <a:noAutofit/>
          </a:bodyPr>
          <a:lstStyle/>
          <a:p>
            <a:r>
              <a:rPr lang="ar-SA" sz="3600" dirty="0" smtClean="0"/>
              <a:t>تمييز الجداول على أساس قابلية الاسترجاع</a:t>
            </a:r>
            <a:endParaRPr lang="ar-SA" sz="3600" dirty="0"/>
          </a:p>
        </p:txBody>
      </p:sp>
      <p:sp>
        <p:nvSpPr>
          <p:cNvPr id="3" name="Content Placeholder 2"/>
          <p:cNvSpPr>
            <a:spLocks noGrp="1"/>
          </p:cNvSpPr>
          <p:nvPr>
            <p:ph idx="1"/>
          </p:nvPr>
        </p:nvSpPr>
        <p:spPr>
          <a:xfrm>
            <a:off x="827584" y="1340768"/>
            <a:ext cx="7560840" cy="4680520"/>
          </a:xfrm>
        </p:spPr>
        <p:txBody>
          <a:bodyPr>
            <a:normAutofit fontScale="92500" lnSpcReduction="10000"/>
          </a:bodyPr>
          <a:lstStyle/>
          <a:p>
            <a:r>
              <a:rPr lang="ar-SA" sz="3200" dirty="0" smtClean="0"/>
              <a:t>بعض الجداول من السهل استردادها بعد فشل المعاملات بينما, نجد أن عملية الاسترداد هذه تكون أكثر تعقيداً في جداول أخرى.</a:t>
            </a:r>
          </a:p>
          <a:p>
            <a:r>
              <a:rPr lang="ar-SA" sz="3200" dirty="0" smtClean="0"/>
              <a:t>يمكن تمييز  الجداول بناءً على قابلية استردادها الى:</a:t>
            </a:r>
          </a:p>
          <a:p>
            <a:pPr marL="0" indent="0">
              <a:buNone/>
            </a:pPr>
            <a:r>
              <a:rPr lang="ar-SA" sz="3200" dirty="0"/>
              <a:t> </a:t>
            </a:r>
            <a:r>
              <a:rPr lang="ar-SA" sz="3200" dirty="0" smtClean="0"/>
              <a:t>- جداول قابلة للاسترداد </a:t>
            </a:r>
            <a:r>
              <a:rPr lang="en-US" sz="3200" dirty="0" smtClean="0"/>
              <a:t>recoverable schedules</a:t>
            </a:r>
            <a:r>
              <a:rPr lang="ar-SA" sz="3200" dirty="0" smtClean="0"/>
              <a:t>:</a:t>
            </a:r>
          </a:p>
          <a:p>
            <a:pPr marL="0" indent="0">
              <a:buNone/>
            </a:pPr>
            <a:r>
              <a:rPr lang="ar-SA" sz="3200" dirty="0"/>
              <a:t> </a:t>
            </a:r>
            <a:r>
              <a:rPr lang="ar-SA" sz="3200" dirty="0" smtClean="0"/>
              <a:t> تحتوي على معاملات حدثت لها عملية  التزام </a:t>
            </a:r>
            <a:r>
              <a:rPr lang="en-US" sz="3200" dirty="0" err="1" smtClean="0"/>
              <a:t>commited</a:t>
            </a:r>
            <a:r>
              <a:rPr lang="ar-SA" sz="3200" dirty="0" smtClean="0"/>
              <a:t> (ليس الضرورة أن يجرى لها عملية </a:t>
            </a:r>
            <a:r>
              <a:rPr lang="en-US" sz="3200" dirty="0" smtClean="0"/>
              <a:t>roll back</a:t>
            </a:r>
            <a:r>
              <a:rPr lang="ar-SA" sz="3200" dirty="0" smtClean="0"/>
              <a:t>)</a:t>
            </a:r>
          </a:p>
          <a:p>
            <a:pPr marL="0" indent="0">
              <a:buNone/>
            </a:pPr>
            <a:r>
              <a:rPr lang="ar-SA" sz="3200" dirty="0"/>
              <a:t> </a:t>
            </a:r>
            <a:r>
              <a:rPr lang="ar-SA" sz="3200" dirty="0" smtClean="0"/>
              <a:t>- </a:t>
            </a:r>
            <a:r>
              <a:rPr lang="ar-SA" sz="3200" dirty="0"/>
              <a:t>جداول </a:t>
            </a:r>
            <a:r>
              <a:rPr lang="ar-SA" sz="3200" dirty="0" smtClean="0"/>
              <a:t>غير قابلة </a:t>
            </a:r>
            <a:r>
              <a:rPr lang="ar-SA" sz="3200" dirty="0"/>
              <a:t>للاسترداد </a:t>
            </a:r>
            <a:r>
              <a:rPr lang="en-US" sz="3200" dirty="0" smtClean="0"/>
              <a:t>non-recoverable </a:t>
            </a:r>
            <a:r>
              <a:rPr lang="en-US" sz="3200" dirty="0" smtClean="0"/>
              <a:t>schedules</a:t>
            </a:r>
            <a:r>
              <a:rPr lang="ar-SA" sz="3200" dirty="0" smtClean="0"/>
              <a:t>:  لا تحتوى على معاملات ملتزمة.</a:t>
            </a:r>
            <a:endParaRPr lang="ar-SA" sz="3200" dirty="0"/>
          </a:p>
          <a:p>
            <a:pPr marL="0" indent="0">
              <a:buNone/>
            </a:pPr>
            <a:endParaRPr lang="ar-SA" sz="32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9</a:t>
            </a:fld>
            <a:endParaRPr lang="ar-SA"/>
          </a:p>
        </p:txBody>
      </p:sp>
    </p:spTree>
    <p:extLst>
      <p:ext uri="{BB962C8B-B14F-4D97-AF65-F5344CB8AC3E}">
        <p14:creationId xmlns:p14="http://schemas.microsoft.com/office/powerpoint/2010/main" val="693284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620688"/>
            <a:ext cx="7160676" cy="595194"/>
          </a:xfrm>
        </p:spPr>
        <p:txBody>
          <a:bodyPr>
            <a:noAutofit/>
          </a:bodyPr>
          <a:lstStyle/>
          <a:p>
            <a:r>
              <a:rPr lang="ar-SA" sz="3600" dirty="0" smtClean="0"/>
              <a:t>تابع:تمييز الجداول على أساس قابلية الاسترجاع</a:t>
            </a:r>
            <a:endParaRPr lang="ar-SA" sz="3600" dirty="0"/>
          </a:p>
        </p:txBody>
      </p:sp>
      <p:sp>
        <p:nvSpPr>
          <p:cNvPr id="3" name="Content Placeholder 2"/>
          <p:cNvSpPr>
            <a:spLocks noGrp="1"/>
          </p:cNvSpPr>
          <p:nvPr>
            <p:ph idx="1"/>
          </p:nvPr>
        </p:nvSpPr>
        <p:spPr>
          <a:xfrm>
            <a:off x="827584" y="1340768"/>
            <a:ext cx="7560840" cy="4536504"/>
          </a:xfrm>
        </p:spPr>
        <p:txBody>
          <a:bodyPr>
            <a:normAutofit/>
          </a:bodyPr>
          <a:lstStyle/>
          <a:p>
            <a:r>
              <a:rPr lang="ar-SA" sz="2800" dirty="0" smtClean="0"/>
              <a:t>بفرض أن </a:t>
            </a:r>
            <a:r>
              <a:rPr lang="en-US" sz="2800" dirty="0" smtClean="0"/>
              <a:t> T</a:t>
            </a:r>
            <a:r>
              <a:rPr lang="ar-SA" sz="2800" dirty="0" smtClean="0"/>
              <a:t> تقرأ عناصر (مثل </a:t>
            </a:r>
            <a:r>
              <a:rPr lang="en-US" sz="2800" dirty="0" smtClean="0"/>
              <a:t>x</a:t>
            </a:r>
            <a:r>
              <a:rPr lang="ar-SA" sz="2800" dirty="0" smtClean="0"/>
              <a:t>) تم كتابتها بواسطة </a:t>
            </a:r>
            <a:r>
              <a:rPr lang="en-US" sz="2800" dirty="0" smtClean="0"/>
              <a:t>T' </a:t>
            </a:r>
            <a:r>
              <a:rPr lang="ar-SA" sz="2800" dirty="0" smtClean="0"/>
              <a:t>, فان الجدول  </a:t>
            </a:r>
            <a:r>
              <a:rPr lang="en-US" sz="2800" dirty="0" smtClean="0"/>
              <a:t>S</a:t>
            </a:r>
            <a:r>
              <a:rPr lang="ar-SA" sz="2800" dirty="0" smtClean="0"/>
              <a:t> قابل للاسترجاع :</a:t>
            </a:r>
          </a:p>
          <a:p>
            <a:pPr marL="0" indent="0">
              <a:buNone/>
            </a:pPr>
            <a:r>
              <a:rPr lang="ar-SA" sz="2800" dirty="0"/>
              <a:t> </a:t>
            </a:r>
            <a:r>
              <a:rPr lang="ar-SA" sz="2800" dirty="0" smtClean="0"/>
              <a:t>- اذا كان لا يوجد به معاملة </a:t>
            </a:r>
            <a:r>
              <a:rPr lang="en-US" sz="2800" dirty="0" smtClean="0"/>
              <a:t>T</a:t>
            </a:r>
            <a:r>
              <a:rPr lang="ar-SA" sz="2800" dirty="0" smtClean="0"/>
              <a:t> ملتزمة الى أن تكون جميع المعاملات </a:t>
            </a:r>
            <a:r>
              <a:rPr lang="en-US" sz="2800" dirty="0" smtClean="0"/>
              <a:t>T’</a:t>
            </a:r>
            <a:r>
              <a:rPr lang="ar-SA" sz="2800" dirty="0" smtClean="0"/>
              <a:t> التي تقوم بعملية كتابة العناصر التي تقرأ منها </a:t>
            </a:r>
            <a:r>
              <a:rPr lang="en-US" sz="2800" dirty="0" smtClean="0"/>
              <a:t>T</a:t>
            </a:r>
            <a:r>
              <a:rPr lang="ar-SA" sz="2800" dirty="0" smtClean="0"/>
              <a:t> قد تم الزامها.</a:t>
            </a:r>
          </a:p>
          <a:p>
            <a:pPr marL="0" indent="0">
              <a:buNone/>
            </a:pPr>
            <a:r>
              <a:rPr lang="ar-SA" sz="2800" dirty="0"/>
              <a:t> </a:t>
            </a:r>
            <a:r>
              <a:rPr lang="ar-SA" sz="2800" dirty="0" smtClean="0"/>
              <a:t>- </a:t>
            </a:r>
            <a:r>
              <a:rPr lang="en-US" sz="2800" dirty="0" smtClean="0"/>
              <a:t>T’</a:t>
            </a:r>
            <a:r>
              <a:rPr lang="ar-SA" sz="2800" dirty="0" smtClean="0"/>
              <a:t> لم يتم اجهاضها </a:t>
            </a:r>
            <a:r>
              <a:rPr lang="en-US" sz="2800" dirty="0" smtClean="0"/>
              <a:t>aborted</a:t>
            </a:r>
            <a:r>
              <a:rPr lang="ar-SA" sz="2800" dirty="0" smtClean="0"/>
              <a:t> قبل أن تقوم </a:t>
            </a:r>
            <a:r>
              <a:rPr lang="en-US" sz="2800" dirty="0" smtClean="0"/>
              <a:t>T</a:t>
            </a:r>
            <a:r>
              <a:rPr lang="ar-SA" sz="2800" dirty="0" smtClean="0"/>
              <a:t> بقراءة </a:t>
            </a:r>
            <a:r>
              <a:rPr lang="en-US" sz="2800" dirty="0" smtClean="0"/>
              <a:t>X</a:t>
            </a:r>
            <a:endParaRPr lang="ar-SA" sz="2800" dirty="0" smtClean="0"/>
          </a:p>
          <a:p>
            <a:pPr marL="0" indent="0">
              <a:buNone/>
            </a:pPr>
            <a:r>
              <a:rPr lang="ar-SA" sz="2800" dirty="0" smtClean="0"/>
              <a:t>- لا توجد معاملة أخرى قامت بالكتابة مرة أخرى على </a:t>
            </a:r>
            <a:r>
              <a:rPr lang="en-US" sz="2800" dirty="0" smtClean="0"/>
              <a:t>x</a:t>
            </a:r>
            <a:r>
              <a:rPr lang="ar-SA" sz="2800" dirty="0" smtClean="0"/>
              <a:t> قبل أن تقوم </a:t>
            </a:r>
            <a:r>
              <a:rPr lang="en-US" sz="2800" dirty="0" smtClean="0"/>
              <a:t>T</a:t>
            </a:r>
            <a:r>
              <a:rPr lang="ar-SA" sz="2800" dirty="0" smtClean="0"/>
              <a:t> بقراءتها.</a:t>
            </a:r>
          </a:p>
          <a:p>
            <a:endParaRPr lang="ar-SA" sz="2800" dirty="0"/>
          </a:p>
          <a:p>
            <a:pPr marL="0" indent="0">
              <a:buNone/>
            </a:pPr>
            <a:endParaRPr lang="ar-SA" sz="28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10</a:t>
            </a:fld>
            <a:endParaRPr lang="ar-SA"/>
          </a:p>
        </p:txBody>
      </p:sp>
    </p:spTree>
    <p:extLst>
      <p:ext uri="{BB962C8B-B14F-4D97-AF65-F5344CB8AC3E}">
        <p14:creationId xmlns:p14="http://schemas.microsoft.com/office/powerpoint/2010/main" val="34676475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620688"/>
            <a:ext cx="7160676" cy="595194"/>
          </a:xfrm>
        </p:spPr>
        <p:txBody>
          <a:bodyPr>
            <a:noAutofit/>
          </a:bodyPr>
          <a:lstStyle/>
          <a:p>
            <a:r>
              <a:rPr lang="ar-SA" sz="3600" dirty="0" smtClean="0"/>
              <a:t>تابع:تمييز الجداول على أساس قابلية الاسترجاع</a:t>
            </a:r>
            <a:endParaRPr lang="ar-SA" sz="3600" dirty="0"/>
          </a:p>
        </p:txBody>
      </p:sp>
      <p:sp>
        <p:nvSpPr>
          <p:cNvPr id="3" name="Content Placeholder 2"/>
          <p:cNvSpPr>
            <a:spLocks noGrp="1"/>
          </p:cNvSpPr>
          <p:nvPr>
            <p:ph idx="1"/>
          </p:nvPr>
        </p:nvSpPr>
        <p:spPr>
          <a:xfrm>
            <a:off x="827584" y="1340768"/>
            <a:ext cx="7560840" cy="4536504"/>
          </a:xfrm>
        </p:spPr>
        <p:txBody>
          <a:bodyPr>
            <a:normAutofit lnSpcReduction="10000"/>
          </a:bodyPr>
          <a:lstStyle/>
          <a:p>
            <a:r>
              <a:rPr lang="ar-SA" sz="2800" dirty="0" smtClean="0"/>
              <a:t>الجداول القابلة للاسترجاع تتطلب عمليات معقدة لاسترجاعها ولكن اذا توفرت معلومات مناسبة (من سجل المعاملة) فانه من السهل ايجاد خوارزم الاسترجاع.</a:t>
            </a:r>
          </a:p>
          <a:p>
            <a:r>
              <a:rPr lang="ar-SA" sz="2800" dirty="0" smtClean="0"/>
              <a:t>الجدولين </a:t>
            </a:r>
            <a:r>
              <a:rPr lang="en-US" sz="2800" dirty="0" smtClean="0">
                <a:hlinkClick r:id="rId2" action="ppaction://hlinksldjump"/>
              </a:rPr>
              <a:t>Sa</a:t>
            </a:r>
            <a:r>
              <a:rPr lang="ar-SA" sz="2800" dirty="0" smtClean="0"/>
              <a:t> ,</a:t>
            </a:r>
            <a:r>
              <a:rPr lang="en-US" sz="2800" dirty="0" smtClean="0"/>
              <a:t> </a:t>
            </a:r>
            <a:r>
              <a:rPr lang="en-US" sz="2800" dirty="0" err="1" smtClean="0">
                <a:hlinkClick r:id="rId3" action="ppaction://hlinksldjump"/>
              </a:rPr>
              <a:t>Sb</a:t>
            </a:r>
            <a:r>
              <a:rPr lang="ar-SA" sz="2800" dirty="0" smtClean="0"/>
              <a:t> (تم ذكرهما سابقاً) هما جداول قابلة للاسترجاع, حيث أنهما يحققان التعريف السابق.</a:t>
            </a:r>
          </a:p>
          <a:p>
            <a:pPr marL="0" indent="0" algn="l">
              <a:buNone/>
            </a:pPr>
            <a:r>
              <a:rPr lang="ar-SA" sz="2800" dirty="0" smtClean="0"/>
              <a:t> </a:t>
            </a:r>
            <a:r>
              <a:rPr lang="en-US" sz="2800" dirty="0"/>
              <a:t>Sa:r1(x);r2(x);w1(x);r1(y);w2(x);w1(y);</a:t>
            </a:r>
            <a:endParaRPr lang="ar-SA" sz="2800" dirty="0"/>
          </a:p>
          <a:p>
            <a:pPr marL="0" indent="0" algn="l">
              <a:buNone/>
            </a:pPr>
            <a:r>
              <a:rPr lang="en-US" sz="2800" dirty="0"/>
              <a:t>Sb:r1(x);w1(x);r2(x);w2(x);r1(y);a1;</a:t>
            </a:r>
            <a:endParaRPr lang="ar-SA" sz="2800" dirty="0"/>
          </a:p>
          <a:p>
            <a:pPr marL="0" indent="0">
              <a:buNone/>
            </a:pPr>
            <a:r>
              <a:rPr lang="ar-SA" sz="2800" dirty="0" smtClean="0"/>
              <a:t>والجدول التالي أيضاُ قابل للاسترجاع وهو يشبه </a:t>
            </a:r>
            <a:r>
              <a:rPr lang="en-US" sz="2800" dirty="0" smtClean="0"/>
              <a:t>Sa</a:t>
            </a:r>
            <a:r>
              <a:rPr lang="ar-SA" sz="2800" dirty="0" smtClean="0"/>
              <a:t> ما عدا اضافة امري الالتزام </a:t>
            </a:r>
            <a:r>
              <a:rPr lang="en-US" sz="2800" dirty="0" smtClean="0"/>
              <a:t>C2,C1</a:t>
            </a:r>
            <a:r>
              <a:rPr lang="ar-SA" sz="2800" dirty="0" smtClean="0"/>
              <a:t> .</a:t>
            </a:r>
          </a:p>
          <a:p>
            <a:pPr marL="0" indent="0" algn="l" rtl="0">
              <a:buNone/>
            </a:pPr>
            <a:r>
              <a:rPr lang="ar-SA" sz="2800" dirty="0"/>
              <a:t> </a:t>
            </a:r>
            <a:r>
              <a:rPr lang="en-US" sz="2800" dirty="0" smtClean="0"/>
              <a:t>Sa:r1(x</a:t>
            </a:r>
            <a:r>
              <a:rPr lang="en-US" sz="2800" dirty="0"/>
              <a:t>);r2(x);w1(x);r1(y);w2(x</a:t>
            </a:r>
            <a:r>
              <a:rPr lang="en-US" sz="2800" dirty="0" smtClean="0"/>
              <a:t>);c2;w1(y);c1;</a:t>
            </a:r>
            <a:endParaRPr lang="ar-SA" sz="2800" dirty="0"/>
          </a:p>
          <a:p>
            <a:pPr marL="0" indent="0" algn="l" rtl="0">
              <a:buNone/>
            </a:pPr>
            <a:endParaRPr lang="ar-SA" sz="2800" dirty="0" smtClean="0"/>
          </a:p>
          <a:p>
            <a:endParaRPr lang="ar-SA" sz="2800" dirty="0"/>
          </a:p>
          <a:p>
            <a:pPr marL="0" indent="0">
              <a:buNone/>
            </a:pPr>
            <a:endParaRPr lang="ar-SA" sz="28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11</a:t>
            </a:fld>
            <a:endParaRPr lang="ar-SA"/>
          </a:p>
        </p:txBody>
      </p:sp>
    </p:spTree>
    <p:extLst>
      <p:ext uri="{BB962C8B-B14F-4D97-AF65-F5344CB8AC3E}">
        <p14:creationId xmlns:p14="http://schemas.microsoft.com/office/powerpoint/2010/main" val="688211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620688"/>
            <a:ext cx="7160676" cy="595194"/>
          </a:xfrm>
        </p:spPr>
        <p:txBody>
          <a:bodyPr>
            <a:noAutofit/>
          </a:bodyPr>
          <a:lstStyle/>
          <a:p>
            <a:r>
              <a:rPr lang="ar-SA" sz="3600" dirty="0" smtClean="0"/>
              <a:t>تابع:تمييز الجداول على أساس قابلية الاسترجاع</a:t>
            </a:r>
            <a:endParaRPr lang="ar-SA" sz="3600" dirty="0"/>
          </a:p>
        </p:txBody>
      </p:sp>
      <p:sp>
        <p:nvSpPr>
          <p:cNvPr id="3" name="Content Placeholder 2"/>
          <p:cNvSpPr>
            <a:spLocks noGrp="1"/>
          </p:cNvSpPr>
          <p:nvPr>
            <p:ph idx="1"/>
          </p:nvPr>
        </p:nvSpPr>
        <p:spPr>
          <a:xfrm>
            <a:off x="827584" y="1340768"/>
            <a:ext cx="7560840" cy="4968552"/>
          </a:xfrm>
        </p:spPr>
        <p:txBody>
          <a:bodyPr>
            <a:normAutofit fontScale="77500" lnSpcReduction="20000"/>
          </a:bodyPr>
          <a:lstStyle/>
          <a:p>
            <a:r>
              <a:rPr lang="ar-SA" sz="2800" dirty="0" smtClean="0"/>
              <a:t>مثال آخر:</a:t>
            </a:r>
          </a:p>
          <a:p>
            <a:pPr marL="0" indent="0" algn="l">
              <a:buNone/>
            </a:pPr>
            <a:r>
              <a:rPr lang="ar-SA" sz="3300" dirty="0" smtClean="0"/>
              <a:t> </a:t>
            </a:r>
            <a:r>
              <a:rPr lang="en-US" sz="3300" dirty="0" smtClean="0"/>
              <a:t>Sc:r1(x);w1(x);r2(x</a:t>
            </a:r>
            <a:r>
              <a:rPr lang="en-US" sz="3300" dirty="0"/>
              <a:t>);r1(y);w2(x</a:t>
            </a:r>
            <a:r>
              <a:rPr lang="en-US" sz="3300" dirty="0" smtClean="0"/>
              <a:t>);c2;a1;</a:t>
            </a:r>
            <a:endParaRPr lang="ar-SA" sz="3300" dirty="0"/>
          </a:p>
          <a:p>
            <a:pPr marL="0" indent="0" algn="l">
              <a:buNone/>
            </a:pPr>
            <a:r>
              <a:rPr lang="en-US" sz="3100" dirty="0" smtClean="0"/>
              <a:t>Sd:r1(x</a:t>
            </a:r>
            <a:r>
              <a:rPr lang="en-US" sz="3100" dirty="0"/>
              <a:t>);w1(x);r2(x</a:t>
            </a:r>
            <a:r>
              <a:rPr lang="en-US" sz="3100" dirty="0" smtClean="0"/>
              <a:t>);</a:t>
            </a:r>
            <a:r>
              <a:rPr lang="en-US" sz="3100" dirty="0"/>
              <a:t> r1(y</a:t>
            </a:r>
            <a:r>
              <a:rPr lang="en-US" sz="3100" dirty="0" smtClean="0"/>
              <a:t>);w2(x);w1(y);c1;c2;</a:t>
            </a:r>
            <a:endParaRPr lang="ar-SA" sz="3100" dirty="0" smtClean="0"/>
          </a:p>
          <a:p>
            <a:pPr marL="0" indent="0" algn="l">
              <a:buNone/>
            </a:pPr>
            <a:r>
              <a:rPr lang="en-US" sz="3100" dirty="0" smtClean="0"/>
              <a:t>Se:r1(x</a:t>
            </a:r>
            <a:r>
              <a:rPr lang="en-US" sz="3100" dirty="0"/>
              <a:t>);w1(x);r2(x); r1(y);w2(x);w1(y</a:t>
            </a:r>
            <a:r>
              <a:rPr lang="en-US" sz="3100" dirty="0" smtClean="0"/>
              <a:t>);a1;a2</a:t>
            </a:r>
            <a:r>
              <a:rPr lang="en-US" sz="3100" dirty="0"/>
              <a:t>;</a:t>
            </a:r>
            <a:endParaRPr lang="ar-SA" sz="3100" dirty="0"/>
          </a:p>
          <a:p>
            <a:pPr marL="0" indent="0" algn="l">
              <a:buNone/>
            </a:pPr>
            <a:endParaRPr lang="ar-SA" sz="2800" dirty="0"/>
          </a:p>
          <a:p>
            <a:pPr marL="0" indent="0">
              <a:buNone/>
            </a:pPr>
            <a:r>
              <a:rPr lang="ar-SA" sz="2800" dirty="0" smtClean="0"/>
              <a:t>- </a:t>
            </a:r>
            <a:r>
              <a:rPr lang="ar-SA" sz="3100" dirty="0" smtClean="0"/>
              <a:t>الجدول </a:t>
            </a:r>
            <a:r>
              <a:rPr lang="en-US" sz="3100" dirty="0" err="1" smtClean="0"/>
              <a:t>Sc</a:t>
            </a:r>
            <a:r>
              <a:rPr lang="ar-SA" sz="3100" dirty="0" smtClean="0"/>
              <a:t> غير قابل للاسترجاع لأن </a:t>
            </a:r>
            <a:r>
              <a:rPr lang="en-US" sz="3100" dirty="0" smtClean="0"/>
              <a:t>T2</a:t>
            </a:r>
            <a:r>
              <a:rPr lang="ar-SA" sz="3100" dirty="0" smtClean="0"/>
              <a:t> تقرأ العنصر </a:t>
            </a:r>
            <a:r>
              <a:rPr lang="en-US" sz="3100" dirty="0" smtClean="0"/>
              <a:t>x</a:t>
            </a:r>
            <a:r>
              <a:rPr lang="ar-SA" sz="3100" dirty="0" smtClean="0"/>
              <a:t> بعد أن تقوم </a:t>
            </a:r>
            <a:r>
              <a:rPr lang="en-US" sz="3100" dirty="0" smtClean="0"/>
              <a:t>T1</a:t>
            </a:r>
            <a:r>
              <a:rPr lang="ar-SA" sz="3100" dirty="0" smtClean="0"/>
              <a:t> بكتابته وقد تم التزام </a:t>
            </a:r>
            <a:r>
              <a:rPr lang="en-US" sz="3100" dirty="0" smtClean="0"/>
              <a:t>T2</a:t>
            </a:r>
            <a:r>
              <a:rPr lang="ar-SA" sz="3100" dirty="0" smtClean="0"/>
              <a:t> قبل التزام </a:t>
            </a:r>
            <a:r>
              <a:rPr lang="en-US" sz="3100" dirty="0" smtClean="0"/>
              <a:t>T1</a:t>
            </a:r>
            <a:r>
              <a:rPr lang="ar-SA" sz="3100" dirty="0" smtClean="0"/>
              <a:t> . وذلك بسبب أنه في حالة اجهاض المعاملة </a:t>
            </a:r>
            <a:r>
              <a:rPr lang="en-US" sz="3100" dirty="0" smtClean="0"/>
              <a:t>T1</a:t>
            </a:r>
            <a:r>
              <a:rPr lang="ar-SA" sz="3100" dirty="0" smtClean="0"/>
              <a:t> فان قيمة </a:t>
            </a:r>
            <a:r>
              <a:rPr lang="en-US" sz="3100" dirty="0" smtClean="0"/>
              <a:t>x</a:t>
            </a:r>
            <a:r>
              <a:rPr lang="ar-SA" sz="3100" dirty="0" smtClean="0"/>
              <a:t> التي قامت بكتابتها تكون غير متاحة لـ </a:t>
            </a:r>
            <a:r>
              <a:rPr lang="en-US" sz="3100" dirty="0" smtClean="0"/>
              <a:t>T2</a:t>
            </a:r>
            <a:r>
              <a:rPr lang="ar-SA" sz="3100" dirty="0" smtClean="0"/>
              <a:t> وبالتالي فان </a:t>
            </a:r>
            <a:r>
              <a:rPr lang="en-US" sz="3100" dirty="0" smtClean="0"/>
              <a:t>T2</a:t>
            </a:r>
            <a:r>
              <a:rPr lang="ar-SA" sz="3100" dirty="0" smtClean="0"/>
              <a:t> تكون معرضه للاجهاض بعد ان تم الزامها مما يجعل الجدول غير قابل للاسترجاع.</a:t>
            </a:r>
          </a:p>
          <a:p>
            <a:pPr marL="0" indent="0">
              <a:buNone/>
            </a:pPr>
            <a:r>
              <a:rPr lang="ar-SA" sz="3100" dirty="0" smtClean="0"/>
              <a:t> - وحتى يكون الجدول قابل للاسترجاع يجب أن يتم الزام </a:t>
            </a:r>
            <a:r>
              <a:rPr lang="en-US" sz="3100" dirty="0" smtClean="0"/>
              <a:t>T1</a:t>
            </a:r>
            <a:r>
              <a:rPr lang="ar-SA" sz="3100" dirty="0" smtClean="0"/>
              <a:t> قبل </a:t>
            </a:r>
            <a:r>
              <a:rPr lang="en-US" sz="3100" dirty="0" smtClean="0"/>
              <a:t>T2</a:t>
            </a:r>
            <a:r>
              <a:rPr lang="ar-SA" sz="3100" dirty="0" smtClean="0"/>
              <a:t> كما في الجدول </a:t>
            </a:r>
            <a:r>
              <a:rPr lang="en-US" sz="3100" dirty="0" err="1" smtClean="0"/>
              <a:t>Sd</a:t>
            </a:r>
            <a:r>
              <a:rPr lang="ar-SA" sz="3100" dirty="0" smtClean="0"/>
              <a:t> .</a:t>
            </a:r>
          </a:p>
          <a:p>
            <a:pPr marL="0" indent="0">
              <a:buNone/>
            </a:pPr>
            <a:r>
              <a:rPr lang="ar-SA" sz="3100" dirty="0"/>
              <a:t> </a:t>
            </a:r>
            <a:r>
              <a:rPr lang="ar-SA" sz="3100" dirty="0" smtClean="0"/>
              <a:t>- في حالة أنه حدث اجهاض للمعاملة </a:t>
            </a:r>
            <a:r>
              <a:rPr lang="en-US" sz="3100" dirty="0" smtClean="0"/>
              <a:t>T1</a:t>
            </a:r>
            <a:r>
              <a:rPr lang="ar-SA" sz="3100" dirty="0" smtClean="0"/>
              <a:t> فهذا يترتب عليه اجهاض للمعاملة </a:t>
            </a:r>
            <a:r>
              <a:rPr lang="en-US" sz="3100" dirty="0" smtClean="0"/>
              <a:t>T2</a:t>
            </a:r>
            <a:r>
              <a:rPr lang="ar-SA" sz="3100" dirty="0" smtClean="0"/>
              <a:t> كما هو موضح في الجدول </a:t>
            </a:r>
            <a:r>
              <a:rPr lang="en-US" sz="3100" dirty="0" smtClean="0"/>
              <a:t>Se</a:t>
            </a:r>
            <a:r>
              <a:rPr lang="ar-SA" sz="3100" dirty="0" smtClean="0"/>
              <a:t> .</a:t>
            </a:r>
            <a:endParaRPr lang="ar-SA" sz="3100" dirty="0"/>
          </a:p>
          <a:p>
            <a:pPr marL="0" indent="0" algn="l" rtl="0">
              <a:buNone/>
            </a:pPr>
            <a:endParaRPr lang="ar-SA" sz="3100" dirty="0" smtClean="0"/>
          </a:p>
          <a:p>
            <a:endParaRPr lang="ar-SA" sz="3100" dirty="0"/>
          </a:p>
          <a:p>
            <a:pPr marL="0" indent="0">
              <a:buNone/>
            </a:pPr>
            <a:endParaRPr lang="ar-SA" sz="28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12</a:t>
            </a:fld>
            <a:endParaRPr lang="ar-SA"/>
          </a:p>
        </p:txBody>
      </p:sp>
    </p:spTree>
    <p:extLst>
      <p:ext uri="{BB962C8B-B14F-4D97-AF65-F5344CB8AC3E}">
        <p14:creationId xmlns:p14="http://schemas.microsoft.com/office/powerpoint/2010/main" val="26867932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620688"/>
            <a:ext cx="7160676" cy="595194"/>
          </a:xfrm>
        </p:spPr>
        <p:txBody>
          <a:bodyPr>
            <a:noAutofit/>
          </a:bodyPr>
          <a:lstStyle/>
          <a:p>
            <a:r>
              <a:rPr lang="ar-SA" sz="3600" dirty="0" smtClean="0"/>
              <a:t>تابع:تمييز الجداول على أساس قابلية الاسترجاع</a:t>
            </a:r>
            <a:endParaRPr lang="ar-SA" sz="3600" dirty="0"/>
          </a:p>
        </p:txBody>
      </p:sp>
      <p:sp>
        <p:nvSpPr>
          <p:cNvPr id="3" name="Content Placeholder 2"/>
          <p:cNvSpPr>
            <a:spLocks noGrp="1"/>
          </p:cNvSpPr>
          <p:nvPr>
            <p:ph idx="1"/>
          </p:nvPr>
        </p:nvSpPr>
        <p:spPr>
          <a:xfrm>
            <a:off x="611560" y="1340768"/>
            <a:ext cx="7920880" cy="4536504"/>
          </a:xfrm>
        </p:spPr>
        <p:txBody>
          <a:bodyPr>
            <a:normAutofit/>
          </a:bodyPr>
          <a:lstStyle/>
          <a:p>
            <a:r>
              <a:rPr lang="ar-SA" sz="2800" dirty="0" smtClean="0"/>
              <a:t>في الجداول القابلة للاسترجاع لا توجد معاملات ملتزمة يحدث لها تراجع, وبالرغم من ذلك فانه من الممكن حدوث ما يعرف باسم الاجهاض المتعاقب أو التراجع المتعاقب </a:t>
            </a:r>
            <a:r>
              <a:rPr lang="ar-SA" sz="2800" dirty="0" smtClean="0"/>
              <a:t>             </a:t>
            </a:r>
            <a:r>
              <a:rPr lang="ar-SA" sz="2800" dirty="0" smtClean="0"/>
              <a:t>(</a:t>
            </a:r>
            <a:r>
              <a:rPr lang="en-US" b="1" dirty="0" smtClean="0"/>
              <a:t>cascading roll back or cascading abort</a:t>
            </a:r>
            <a:r>
              <a:rPr lang="ar-SA" b="1" dirty="0" smtClean="0"/>
              <a:t>) </a:t>
            </a:r>
            <a:r>
              <a:rPr lang="ar-SA" sz="2800" dirty="0"/>
              <a:t>حيث يتم تراجع للمعاملات الغير ملتزمة لأنها تقرأ عناصر من معاملات </a:t>
            </a:r>
            <a:r>
              <a:rPr lang="ar-SA" sz="2800" dirty="0" smtClean="0"/>
              <a:t>فاشلة, هذا ما نجده في الجدول </a:t>
            </a:r>
            <a:r>
              <a:rPr lang="en-US" sz="2800" dirty="0" smtClean="0"/>
              <a:t>Se</a:t>
            </a:r>
            <a:r>
              <a:rPr lang="ar-SA" sz="2800" dirty="0" smtClean="0"/>
              <a:t> حيث نجد ان المعاملة </a:t>
            </a:r>
            <a:r>
              <a:rPr lang="en-US" sz="2800" dirty="0" smtClean="0"/>
              <a:t>T2</a:t>
            </a:r>
            <a:r>
              <a:rPr lang="ar-SA" sz="2800" dirty="0" smtClean="0"/>
              <a:t> حدث لها اجهاض (أو تراجع)لأنها تقرأ العنصر </a:t>
            </a:r>
            <a:r>
              <a:rPr lang="en-US" sz="2800" dirty="0" smtClean="0"/>
              <a:t>x</a:t>
            </a:r>
            <a:r>
              <a:rPr lang="ar-SA" sz="2800" dirty="0" smtClean="0"/>
              <a:t> من </a:t>
            </a:r>
            <a:r>
              <a:rPr lang="en-US" sz="2800" dirty="0" smtClean="0"/>
              <a:t>T1</a:t>
            </a:r>
            <a:r>
              <a:rPr lang="ar-SA" sz="2800" dirty="0" smtClean="0"/>
              <a:t> و </a:t>
            </a:r>
            <a:r>
              <a:rPr lang="en-US" sz="2800" dirty="0" smtClean="0"/>
              <a:t>T1</a:t>
            </a:r>
            <a:r>
              <a:rPr lang="ar-SA" sz="2800" dirty="0" smtClean="0"/>
              <a:t> قد تم اجهاضها.</a:t>
            </a:r>
          </a:p>
          <a:p>
            <a:r>
              <a:rPr lang="ar-SA" sz="2800" dirty="0" smtClean="0"/>
              <a:t>عملية التراجع المتعاقب </a:t>
            </a:r>
            <a:r>
              <a:rPr lang="en-US" sz="2800" dirty="0"/>
              <a:t>cascading roll back </a:t>
            </a:r>
            <a:r>
              <a:rPr lang="ar-SA" sz="2800" dirty="0" smtClean="0"/>
              <a:t> تؤدي الى استهلاك الوقت بسبب قد يحدث تراجع  لعدد كبير من المعاملات.</a:t>
            </a:r>
          </a:p>
          <a:p>
            <a:pPr marL="0" indent="0">
              <a:buNone/>
            </a:pPr>
            <a:r>
              <a:rPr lang="ar-SA" sz="2800" dirty="0" smtClean="0"/>
              <a:t> </a:t>
            </a:r>
            <a:endParaRPr lang="ar-SA" sz="2800" dirty="0"/>
          </a:p>
          <a:p>
            <a:pPr marL="0" indent="0" algn="l" rtl="0">
              <a:buNone/>
            </a:pPr>
            <a:endParaRPr lang="ar-SA" sz="2800" dirty="0"/>
          </a:p>
          <a:p>
            <a:endParaRPr lang="ar-SA" sz="2800" dirty="0"/>
          </a:p>
          <a:p>
            <a:pPr marL="0" indent="0">
              <a:buNone/>
            </a:pPr>
            <a:endParaRPr lang="ar-SA" sz="28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13</a:t>
            </a:fld>
            <a:endParaRPr lang="ar-SA"/>
          </a:p>
        </p:txBody>
      </p:sp>
    </p:spTree>
    <p:extLst>
      <p:ext uri="{BB962C8B-B14F-4D97-AF65-F5344CB8AC3E}">
        <p14:creationId xmlns:p14="http://schemas.microsoft.com/office/powerpoint/2010/main" val="2938292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620688"/>
            <a:ext cx="7160676" cy="595194"/>
          </a:xfrm>
        </p:spPr>
        <p:txBody>
          <a:bodyPr>
            <a:noAutofit/>
          </a:bodyPr>
          <a:lstStyle/>
          <a:p>
            <a:r>
              <a:rPr lang="ar-SA" sz="3600" dirty="0" smtClean="0"/>
              <a:t>تابع:تمييز الجداول على أساس قابلية الاسترجاع</a:t>
            </a:r>
            <a:endParaRPr lang="ar-SA" sz="3600" dirty="0"/>
          </a:p>
        </p:txBody>
      </p:sp>
      <p:sp>
        <p:nvSpPr>
          <p:cNvPr id="3" name="Content Placeholder 2"/>
          <p:cNvSpPr>
            <a:spLocks noGrp="1"/>
          </p:cNvSpPr>
          <p:nvPr>
            <p:ph idx="1"/>
          </p:nvPr>
        </p:nvSpPr>
        <p:spPr>
          <a:xfrm>
            <a:off x="611560" y="1340768"/>
            <a:ext cx="7920880" cy="4536504"/>
          </a:xfrm>
        </p:spPr>
        <p:txBody>
          <a:bodyPr>
            <a:normAutofit lnSpcReduction="10000"/>
          </a:bodyPr>
          <a:lstStyle/>
          <a:p>
            <a:r>
              <a:rPr lang="ar-SA" sz="3200" dirty="0" smtClean="0"/>
              <a:t>يطلق على الجدول أنه بدون تراجع متعاقب (</a:t>
            </a:r>
            <a:r>
              <a:rPr lang="en-US" sz="3200" dirty="0" err="1" smtClean="0"/>
              <a:t>cascadeless</a:t>
            </a:r>
            <a:r>
              <a:rPr lang="ar-SA" sz="3200" dirty="0" smtClean="0"/>
              <a:t>) أو </a:t>
            </a:r>
            <a:r>
              <a:rPr lang="en-US" sz="3200" dirty="0"/>
              <a:t>avoid cascading roll back </a:t>
            </a:r>
            <a:r>
              <a:rPr lang="ar-SA" sz="3200" dirty="0" smtClean="0"/>
              <a:t> اذا كان كل معاملة في الجدول تقرأ فقط العناصر المكتوبة من قِبَل معاملات ملتزمة.</a:t>
            </a:r>
          </a:p>
          <a:p>
            <a:r>
              <a:rPr lang="ar-SA" sz="3200" dirty="0" smtClean="0"/>
              <a:t>لتحقيق هذا الشرط فان العملية </a:t>
            </a:r>
            <a:r>
              <a:rPr lang="en-US" sz="3200" dirty="0" smtClean="0"/>
              <a:t>r2(x)</a:t>
            </a:r>
            <a:r>
              <a:rPr lang="ar-SA" sz="3200" dirty="0" smtClean="0"/>
              <a:t> في الجدولين </a:t>
            </a:r>
            <a:r>
              <a:rPr lang="en-US" sz="3200" dirty="0" err="1" smtClean="0"/>
              <a:t>Sd</a:t>
            </a:r>
            <a:r>
              <a:rPr lang="en-US" sz="3200" dirty="0" smtClean="0"/>
              <a:t> and Se</a:t>
            </a:r>
            <a:r>
              <a:rPr lang="ar-SA" sz="3200" dirty="0" smtClean="0"/>
              <a:t> يجب أن تؤجل الى أن يتم التزام المعاملة </a:t>
            </a:r>
            <a:r>
              <a:rPr lang="en-US" sz="3200" dirty="0" smtClean="0"/>
              <a:t>T1</a:t>
            </a:r>
            <a:r>
              <a:rPr lang="ar-SA" sz="3200" dirty="0" smtClean="0"/>
              <a:t> (أو اجهاضها) وهذا يؤخر اجراء المعاملة </a:t>
            </a:r>
            <a:r>
              <a:rPr lang="en-US" sz="3200" dirty="0" smtClean="0"/>
              <a:t>T2</a:t>
            </a:r>
            <a:r>
              <a:rPr lang="ar-SA" sz="3200" dirty="0" smtClean="0"/>
              <a:t> ولكن يضمن عدم وجود تراجع متعاقب.</a:t>
            </a:r>
          </a:p>
          <a:p>
            <a:pPr marL="0" indent="0">
              <a:buNone/>
            </a:pPr>
            <a:r>
              <a:rPr lang="ar-SA" sz="3200" dirty="0" smtClean="0"/>
              <a:t> </a:t>
            </a:r>
            <a:endParaRPr lang="ar-SA" sz="3200" dirty="0"/>
          </a:p>
          <a:p>
            <a:pPr marL="0" indent="0" algn="l" rtl="0">
              <a:buNone/>
            </a:pPr>
            <a:endParaRPr lang="ar-SA" sz="2800" dirty="0"/>
          </a:p>
          <a:p>
            <a:endParaRPr lang="ar-SA" sz="2800" dirty="0"/>
          </a:p>
          <a:p>
            <a:pPr marL="0" indent="0">
              <a:buNone/>
            </a:pPr>
            <a:endParaRPr lang="ar-SA" sz="28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14</a:t>
            </a:fld>
            <a:endParaRPr lang="ar-SA"/>
          </a:p>
        </p:txBody>
      </p:sp>
    </p:spTree>
    <p:extLst>
      <p:ext uri="{BB962C8B-B14F-4D97-AF65-F5344CB8AC3E}">
        <p14:creationId xmlns:p14="http://schemas.microsoft.com/office/powerpoint/2010/main" val="3321760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620688"/>
            <a:ext cx="7160676" cy="595194"/>
          </a:xfrm>
        </p:spPr>
        <p:txBody>
          <a:bodyPr>
            <a:noAutofit/>
          </a:bodyPr>
          <a:lstStyle/>
          <a:p>
            <a:r>
              <a:rPr lang="ar-SA" sz="3600" dirty="0" smtClean="0"/>
              <a:t>تابع:تمييز الجداول على أساس قابلية الاسترجاع</a:t>
            </a:r>
            <a:endParaRPr lang="ar-SA" sz="3600" dirty="0"/>
          </a:p>
        </p:txBody>
      </p:sp>
      <p:sp>
        <p:nvSpPr>
          <p:cNvPr id="3" name="Content Placeholder 2"/>
          <p:cNvSpPr>
            <a:spLocks noGrp="1"/>
          </p:cNvSpPr>
          <p:nvPr>
            <p:ph idx="1"/>
          </p:nvPr>
        </p:nvSpPr>
        <p:spPr>
          <a:xfrm>
            <a:off x="611560" y="1340768"/>
            <a:ext cx="7920880" cy="4536504"/>
          </a:xfrm>
        </p:spPr>
        <p:txBody>
          <a:bodyPr>
            <a:normAutofit/>
          </a:bodyPr>
          <a:lstStyle/>
          <a:p>
            <a:pPr algn="just"/>
            <a:r>
              <a:rPr lang="ar-SA" sz="3600" dirty="0" smtClean="0"/>
              <a:t>يوجد نوع آخر من الجداول يطلق عليه الجدول الصارم </a:t>
            </a:r>
            <a:r>
              <a:rPr lang="en-US" sz="3600" dirty="0" smtClean="0"/>
              <a:t>strict schedule</a:t>
            </a:r>
            <a:r>
              <a:rPr lang="ar-SA" sz="3600" dirty="0" smtClean="0"/>
              <a:t> وفيه لا يسمح لأي معاملة باجراء عمليه قراءة أو كتابة عنصر </a:t>
            </a:r>
            <a:r>
              <a:rPr lang="en-US" sz="3600" dirty="0" smtClean="0"/>
              <a:t>x</a:t>
            </a:r>
            <a:r>
              <a:rPr lang="ar-SA" sz="3600" dirty="0" smtClean="0"/>
              <a:t> الى أن يتم التزام آخر معاملة قامت بكتابة </a:t>
            </a:r>
            <a:r>
              <a:rPr lang="en-US" sz="3600" dirty="0" smtClean="0"/>
              <a:t>X</a:t>
            </a:r>
            <a:r>
              <a:rPr lang="ar-SA" sz="3600" dirty="0" smtClean="0"/>
              <a:t> .</a:t>
            </a:r>
          </a:p>
          <a:p>
            <a:pPr algn="just"/>
            <a:r>
              <a:rPr lang="ar-SA" sz="3600" dirty="0" smtClean="0"/>
              <a:t>الجداول الصارمة من السهل استرجاعها</a:t>
            </a:r>
            <a:r>
              <a:rPr lang="ar-SA" sz="3200" dirty="0" smtClean="0"/>
              <a:t>.</a:t>
            </a:r>
          </a:p>
          <a:p>
            <a:pPr marL="0" indent="0">
              <a:buNone/>
            </a:pPr>
            <a:endParaRPr lang="ar-SA" sz="28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15</a:t>
            </a:fld>
            <a:endParaRPr lang="ar-SA"/>
          </a:p>
        </p:txBody>
      </p:sp>
    </p:spTree>
    <p:extLst>
      <p:ext uri="{BB962C8B-B14F-4D97-AF65-F5344CB8AC3E}">
        <p14:creationId xmlns:p14="http://schemas.microsoft.com/office/powerpoint/2010/main" val="4210846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620688"/>
            <a:ext cx="7160676" cy="595194"/>
          </a:xfrm>
        </p:spPr>
        <p:txBody>
          <a:bodyPr>
            <a:noAutofit/>
          </a:bodyPr>
          <a:lstStyle/>
          <a:p>
            <a:r>
              <a:rPr lang="ar-SA" sz="3600" dirty="0" smtClean="0"/>
              <a:t>تابع:تمييز الجداول على أساس قابلية الاسترجاع</a:t>
            </a:r>
            <a:endParaRPr lang="ar-SA" sz="3600" dirty="0"/>
          </a:p>
        </p:txBody>
      </p:sp>
      <p:sp>
        <p:nvSpPr>
          <p:cNvPr id="3" name="Content Placeholder 2"/>
          <p:cNvSpPr>
            <a:spLocks noGrp="1"/>
          </p:cNvSpPr>
          <p:nvPr>
            <p:ph idx="1"/>
          </p:nvPr>
        </p:nvSpPr>
        <p:spPr>
          <a:xfrm>
            <a:off x="611560" y="1340768"/>
            <a:ext cx="7920880" cy="4896544"/>
          </a:xfrm>
        </p:spPr>
        <p:txBody>
          <a:bodyPr>
            <a:normAutofit fontScale="85000" lnSpcReduction="20000"/>
          </a:bodyPr>
          <a:lstStyle/>
          <a:p>
            <a:r>
              <a:rPr lang="ar-SA" sz="3500" dirty="0"/>
              <a:t>جميع الجداول الصارمة هي جداول بدون تراجع متعاقب (</a:t>
            </a:r>
            <a:r>
              <a:rPr lang="en-US" sz="3500" dirty="0" err="1"/>
              <a:t>cascadeless</a:t>
            </a:r>
            <a:r>
              <a:rPr lang="ar-SA" sz="3500" dirty="0"/>
              <a:t>) وجميع الجداول التي بدون تراجع متعاقب قابلة للاسترجاع (</a:t>
            </a:r>
            <a:r>
              <a:rPr lang="en-US" sz="3500" dirty="0"/>
              <a:t>recoverable</a:t>
            </a:r>
            <a:r>
              <a:rPr lang="ar-SA" sz="3500" dirty="0"/>
              <a:t>) .</a:t>
            </a:r>
          </a:p>
          <a:p>
            <a:pPr marL="0" indent="0" algn="l" rtl="0">
              <a:buNone/>
            </a:pPr>
            <a:endParaRPr lang="ar-SA" sz="2800" dirty="0"/>
          </a:p>
          <a:p>
            <a:r>
              <a:rPr lang="ar-SA" sz="3200" dirty="0" smtClean="0"/>
              <a:t>مما سبق يمكن تمييز الجداول بناءً على ثلاثة مصطلحات وهي:</a:t>
            </a:r>
          </a:p>
          <a:p>
            <a:pPr marL="0" indent="0">
              <a:buNone/>
            </a:pPr>
            <a:r>
              <a:rPr lang="ar-SA" sz="3200" dirty="0"/>
              <a:t> </a:t>
            </a:r>
            <a:r>
              <a:rPr lang="ar-SA" sz="3200" dirty="0" smtClean="0"/>
              <a:t>1- القدرة على الاسترجاع </a:t>
            </a:r>
            <a:r>
              <a:rPr lang="en-US" sz="3200" dirty="0" err="1" smtClean="0"/>
              <a:t>recoverablity</a:t>
            </a:r>
            <a:r>
              <a:rPr lang="ar-SA" sz="3200" dirty="0" smtClean="0"/>
              <a:t> :</a:t>
            </a:r>
          </a:p>
          <a:p>
            <a:pPr marL="0" indent="0">
              <a:buNone/>
            </a:pPr>
            <a:r>
              <a:rPr lang="ar-SA" sz="3200" dirty="0"/>
              <a:t> </a:t>
            </a:r>
            <a:r>
              <a:rPr lang="ar-SA" sz="3200" dirty="0" smtClean="0"/>
              <a:t>    </a:t>
            </a:r>
            <a:r>
              <a:rPr lang="en-US" sz="3200" dirty="0" smtClean="0"/>
              <a:t>recoverable</a:t>
            </a:r>
            <a:r>
              <a:rPr lang="ar-SA" sz="3200" dirty="0" smtClean="0"/>
              <a:t>   و </a:t>
            </a:r>
            <a:r>
              <a:rPr lang="en-US" sz="3200" dirty="0" smtClean="0"/>
              <a:t> un </a:t>
            </a:r>
            <a:r>
              <a:rPr lang="en-US" sz="3200" dirty="0"/>
              <a:t>recoverable</a:t>
            </a:r>
            <a:r>
              <a:rPr lang="ar-SA" sz="3200" dirty="0"/>
              <a:t> </a:t>
            </a:r>
            <a:endParaRPr lang="ar-SA" sz="3200" dirty="0" smtClean="0"/>
          </a:p>
          <a:p>
            <a:pPr marL="0" indent="0">
              <a:buNone/>
            </a:pPr>
            <a:r>
              <a:rPr lang="ar-SA" sz="3200" dirty="0"/>
              <a:t> </a:t>
            </a:r>
            <a:r>
              <a:rPr lang="ar-SA" sz="3200" dirty="0" smtClean="0"/>
              <a:t>2- بدون التراجع المتعاقب </a:t>
            </a:r>
            <a:r>
              <a:rPr lang="en-US" sz="3200" dirty="0"/>
              <a:t>cascading roll back </a:t>
            </a:r>
            <a:r>
              <a:rPr lang="ar-SA" sz="3200" dirty="0" smtClean="0"/>
              <a:t>:</a:t>
            </a:r>
          </a:p>
          <a:p>
            <a:pPr marL="0" indent="0">
              <a:buNone/>
            </a:pPr>
            <a:r>
              <a:rPr lang="ar-SA" sz="3200" dirty="0"/>
              <a:t> </a:t>
            </a:r>
            <a:r>
              <a:rPr lang="ar-SA" sz="3200" dirty="0" smtClean="0"/>
              <a:t>   </a:t>
            </a:r>
            <a:r>
              <a:rPr lang="en-US" sz="3200" dirty="0" err="1" smtClean="0"/>
              <a:t>cascadeless</a:t>
            </a:r>
            <a:r>
              <a:rPr lang="ar-SA" sz="3200" dirty="0" smtClean="0"/>
              <a:t>    و </a:t>
            </a:r>
            <a:r>
              <a:rPr lang="en-US" sz="3200" dirty="0" smtClean="0"/>
              <a:t>cascading roll back</a:t>
            </a:r>
            <a:endParaRPr lang="ar-SA" sz="3200" dirty="0" smtClean="0"/>
          </a:p>
          <a:p>
            <a:pPr marL="0" indent="0">
              <a:buNone/>
            </a:pPr>
            <a:r>
              <a:rPr lang="ar-SA" sz="3200" dirty="0"/>
              <a:t> </a:t>
            </a:r>
            <a:r>
              <a:rPr lang="ar-SA" sz="3200" dirty="0" smtClean="0"/>
              <a:t>3- الصرامة </a:t>
            </a:r>
            <a:r>
              <a:rPr lang="en-US" sz="3200" dirty="0" smtClean="0"/>
              <a:t>strictness </a:t>
            </a:r>
            <a:r>
              <a:rPr lang="ar-SA" sz="3200" dirty="0" smtClean="0"/>
              <a:t>:</a:t>
            </a:r>
          </a:p>
          <a:p>
            <a:pPr marL="0" indent="0">
              <a:buNone/>
            </a:pPr>
            <a:r>
              <a:rPr lang="ar-SA" sz="3200" dirty="0"/>
              <a:t> </a:t>
            </a:r>
            <a:r>
              <a:rPr lang="ar-SA" sz="3200" dirty="0" smtClean="0"/>
              <a:t>   </a:t>
            </a:r>
            <a:r>
              <a:rPr lang="en-US" sz="3200" dirty="0" smtClean="0"/>
              <a:t>strict schedule</a:t>
            </a:r>
            <a:r>
              <a:rPr lang="ar-SA" sz="3200" dirty="0" smtClean="0"/>
              <a:t>   و </a:t>
            </a:r>
            <a:r>
              <a:rPr lang="en-US" sz="3200" dirty="0" smtClean="0"/>
              <a:t>un</a:t>
            </a:r>
            <a:r>
              <a:rPr lang="en-US" sz="3200" dirty="0"/>
              <a:t> strict schedule</a:t>
            </a:r>
            <a:endParaRPr lang="ar-SA" sz="3200" dirty="0" smtClean="0"/>
          </a:p>
          <a:p>
            <a:pPr marL="0" indent="0">
              <a:buNone/>
            </a:pPr>
            <a:r>
              <a:rPr lang="ar-SA" sz="3200" dirty="0" smtClean="0"/>
              <a:t> </a:t>
            </a:r>
            <a:endParaRPr lang="ar-SA" sz="3200" dirty="0"/>
          </a:p>
          <a:p>
            <a:pPr marL="0" indent="0" algn="l" rtl="0">
              <a:buNone/>
            </a:pPr>
            <a:endParaRPr lang="ar-SA" sz="2800" dirty="0"/>
          </a:p>
          <a:p>
            <a:endParaRPr lang="ar-SA" sz="2800" dirty="0"/>
          </a:p>
          <a:p>
            <a:pPr marL="0" indent="0">
              <a:buNone/>
            </a:pPr>
            <a:endParaRPr lang="ar-SA" sz="2800" dirty="0" smtClean="0"/>
          </a:p>
          <a:p>
            <a:endParaRPr lang="ar-SA" sz="2800" dirty="0" smtClean="0"/>
          </a:p>
          <a:p>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16</a:t>
            </a:fld>
            <a:endParaRPr lang="ar-SA"/>
          </a:p>
        </p:txBody>
      </p:sp>
    </p:spTree>
    <p:extLst>
      <p:ext uri="{BB962C8B-B14F-4D97-AF65-F5344CB8AC3E}">
        <p14:creationId xmlns:p14="http://schemas.microsoft.com/office/powerpoint/2010/main" val="36802817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9951" y="722313"/>
            <a:ext cx="7560840" cy="4794919"/>
          </a:xfrm>
        </p:spPr>
        <p:txBody>
          <a:bodyPr/>
          <a:lstStyle/>
          <a:p>
            <a:pPr marL="0" indent="0" algn="l" rtl="0">
              <a:buNone/>
            </a:pPr>
            <a:r>
              <a:rPr lang="ar-SA" dirty="0" smtClean="0"/>
              <a:t>  </a:t>
            </a:r>
            <a:r>
              <a:rPr lang="en-US" dirty="0" smtClean="0"/>
              <a:t>A                                                     B</a:t>
            </a:r>
            <a:endParaRPr lang="ar-SA" dirty="0"/>
          </a:p>
          <a:p>
            <a:pPr marL="0" indent="0" algn="l" rtl="0">
              <a:buNone/>
            </a:pPr>
            <a:endParaRPr lang="ar-SA" dirty="0" smtClean="0"/>
          </a:p>
          <a:p>
            <a:pPr marL="0" indent="0" algn="l" rtl="0">
              <a:buNone/>
            </a:pPr>
            <a:endParaRPr lang="ar-SA" dirty="0"/>
          </a:p>
          <a:p>
            <a:pPr marL="0" indent="0" algn="l" rtl="0">
              <a:buNone/>
            </a:pPr>
            <a:endParaRPr lang="ar-SA" sz="2800" dirty="0" smtClean="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17</a:t>
            </a:fld>
            <a:endParaRPr lang="ar-SA"/>
          </a:p>
        </p:txBody>
      </p:sp>
      <p:graphicFrame>
        <p:nvGraphicFramePr>
          <p:cNvPr id="6" name="Table 5"/>
          <p:cNvGraphicFramePr>
            <a:graphicFrameLocks noGrp="1"/>
          </p:cNvGraphicFramePr>
          <p:nvPr>
            <p:extLst>
              <p:ext uri="{D42A27DB-BD31-4B8C-83A1-F6EECF244321}">
                <p14:modId xmlns:p14="http://schemas.microsoft.com/office/powerpoint/2010/main" val="2767835604"/>
              </p:ext>
            </p:extLst>
          </p:nvPr>
        </p:nvGraphicFramePr>
        <p:xfrm>
          <a:off x="1043608" y="1556792"/>
          <a:ext cx="3528392" cy="3966471"/>
        </p:xfrm>
        <a:graphic>
          <a:graphicData uri="http://schemas.openxmlformats.org/drawingml/2006/table">
            <a:tbl>
              <a:tblPr rtl="1" firstRow="1" bandRow="1">
                <a:tableStyleId>{5C22544A-7EE6-4342-B048-85BDC9FD1C3A}</a:tableStyleId>
              </a:tblPr>
              <a:tblGrid>
                <a:gridCol w="1611649"/>
                <a:gridCol w="1916743"/>
              </a:tblGrid>
              <a:tr h="522231">
                <a:tc>
                  <a:txBody>
                    <a:bodyPr/>
                    <a:lstStyle/>
                    <a:p>
                      <a:pPr algn="ctr" rtl="0"/>
                      <a:r>
                        <a:rPr lang="en-US" sz="2000" dirty="0" smtClean="0">
                          <a:solidFill>
                            <a:schemeClr val="tx1"/>
                          </a:solidFill>
                        </a:rPr>
                        <a:t>T2</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2000" dirty="0" smtClean="0">
                          <a:solidFill>
                            <a:schemeClr val="tx1"/>
                          </a:solidFill>
                        </a:rPr>
                        <a:t>T1</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78169">
                <a:tc>
                  <a:txBody>
                    <a:bodyPr/>
                    <a:lstStyle/>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r>
                        <a:rPr lang="en-US" sz="2000" dirty="0" smtClean="0"/>
                        <a:t>Read-item(x);</a:t>
                      </a:r>
                    </a:p>
                    <a:p>
                      <a:pPr algn="l" rtl="0"/>
                      <a:r>
                        <a:rPr lang="en-US" sz="2000" dirty="0" smtClean="0"/>
                        <a:t>X:=x+m;</a:t>
                      </a:r>
                    </a:p>
                    <a:p>
                      <a:pPr algn="l" rtl="0"/>
                      <a:r>
                        <a:rPr lang="en-US" sz="2000" dirty="0" smtClean="0"/>
                        <a:t>Write-item(x);</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a:r>
                        <a:rPr lang="en-US" sz="2000" dirty="0" smtClean="0"/>
                        <a:t>Read-item(x);</a:t>
                      </a:r>
                    </a:p>
                    <a:p>
                      <a:pPr algn="l" rtl="0"/>
                      <a:r>
                        <a:rPr lang="en-US" sz="2000" dirty="0" smtClean="0"/>
                        <a:t>x:=x-n;</a:t>
                      </a:r>
                    </a:p>
                    <a:p>
                      <a:pPr algn="l" rtl="0"/>
                      <a:r>
                        <a:rPr lang="en-US" sz="2000" dirty="0" smtClean="0"/>
                        <a:t>Write-item(x);</a:t>
                      </a:r>
                    </a:p>
                    <a:p>
                      <a:pPr algn="l" rtl="0"/>
                      <a:r>
                        <a:rPr lang="en-US" sz="2000" dirty="0" smtClean="0"/>
                        <a:t>Read-item(y);</a:t>
                      </a:r>
                    </a:p>
                    <a:p>
                      <a:pPr algn="l" rtl="0"/>
                      <a:r>
                        <a:rPr lang="en-US" sz="2000" dirty="0" smtClean="0"/>
                        <a:t>Y:=y+n’</a:t>
                      </a:r>
                    </a:p>
                    <a:p>
                      <a:pPr algn="l" rtl="0"/>
                      <a:r>
                        <a:rPr lang="en-US" sz="2000" dirty="0" smtClean="0"/>
                        <a:t>Write-item(y);</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8" name="Straight Arrow Connector 7"/>
          <p:cNvCxnSpPr/>
          <p:nvPr/>
        </p:nvCxnSpPr>
        <p:spPr>
          <a:xfrm>
            <a:off x="1043608" y="2132856"/>
            <a:ext cx="0" cy="19442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1560" y="2852936"/>
            <a:ext cx="553998" cy="923330"/>
          </a:xfrm>
          <a:prstGeom prst="rect">
            <a:avLst/>
          </a:prstGeom>
          <a:noFill/>
        </p:spPr>
        <p:txBody>
          <a:bodyPr vert="vert270" wrap="square" rtlCol="1">
            <a:spAutoFit/>
          </a:bodyPr>
          <a:lstStyle/>
          <a:p>
            <a:r>
              <a:rPr lang="en-US" sz="2400" b="1" dirty="0" smtClean="0"/>
              <a:t>Time</a:t>
            </a:r>
            <a:endParaRPr lang="ar-SA" sz="2400" b="1" dirty="0"/>
          </a:p>
        </p:txBody>
      </p:sp>
      <p:graphicFrame>
        <p:nvGraphicFramePr>
          <p:cNvPr id="10" name="Table 9"/>
          <p:cNvGraphicFramePr>
            <a:graphicFrameLocks noGrp="1"/>
          </p:cNvGraphicFramePr>
          <p:nvPr>
            <p:extLst>
              <p:ext uri="{D42A27DB-BD31-4B8C-83A1-F6EECF244321}">
                <p14:modId xmlns:p14="http://schemas.microsoft.com/office/powerpoint/2010/main" val="1258368485"/>
              </p:ext>
            </p:extLst>
          </p:nvPr>
        </p:nvGraphicFramePr>
        <p:xfrm>
          <a:off x="4860032" y="1556792"/>
          <a:ext cx="3528392" cy="3966471"/>
        </p:xfrm>
        <a:graphic>
          <a:graphicData uri="http://schemas.openxmlformats.org/drawingml/2006/table">
            <a:tbl>
              <a:tblPr rtl="1" firstRow="1" bandRow="1">
                <a:tableStyleId>{5C22544A-7EE6-4342-B048-85BDC9FD1C3A}</a:tableStyleId>
              </a:tblPr>
              <a:tblGrid>
                <a:gridCol w="1598592"/>
                <a:gridCol w="1929800"/>
              </a:tblGrid>
              <a:tr h="522231">
                <a:tc>
                  <a:txBody>
                    <a:bodyPr/>
                    <a:lstStyle/>
                    <a:p>
                      <a:pPr algn="ctr" rtl="0"/>
                      <a:r>
                        <a:rPr lang="en-US" sz="2000" dirty="0" smtClean="0">
                          <a:solidFill>
                            <a:schemeClr val="tx1"/>
                          </a:solidFill>
                        </a:rPr>
                        <a:t>T2</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2000" dirty="0" smtClean="0">
                          <a:solidFill>
                            <a:schemeClr val="tx1"/>
                          </a:solidFill>
                        </a:rPr>
                        <a:t>T1</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78169">
                <a:tc>
                  <a:txBody>
                    <a:bodyPr/>
                    <a:lstStyle/>
                    <a:p>
                      <a:pPr algn="l" rtl="0"/>
                      <a:r>
                        <a:rPr lang="en-US" sz="2000" dirty="0" smtClean="0"/>
                        <a:t>Read-item(x);</a:t>
                      </a:r>
                    </a:p>
                    <a:p>
                      <a:pPr algn="l" rtl="0"/>
                      <a:r>
                        <a:rPr lang="en-US" sz="2000" dirty="0" smtClean="0"/>
                        <a:t>X:=x+m;</a:t>
                      </a:r>
                    </a:p>
                    <a:p>
                      <a:pPr algn="l" rtl="0"/>
                      <a:r>
                        <a:rPr lang="en-US" sz="2000" dirty="0" smtClean="0"/>
                        <a:t>Write-item(x);</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a:endParaRPr lang="en-US" sz="2000" dirty="0" smtClean="0"/>
                    </a:p>
                    <a:p>
                      <a:pPr algn="l" rtl="0"/>
                      <a:endParaRPr lang="en-US" sz="2000" dirty="0" smtClean="0"/>
                    </a:p>
                    <a:p>
                      <a:pPr algn="l" rtl="0"/>
                      <a:endParaRPr lang="en-US" sz="2000" dirty="0" smtClean="0"/>
                    </a:p>
                    <a:p>
                      <a:pPr algn="l" rtl="0"/>
                      <a:endParaRPr lang="ar-SA" sz="2000" dirty="0" smtClean="0"/>
                    </a:p>
                    <a:p>
                      <a:pPr algn="l" rtl="0"/>
                      <a:endParaRPr lang="en-US" sz="2000" dirty="0" smtClean="0"/>
                    </a:p>
                    <a:p>
                      <a:pPr algn="l" rtl="0"/>
                      <a:r>
                        <a:rPr lang="en-US" sz="2000" dirty="0" smtClean="0"/>
                        <a:t>Read-item(x);</a:t>
                      </a:r>
                    </a:p>
                    <a:p>
                      <a:pPr algn="l" rtl="0"/>
                      <a:r>
                        <a:rPr lang="en-US" sz="2000" dirty="0" smtClean="0"/>
                        <a:t>x:=x-n;</a:t>
                      </a:r>
                    </a:p>
                    <a:p>
                      <a:pPr algn="l" rtl="0"/>
                      <a:r>
                        <a:rPr lang="en-US" sz="2000" dirty="0" smtClean="0"/>
                        <a:t>Write-item(x);</a:t>
                      </a:r>
                    </a:p>
                    <a:p>
                      <a:pPr algn="l" rtl="0"/>
                      <a:r>
                        <a:rPr lang="en-US" sz="2000" dirty="0" smtClean="0"/>
                        <a:t>Read-item(y);</a:t>
                      </a:r>
                    </a:p>
                    <a:p>
                      <a:pPr algn="l" rtl="0"/>
                      <a:r>
                        <a:rPr lang="en-US" sz="2000" dirty="0" smtClean="0"/>
                        <a:t>Y:=y+n’</a:t>
                      </a:r>
                    </a:p>
                    <a:p>
                      <a:pPr algn="l" rtl="0"/>
                      <a:r>
                        <a:rPr lang="en-US" sz="2000" dirty="0" smtClean="0"/>
                        <a:t>Write-item(y);</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extBox 1"/>
          <p:cNvSpPr txBox="1"/>
          <p:nvPr/>
        </p:nvSpPr>
        <p:spPr>
          <a:xfrm>
            <a:off x="6228184" y="5661248"/>
            <a:ext cx="1440160" cy="461665"/>
          </a:xfrm>
          <a:prstGeom prst="rect">
            <a:avLst/>
          </a:prstGeom>
          <a:noFill/>
        </p:spPr>
        <p:txBody>
          <a:bodyPr wrap="square" rtlCol="1">
            <a:spAutoFit/>
          </a:bodyPr>
          <a:lstStyle/>
          <a:p>
            <a:r>
              <a:rPr lang="ar-SA" sz="2400" dirty="0" smtClean="0">
                <a:hlinkClick r:id="rId2" action="ppaction://hlinksldjump"/>
              </a:rPr>
              <a:t>◄</a:t>
            </a:r>
            <a:endParaRPr lang="ar-SA" sz="2400" dirty="0"/>
          </a:p>
        </p:txBody>
      </p:sp>
    </p:spTree>
    <p:extLst>
      <p:ext uri="{BB962C8B-B14F-4D97-AF65-F5344CB8AC3E}">
        <p14:creationId xmlns:p14="http://schemas.microsoft.com/office/powerpoint/2010/main" val="4130161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9951" y="722313"/>
            <a:ext cx="7560840" cy="5184576"/>
          </a:xfrm>
        </p:spPr>
        <p:txBody>
          <a:bodyPr/>
          <a:lstStyle/>
          <a:p>
            <a:pPr marL="0" indent="0" algn="l" rtl="0">
              <a:buNone/>
            </a:pPr>
            <a:r>
              <a:rPr lang="ar-SA" dirty="0" smtClean="0"/>
              <a:t>   </a:t>
            </a:r>
            <a:r>
              <a:rPr lang="en-US" dirty="0" smtClean="0"/>
              <a:t>C                                                     D</a:t>
            </a:r>
            <a:endParaRPr lang="ar-SA" dirty="0"/>
          </a:p>
          <a:p>
            <a:pPr marL="0" indent="0" algn="l" rtl="0">
              <a:buNone/>
            </a:pPr>
            <a:endParaRPr lang="ar-SA" dirty="0" smtClean="0"/>
          </a:p>
          <a:p>
            <a:pPr marL="0" indent="0" algn="l" rtl="0">
              <a:buNone/>
            </a:pPr>
            <a:endParaRPr lang="ar-SA" dirty="0"/>
          </a:p>
          <a:p>
            <a:pPr marL="0" indent="0" algn="l" rtl="0">
              <a:buNone/>
            </a:pPr>
            <a:endParaRPr lang="ar-SA" sz="2800" dirty="0" smtClean="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18</a:t>
            </a:fld>
            <a:endParaRPr lang="ar-SA"/>
          </a:p>
        </p:txBody>
      </p:sp>
      <p:graphicFrame>
        <p:nvGraphicFramePr>
          <p:cNvPr id="6" name="Table 5"/>
          <p:cNvGraphicFramePr>
            <a:graphicFrameLocks noGrp="1"/>
          </p:cNvGraphicFramePr>
          <p:nvPr>
            <p:extLst>
              <p:ext uri="{D42A27DB-BD31-4B8C-83A1-F6EECF244321}">
                <p14:modId xmlns:p14="http://schemas.microsoft.com/office/powerpoint/2010/main" val="208968528"/>
              </p:ext>
            </p:extLst>
          </p:nvPr>
        </p:nvGraphicFramePr>
        <p:xfrm>
          <a:off x="1043608" y="1556792"/>
          <a:ext cx="3528392" cy="4271271"/>
        </p:xfrm>
        <a:graphic>
          <a:graphicData uri="http://schemas.openxmlformats.org/drawingml/2006/table">
            <a:tbl>
              <a:tblPr rtl="1" firstRow="1" bandRow="1">
                <a:tableStyleId>{5C22544A-7EE6-4342-B048-85BDC9FD1C3A}</a:tableStyleId>
              </a:tblPr>
              <a:tblGrid>
                <a:gridCol w="1611649"/>
                <a:gridCol w="1916743"/>
              </a:tblGrid>
              <a:tr h="522231">
                <a:tc>
                  <a:txBody>
                    <a:bodyPr/>
                    <a:lstStyle/>
                    <a:p>
                      <a:pPr algn="ctr" rtl="0"/>
                      <a:r>
                        <a:rPr lang="en-US" sz="2000" dirty="0" smtClean="0">
                          <a:solidFill>
                            <a:schemeClr val="tx1"/>
                          </a:solidFill>
                        </a:rPr>
                        <a:t>T2</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2000" dirty="0" smtClean="0">
                          <a:solidFill>
                            <a:schemeClr val="tx1"/>
                          </a:solidFill>
                        </a:rPr>
                        <a:t>T1</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78169">
                <a:tc>
                  <a:txBody>
                    <a:bodyPr/>
                    <a:lstStyle/>
                    <a:p>
                      <a:pPr algn="l" rtl="0"/>
                      <a:endParaRPr lang="en-US" sz="2000" dirty="0" smtClean="0"/>
                    </a:p>
                    <a:p>
                      <a:pPr algn="l" rtl="0"/>
                      <a:endParaRPr lang="en-US" sz="2000" dirty="0" smtClean="0"/>
                    </a:p>
                    <a:p>
                      <a:pPr algn="l" rtl="0"/>
                      <a:r>
                        <a:rPr lang="en-US" sz="2000" dirty="0" smtClean="0"/>
                        <a:t>Read-item(x);</a:t>
                      </a:r>
                    </a:p>
                    <a:p>
                      <a:pPr algn="l" rtl="0"/>
                      <a:r>
                        <a:rPr lang="en-US" sz="2000" dirty="0" smtClean="0"/>
                        <a:t>X:=x+m;</a:t>
                      </a:r>
                    </a:p>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r>
                        <a:rPr lang="en-US" sz="2000" dirty="0" smtClean="0"/>
                        <a:t>Write-item(x);</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a:r>
                        <a:rPr lang="en-US" sz="2000" dirty="0" smtClean="0"/>
                        <a:t>Read-item(x);</a:t>
                      </a:r>
                    </a:p>
                    <a:p>
                      <a:pPr algn="l" rtl="0"/>
                      <a:r>
                        <a:rPr lang="en-US" sz="2000" dirty="0" smtClean="0"/>
                        <a:t>x:=x-n;</a:t>
                      </a:r>
                    </a:p>
                    <a:p>
                      <a:pPr algn="l" rtl="0"/>
                      <a:endParaRPr lang="en-US" sz="2000" dirty="0" smtClean="0"/>
                    </a:p>
                    <a:p>
                      <a:pPr algn="l" rtl="0"/>
                      <a:endParaRPr lang="en-US" sz="2000" dirty="0" smtClean="0"/>
                    </a:p>
                    <a:p>
                      <a:pPr algn="l" rtl="0"/>
                      <a:endParaRPr lang="en-US" sz="2000" dirty="0" smtClean="0"/>
                    </a:p>
                    <a:p>
                      <a:pPr algn="l" rtl="0"/>
                      <a:r>
                        <a:rPr lang="en-US" sz="2000" dirty="0" smtClean="0"/>
                        <a:t>Write-item(x);</a:t>
                      </a:r>
                    </a:p>
                    <a:p>
                      <a:pPr algn="l" rtl="0"/>
                      <a:r>
                        <a:rPr lang="en-US" sz="2000" dirty="0" smtClean="0"/>
                        <a:t>Read-item(y);</a:t>
                      </a:r>
                    </a:p>
                    <a:p>
                      <a:pPr algn="l" rtl="0"/>
                      <a:endParaRPr lang="en-US" sz="2000" dirty="0" smtClean="0"/>
                    </a:p>
                    <a:p>
                      <a:pPr algn="l" rtl="0"/>
                      <a:endParaRPr lang="en-US" sz="2000" dirty="0" smtClean="0"/>
                    </a:p>
                    <a:p>
                      <a:pPr algn="l" rtl="0"/>
                      <a:endParaRPr lang="en-US" sz="2000" dirty="0" smtClean="0"/>
                    </a:p>
                    <a:p>
                      <a:pPr algn="l" rtl="0"/>
                      <a:r>
                        <a:rPr lang="en-US" sz="2000" dirty="0" smtClean="0"/>
                        <a:t>Y:=y+n;</a:t>
                      </a:r>
                    </a:p>
                    <a:p>
                      <a:pPr algn="l" rtl="0"/>
                      <a:r>
                        <a:rPr lang="en-US" sz="2000" dirty="0" smtClean="0"/>
                        <a:t>Write-item(y);</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8" name="Straight Arrow Connector 7"/>
          <p:cNvCxnSpPr/>
          <p:nvPr/>
        </p:nvCxnSpPr>
        <p:spPr>
          <a:xfrm>
            <a:off x="1043608" y="2132856"/>
            <a:ext cx="0" cy="19442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1560" y="2852936"/>
            <a:ext cx="553998" cy="923330"/>
          </a:xfrm>
          <a:prstGeom prst="rect">
            <a:avLst/>
          </a:prstGeom>
          <a:noFill/>
        </p:spPr>
        <p:txBody>
          <a:bodyPr vert="vert270" wrap="square" rtlCol="1">
            <a:spAutoFit/>
          </a:bodyPr>
          <a:lstStyle/>
          <a:p>
            <a:r>
              <a:rPr lang="en-US" sz="2400" b="1" dirty="0" smtClean="0"/>
              <a:t>Time</a:t>
            </a:r>
            <a:endParaRPr lang="ar-SA" sz="2400" b="1" dirty="0"/>
          </a:p>
        </p:txBody>
      </p:sp>
      <p:graphicFrame>
        <p:nvGraphicFramePr>
          <p:cNvPr id="10" name="Table 9"/>
          <p:cNvGraphicFramePr>
            <a:graphicFrameLocks noGrp="1"/>
          </p:cNvGraphicFramePr>
          <p:nvPr>
            <p:extLst>
              <p:ext uri="{D42A27DB-BD31-4B8C-83A1-F6EECF244321}">
                <p14:modId xmlns:p14="http://schemas.microsoft.com/office/powerpoint/2010/main" val="411972250"/>
              </p:ext>
            </p:extLst>
          </p:nvPr>
        </p:nvGraphicFramePr>
        <p:xfrm>
          <a:off x="4860032" y="1556792"/>
          <a:ext cx="3528392" cy="4271271"/>
        </p:xfrm>
        <a:graphic>
          <a:graphicData uri="http://schemas.openxmlformats.org/drawingml/2006/table">
            <a:tbl>
              <a:tblPr rtl="1" firstRow="1" bandRow="1">
                <a:tableStyleId>{5C22544A-7EE6-4342-B048-85BDC9FD1C3A}</a:tableStyleId>
              </a:tblPr>
              <a:tblGrid>
                <a:gridCol w="1598592"/>
                <a:gridCol w="1929800"/>
              </a:tblGrid>
              <a:tr h="522231">
                <a:tc>
                  <a:txBody>
                    <a:bodyPr/>
                    <a:lstStyle/>
                    <a:p>
                      <a:pPr algn="ctr" rtl="0"/>
                      <a:r>
                        <a:rPr lang="en-US" sz="2000" dirty="0" smtClean="0">
                          <a:solidFill>
                            <a:schemeClr val="tx1"/>
                          </a:solidFill>
                        </a:rPr>
                        <a:t>T2</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2000" dirty="0" smtClean="0">
                          <a:solidFill>
                            <a:schemeClr val="tx1"/>
                          </a:solidFill>
                        </a:rPr>
                        <a:t>T1</a:t>
                      </a:r>
                      <a:endParaRPr lang="ar-SA"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78169">
                <a:tc>
                  <a:txBody>
                    <a:bodyPr/>
                    <a:lstStyle/>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r>
                        <a:rPr lang="en-US" sz="2000" dirty="0" smtClean="0"/>
                        <a:t>Read-item(x);</a:t>
                      </a:r>
                    </a:p>
                    <a:p>
                      <a:pPr algn="l" rtl="0"/>
                      <a:r>
                        <a:rPr lang="en-US" sz="2000" dirty="0" smtClean="0"/>
                        <a:t>X:=x+m;</a:t>
                      </a:r>
                    </a:p>
                    <a:p>
                      <a:pPr algn="l" rtl="0"/>
                      <a:r>
                        <a:rPr lang="en-US" sz="2000" dirty="0" smtClean="0"/>
                        <a:t>Write-item(x);</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a:r>
                        <a:rPr lang="en-US" sz="2000" dirty="0" smtClean="0"/>
                        <a:t>Read-item(x);</a:t>
                      </a:r>
                    </a:p>
                    <a:p>
                      <a:pPr algn="l" rtl="0"/>
                      <a:r>
                        <a:rPr lang="en-US" sz="2000" dirty="0" smtClean="0"/>
                        <a:t>x:=x-n;</a:t>
                      </a:r>
                    </a:p>
                    <a:p>
                      <a:pPr algn="l" rtl="0"/>
                      <a:r>
                        <a:rPr lang="en-US" sz="2000" dirty="0" smtClean="0"/>
                        <a:t>Write-item(x);</a:t>
                      </a:r>
                    </a:p>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endParaRPr lang="en-US" sz="2000" dirty="0" smtClean="0"/>
                    </a:p>
                    <a:p>
                      <a:pPr algn="l" rtl="0"/>
                      <a:r>
                        <a:rPr lang="en-US" sz="2000" dirty="0" smtClean="0"/>
                        <a:t>Read-item(y);</a:t>
                      </a:r>
                    </a:p>
                    <a:p>
                      <a:pPr algn="l" rtl="0"/>
                      <a:r>
                        <a:rPr lang="en-US" sz="2000" dirty="0" smtClean="0"/>
                        <a:t>Y:=y+n’</a:t>
                      </a:r>
                    </a:p>
                    <a:p>
                      <a:pPr algn="l" rtl="0"/>
                      <a:r>
                        <a:rPr lang="en-US" sz="2000" dirty="0" smtClean="0"/>
                        <a:t>Write-item(y);</a:t>
                      </a:r>
                      <a:endParaRPr lang="ar-SA"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30161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04664"/>
            <a:ext cx="7632847" cy="1080120"/>
          </a:xfrm>
        </p:spPr>
        <p:txBody>
          <a:bodyPr>
            <a:noAutofit/>
          </a:bodyPr>
          <a:lstStyle/>
          <a:p>
            <a:r>
              <a:rPr lang="ar-SA" sz="3600" dirty="0"/>
              <a:t>تمييز الجداول على أساس قابلية </a:t>
            </a:r>
            <a:r>
              <a:rPr lang="ar-SA" sz="3600" dirty="0" smtClean="0"/>
              <a:t>التسلسل </a:t>
            </a:r>
            <a:r>
              <a:rPr lang="en-US" sz="2400" b="1" dirty="0"/>
              <a:t>Characterizing Schedules Based on </a:t>
            </a:r>
            <a:r>
              <a:rPr lang="en-US" sz="2400" b="1" dirty="0" err="1" smtClean="0"/>
              <a:t>Serializability</a:t>
            </a:r>
            <a:endParaRPr lang="ar-SA" sz="2400" b="1" dirty="0"/>
          </a:p>
        </p:txBody>
      </p:sp>
      <p:sp>
        <p:nvSpPr>
          <p:cNvPr id="3" name="Content Placeholder 2"/>
          <p:cNvSpPr>
            <a:spLocks noGrp="1"/>
          </p:cNvSpPr>
          <p:nvPr>
            <p:ph idx="1"/>
          </p:nvPr>
        </p:nvSpPr>
        <p:spPr>
          <a:xfrm>
            <a:off x="395536" y="1700808"/>
            <a:ext cx="8064896" cy="4392488"/>
          </a:xfrm>
        </p:spPr>
        <p:txBody>
          <a:bodyPr>
            <a:normAutofit/>
          </a:bodyPr>
          <a:lstStyle/>
          <a:p>
            <a:r>
              <a:rPr lang="ar-SA" sz="2800" dirty="0" smtClean="0"/>
              <a:t>بفرض لدينا المعاملتين </a:t>
            </a:r>
            <a:r>
              <a:rPr lang="en-US" sz="2800" dirty="0" smtClean="0"/>
              <a:t>T1</a:t>
            </a:r>
            <a:r>
              <a:rPr lang="ar-SA" sz="2800" dirty="0" smtClean="0"/>
              <a:t> و</a:t>
            </a:r>
            <a:r>
              <a:rPr lang="en-US" sz="2800" dirty="0" smtClean="0"/>
              <a:t>T2</a:t>
            </a:r>
            <a:r>
              <a:rPr lang="ar-SA" sz="2800" dirty="0" smtClean="0"/>
              <a:t> , في حالة عدم السماح بتداخل عمليتين من المعاملتين فان أحد الاحتمالات قد تحدث:</a:t>
            </a:r>
          </a:p>
          <a:p>
            <a:pPr marL="0" indent="0">
              <a:buNone/>
            </a:pPr>
            <a:r>
              <a:rPr lang="ar-SA" sz="2800" dirty="0" smtClean="0"/>
              <a:t>1- أن يتم تنفيذ جميع عمليات </a:t>
            </a:r>
            <a:r>
              <a:rPr lang="en-US" sz="2800" dirty="0" smtClean="0"/>
              <a:t>T1</a:t>
            </a:r>
            <a:r>
              <a:rPr lang="ar-SA" sz="2800" dirty="0" smtClean="0"/>
              <a:t> بالترتيب ثم يتم تنفيذ جميع </a:t>
            </a:r>
            <a:r>
              <a:rPr lang="en-US" sz="2800" dirty="0" smtClean="0"/>
              <a:t>T2</a:t>
            </a:r>
            <a:r>
              <a:rPr lang="ar-SA" sz="2800" dirty="0" smtClean="0"/>
              <a:t> </a:t>
            </a:r>
            <a:r>
              <a:rPr lang="ar-SA" dirty="0" smtClean="0"/>
              <a:t>(</a:t>
            </a:r>
            <a:r>
              <a:rPr lang="en-US" b="1" dirty="0" smtClean="0">
                <a:hlinkClick r:id="rId2" action="ppaction://hlinksldjump"/>
              </a:rPr>
              <a:t>schedule A</a:t>
            </a:r>
            <a:r>
              <a:rPr lang="ar-SA" b="1" dirty="0" smtClean="0">
                <a:hlinkClick r:id="rId2" action="ppaction://hlinksldjump"/>
              </a:rPr>
              <a:t>)</a:t>
            </a:r>
            <a:endParaRPr lang="ar-SA" b="1" dirty="0" smtClean="0"/>
          </a:p>
          <a:p>
            <a:pPr marL="0" indent="0">
              <a:buNone/>
            </a:pPr>
            <a:r>
              <a:rPr lang="ar-SA" sz="2800" dirty="0" smtClean="0"/>
              <a:t>2- أن يتم تنفيذ جميع عمليات </a:t>
            </a:r>
            <a:r>
              <a:rPr lang="en-US" sz="2800" dirty="0" smtClean="0"/>
              <a:t>T2</a:t>
            </a:r>
            <a:r>
              <a:rPr lang="ar-SA" sz="2800" dirty="0" smtClean="0"/>
              <a:t> (بالترتيب) ثم تنفذ عمليات </a:t>
            </a:r>
            <a:r>
              <a:rPr lang="en-US" sz="2800" dirty="0" smtClean="0"/>
              <a:t>T1</a:t>
            </a:r>
            <a:r>
              <a:rPr lang="ar-SA" sz="2800" dirty="0" smtClean="0"/>
              <a:t> (</a:t>
            </a:r>
            <a:r>
              <a:rPr lang="en-US" sz="2800" b="1" dirty="0" smtClean="0"/>
              <a:t>schedule B</a:t>
            </a:r>
            <a:r>
              <a:rPr lang="ar-SA" sz="2800" b="1" dirty="0" smtClean="0"/>
              <a:t>)</a:t>
            </a:r>
            <a:endParaRPr lang="ar-SA" sz="2800" b="1" dirty="0"/>
          </a:p>
          <a:p>
            <a:r>
              <a:rPr lang="ar-SA" sz="2800" dirty="0" smtClean="0"/>
              <a:t>اما في حالة السماح بوجود تداخل بين العمليات من المعاملتين فقد يكون لدينا عدد كبير من الاحتمالات لترتيب العمليات من المعاملتين.</a:t>
            </a:r>
          </a:p>
          <a:p>
            <a:r>
              <a:rPr lang="ar-SA" sz="2800" dirty="0" smtClean="0"/>
              <a:t>الجدولين </a:t>
            </a:r>
            <a:r>
              <a:rPr lang="en-US" sz="2800" dirty="0" smtClean="0"/>
              <a:t>C</a:t>
            </a:r>
            <a:r>
              <a:rPr lang="ar-SA" sz="2800" dirty="0" smtClean="0"/>
              <a:t> و</a:t>
            </a:r>
            <a:r>
              <a:rPr lang="en-US" sz="2800" dirty="0" smtClean="0"/>
              <a:t>D</a:t>
            </a:r>
            <a:r>
              <a:rPr lang="ar-SA" sz="2800" dirty="0" smtClean="0"/>
              <a:t> يوضحان أثنين من هذه الاحتمالات</a:t>
            </a:r>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19</a:t>
            </a:fld>
            <a:endParaRPr lang="ar-SA"/>
          </a:p>
        </p:txBody>
      </p:sp>
    </p:spTree>
    <p:extLst>
      <p:ext uri="{BB962C8B-B14F-4D97-AF65-F5344CB8AC3E}">
        <p14:creationId xmlns:p14="http://schemas.microsoft.com/office/powerpoint/2010/main" val="39795101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908720"/>
            <a:ext cx="7488832" cy="4896544"/>
          </a:xfrm>
        </p:spPr>
        <p:txBody>
          <a:bodyPr>
            <a:normAutofit lnSpcReduction="10000"/>
          </a:bodyPr>
          <a:lstStyle/>
          <a:p>
            <a:r>
              <a:rPr lang="ar-SA" sz="2800" b="1" dirty="0" smtClean="0"/>
              <a:t>مفهوم تسلسل الجداول:</a:t>
            </a:r>
          </a:p>
          <a:p>
            <a:pPr marL="0" indent="0">
              <a:buNone/>
            </a:pPr>
            <a:r>
              <a:rPr lang="ar-SA" dirty="0"/>
              <a:t> </a:t>
            </a:r>
            <a:r>
              <a:rPr lang="ar-SA" dirty="0" smtClean="0"/>
              <a:t>هو مفهوم يستخدم لتعريف أي الجداول سيكون صحيح عندما يتم تنفيذ عمليات المعاملات بشكل متداخل في الجدول.</a:t>
            </a:r>
          </a:p>
          <a:p>
            <a:r>
              <a:rPr lang="ar-SA" sz="2800" b="1" dirty="0"/>
              <a:t>التسلسل, عدم التسلسل  (</a:t>
            </a:r>
            <a:r>
              <a:rPr lang="en-US" sz="2800" b="1" dirty="0"/>
              <a:t>Serial, Non serial</a:t>
            </a:r>
            <a:r>
              <a:rPr lang="ar-SA" sz="2800" b="1" dirty="0"/>
              <a:t>):</a:t>
            </a:r>
          </a:p>
          <a:p>
            <a:pPr marL="0" indent="0">
              <a:buNone/>
            </a:pPr>
            <a:r>
              <a:rPr lang="ar-SA" dirty="0"/>
              <a:t> </a:t>
            </a:r>
            <a:r>
              <a:rPr lang="ar-SA" dirty="0" smtClean="0"/>
              <a:t> الجدولين </a:t>
            </a:r>
            <a:r>
              <a:rPr lang="en-US" dirty="0" smtClean="0"/>
              <a:t>A </a:t>
            </a:r>
            <a:r>
              <a:rPr lang="ar-SA" dirty="0" smtClean="0"/>
              <a:t> و </a:t>
            </a:r>
            <a:r>
              <a:rPr lang="en-US" dirty="0" smtClean="0"/>
              <a:t>B</a:t>
            </a:r>
            <a:r>
              <a:rPr lang="ar-SA" dirty="0" smtClean="0"/>
              <a:t> يطلق عليهما جداول متسلسلة لان العمليات الخاصة بكل معاملة يتم تنفيذها بشكل متوالي وبدون تداخل للعمليات من المعاملات الاخرى.</a:t>
            </a:r>
          </a:p>
          <a:p>
            <a:pPr marL="0" indent="0">
              <a:buNone/>
            </a:pPr>
            <a:r>
              <a:rPr lang="ar-SA" dirty="0"/>
              <a:t> </a:t>
            </a:r>
            <a:r>
              <a:rPr lang="ar-SA" dirty="0" smtClean="0"/>
              <a:t>الجدولين </a:t>
            </a:r>
            <a:r>
              <a:rPr lang="en-US" dirty="0" smtClean="0"/>
              <a:t>C</a:t>
            </a:r>
            <a:r>
              <a:rPr lang="ar-SA" dirty="0" smtClean="0"/>
              <a:t> و</a:t>
            </a:r>
            <a:r>
              <a:rPr lang="en-US" dirty="0" smtClean="0"/>
              <a:t>D</a:t>
            </a:r>
            <a:r>
              <a:rPr lang="ar-SA" dirty="0" smtClean="0"/>
              <a:t> تسمى جداول غير متسلسلةلأن في كل جدول نجد أن العمليات تنفذ بشكل متداخل بين المعاملتين.</a:t>
            </a:r>
          </a:p>
          <a:p>
            <a:pPr marL="0" indent="0">
              <a:buNone/>
            </a:pPr>
            <a:r>
              <a:rPr lang="ar-SA" dirty="0" smtClean="0"/>
              <a:t>وبشكل عام يطلق على الجدول </a:t>
            </a:r>
            <a:r>
              <a:rPr lang="en-US" dirty="0" smtClean="0"/>
              <a:t>S</a:t>
            </a:r>
            <a:r>
              <a:rPr lang="ar-SA" dirty="0" smtClean="0"/>
              <a:t> أنه جدول متسلسل اذا كان لكل معاملة </a:t>
            </a:r>
            <a:r>
              <a:rPr lang="en-US" dirty="0" smtClean="0"/>
              <a:t>T</a:t>
            </a:r>
            <a:r>
              <a:rPr lang="ar-SA" dirty="0" smtClean="0"/>
              <a:t> موجودة في الجدول فان جميع عمليات المعاملة </a:t>
            </a:r>
            <a:r>
              <a:rPr lang="en-US" dirty="0" smtClean="0"/>
              <a:t>T</a:t>
            </a:r>
            <a:r>
              <a:rPr lang="ar-SA" dirty="0" smtClean="0"/>
              <a:t> يتم تنفيذها بشكل متوالى في الجدول , والا فان الجدول يكون جدول غير متسلسل (</a:t>
            </a:r>
            <a:r>
              <a:rPr lang="en-US" dirty="0" smtClean="0"/>
              <a:t>non serial </a:t>
            </a:r>
            <a:r>
              <a:rPr lang="en-US" dirty="0" err="1" smtClean="0"/>
              <a:t>achedules</a:t>
            </a:r>
            <a:r>
              <a:rPr lang="ar-SA" dirty="0" smtClean="0"/>
              <a:t>)</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20</a:t>
            </a:fld>
            <a:endParaRPr lang="ar-SA"/>
          </a:p>
        </p:txBody>
      </p:sp>
    </p:spTree>
    <p:extLst>
      <p:ext uri="{BB962C8B-B14F-4D97-AF65-F5344CB8AC3E}">
        <p14:creationId xmlns:p14="http://schemas.microsoft.com/office/powerpoint/2010/main" val="6024121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836712"/>
            <a:ext cx="7416824" cy="4886357"/>
          </a:xfrm>
        </p:spPr>
        <p:txBody>
          <a:bodyPr/>
          <a:lstStyle/>
          <a:p>
            <a:r>
              <a:rPr lang="ar-SA" sz="3200" dirty="0" smtClean="0"/>
              <a:t>في الجدول المتسلسل تكون معاملة واحدة فقط نشطة في كل مرة.</a:t>
            </a:r>
          </a:p>
          <a:p>
            <a:r>
              <a:rPr lang="en-US" sz="3200" dirty="0" smtClean="0"/>
              <a:t>Commit</a:t>
            </a:r>
            <a:r>
              <a:rPr lang="ar-SA" sz="3200" dirty="0" smtClean="0"/>
              <a:t> أو </a:t>
            </a:r>
            <a:r>
              <a:rPr lang="en-US" sz="3200" dirty="0" smtClean="0"/>
              <a:t>abort</a:t>
            </a:r>
            <a:r>
              <a:rPr lang="ar-SA" sz="3200" dirty="0" smtClean="0"/>
              <a:t> لأي معاملة  يعني بداية المعاملة التالية.</a:t>
            </a:r>
          </a:p>
          <a:p>
            <a:r>
              <a:rPr lang="ar-SA" sz="3200" dirty="0" smtClean="0"/>
              <a:t>لا يسمح بتداخل العمليات في الجداول المتسلسلة.</a:t>
            </a:r>
          </a:p>
          <a:p>
            <a:r>
              <a:rPr lang="ar-SA" sz="3200" dirty="0" smtClean="0"/>
              <a:t>حيث ان كل معاملة سيتم تنفيذها بشكل متتال وبدون تداخل بين عمليات المعاملات فمن المتوقع ان كل معاملة ستتم بطريقة صحيحة, وقد يكون ليس من المهم اياُ من المعاملات سينفذ أولاُ</a:t>
            </a:r>
            <a:r>
              <a:rPr lang="ar-SA" dirty="0" smtClean="0"/>
              <a:t>.</a:t>
            </a:r>
            <a:endParaRPr lang="ar-SA"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21</a:t>
            </a:fld>
            <a:endParaRPr lang="ar-SA"/>
          </a:p>
        </p:txBody>
      </p:sp>
    </p:spTree>
    <p:extLst>
      <p:ext uri="{BB962C8B-B14F-4D97-AF65-F5344CB8AC3E}">
        <p14:creationId xmlns:p14="http://schemas.microsoft.com/office/powerpoint/2010/main" val="42595597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739210"/>
          </a:xfrm>
        </p:spPr>
        <p:txBody>
          <a:bodyPr>
            <a:normAutofit fontScale="90000"/>
          </a:bodyPr>
          <a:lstStyle/>
          <a:p>
            <a:r>
              <a:rPr lang="ar-SA" dirty="0" smtClean="0"/>
              <a:t>عيوب الجداول المتسلسلة</a:t>
            </a:r>
            <a:endParaRPr lang="ar-SA" dirty="0"/>
          </a:p>
        </p:txBody>
      </p:sp>
      <p:sp>
        <p:nvSpPr>
          <p:cNvPr id="3" name="Content Placeholder 2"/>
          <p:cNvSpPr>
            <a:spLocks noGrp="1"/>
          </p:cNvSpPr>
          <p:nvPr>
            <p:ph idx="1"/>
          </p:nvPr>
        </p:nvSpPr>
        <p:spPr>
          <a:xfrm>
            <a:off x="971600" y="1484784"/>
            <a:ext cx="7344816" cy="4680520"/>
          </a:xfrm>
        </p:spPr>
        <p:txBody>
          <a:bodyPr>
            <a:normAutofit/>
          </a:bodyPr>
          <a:lstStyle/>
          <a:p>
            <a:pPr marL="0" indent="0">
              <a:buNone/>
            </a:pPr>
            <a:r>
              <a:rPr lang="ar-SA" sz="3200" dirty="0" smtClean="0"/>
              <a:t>1- تحد من التزامن وتداخل العمليات.</a:t>
            </a:r>
          </a:p>
          <a:p>
            <a:pPr marL="0" indent="0">
              <a:buNone/>
            </a:pPr>
            <a:r>
              <a:rPr lang="ar-SA" sz="3200" dirty="0" smtClean="0"/>
              <a:t>2- اذا كان هنالك معاملة في انتظار اكتمال عملية </a:t>
            </a:r>
            <a:r>
              <a:rPr lang="en-US" sz="3200" dirty="0" smtClean="0"/>
              <a:t>I/O</a:t>
            </a:r>
            <a:r>
              <a:rPr lang="ar-SA" sz="3200" dirty="0" smtClean="0"/>
              <a:t> فانه لا يسمح للمعاملة الأخرى باستخدام الـ </a:t>
            </a:r>
            <a:r>
              <a:rPr lang="en-US" sz="3200" dirty="0" smtClean="0"/>
              <a:t>CPU</a:t>
            </a:r>
            <a:r>
              <a:rPr lang="ar-SA" sz="3200" dirty="0" smtClean="0"/>
              <a:t> وهذا يقلل من الاستفادة من المعالج.</a:t>
            </a:r>
          </a:p>
          <a:p>
            <a:pPr marL="0" indent="0">
              <a:buNone/>
            </a:pPr>
            <a:r>
              <a:rPr lang="ar-SA" sz="3200" dirty="0" smtClean="0"/>
              <a:t>3- اذا كانت هناك معاملة </a:t>
            </a:r>
            <a:r>
              <a:rPr lang="en-US" sz="3200" dirty="0" smtClean="0"/>
              <a:t>T</a:t>
            </a:r>
            <a:r>
              <a:rPr lang="ar-SA" sz="3200" dirty="0" smtClean="0"/>
              <a:t> طويلة جداً فجميع المعاملات الأخرى تنتظر الى أن تكمل </a:t>
            </a:r>
            <a:r>
              <a:rPr lang="en-US" sz="3200" dirty="0" smtClean="0"/>
              <a:t>T</a:t>
            </a:r>
            <a:r>
              <a:rPr lang="ar-SA" sz="3200" dirty="0" smtClean="0"/>
              <a:t> جميع عملياتها .</a:t>
            </a:r>
          </a:p>
          <a:p>
            <a:pPr marL="0" indent="0">
              <a:buNone/>
            </a:pPr>
            <a:r>
              <a:rPr lang="ar-SA" sz="3200" dirty="0" smtClean="0"/>
              <a:t>* لذا تعتبر الجداول المتسلسلة غير عملية.</a:t>
            </a:r>
            <a:endParaRPr lang="ar-SA" sz="32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22</a:t>
            </a:fld>
            <a:endParaRPr lang="ar-SA"/>
          </a:p>
        </p:txBody>
      </p:sp>
    </p:spTree>
    <p:extLst>
      <p:ext uri="{BB962C8B-B14F-4D97-AF65-F5344CB8AC3E}">
        <p14:creationId xmlns:p14="http://schemas.microsoft.com/office/powerpoint/2010/main" val="29813671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23</a:t>
            </a:fld>
            <a:endParaRPr lang="ar-SA"/>
          </a:p>
        </p:txBody>
      </p:sp>
      <p:sp>
        <p:nvSpPr>
          <p:cNvPr id="7" name="Content Placeholder 6"/>
          <p:cNvSpPr>
            <a:spLocks noGrp="1"/>
          </p:cNvSpPr>
          <p:nvPr>
            <p:ph sz="quarter" idx="13"/>
          </p:nvPr>
        </p:nvSpPr>
        <p:spPr>
          <a:xfrm>
            <a:off x="1298448" y="980728"/>
            <a:ext cx="3200400" cy="4743415"/>
          </a:xfrm>
        </p:spPr>
        <p:txBody>
          <a:bodyPr>
            <a:noAutofit/>
          </a:bodyPr>
          <a:lstStyle/>
          <a:p>
            <a:pPr marL="0" indent="0" algn="l" rtl="0">
              <a:buNone/>
            </a:pPr>
            <a:r>
              <a:rPr lang="en-US" sz="3200" dirty="0" smtClean="0"/>
              <a:t>X=90</a:t>
            </a:r>
          </a:p>
          <a:p>
            <a:pPr marL="0" indent="0" algn="l" rtl="0">
              <a:buNone/>
            </a:pPr>
            <a:r>
              <a:rPr lang="en-US" sz="3200" dirty="0" smtClean="0"/>
              <a:t>Y=90</a:t>
            </a:r>
          </a:p>
          <a:p>
            <a:pPr marL="0" indent="0" algn="l" rtl="0">
              <a:buNone/>
            </a:pPr>
            <a:r>
              <a:rPr lang="en-US" sz="3200" dirty="0" smtClean="0"/>
              <a:t>N=3</a:t>
            </a:r>
          </a:p>
          <a:p>
            <a:pPr marL="0" indent="0" algn="l" rtl="0">
              <a:buNone/>
            </a:pPr>
            <a:r>
              <a:rPr lang="en-US" sz="3200" dirty="0" smtClean="0"/>
              <a:t>M=2</a:t>
            </a:r>
          </a:p>
          <a:p>
            <a:pPr marL="0" indent="0" algn="l" rtl="0">
              <a:buNone/>
            </a:pPr>
            <a:r>
              <a:rPr lang="en-US" sz="3200" dirty="0" smtClean="0"/>
              <a:t>X=90-3=87</a:t>
            </a:r>
          </a:p>
          <a:p>
            <a:pPr marL="0" indent="0" algn="l" rtl="0">
              <a:buNone/>
            </a:pPr>
            <a:r>
              <a:rPr lang="en-US" sz="3200" dirty="0" smtClean="0"/>
              <a:t>Y=90+3=93</a:t>
            </a:r>
          </a:p>
          <a:p>
            <a:pPr marL="0" indent="0" algn="l" rtl="0">
              <a:buNone/>
            </a:pPr>
            <a:r>
              <a:rPr lang="en-US" sz="3200" dirty="0" smtClean="0"/>
              <a:t>x=87+2=89</a:t>
            </a:r>
            <a:endParaRPr lang="ar-SA" sz="3200" dirty="0"/>
          </a:p>
        </p:txBody>
      </p:sp>
      <p:sp>
        <p:nvSpPr>
          <p:cNvPr id="8" name="Content Placeholder 7"/>
          <p:cNvSpPr>
            <a:spLocks noGrp="1"/>
          </p:cNvSpPr>
          <p:nvPr>
            <p:ph sz="quarter" idx="14"/>
          </p:nvPr>
        </p:nvSpPr>
        <p:spPr>
          <a:xfrm>
            <a:off x="4663440" y="1052736"/>
            <a:ext cx="3200400" cy="4671789"/>
          </a:xfrm>
        </p:spPr>
        <p:txBody>
          <a:bodyPr>
            <a:normAutofit/>
          </a:bodyPr>
          <a:lstStyle/>
          <a:p>
            <a:pPr marL="0" indent="0" algn="l" rtl="0">
              <a:buNone/>
            </a:pPr>
            <a:r>
              <a:rPr lang="en-US" sz="3600" dirty="0" smtClean="0"/>
              <a:t>X=90+2=92</a:t>
            </a:r>
          </a:p>
          <a:p>
            <a:pPr marL="0" indent="0" algn="l" rtl="0">
              <a:buNone/>
            </a:pPr>
            <a:r>
              <a:rPr lang="en-US" sz="3600" dirty="0" smtClean="0"/>
              <a:t>X=92-3=89</a:t>
            </a:r>
          </a:p>
          <a:p>
            <a:pPr marL="0" indent="0" algn="l" rtl="0">
              <a:buNone/>
            </a:pPr>
            <a:r>
              <a:rPr lang="en-US" sz="3600" dirty="0" smtClean="0"/>
              <a:t>Y=90+3=93</a:t>
            </a:r>
            <a:endParaRPr lang="ar-SA" sz="3600" dirty="0"/>
          </a:p>
        </p:txBody>
      </p:sp>
    </p:spTree>
    <p:extLst>
      <p:ext uri="{BB962C8B-B14F-4D97-AF65-F5344CB8AC3E}">
        <p14:creationId xmlns:p14="http://schemas.microsoft.com/office/powerpoint/2010/main" val="8527419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899592" y="620688"/>
            <a:ext cx="7488832" cy="5472608"/>
          </a:xfrm>
        </p:spPr>
        <p:txBody>
          <a:bodyPr/>
          <a:lstStyle/>
          <a:p>
            <a:r>
              <a:rPr lang="ar-SA" dirty="0" smtClean="0"/>
              <a:t>بفرض أنه تم اسناد القيم التالية للمتغيرات </a:t>
            </a:r>
            <a:r>
              <a:rPr lang="en-US" dirty="0" smtClean="0"/>
              <a:t>m, n, y, x</a:t>
            </a:r>
            <a:r>
              <a:rPr lang="ar-SA" dirty="0" smtClean="0"/>
              <a:t>:</a:t>
            </a:r>
          </a:p>
          <a:p>
            <a:pPr marL="0" indent="0" algn="l" rtl="0">
              <a:buNone/>
            </a:pPr>
            <a:r>
              <a:rPr lang="en-US" dirty="0" smtClean="0"/>
              <a:t>X=90 ,Y=90, N=3 ,M=2</a:t>
            </a:r>
          </a:p>
          <a:p>
            <a:pPr marL="0" indent="0" algn="r">
              <a:buNone/>
            </a:pPr>
            <a:r>
              <a:rPr lang="ar-SA" dirty="0" smtClean="0"/>
              <a:t>- عند اجراء المعاملتين </a:t>
            </a:r>
            <a:r>
              <a:rPr lang="en-US" dirty="0" smtClean="0"/>
              <a:t>T1</a:t>
            </a:r>
            <a:r>
              <a:rPr lang="ar-SA" dirty="0" smtClean="0"/>
              <a:t> و</a:t>
            </a:r>
            <a:r>
              <a:rPr lang="en-US" dirty="0" smtClean="0"/>
              <a:t>T2</a:t>
            </a:r>
            <a:r>
              <a:rPr lang="ar-SA" dirty="0" smtClean="0"/>
              <a:t> الموضحتين في الجدولين </a:t>
            </a:r>
            <a:r>
              <a:rPr lang="en-US" dirty="0" smtClean="0"/>
              <a:t>a</a:t>
            </a:r>
            <a:r>
              <a:rPr lang="en-US" dirty="0"/>
              <a:t> </a:t>
            </a:r>
            <a:r>
              <a:rPr lang="en-US" dirty="0" smtClean="0"/>
              <a:t>,</a:t>
            </a:r>
            <a:r>
              <a:rPr lang="ar-SA" dirty="0" smtClean="0"/>
              <a:t> و </a:t>
            </a:r>
            <a:r>
              <a:rPr lang="en-US" dirty="0" smtClean="0"/>
              <a:t>b</a:t>
            </a:r>
            <a:r>
              <a:rPr lang="ar-SA" dirty="0" smtClean="0"/>
              <a:t> فان النتيجة تكون : </a:t>
            </a:r>
            <a:r>
              <a:rPr lang="en-US" dirty="0" smtClean="0"/>
              <a:t> y=93, x=89</a:t>
            </a:r>
            <a:endParaRPr lang="ar-SA" dirty="0" smtClean="0"/>
          </a:p>
          <a:p>
            <a:pPr marL="0" indent="0" algn="r">
              <a:buNone/>
            </a:pPr>
            <a:r>
              <a:rPr lang="ar-SA" dirty="0" smtClean="0"/>
              <a:t>وهذا يعني أن الجدولين يعطيان نتيجة صحيحة.</a:t>
            </a:r>
          </a:p>
          <a:p>
            <a:pPr marL="0" indent="0" algn="r">
              <a:buNone/>
            </a:pPr>
            <a:r>
              <a:rPr lang="ar-SA" dirty="0" smtClean="0"/>
              <a:t>- بينما نجد أن الجدول </a:t>
            </a:r>
            <a:r>
              <a:rPr lang="en-US" dirty="0" smtClean="0"/>
              <a:t>c</a:t>
            </a:r>
            <a:r>
              <a:rPr lang="ar-SA" dirty="0" smtClean="0"/>
              <a:t> يعطي القيم </a:t>
            </a:r>
            <a:r>
              <a:rPr lang="en-US" dirty="0" smtClean="0"/>
              <a:t> y=93, x=92</a:t>
            </a:r>
            <a:r>
              <a:rPr lang="ar-SA" dirty="0" smtClean="0"/>
              <a:t> بمعنى أنه يعطي قيمة خاطئة للمتغير </a:t>
            </a:r>
            <a:r>
              <a:rPr lang="en-US" dirty="0" smtClean="0"/>
              <a:t>x</a:t>
            </a:r>
            <a:r>
              <a:rPr lang="ar-SA" dirty="0" smtClean="0"/>
              <a:t> وذلك بسبب أن </a:t>
            </a:r>
            <a:r>
              <a:rPr lang="en-US" dirty="0" smtClean="0"/>
              <a:t>T2</a:t>
            </a:r>
            <a:r>
              <a:rPr lang="ar-SA" dirty="0" smtClean="0"/>
              <a:t> تقرأ قيمة ا</a:t>
            </a:r>
            <a:r>
              <a:rPr lang="en-US" dirty="0" smtClean="0"/>
              <a:t>x</a:t>
            </a:r>
            <a:r>
              <a:rPr lang="ar-SA" dirty="0" smtClean="0"/>
              <a:t> قبل أن يتم تغييرها بواسطة </a:t>
            </a:r>
            <a:r>
              <a:rPr lang="en-US" dirty="0" smtClean="0"/>
              <a:t>T1</a:t>
            </a:r>
            <a:r>
              <a:rPr lang="ar-SA" dirty="0" smtClean="0"/>
              <a:t>.</a:t>
            </a:r>
          </a:p>
          <a:p>
            <a:pPr algn="r">
              <a:buFontTx/>
              <a:buChar char="-"/>
            </a:pPr>
            <a:r>
              <a:rPr lang="ar-SA" dirty="0" smtClean="0"/>
              <a:t>الجدول </a:t>
            </a:r>
            <a:r>
              <a:rPr lang="en-US"/>
              <a:t>D</a:t>
            </a:r>
            <a:r>
              <a:rPr lang="ar-SA" smtClean="0"/>
              <a:t> </a:t>
            </a:r>
            <a:r>
              <a:rPr lang="ar-SA" dirty="0" smtClean="0"/>
              <a:t>يعطي قيم صحيحة للمتغيرين </a:t>
            </a:r>
            <a:r>
              <a:rPr lang="en-US" dirty="0" smtClean="0"/>
              <a:t>x</a:t>
            </a:r>
            <a:r>
              <a:rPr lang="ar-SA" dirty="0" smtClean="0"/>
              <a:t> و</a:t>
            </a:r>
            <a:r>
              <a:rPr lang="en-US" dirty="0" smtClean="0"/>
              <a:t>y</a:t>
            </a:r>
            <a:r>
              <a:rPr lang="ar-SA" dirty="0" smtClean="0"/>
              <a:t> بالرغم من أنه غير متسلسل.</a:t>
            </a:r>
          </a:p>
          <a:p>
            <a:pPr marL="0" indent="0" algn="r">
              <a:buNone/>
            </a:pPr>
            <a:r>
              <a:rPr lang="ar-SA" dirty="0"/>
              <a:t> </a:t>
            </a:r>
            <a:r>
              <a:rPr lang="ar-SA" dirty="0" smtClean="0"/>
              <a:t>* مما سبق يمكن أن نميز بين الجداول على أساس قابلية التسلسل الى :</a:t>
            </a:r>
          </a:p>
          <a:p>
            <a:pPr marL="0" indent="0" algn="r">
              <a:buNone/>
            </a:pPr>
            <a:r>
              <a:rPr lang="ar-SA" dirty="0"/>
              <a:t> </a:t>
            </a:r>
            <a:r>
              <a:rPr lang="ar-SA" dirty="0" smtClean="0"/>
              <a:t>      جداول قابلة للتسلسل (</a:t>
            </a:r>
            <a:r>
              <a:rPr lang="en-US" dirty="0" err="1" smtClean="0"/>
              <a:t>Serializable</a:t>
            </a:r>
            <a:r>
              <a:rPr lang="en-US" dirty="0" smtClean="0"/>
              <a:t>  schedule</a:t>
            </a:r>
            <a:r>
              <a:rPr lang="ar-SA" dirty="0" smtClean="0"/>
              <a:t>)  </a:t>
            </a:r>
          </a:p>
          <a:p>
            <a:pPr marL="0" indent="0">
              <a:buNone/>
            </a:pPr>
            <a:r>
              <a:rPr lang="ar-SA" dirty="0"/>
              <a:t> </a:t>
            </a:r>
            <a:r>
              <a:rPr lang="ar-SA" dirty="0" smtClean="0"/>
              <a:t>    أو  جداول غير </a:t>
            </a:r>
            <a:r>
              <a:rPr lang="ar-SA" dirty="0"/>
              <a:t>قابلة للتسلسل </a:t>
            </a:r>
            <a:r>
              <a:rPr lang="ar-SA" dirty="0" smtClean="0"/>
              <a:t>(</a:t>
            </a:r>
            <a:r>
              <a:rPr lang="en-US" dirty="0" smtClean="0"/>
              <a:t>not </a:t>
            </a:r>
            <a:r>
              <a:rPr lang="en-US" dirty="0" err="1" smtClean="0"/>
              <a:t>serializable</a:t>
            </a:r>
            <a:r>
              <a:rPr lang="en-US" dirty="0" smtClean="0"/>
              <a:t>  </a:t>
            </a:r>
            <a:r>
              <a:rPr lang="en-US" dirty="0"/>
              <a:t>schedule</a:t>
            </a:r>
            <a:r>
              <a:rPr lang="ar-SA" dirty="0"/>
              <a:t>)</a:t>
            </a:r>
            <a:endParaRPr lang="ar-SA" dirty="0" smtClean="0"/>
          </a:p>
          <a:p>
            <a:pPr algn="r">
              <a:buFontTx/>
              <a:buChar char="-"/>
            </a:pPr>
            <a:endParaRPr lang="en-US" dirty="0"/>
          </a:p>
          <a:p>
            <a:endParaRPr lang="ar-SA" dirty="0"/>
          </a:p>
        </p:txBody>
      </p:sp>
      <p:sp>
        <p:nvSpPr>
          <p:cNvPr id="3" name="Date Placeholder 2"/>
          <p:cNvSpPr>
            <a:spLocks noGrp="1"/>
          </p:cNvSpPr>
          <p:nvPr>
            <p:ph type="dt" sz="half" idx="10"/>
          </p:nvPr>
        </p:nvSpPr>
        <p:spPr/>
        <p:txBody>
          <a:bodyPr/>
          <a:lstStyle/>
          <a:p>
            <a:r>
              <a:rPr lang="ar-SA" dirty="0" smtClean="0"/>
              <a:t>14/03/1433</a:t>
            </a:r>
            <a:endParaRPr lang="ar-SA" dirty="0"/>
          </a:p>
        </p:txBody>
      </p:sp>
      <p:sp>
        <p:nvSpPr>
          <p:cNvPr id="4" name="Slide Number Placeholder 3"/>
          <p:cNvSpPr>
            <a:spLocks noGrp="1"/>
          </p:cNvSpPr>
          <p:nvPr>
            <p:ph type="sldNum" sz="quarter" idx="12"/>
          </p:nvPr>
        </p:nvSpPr>
        <p:spPr/>
        <p:txBody>
          <a:bodyPr/>
          <a:lstStyle/>
          <a:p>
            <a:fld id="{A145591B-E76B-4192-8627-FD35A805CD2C}" type="slidenum">
              <a:rPr lang="ar-SA" smtClean="0"/>
              <a:t>24</a:t>
            </a:fld>
            <a:endParaRPr lang="ar-SA"/>
          </a:p>
        </p:txBody>
      </p:sp>
    </p:spTree>
    <p:extLst>
      <p:ext uri="{BB962C8B-B14F-4D97-AF65-F5344CB8AC3E}">
        <p14:creationId xmlns:p14="http://schemas.microsoft.com/office/powerpoint/2010/main" val="31619325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899592" y="620688"/>
            <a:ext cx="7488832" cy="5472608"/>
          </a:xfrm>
        </p:spPr>
        <p:txBody>
          <a:bodyPr/>
          <a:lstStyle/>
          <a:p>
            <a:r>
              <a:rPr lang="ar-SA" dirty="0" smtClean="0"/>
              <a:t>الجدول </a:t>
            </a:r>
            <a:r>
              <a:rPr lang="en-US" dirty="0" smtClean="0"/>
              <a:t>s</a:t>
            </a:r>
            <a:r>
              <a:rPr lang="ar-SA" dirty="0" smtClean="0"/>
              <a:t> المكون من </a:t>
            </a:r>
            <a:r>
              <a:rPr lang="en-US" dirty="0" smtClean="0"/>
              <a:t>n</a:t>
            </a:r>
            <a:r>
              <a:rPr lang="ar-SA" dirty="0" smtClean="0"/>
              <a:t> معاملة يكون قابل للتسلسل اذا كان يكافئ الجدول التسلسلى الذي يحتوي على نفس المعاملات </a:t>
            </a:r>
            <a:r>
              <a:rPr lang="en-US" dirty="0" smtClean="0"/>
              <a:t>n</a:t>
            </a:r>
            <a:r>
              <a:rPr lang="ar-SA" dirty="0" smtClean="0"/>
              <a:t> .</a:t>
            </a:r>
          </a:p>
          <a:p>
            <a:r>
              <a:rPr lang="ar-SA" dirty="0" smtClean="0"/>
              <a:t>يمكن أن نجد أكثر من جدول غير متسلسل يكافئ جدول متسلسل واحد (أو أكثر) وعليه تكون هذه الجداول قابلة للتسلسل.</a:t>
            </a:r>
          </a:p>
          <a:p>
            <a:r>
              <a:rPr lang="ar-SA" dirty="0" smtClean="0"/>
              <a:t>اما الجداول الغير متسلسلة التي لا تكافئ أي من الجداول المتسلسلة تكون جداول غير قابلة للتسلسل.</a:t>
            </a:r>
          </a:p>
          <a:p>
            <a:r>
              <a:rPr lang="ar-SA" dirty="0" smtClean="0"/>
              <a:t>السؤال؟؟ :كيف يمكن أن نطلق علي الجداول أنها متكافئة ؟</a:t>
            </a:r>
          </a:p>
          <a:p>
            <a:r>
              <a:rPr lang="ar-SA" dirty="0" smtClean="0"/>
              <a:t>توجد عدة طرق للمقارنة بين الجداول و تمييز ما إذا كانت متكافئة أم لا و ابسط طريقة هي مقارنة تأثير الجداول على قاعدة البيانات .</a:t>
            </a:r>
          </a:p>
          <a:p>
            <a:r>
              <a:rPr lang="ar-SA" dirty="0" smtClean="0"/>
              <a:t>يطلق على الجدولين أنهما متكافئي النتيجة </a:t>
            </a:r>
            <a:r>
              <a:rPr lang="en-US" dirty="0" smtClean="0"/>
              <a:t>(result equivalent )</a:t>
            </a:r>
            <a:r>
              <a:rPr lang="ar-SA" dirty="0" smtClean="0"/>
              <a:t> إذا كان تأثير الجدولين على قاعدة البيانات يوصلها الى نفس الحالة .  </a:t>
            </a:r>
          </a:p>
          <a:p>
            <a:pPr algn="r">
              <a:buFontTx/>
              <a:buChar char="-"/>
            </a:pPr>
            <a:endParaRPr lang="en-US" dirty="0"/>
          </a:p>
          <a:p>
            <a:endParaRPr lang="ar-SA" dirty="0"/>
          </a:p>
        </p:txBody>
      </p:sp>
      <p:sp>
        <p:nvSpPr>
          <p:cNvPr id="3" name="Date Placeholder 2"/>
          <p:cNvSpPr>
            <a:spLocks noGrp="1"/>
          </p:cNvSpPr>
          <p:nvPr>
            <p:ph type="dt" sz="half" idx="10"/>
          </p:nvPr>
        </p:nvSpPr>
        <p:spPr/>
        <p:txBody>
          <a:bodyPr/>
          <a:lstStyle/>
          <a:p>
            <a:r>
              <a:rPr lang="ar-SA" dirty="0" smtClean="0"/>
              <a:t>14/03/1433</a:t>
            </a:r>
            <a:endParaRPr lang="ar-SA" dirty="0"/>
          </a:p>
        </p:txBody>
      </p:sp>
      <p:sp>
        <p:nvSpPr>
          <p:cNvPr id="4" name="Slide Number Placeholder 3"/>
          <p:cNvSpPr>
            <a:spLocks noGrp="1"/>
          </p:cNvSpPr>
          <p:nvPr>
            <p:ph type="sldNum" sz="quarter" idx="12"/>
          </p:nvPr>
        </p:nvSpPr>
        <p:spPr/>
        <p:txBody>
          <a:bodyPr/>
          <a:lstStyle/>
          <a:p>
            <a:fld id="{A145591B-E76B-4192-8627-FD35A805CD2C}" type="slidenum">
              <a:rPr lang="ar-SA" smtClean="0"/>
              <a:t>25</a:t>
            </a:fld>
            <a:endParaRPr lang="ar-SA"/>
          </a:p>
        </p:txBody>
      </p:sp>
    </p:spTree>
    <p:extLst>
      <p:ext uri="{BB962C8B-B14F-4D97-AF65-F5344CB8AC3E}">
        <p14:creationId xmlns:p14="http://schemas.microsoft.com/office/powerpoint/2010/main" val="41674329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Pushpin</Template>
  <TotalTime>4957</TotalTime>
  <Words>2097</Words>
  <Application>Microsoft Office PowerPoint</Application>
  <PresentationFormat>On-screen Show (4:3)</PresentationFormat>
  <Paragraphs>340</Paragraphs>
  <Slides>25</Slides>
  <Notes>0</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Pushpin</vt:lpstr>
      <vt:lpstr>Modèle par défaut</vt:lpstr>
      <vt:lpstr>PowerPoint Presentation</vt:lpstr>
      <vt:lpstr>تابع:ادارة المعاملات</vt:lpstr>
      <vt:lpstr>تمييز الجداول على أساس قابلية الاسترجاع Characterizing Schedules Based on Recoverability</vt:lpstr>
      <vt:lpstr>PowerPoint Presentation</vt:lpstr>
      <vt:lpstr>PowerPoint Presentation</vt:lpstr>
      <vt:lpstr>PowerPoint Presentation</vt:lpstr>
      <vt:lpstr>الجدول الكامل</vt:lpstr>
      <vt:lpstr>تابع:الجدول الكامل</vt:lpstr>
      <vt:lpstr>تمييز الجداول على أساس قابلية الاسترجاع</vt:lpstr>
      <vt:lpstr>تابع:تمييز الجداول على أساس قابلية الاسترجاع</vt:lpstr>
      <vt:lpstr>تابع:تمييز الجداول على أساس قابلية الاسترجاع</vt:lpstr>
      <vt:lpstr>تابع:تمييز الجداول على أساس قابلية الاسترجاع</vt:lpstr>
      <vt:lpstr>تابع:تمييز الجداول على أساس قابلية الاسترجاع</vt:lpstr>
      <vt:lpstr>تابع:تمييز الجداول على أساس قابلية الاسترجاع</vt:lpstr>
      <vt:lpstr>تابع:تمييز الجداول على أساس قابلية الاسترجاع</vt:lpstr>
      <vt:lpstr>تابع:تمييز الجداول على أساس قابلية الاسترجاع</vt:lpstr>
      <vt:lpstr>PowerPoint Presentation</vt:lpstr>
      <vt:lpstr>PowerPoint Presentation</vt:lpstr>
      <vt:lpstr>تمييز الجداول على أساس قابلية التسلسل Characterizing Schedules Based on Serializability</vt:lpstr>
      <vt:lpstr>PowerPoint Presentation</vt:lpstr>
      <vt:lpstr>PowerPoint Presentation</vt:lpstr>
      <vt:lpstr>عيوب الجداول المتسلسلة</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التطبيع (التسوية )</dc:title>
  <dc:creator>Dell</dc:creator>
  <cp:lastModifiedBy>lenda</cp:lastModifiedBy>
  <cp:revision>353</cp:revision>
  <dcterms:created xsi:type="dcterms:W3CDTF">2012-02-05T07:11:26Z</dcterms:created>
  <dcterms:modified xsi:type="dcterms:W3CDTF">2012-03-13T06:18:18Z</dcterms:modified>
</cp:coreProperties>
</file>