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330" r:id="rId2"/>
    <p:sldId id="331" r:id="rId3"/>
    <p:sldId id="257" r:id="rId4"/>
    <p:sldId id="260" r:id="rId5"/>
    <p:sldId id="339" r:id="rId6"/>
    <p:sldId id="284" r:id="rId7"/>
    <p:sldId id="285" r:id="rId8"/>
    <p:sldId id="287" r:id="rId9"/>
    <p:sldId id="288" r:id="rId10"/>
    <p:sldId id="289" r:id="rId11"/>
    <p:sldId id="291" r:id="rId12"/>
    <p:sldId id="340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38" r:id="rId22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24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r" defTabSz="914400" rtl="1" eaLnBrk="1" latinLnBrk="0" hangingPunct="1">
      <a:defRPr sz="24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r" defTabSz="914400" rtl="1" eaLnBrk="1" latinLnBrk="0" hangingPunct="1">
      <a:defRPr sz="24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r" defTabSz="914400" rtl="1" eaLnBrk="1" latinLnBrk="0" hangingPunct="1">
      <a:defRPr sz="24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4660"/>
  </p:normalViewPr>
  <p:slideViewPr>
    <p:cSldViewPr>
      <p:cViewPr varScale="1">
        <p:scale>
          <a:sx n="78" d="100"/>
          <a:sy n="78" d="100"/>
        </p:scale>
        <p:origin x="-92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Times New Roman" pitchFamily="18" charset="0"/>
              </a:defRPr>
            </a:lvl1pPr>
          </a:lstStyle>
          <a:p>
            <a:fld id="{791F4876-B1CC-4185-9BEB-C96C9BEF13C4}" type="slidenum">
              <a:rPr lang="en-US"/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43627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cs typeface="Times New Roman" pitchFamily="18" charset="0"/>
              </a:defRPr>
            </a:lvl1pPr>
          </a:lstStyle>
          <a:p>
            <a:fld id="{90D69219-37EE-43FF-B9E4-D4295ECF7C60}" type="slidenum">
              <a:rPr lang="en-US"/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0028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F223813-24FE-4BF2-BEFB-16388C8A06EB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9B3AA-B4EA-4CA9-9BF1-3B703D3F6A46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9BC3B2B-14DC-4EC1-B9AA-57F63FBBB0F8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EE437D-2325-46C5-9606-6481975A949C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61A22B-427F-4187-8F56-94C72E958C08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7BBFBD-E4A1-4AC2-9687-75D43BB521E5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657C40-F914-4A72-9347-07BA5CAAD2DE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2BBF47-8B1E-414E-BE33-DBEDCA276479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C48E73-FDFC-4B89-BA08-70FB0477F39D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766EBB-1E5A-4924-9173-53255117C3CA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495BD9C-B03F-433F-B2BF-60BE6D01E6EB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91D0EFE-B759-4804-B235-53332AA0B6E6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ChangeArrowheads="1"/>
          </p:cNvSpPr>
          <p:nvPr/>
        </p:nvSpPr>
        <p:spPr bwMode="auto">
          <a:xfrm flipV="1">
            <a:off x="4716463" y="7029450"/>
            <a:ext cx="1219200" cy="460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2636912"/>
            <a:ext cx="8472268" cy="1661993"/>
          </a:xfr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en-US" sz="5400" spc="50" dirty="0">
                <a:ln w="11430"/>
                <a:solidFill>
                  <a:schemeClr val="bg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,Bold"/>
              </a:rPr>
              <a:t>Computer Data Security &amp; Privacy</a:t>
            </a:r>
            <a:endParaRPr lang="en-US" sz="5400" spc="50" dirty="0">
              <a:ln w="11430"/>
              <a:solidFill>
                <a:schemeClr val="bg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831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D808246-21DC-465E-9305-9423CB87DC7B}" type="slidenum">
              <a:rPr lang="ar-SA" sz="1100" smtClean="0">
                <a:solidFill>
                  <a:schemeClr val="tx2"/>
                </a:solidFill>
              </a:rPr>
              <a:pPr eaLnBrk="1" hangingPunct="1"/>
              <a:t>2</a:t>
            </a:fld>
            <a:r>
              <a:rPr lang="ar-SA" sz="1100" smtClean="0">
                <a:solidFill>
                  <a:schemeClr val="tx2"/>
                </a:solidFill>
              </a:rPr>
              <a:t> </a:t>
            </a:r>
            <a:r>
              <a:rPr lang="en-US" sz="1100" smtClean="0">
                <a:solidFill>
                  <a:schemeClr val="tx2"/>
                </a:solidFill>
              </a:rPr>
              <a:t>/25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4846320"/>
          </a:xfrm>
          <a:extLst/>
        </p:spPr>
        <p:txBody>
          <a:bodyPr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rgbClr val="B13F9A"/>
              </a:buClr>
              <a:buFont typeface="Wingdings 2"/>
              <a:buNone/>
              <a:defRPr/>
            </a:pPr>
            <a:endParaRPr lang="en-US" sz="5400" b="1" cap="all" dirty="0" smtClean="0">
              <a:ln w="500">
                <a:solidFill>
                  <a:srgbClr val="B13F9A">
                    <a:shade val="20000"/>
                    <a:satMod val="120000"/>
                  </a:srgbClr>
                </a:solidFill>
              </a:ln>
              <a:solidFill>
                <a:srgbClr val="B13F9A">
                  <a:lumMod val="60000"/>
                  <a:lumOff val="40000"/>
                </a:srgbClr>
              </a:solidFill>
            </a:endParaRPr>
          </a:p>
          <a:p>
            <a:pPr marL="0" indent="0" algn="ctr" eaLnBrk="1" fontAlgn="auto" hangingPunct="1">
              <a:spcAft>
                <a:spcPts val="0"/>
              </a:spcAft>
              <a:buClr>
                <a:srgbClr val="B13F9A"/>
              </a:buClr>
              <a:buFont typeface="Wingdings 2"/>
              <a:buNone/>
              <a:defRPr/>
            </a:pPr>
            <a:r>
              <a:rPr lang="en-US" sz="48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B13F9A">
                    <a:lumMod val="60000"/>
                    <a:lumOff val="40000"/>
                  </a:srgbClr>
                </a:solidFill>
              </a:rPr>
              <a:t>Lecture </a:t>
            </a:r>
            <a:r>
              <a:rPr lang="en-US" sz="44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B13F9A">
                    <a:lumMod val="60000"/>
                    <a:lumOff val="40000"/>
                  </a:srgbClr>
                </a:solidFill>
              </a:rPr>
              <a:t># </a:t>
            </a:r>
            <a:r>
              <a:rPr lang="en-US" sz="44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B13F9A">
                    <a:lumMod val="60000"/>
                    <a:lumOff val="40000"/>
                  </a:srgbClr>
                </a:solidFill>
              </a:rPr>
              <a:t>5 </a:t>
            </a:r>
          </a:p>
          <a:p>
            <a:pPr marL="0" indent="0" algn="ctr" eaLnBrk="1" fontAlgn="auto" hangingPunct="1">
              <a:spcAft>
                <a:spcPts val="0"/>
              </a:spcAft>
              <a:buClr>
                <a:srgbClr val="B13F9A"/>
              </a:buClr>
              <a:buFont typeface="Wingdings 2"/>
              <a:buNone/>
              <a:defRPr/>
            </a:pPr>
            <a:endParaRPr lang="en-US" sz="4400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28154" y="3718773"/>
            <a:ext cx="340471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v-SE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Firewalls</a:t>
            </a:r>
            <a:endParaRPr lang="ar-SA" sz="9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564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Outline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90000"/>
              </a:lnSpc>
            </a:pPr>
            <a:r>
              <a:rPr lang="sv-SE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Firewall Design Principles</a:t>
            </a:r>
          </a:p>
          <a:p>
            <a:pPr lvl="1" algn="l" rtl="0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  <a:latin typeface="+mj-lt"/>
              </a:rPr>
              <a:t>Firewall Characteristics</a:t>
            </a:r>
          </a:p>
          <a:p>
            <a:pPr lvl="1" algn="l" rtl="0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  <a:latin typeface="+mj-lt"/>
              </a:rPr>
              <a:t>Types of </a:t>
            </a:r>
            <a:r>
              <a:rPr lang="en-US" dirty="0" smtClean="0">
                <a:solidFill>
                  <a:schemeClr val="tx1"/>
                </a:solidFill>
                <a:latin typeface="+mj-lt"/>
              </a:rPr>
              <a:t>Firewalls</a:t>
            </a:r>
          </a:p>
          <a:p>
            <a:pPr lvl="1" algn="l" rtl="0"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  <a:latin typeface="+mj-lt"/>
              </a:rPr>
              <a:t>Firewall Configurations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35B0C-6C11-4396-A413-AD497C8FAE7F}" type="slidenum">
              <a:rPr lang="en-US"/>
              <a:pPr/>
              <a:t>3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86448"/>
            <a:ext cx="7239000" cy="986368"/>
          </a:xfrm>
        </p:spPr>
        <p:txBody>
          <a:bodyPr>
            <a:noAutofit/>
          </a:bodyPr>
          <a:lstStyle/>
          <a:p>
            <a:r>
              <a:rPr lang="sv-SE" sz="4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Firewalls</a:t>
            </a:r>
            <a:r>
              <a:rPr lang="en-US" sz="4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4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44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Are computer security systems that protect your office / home pcs or network from hacker.</a:t>
            </a:r>
          </a:p>
          <a:p>
            <a:pPr algn="l" rtl="0"/>
            <a:r>
              <a:rPr lang="en-US" dirty="0" smtClean="0"/>
              <a:t>Are software programs or hardware devices that filter the traffic that flow into pc or network through internet connection.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23AFC-AEF8-4196-AFE4-BDFABF7EAA93}" type="slidenum">
              <a:rPr lang="en-US"/>
              <a:pPr/>
              <a:t>4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firewalls</a:t>
            </a:r>
            <a:endParaRPr lang="ar-SA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b="1" i="1" u="sng" dirty="0"/>
              <a:t>Hardware Firewall: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Are usually Router </a:t>
            </a:r>
            <a:r>
              <a:rPr lang="en-US" dirty="0" smtClean="0"/>
              <a:t>, Ethernet </a:t>
            </a:r>
            <a:r>
              <a:rPr lang="en-US" dirty="0" smtClean="0"/>
              <a:t>card and hub computer connect to this router &amp; access the web.</a:t>
            </a:r>
          </a:p>
          <a:p>
            <a:pPr algn="l" rtl="0"/>
            <a:r>
              <a:rPr lang="en-US" b="1" i="1" u="sng" dirty="0" smtClean="0"/>
              <a:t> Software Firewall: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New generation Operating Systems Come with built in firewalls or buy a firewall software for the computer that accesses the internet.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B3AA-B4EA-4CA9-9BF1-3B703D3F6A46}" type="slidenum">
              <a:rPr lang="en-US" smtClean="0"/>
              <a:pPr/>
              <a:t>5</a:t>
            </a:fld>
            <a:r>
              <a:rPr lang="en-US" smtClean="0"/>
              <a:t>/50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374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9816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Firewall </a:t>
            </a:r>
            <a:r>
              <a:rPr lang="sv-SE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Design Principles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>
                <a:latin typeface="+mj-lt"/>
              </a:rPr>
              <a:t>The firewall is inserted between the </a:t>
            </a:r>
            <a:r>
              <a:rPr lang="en-US" dirty="0" smtClean="0">
                <a:latin typeface="+mj-lt"/>
              </a:rPr>
              <a:t>network </a:t>
            </a:r>
            <a:r>
              <a:rPr lang="en-US" dirty="0">
                <a:latin typeface="+mj-lt"/>
              </a:rPr>
              <a:t>and the Internet</a:t>
            </a:r>
          </a:p>
          <a:p>
            <a:pPr algn="l" rtl="0"/>
            <a:r>
              <a:rPr lang="en-US" dirty="0">
                <a:latin typeface="+mj-lt"/>
              </a:rPr>
              <a:t>Aims:</a:t>
            </a:r>
          </a:p>
          <a:p>
            <a:pPr lvl="1" algn="l" rtl="0"/>
            <a:r>
              <a:rPr lang="en-US" dirty="0">
                <a:solidFill>
                  <a:schemeClr val="tx1"/>
                </a:solidFill>
                <a:latin typeface="+mj-lt"/>
              </a:rPr>
              <a:t>Establish a controlled link</a:t>
            </a:r>
          </a:p>
          <a:p>
            <a:pPr lvl="1" algn="l" rtl="0"/>
            <a:r>
              <a:rPr lang="en-US" dirty="0">
                <a:solidFill>
                  <a:schemeClr val="tx1"/>
                </a:solidFill>
                <a:latin typeface="+mj-lt"/>
              </a:rPr>
              <a:t>Protect </a:t>
            </a:r>
            <a:r>
              <a:rPr lang="en-US" dirty="0" smtClean="0">
                <a:solidFill>
                  <a:schemeClr val="tx1"/>
                </a:solidFill>
                <a:latin typeface="+mj-lt"/>
              </a:rPr>
              <a:t>the  network 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from Internet-based attacks</a:t>
            </a:r>
          </a:p>
          <a:p>
            <a:pPr marL="0" indent="0">
              <a:buNone/>
            </a:pPr>
            <a:endParaRPr lang="en-US" dirty="0">
              <a:latin typeface="Comic Sans MS" pitchFamily="66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A7432-7E14-45AA-AF57-B8BA394D8703}" type="slidenum">
              <a:rPr lang="en-US"/>
              <a:pPr/>
              <a:t>6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Firewall Characteristics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b="1" i="1" u="sng" dirty="0">
                <a:latin typeface="+mj-lt"/>
              </a:rPr>
              <a:t>Design goals:</a:t>
            </a:r>
          </a:p>
          <a:p>
            <a:pPr lvl="1" algn="l" rtl="0"/>
            <a:r>
              <a:rPr lang="en-US" dirty="0">
                <a:solidFill>
                  <a:schemeClr val="tx1"/>
                </a:solidFill>
                <a:latin typeface="+mj-lt"/>
              </a:rPr>
              <a:t>All traffic from inside to outside must pass through the firewall </a:t>
            </a:r>
            <a:r>
              <a:rPr lang="en-US" dirty="0" smtClean="0">
                <a:solidFill>
                  <a:schemeClr val="tx1"/>
                </a:solidFill>
                <a:latin typeface="+mj-lt"/>
              </a:rPr>
              <a:t>Only 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authorized traffic </a:t>
            </a:r>
            <a:r>
              <a:rPr lang="en-US" dirty="0" smtClean="0">
                <a:solidFill>
                  <a:schemeClr val="tx1"/>
                </a:solidFill>
                <a:latin typeface="+mj-lt"/>
              </a:rPr>
              <a:t>will 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be allowed to </a:t>
            </a:r>
            <a:r>
              <a:rPr lang="en-US" dirty="0" smtClean="0">
                <a:solidFill>
                  <a:schemeClr val="tx1"/>
                </a:solidFill>
                <a:latin typeface="+mj-lt"/>
              </a:rPr>
              <a:t>pass.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67D5F-D5BF-4E94-BF68-C52F43587691}" type="slidenum">
              <a:rPr lang="en-US"/>
              <a:pPr/>
              <a:t>7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Firewall Characteristics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90000"/>
              </a:lnSpc>
            </a:pPr>
            <a:r>
              <a:rPr lang="en-US" b="1" i="1" u="sng" dirty="0">
                <a:latin typeface="+mj-lt"/>
              </a:rPr>
              <a:t>Four general techniques:</a:t>
            </a:r>
          </a:p>
          <a:p>
            <a:pPr algn="l" rtl="0">
              <a:lnSpc>
                <a:spcPct val="90000"/>
              </a:lnSpc>
            </a:pPr>
            <a:r>
              <a:rPr lang="en-US" b="1" i="1" dirty="0">
                <a:latin typeface="+mj-lt"/>
              </a:rPr>
              <a:t>Service control</a:t>
            </a:r>
          </a:p>
          <a:p>
            <a:pPr lvl="1" algn="l" rtl="0">
              <a:lnSpc>
                <a:spcPct val="90000"/>
              </a:lnSpc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Determines the types of Internet services that can be accessed, inbound or outbound</a:t>
            </a:r>
          </a:p>
          <a:p>
            <a:pPr algn="l" rtl="0">
              <a:lnSpc>
                <a:spcPct val="90000"/>
              </a:lnSpc>
            </a:pPr>
            <a:r>
              <a:rPr lang="en-US" b="1" i="1" dirty="0">
                <a:latin typeface="+mj-lt"/>
              </a:rPr>
              <a:t>Direction control</a:t>
            </a:r>
          </a:p>
          <a:p>
            <a:pPr lvl="1" algn="l" rtl="0">
              <a:lnSpc>
                <a:spcPct val="90000"/>
              </a:lnSpc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Determines the direction in which particular service requests are allowed to flow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9EE30-F62E-4099-9961-69BCD0D1F6DD}" type="slidenum">
              <a:rPr lang="en-US"/>
              <a:pPr/>
              <a:t>8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Firewall Characteristics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b="1" i="1" u="sng" dirty="0">
                <a:latin typeface="+mj-lt"/>
              </a:rPr>
              <a:t>User control</a:t>
            </a:r>
          </a:p>
          <a:p>
            <a:pPr lvl="1" algn="l" rtl="0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Controls access to a service according to which user is attempting to access it</a:t>
            </a:r>
          </a:p>
          <a:p>
            <a:pPr algn="l" rtl="0"/>
            <a:r>
              <a:rPr lang="en-US" b="1" i="1" u="sng" dirty="0">
                <a:latin typeface="+mj-lt"/>
              </a:rPr>
              <a:t>Behavior control</a:t>
            </a:r>
          </a:p>
          <a:p>
            <a:pPr lvl="1" algn="l" rtl="0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Controls how particular services are used (e.g. filter e-mail)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4F579-FEAE-4F20-B111-59025449021C}" type="slidenum">
              <a:rPr lang="en-US"/>
              <a:pPr/>
              <a:t>9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Types of Firewalls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b="1" i="1" u="sng" dirty="0">
                <a:latin typeface="+mj-lt"/>
              </a:rPr>
              <a:t>Three common types of Firewalls:</a:t>
            </a:r>
          </a:p>
          <a:p>
            <a:pPr lvl="1" algn="l" rtl="0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Packet-filtering routers</a:t>
            </a:r>
          </a:p>
          <a:p>
            <a:pPr lvl="1" algn="l" rtl="0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Application-level gateways</a:t>
            </a:r>
          </a:p>
          <a:p>
            <a:pPr lvl="1" algn="l" rtl="0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Circuit-level gateways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80741-21BB-4668-89AE-0D7AE59D38E0}" type="slidenum">
              <a:rPr lang="en-US"/>
              <a:pPr/>
              <a:t>10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Types of Firewalls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90000"/>
              </a:lnSpc>
            </a:pPr>
            <a:r>
              <a:rPr lang="en-US" b="1" i="1" u="sng" dirty="0"/>
              <a:t>Packet-filtering Router</a:t>
            </a:r>
          </a:p>
          <a:p>
            <a:pPr lvl="1" algn="l" rtl="0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Applies a set of rules to each incoming IP packet and then forwards or discards the packet</a:t>
            </a:r>
          </a:p>
          <a:p>
            <a:pPr lvl="1" algn="l" rtl="0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Filter packets going in both directions</a:t>
            </a:r>
          </a:p>
          <a:p>
            <a:pPr lvl="1" algn="l" rtl="0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The packet filter is typically set up as a list of rules based on matches to fields in the IP or TCP header</a:t>
            </a:r>
          </a:p>
          <a:p>
            <a:pPr lvl="1" algn="l" rtl="0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Two default policies (discard or forward)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8C47-B71F-4BDA-851D-2799D9B2B7B3}" type="slidenum">
              <a:rPr lang="en-US"/>
              <a:pPr/>
              <a:t>11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Types of Firewalls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b="1" i="1" u="sng" dirty="0">
                <a:latin typeface="+mj-lt"/>
              </a:rPr>
              <a:t>Packet-filtering Router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080B2-6699-4447-B492-DA557A1FECF0}" type="slidenum">
              <a:rPr lang="en-US"/>
              <a:pPr/>
              <a:t>12</a:t>
            </a:fld>
            <a:r>
              <a:rPr lang="en-US"/>
              <a:t>/50</a:t>
            </a:r>
          </a:p>
        </p:txBody>
      </p:sp>
      <p:graphicFrame>
        <p:nvGraphicFramePr>
          <p:cNvPr id="399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3358730"/>
              </p:ext>
            </p:extLst>
          </p:nvPr>
        </p:nvGraphicFramePr>
        <p:xfrm>
          <a:off x="40827" y="2667000"/>
          <a:ext cx="8059565" cy="2634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4" name="Bitmap Image" r:id="rId3" imgW="6439799" imgH="2104762" progId="Paint.Picture">
                  <p:embed/>
                </p:oleObj>
              </mc:Choice>
              <mc:Fallback>
                <p:oleObj name="Bitmap Image" r:id="rId3" imgW="6439799" imgH="210476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27" y="2667000"/>
                        <a:ext cx="8059565" cy="26342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7838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Types of Firewalls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90000"/>
              </a:lnSpc>
            </a:pPr>
            <a:r>
              <a:rPr lang="en-US" b="1" i="1" dirty="0"/>
              <a:t>Advantages</a:t>
            </a:r>
            <a:r>
              <a:rPr lang="en-US" dirty="0"/>
              <a:t>:</a:t>
            </a:r>
          </a:p>
          <a:p>
            <a:pPr lvl="1" algn="l" rtl="0">
              <a:lnSpc>
                <a:spcPct val="90000"/>
              </a:lnSpc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Simplicity</a:t>
            </a:r>
          </a:p>
          <a:p>
            <a:pPr lvl="1" algn="l" rtl="0">
              <a:lnSpc>
                <a:spcPct val="90000"/>
              </a:lnSpc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High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speed</a:t>
            </a:r>
          </a:p>
          <a:p>
            <a:pPr algn="l" rtl="0">
              <a:lnSpc>
                <a:spcPct val="90000"/>
              </a:lnSpc>
            </a:pPr>
            <a:r>
              <a:rPr lang="en-US" b="1" i="1" dirty="0"/>
              <a:t>Disadvantages</a:t>
            </a:r>
            <a:r>
              <a:rPr lang="en-US" dirty="0"/>
              <a:t>:</a:t>
            </a:r>
          </a:p>
          <a:p>
            <a:pPr lvl="1" algn="l" rtl="0">
              <a:lnSpc>
                <a:spcPct val="90000"/>
              </a:lnSpc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Difficulty of setting up packet filter rules</a:t>
            </a:r>
          </a:p>
          <a:p>
            <a:pPr lvl="1" algn="l" rtl="0">
              <a:lnSpc>
                <a:spcPct val="90000"/>
              </a:lnSpc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Need Authentication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92736-168A-4F2F-AF62-F4FAF20AEBEB}" type="slidenum">
              <a:rPr lang="en-US"/>
              <a:pPr/>
              <a:t>13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Types of Firewalls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b="1" i="1" u="sng" dirty="0">
                <a:latin typeface="+mj-lt"/>
              </a:rPr>
              <a:t>Possible attacks </a:t>
            </a:r>
            <a:endParaRPr lang="en-US" b="1" i="1" u="sng" dirty="0">
              <a:latin typeface="+mj-lt"/>
            </a:endParaRPr>
          </a:p>
          <a:p>
            <a:pPr marL="0" indent="0" algn="l" rtl="0">
              <a:buNone/>
            </a:pPr>
            <a:r>
              <a:rPr lang="en-US" b="1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IP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address spoofing</a:t>
            </a:r>
          </a:p>
          <a:p>
            <a:pPr lvl="1" algn="l" rtl="0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Source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routing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attacks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97892-422C-44CA-9733-51FAA80AA975}" type="slidenum">
              <a:rPr lang="en-US"/>
              <a:pPr/>
              <a:t>14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Types of Firewalls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b="1" i="1" u="sng" dirty="0">
                <a:latin typeface="+mj-lt"/>
              </a:rPr>
              <a:t>Application-level Gateway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74FE8-20E6-4CDB-A26A-3028C396202F}" type="slidenum">
              <a:rPr lang="en-US"/>
              <a:pPr/>
              <a:t>15</a:t>
            </a:fld>
            <a:r>
              <a:rPr lang="en-US"/>
              <a:t>/50</a:t>
            </a:r>
          </a:p>
        </p:txBody>
      </p:sp>
      <p:graphicFrame>
        <p:nvGraphicFramePr>
          <p:cNvPr id="440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3646269"/>
              </p:ext>
            </p:extLst>
          </p:nvPr>
        </p:nvGraphicFramePr>
        <p:xfrm>
          <a:off x="323614" y="2743200"/>
          <a:ext cx="7401162" cy="2774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8" name="Bitmap Image" r:id="rId3" imgW="6276190" imgH="2352381" progId="Paint.Picture">
                  <p:embed/>
                </p:oleObj>
              </mc:Choice>
              <mc:Fallback>
                <p:oleObj name="Bitmap Image" r:id="rId3" imgW="6276190" imgH="2352381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614" y="2743200"/>
                        <a:ext cx="7401162" cy="27740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Types of Firewalls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b="1" i="1" u="sng" dirty="0"/>
              <a:t>Application-level Gateway</a:t>
            </a:r>
          </a:p>
          <a:p>
            <a:pPr lvl="1" algn="l" rtl="0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Also called proxy server</a:t>
            </a:r>
          </a:p>
          <a:p>
            <a:pPr lvl="1" algn="l" rtl="0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Acts as a relay of application-level traffic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7A36-8B97-4C7D-BB17-2202F2925C81}" type="slidenum">
              <a:rPr lang="en-US"/>
              <a:pPr/>
              <a:t>16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Types of Firewalls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i="1" dirty="0">
                <a:latin typeface="+mj-lt"/>
              </a:rPr>
              <a:t>Advantages</a:t>
            </a:r>
            <a:r>
              <a:rPr lang="en-US" dirty="0">
                <a:latin typeface="+mj-lt"/>
              </a:rPr>
              <a:t>:</a:t>
            </a:r>
          </a:p>
          <a:p>
            <a:pPr lvl="1" algn="l" rtl="0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Higher security than packet filters</a:t>
            </a:r>
          </a:p>
          <a:p>
            <a:pPr lvl="1" algn="l" rtl="0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Easy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to log and audit all incoming traffic</a:t>
            </a:r>
          </a:p>
          <a:p>
            <a:pPr algn="l" rtl="0"/>
            <a:r>
              <a:rPr lang="en-US" i="1" dirty="0">
                <a:latin typeface="+mj-lt"/>
              </a:rPr>
              <a:t>Disadvantages:</a:t>
            </a:r>
          </a:p>
          <a:p>
            <a:pPr lvl="1" algn="l" rtl="0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Additional processing overhead on each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connection (gateway)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6732-0E60-4DEE-9707-6172CE4C9E5C}" type="slidenum">
              <a:rPr lang="en-US"/>
              <a:pPr/>
              <a:t>17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Types of Firewalls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b="1" i="1" u="sng" dirty="0"/>
              <a:t>Circuit-level Gateway</a:t>
            </a:r>
          </a:p>
          <a:p>
            <a:endParaRPr lang="en-US" dirty="0">
              <a:latin typeface="Comic Sans MS" pitchFamily="66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0D4B8-98C5-4CB9-9BC1-860245EEF093}" type="slidenum">
              <a:rPr lang="en-US"/>
              <a:pPr/>
              <a:t>18</a:t>
            </a:fld>
            <a:r>
              <a:rPr lang="en-US"/>
              <a:t>/50</a:t>
            </a:r>
          </a:p>
        </p:txBody>
      </p:sp>
      <p:graphicFrame>
        <p:nvGraphicFramePr>
          <p:cNvPr id="481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8992969"/>
              </p:ext>
            </p:extLst>
          </p:nvPr>
        </p:nvGraphicFramePr>
        <p:xfrm>
          <a:off x="461182" y="2667000"/>
          <a:ext cx="7322331" cy="2994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74" name="Bitmap Image" r:id="rId3" imgW="6335009" imgH="2591162" progId="Paint.Picture">
                  <p:embed/>
                </p:oleObj>
              </mc:Choice>
              <mc:Fallback>
                <p:oleObj name="Bitmap Image" r:id="rId3" imgW="6335009" imgH="25911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182" y="2667000"/>
                        <a:ext cx="7322331" cy="29942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Types of Firewalls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b="1" i="1" u="sng" dirty="0"/>
              <a:t>Circuit-level Gateway</a:t>
            </a:r>
          </a:p>
          <a:p>
            <a:pPr lvl="1" algn="l" rtl="0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Stand-alone system or</a:t>
            </a:r>
          </a:p>
          <a:p>
            <a:pPr lvl="1" algn="l" rtl="0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Specialized function performed by an Application-level Gateway</a:t>
            </a:r>
          </a:p>
          <a:p>
            <a:pPr lvl="1" algn="l" rtl="0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Sets up two TCP connections</a:t>
            </a:r>
          </a:p>
          <a:p>
            <a:pPr lvl="1" algn="l" rtl="0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gateway typically relays TCP segments from one connection to the other without examining the contents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2CFC-1A85-4357-90D3-82BAE3CB1212}" type="slidenum">
              <a:rPr lang="en-US"/>
              <a:pPr/>
              <a:t>19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Types of Firewalls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b="1" i="1" u="sng" dirty="0"/>
              <a:t>Circuit-level Gateway</a:t>
            </a:r>
          </a:p>
          <a:p>
            <a:pPr lvl="1" algn="l" rtl="0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security function consists of determining which connections will be allowed</a:t>
            </a:r>
          </a:p>
          <a:p>
            <a:pPr lvl="1" algn="l" rtl="0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Typically use is a situation in which the system administrator trusts the internal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users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394E-0C20-436E-8DCA-611EB040D510}" type="slidenum">
              <a:rPr lang="en-US"/>
              <a:pPr/>
              <a:t>20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7239000" cy="2808312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 SLIDE SHOW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675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rIns="91440" numCol="1" anchorCtr="0" compatLnSpc="1">
            <a:prstTxWarp prst="textNoShape">
              <a:avLst/>
            </a:prstTxWarp>
          </a:bodyPr>
          <a:lstStyle>
            <a:lvl1pPr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000" smtClean="0">
                <a:solidFill>
                  <a:schemeClr val="tx2"/>
                </a:solidFill>
              </a:rPr>
              <a:t>L: Rania  Tabeidi</a:t>
            </a:r>
          </a:p>
        </p:txBody>
      </p:sp>
      <p:sp>
        <p:nvSpPr>
          <p:cNvPr id="2867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7495ABD-38C4-4AF3-8A0B-853DCA4E7481}" type="slidenum">
              <a:rPr lang="ar-SA" sz="1100" smtClean="0">
                <a:solidFill>
                  <a:schemeClr val="tx2"/>
                </a:solidFill>
              </a:rPr>
              <a:pPr eaLnBrk="1" hangingPunct="1"/>
              <a:t>21</a:t>
            </a:fld>
            <a:r>
              <a:rPr lang="en-US" sz="1100" smtClean="0">
                <a:solidFill>
                  <a:schemeClr val="tx2"/>
                </a:solidFill>
              </a:rPr>
              <a:t>/11</a:t>
            </a:r>
          </a:p>
        </p:txBody>
      </p:sp>
    </p:spTree>
    <p:extLst>
      <p:ext uri="{BB962C8B-B14F-4D97-AF65-F5344CB8AC3E}">
        <p14:creationId xmlns:p14="http://schemas.microsoft.com/office/powerpoint/2010/main" val="75749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1682</TotalTime>
  <Words>487</Words>
  <Application>Microsoft Office PowerPoint</Application>
  <PresentationFormat>On-screen Show (4:3)</PresentationFormat>
  <Paragraphs>106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Opulent</vt:lpstr>
      <vt:lpstr>Bitmap Image</vt:lpstr>
      <vt:lpstr>Computer Data Security &amp; Privacy</vt:lpstr>
      <vt:lpstr>PowerPoint Presentation</vt:lpstr>
      <vt:lpstr>Outline</vt:lpstr>
      <vt:lpstr>Firewalls </vt:lpstr>
      <vt:lpstr>firewalls</vt:lpstr>
      <vt:lpstr>Firewall Design Principles </vt:lpstr>
      <vt:lpstr>Firewall Characteristics </vt:lpstr>
      <vt:lpstr>Firewall Characteristics </vt:lpstr>
      <vt:lpstr>Firewall Characteristics </vt:lpstr>
      <vt:lpstr>Types of Firewalls </vt:lpstr>
      <vt:lpstr>Types of Firewalls </vt:lpstr>
      <vt:lpstr>Types of Firewalls </vt:lpstr>
      <vt:lpstr>Types of Firewalls </vt:lpstr>
      <vt:lpstr>Types of Firewalls </vt:lpstr>
      <vt:lpstr>Types of Firewalls </vt:lpstr>
      <vt:lpstr>Types of Firewalls </vt:lpstr>
      <vt:lpstr>Types of Firewalls </vt:lpstr>
      <vt:lpstr>Types of Firewalls </vt:lpstr>
      <vt:lpstr>Types of Firewalls </vt:lpstr>
      <vt:lpstr>Types of Firewalls </vt:lpstr>
      <vt:lpstr>END SLIDE SHOW</vt:lpstr>
    </vt:vector>
  </TitlesOfParts>
  <Company>ITS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</dc:title>
  <dc:creator>Holger Brachmann</dc:creator>
  <cp:lastModifiedBy>userr</cp:lastModifiedBy>
  <cp:revision>98</cp:revision>
  <dcterms:created xsi:type="dcterms:W3CDTF">2001-06-12T12:49:13Z</dcterms:created>
  <dcterms:modified xsi:type="dcterms:W3CDTF">2012-03-13T04:43:24Z</dcterms:modified>
</cp:coreProperties>
</file>