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5" r:id="rId8"/>
    <p:sldId id="266" r:id="rId9"/>
    <p:sldId id="267" r:id="rId10"/>
    <p:sldId id="268" r:id="rId11"/>
    <p:sldId id="269" r:id="rId12"/>
    <p:sldId id="259" r:id="rId13"/>
    <p:sldId id="270" r:id="rId14"/>
    <p:sldId id="283" r:id="rId15"/>
    <p:sldId id="263" r:id="rId16"/>
    <p:sldId id="271" r:id="rId17"/>
    <p:sldId id="273" r:id="rId18"/>
    <p:sldId id="272" r:id="rId19"/>
    <p:sldId id="274" r:id="rId20"/>
    <p:sldId id="275" r:id="rId21"/>
    <p:sldId id="276" r:id="rId22"/>
    <p:sldId id="280" r:id="rId23"/>
    <p:sldId id="277" r:id="rId24"/>
    <p:sldId id="279" r:id="rId25"/>
    <p:sldId id="278" r:id="rId26"/>
    <p:sldId id="281" r:id="rId27"/>
    <p:sldId id="282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33CC33"/>
    <a:srgbClr val="FF00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9" autoAdjust="0"/>
    <p:restoredTop sz="93548" autoAdjust="0"/>
  </p:normalViewPr>
  <p:slideViewPr>
    <p:cSldViewPr>
      <p:cViewPr>
        <p:scale>
          <a:sx n="81" d="100"/>
          <a:sy n="81" d="100"/>
        </p:scale>
        <p:origin x="-121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6880-C8A1-42F8-BA66-E1C10C444243}" type="datetimeFigureOut">
              <a:rPr lang="ar-SA" smtClean="0"/>
              <a:pPr/>
              <a:t>4/23/1433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3992-5AB1-4C60-850E-F8FB4346D9D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771800" y="1268760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afternoon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616624" y="5550331"/>
            <a:ext cx="35638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1619672" y="930200"/>
            <a:ext cx="799288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1 </a:t>
            </a:r>
          </a:p>
          <a:p>
            <a:pPr algn="ctr"/>
            <a:r>
              <a:rPr lang="en-US" sz="8800" dirty="0" smtClean="0">
                <a:solidFill>
                  <a:srgbClr val="77933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How do you feel?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251520" y="404664"/>
            <a:ext cx="1224136" cy="115212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  <a:t>1C</a:t>
            </a:r>
            <a:endParaRPr lang="ar-SA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71600" y="1556792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The best medicine</a:t>
            </a:r>
            <a:endParaRPr lang="ar-SA" sz="72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pic>
        <p:nvPicPr>
          <p:cNvPr id="1026" name="Picture 2" descr="http://tzcoaching.com/blog/wp-content/uploads/2011/09/medici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20633">
            <a:off x="5422082" y="3738283"/>
            <a:ext cx="3374504" cy="2433920"/>
          </a:xfrm>
          <a:prstGeom prst="rect">
            <a:avLst/>
          </a:prstGeom>
          <a:noFill/>
        </p:spPr>
      </p:pic>
      <p:pic>
        <p:nvPicPr>
          <p:cNvPr id="1028" name="Picture 4" descr="http://brandnewheartnz.files.wordpress.com/2011/11/7268-clipart-picture-of-a-medicine-pill-capsule-mascot-cartoon-character-holding-a-pointer-sti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155876"/>
            <a:ext cx="2555288" cy="26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288032" y="1241465"/>
            <a:ext cx="88204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Describe your feelings in the following situations: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35496" y="2774538"/>
            <a:ext cx="237626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You get lost</a:t>
            </a:r>
            <a:endParaRPr lang="ar-SA" sz="44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995936" y="2780928"/>
            <a:ext cx="338437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008000"/>
                </a:solidFill>
                <a:latin typeface="Andalus" pitchFamily="18" charset="-78"/>
                <a:cs typeface="Andalus" pitchFamily="18" charset="-78"/>
              </a:rPr>
              <a:t>Your mother is sick</a:t>
            </a:r>
            <a:endParaRPr lang="ar-SA" sz="4400" b="1" dirty="0">
              <a:solidFill>
                <a:srgbClr val="008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51520" y="5294818"/>
            <a:ext cx="651621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You see a friend after a long time</a:t>
            </a:r>
            <a:endParaRPr lang="ar-SA" sz="44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http://images.clipartof.com/small/443078-Royalty-Free-RF-Clip-Art-Illustration-Of-A-Cartoon-Lost-Woman-Trying-To-Read-A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99109"/>
            <a:ext cx="1440160" cy="1665995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16632"/>
            <a:ext cx="3020144" cy="1296144"/>
          </a:xfrm>
          <a:prstGeom prst="rect">
            <a:avLst/>
          </a:prstGeom>
          <a:noFill/>
        </p:spPr>
      </p:pic>
      <p:pic>
        <p:nvPicPr>
          <p:cNvPr id="14338" name="Picture 2" descr="http://2.bp.blogspot.com/_47Crx7fI--g/S5gUyNZDU5I/AAAAAAAAADQ/VmIZ95Vs5OU/s320/sick_in_b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582905"/>
            <a:ext cx="1728192" cy="1566175"/>
          </a:xfrm>
          <a:prstGeom prst="rect">
            <a:avLst/>
          </a:prstGeom>
          <a:noFill/>
        </p:spPr>
      </p:pic>
      <p:pic>
        <p:nvPicPr>
          <p:cNvPr id="14340" name="Picture 4" descr="http://www.cartoonstock.com/newscartoons/cartoonists/rbo/lowres/rbon1524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435317"/>
            <a:ext cx="2016224" cy="2234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755576" y="620688"/>
            <a:ext cx="748883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dirty="0" smtClean="0">
                <a:latin typeface="Candara" pitchFamily="34" charset="0"/>
              </a:rPr>
              <a:t>So, we use </a:t>
            </a:r>
            <a:r>
              <a:rPr lang="en-US" sz="6000" dirty="0" smtClean="0">
                <a:solidFill>
                  <a:srgbClr val="FF0000"/>
                </a:solidFill>
                <a:latin typeface="Candara" pitchFamily="34" charset="0"/>
              </a:rPr>
              <a:t>adjectives </a:t>
            </a:r>
            <a:r>
              <a:rPr lang="en-US" sz="6000" dirty="0" smtClean="0">
                <a:latin typeface="Candara" pitchFamily="34" charset="0"/>
              </a:rPr>
              <a:t>in order to describe </a:t>
            </a:r>
            <a:r>
              <a:rPr lang="en-US" sz="6000" dirty="0" smtClean="0">
                <a:solidFill>
                  <a:srgbClr val="FF0000"/>
                </a:solidFill>
                <a:latin typeface="Candara" pitchFamily="34" charset="0"/>
              </a:rPr>
              <a:t>feelings</a:t>
            </a:r>
            <a:endParaRPr lang="ar-SA" sz="6000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067944" y="4228053"/>
            <a:ext cx="576064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54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54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adjectives!!</a:t>
            </a:r>
            <a:endParaRPr lang="ar-SA" sz="54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0242" name="Picture 2" descr="http://easyenglish4us.com/wp-content/uploads/2012/01/vocabulary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4381500" cy="2809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relaxed: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you are not worried about anything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598003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calm: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peaceful , quiet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4379620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pleased: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happy because something nice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2290" name="Picture 2" descr="http://fr.toonpool.com/user/1044/files/relax_on_a_rainbow_118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836712"/>
            <a:ext cx="1440160" cy="1512169"/>
          </a:xfrm>
          <a:prstGeom prst="rect">
            <a:avLst/>
          </a:prstGeom>
          <a:noFill/>
        </p:spPr>
      </p:pic>
      <p:pic>
        <p:nvPicPr>
          <p:cNvPr id="12292" name="Picture 4" descr="http://www.authenticityassociates.com/wp-content/uploads/2010/04/happy-calm-face-150x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636912"/>
            <a:ext cx="1428750" cy="1428750"/>
          </a:xfrm>
          <a:prstGeom prst="rect">
            <a:avLst/>
          </a:prstGeom>
          <a:noFill/>
        </p:spPr>
      </p:pic>
      <p:pic>
        <p:nvPicPr>
          <p:cNvPr id="12294" name="Picture 6" descr="http://3.bp.blogspot.com/_5VrJJPFcBYM/TB-JXTAAe5I/AAAAAAAAAfg/gTlGob7phsQ/s1600/happy-face_happyface_smiley_2400x2400%5B1%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5013176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satisfied: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pleased because something has happened in the way you want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3894147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glad: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happy and pleased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9218" name="Picture 2" descr="http://t1.gstatic.com/images?q=tbn:ANd9GcQ0Hd9TMjpElUSUlwKKzvj0Ef3h8I1ftSuWu0Jo-AzMOwQyEEosMpCWyhQf-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628800"/>
            <a:ext cx="1979712" cy="1981201"/>
          </a:xfrm>
          <a:prstGeom prst="rect">
            <a:avLst/>
          </a:prstGeom>
          <a:noFill/>
        </p:spPr>
      </p:pic>
      <p:pic>
        <p:nvPicPr>
          <p:cNvPr id="9220" name="Picture 4" descr="http://2.bp.blogspot.com/_AX34K459R78/TDVtnC0sCBI/AAAAAAAAALk/PIO_SeicRfI/s1600/happy_face_stickers-p217475110448342518qjcl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09120"/>
            <a:ext cx="2160240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nervous: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worried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560836"/>
            <a:ext cx="889248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embarrassed: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feel stupid because of something you did or                  something that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5118283"/>
            <a:ext cx="92525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annoyed: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 bit angry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" name="Picture 5" descr="http://4.bp.blogspot.com/_7mcvEhk_Zw0/SwIv9jUlYxI/AAAAAAAAAF4/nriL7kajq1o/s1600/563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32656"/>
            <a:ext cx="2160240" cy="1930921"/>
          </a:xfrm>
          <a:prstGeom prst="rect">
            <a:avLst/>
          </a:prstGeom>
          <a:noFill/>
        </p:spPr>
      </p:pic>
      <p:pic>
        <p:nvPicPr>
          <p:cNvPr id="8194" name="Picture 2" descr="http://4.bp.blogspot.com/_JxXhLWwNqzg/S1KusZLqf4I/AAAAAAAAASs/g9KeCmBwhY8/s400/annoy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5157192"/>
            <a:ext cx="1584176" cy="1512193"/>
          </a:xfrm>
          <a:prstGeom prst="rect">
            <a:avLst/>
          </a:prstGeom>
          <a:noFill/>
        </p:spPr>
      </p:pic>
      <p:pic>
        <p:nvPicPr>
          <p:cNvPr id="8196" name="Picture 4" descr="http://myfuturemyself.files.wordpress.com/2009/11/embarrassed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3177133"/>
            <a:ext cx="1944216" cy="1764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260648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Fed up: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annoyed or bored because you’ve done something                          for along time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776860"/>
            <a:ext cx="889248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disappointed: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unhappy because something isn’t good as                             you wanted it to be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2008" y="5334307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stressed: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not able to                           relax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31" name="Picture 7" descr="http://www.chumpysclipart.com/images/illustrations/xsmall2/1573_businessman_fed_up_with_it_all_and_throwing_his_papers_up_in_the_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6673" y="980728"/>
            <a:ext cx="1863799" cy="1684759"/>
          </a:xfrm>
          <a:prstGeom prst="rect">
            <a:avLst/>
          </a:prstGeom>
          <a:noFill/>
        </p:spPr>
      </p:pic>
      <p:pic>
        <p:nvPicPr>
          <p:cNvPr id="1033" name="Picture 9" descr="http://1.bp.blogspot.com/_0wmF_f26q2Q/TREcLHbJ_PI/AAAAAAAAAYA/w-n1GVSAAC4/s1600/22163-Clipart-Illustration-Of-A-Yellow-Emoticon-Face-Giving-Two-Thumbs-Down-In-Disappoint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356992"/>
            <a:ext cx="1872208" cy="1813962"/>
          </a:xfrm>
          <a:prstGeom prst="rect">
            <a:avLst/>
          </a:prstGeom>
          <a:noFill/>
        </p:spPr>
      </p:pic>
      <p:pic>
        <p:nvPicPr>
          <p:cNvPr id="1035" name="Picture 11" descr="http://3.bp.blogspot.com/_nY0keet4pLM/Swq3angM7UI/AAAAAAAABl4/2yul9UjggEw/s400/stressed+out+smiley+fa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5301208"/>
            <a:ext cx="1944216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88640"/>
            <a:ext cx="943304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upset: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angry because something bad has happened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2309971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scared: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frightened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3515524"/>
            <a:ext cx="92525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confused: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when you don’t understand something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7504" y="5334307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shocked: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very surprised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170" name="Picture 2" descr="http://raeganhuston.com/wp-content/uploads/2011/11/sad-face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0224" y="980728"/>
            <a:ext cx="1758280" cy="1758280"/>
          </a:xfrm>
          <a:prstGeom prst="rect">
            <a:avLst/>
          </a:prstGeom>
          <a:noFill/>
        </p:spPr>
      </p:pic>
      <p:pic>
        <p:nvPicPr>
          <p:cNvPr id="7172" name="Picture 4" descr="http://images1.wikia.nocookie.net/__cb20100927213003/uncyclopedia/images/9/90/Scared_f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00808"/>
            <a:ext cx="1800200" cy="1800200"/>
          </a:xfrm>
          <a:prstGeom prst="rect">
            <a:avLst/>
          </a:prstGeom>
          <a:noFill/>
        </p:spPr>
      </p:pic>
      <p:pic>
        <p:nvPicPr>
          <p:cNvPr id="7174" name="Picture 6" descr="http://czechmatediary.com/wp-content/uploads/2011/10/19243_dazed_and_confused_yellow_smiley_face_high_on_drug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3212976"/>
            <a:ext cx="1728192" cy="1800200"/>
          </a:xfrm>
          <a:prstGeom prst="rect">
            <a:avLst/>
          </a:prstGeom>
          <a:noFill/>
        </p:spPr>
      </p:pic>
      <p:pic>
        <p:nvPicPr>
          <p:cNvPr id="7176" name="Picture 8" descr="http://t1.gstatic.com/images?q=tbn:ANd9GcQ9gtpC-HwmvG9h3XupJKMaomza0DAyVtmXy4Wb-LHY8KRU91i1lPGfx0q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5157192"/>
            <a:ext cx="1747589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07504" y="904652"/>
            <a:ext cx="903649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Frustrated: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annoyed because things aren’t happening in the way you like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2008" y="3966155"/>
            <a:ext cx="8892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u="sng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concerned: </a:t>
            </a:r>
            <a:r>
              <a:rPr lang="en-US" sz="4800" b="1" dirty="0" smtClean="0">
                <a:solidFill>
                  <a:srgbClr val="CC3300"/>
                </a:solidFill>
                <a:latin typeface="Andalus" pitchFamily="18" charset="-78"/>
                <a:cs typeface="Andalus" pitchFamily="18" charset="-78"/>
              </a:rPr>
              <a:t> 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worried </a:t>
            </a:r>
            <a:endParaRPr lang="ar-SA" sz="4800" b="1" u="sng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146" name="Picture 2" descr="http://images.mylot.com/userImages/images/postphotos/25302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60648"/>
            <a:ext cx="1514475" cy="1552576"/>
          </a:xfrm>
          <a:prstGeom prst="rect">
            <a:avLst/>
          </a:prstGeom>
          <a:noFill/>
        </p:spPr>
      </p:pic>
      <p:pic>
        <p:nvPicPr>
          <p:cNvPr id="6148" name="Picture 4" descr="http://www.hiamag.com/upload_pic/Woman%20concern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284984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88640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9512" y="1844824"/>
            <a:ext cx="849694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Which adjectives above  describe </a:t>
            </a:r>
            <a:r>
              <a:rPr lang="en-US" sz="4000" b="1" i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positive 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feelings and which describe </a:t>
            </a:r>
            <a:r>
              <a:rPr lang="en-US" sz="4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negative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ones?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788024" y="4653136"/>
            <a:ext cx="280831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Let's Practice,,</a:t>
            </a:r>
            <a:endParaRPr lang="ar-SA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314" name="Picture 2" descr="http://www.pamalam.co.uk/MUSIC/vocabulary%20ab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365104"/>
            <a:ext cx="2448272" cy="2190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07504" y="620688"/>
            <a:ext cx="84969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How do the they feel   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1631429" cy="20878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628800"/>
            <a:ext cx="1568574" cy="2101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628800"/>
            <a:ext cx="1656184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2996952"/>
            <a:ext cx="1584176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221088"/>
            <a:ext cx="1656184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4149080"/>
            <a:ext cx="1584176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26988"/>
            <a:ext cx="9302750" cy="701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4868" y="908720"/>
            <a:ext cx="7833556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dirty="0" smtClean="0">
                <a:solidFill>
                  <a:schemeClr val="accent2">
                    <a:lumMod val="50000"/>
                  </a:schemeClr>
                </a:solidFill>
              </a:rPr>
              <a:t>Now</a:t>
            </a:r>
          </a:p>
          <a:p>
            <a:pPr algn="ctr" rtl="0"/>
            <a:r>
              <a:rPr lang="en-US" sz="6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 rtl="0"/>
            <a:r>
              <a:rPr lang="en-US" sz="6600" dirty="0" smtClean="0">
                <a:solidFill>
                  <a:schemeClr val="accent2">
                    <a:lumMod val="50000"/>
                  </a:schemeClr>
                </a:solidFill>
              </a:rPr>
              <a:t>let’s do exercise </a:t>
            </a:r>
            <a:r>
              <a:rPr lang="en-US" sz="6600" b="1" u="sng" dirty="0" smtClean="0">
                <a:solidFill>
                  <a:schemeClr val="accent2">
                    <a:lumMod val="50000"/>
                  </a:schemeClr>
                </a:solidFill>
              </a:rPr>
              <a:t>5 a </a:t>
            </a:r>
            <a:r>
              <a:rPr lang="en-US" sz="6600" dirty="0" smtClean="0">
                <a:solidFill>
                  <a:schemeClr val="accent2">
                    <a:lumMod val="50000"/>
                  </a:schemeClr>
                </a:solidFill>
              </a:rPr>
              <a:t>pg. 8 </a:t>
            </a:r>
            <a:endParaRPr lang="ar-SA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69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27584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usually makes you laugh?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images.sodahead.com/polls/002226839/4246197827_Laughing_xlarg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188443"/>
            <a:ext cx="333375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899592" y="5057889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Do you think laughing is good for our health?</a:t>
            </a:r>
            <a:endParaRPr lang="ar-SA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4" descr="http://t0.gstatic.com/images?q=tbn:ANd9GcQkv3rKNbYFK8WRI_2ifqBNlUMTEMiupVD1j6t4b1JtVoMYn9j07R-5DKIF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78092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64296"/>
            <a:ext cx="4392488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336" y="44624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179512" y="3712964"/>
            <a:ext cx="421196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think the people are doing? Where are they?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99592" y="1268760"/>
            <a:ext cx="698477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photo &amp; article on pg.9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64296"/>
            <a:ext cx="4392488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179512" y="116632"/>
            <a:ext cx="56166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Vocabulary &amp; Reading:</a:t>
            </a:r>
            <a:endParaRPr lang="ar-SA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 descr="http://3.bp.blogspot.com/-XVlnKCNEuWA/TyiIlmBr3HI/AAAAAAAAKBA/XmnFC0bCbHE/s1600/la_readingcomprehen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336" y="44624"/>
            <a:ext cx="3020144" cy="1296144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35496" y="3573016"/>
            <a:ext cx="45365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is the title 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99592" y="1268760"/>
            <a:ext cx="698477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photo &amp; article on pg.9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496" y="4510861"/>
            <a:ext cx="453650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4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How many paragraphs are there 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1835696" y="188640"/>
            <a:ext cx="576064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It’s  </a:t>
            </a:r>
            <a:r>
              <a:rPr lang="en-US" sz="6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i</a:t>
            </a:r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n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g  </a:t>
            </a:r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time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8218" y="1139260"/>
            <a:ext cx="780016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6. c) Read the article pg.9 and match topics                            </a:t>
            </a:r>
            <a:r>
              <a:rPr lang="en-US" sz="3200" b="1" u="sng" dirty="0" smtClean="0">
                <a:solidFill>
                  <a:srgbClr val="7030A0"/>
                </a:solidFill>
                <a:latin typeface="Franklin Gothic Medium" pitchFamily="34" charset="0"/>
              </a:rPr>
              <a:t>a-e </a:t>
            </a:r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to paragraphs </a:t>
            </a:r>
            <a:r>
              <a:rPr lang="en-US" sz="3200" b="1" u="sng" dirty="0" smtClean="0">
                <a:solidFill>
                  <a:srgbClr val="7030A0"/>
                </a:solidFill>
                <a:latin typeface="Franklin Gothic Medium" pitchFamily="34" charset="0"/>
              </a:rPr>
              <a:t>1-5</a:t>
            </a:r>
            <a:r>
              <a:rPr lang="en-US" sz="3200" dirty="0" smtClean="0">
                <a:solidFill>
                  <a:srgbClr val="7030A0"/>
                </a:solidFill>
                <a:latin typeface="Franklin Gothic Medium" pitchFamily="34" charset="0"/>
              </a:rPr>
              <a:t>:</a:t>
            </a:r>
            <a:endParaRPr lang="ar-SA" sz="3200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23528" y="3265820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a) It worked for me – try it yourself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cxnSp>
        <p:nvCxnSpPr>
          <p:cNvPr id="11" name="رابط مستقيم 10"/>
          <p:cNvCxnSpPr/>
          <p:nvPr/>
        </p:nvCxnSpPr>
        <p:spPr>
          <a:xfrm>
            <a:off x="6228184" y="2708920"/>
            <a:ext cx="0" cy="38884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23528" y="393305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b) Why laughter is good for you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23528" y="4633972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c) Start the day with a laugh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3528" y="528204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d) My first laughter Class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23528" y="5930116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f) How Laughter Clubs began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115616" y="2492896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/>
              <a:t>Topics</a:t>
            </a:r>
            <a:endParaRPr lang="ar-SA" sz="36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156176" y="2494637"/>
            <a:ext cx="31683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 smtClean="0"/>
              <a:t>Paragraphs</a:t>
            </a:r>
            <a:endParaRPr lang="ar-SA" sz="36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7524328" y="3214717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5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452320" y="3861049"/>
            <a:ext cx="432048" cy="64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3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524328" y="4582869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1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524328" y="5230941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4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7524328" y="5879013"/>
            <a:ext cx="3600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+mj-cs"/>
              </a:rPr>
              <a:t>2</a:t>
            </a:r>
            <a:endParaRPr lang="ar-SA" sz="36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098" name="Picture 2" descr="http://ecslibrary.edublogs.org/files/2011/05/summer-reading-sun-17udsy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19193">
            <a:off x="7955108" y="143466"/>
            <a:ext cx="1120557" cy="1682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9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53097"/>
            <a:ext cx="74888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R</a:t>
            </a:r>
            <a:r>
              <a:rPr lang="en-US" sz="6000" b="1" i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e</a:t>
            </a:r>
            <a:r>
              <a:rPr lang="en-US" sz="6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a</a:t>
            </a:r>
            <a:r>
              <a:rPr lang="en-US" sz="60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d</a:t>
            </a:r>
            <a:r>
              <a:rPr lang="en-US" sz="6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 again!!</a:t>
            </a:r>
            <a:endParaRPr lang="ar-SA" sz="6000" b="1" i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parajita" pitchFamily="34" charset="0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23528" y="1196752"/>
            <a:ext cx="626469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7030A0"/>
                </a:solidFill>
                <a:latin typeface="Franklin Gothic Medium" pitchFamily="34" charset="0"/>
              </a:rPr>
              <a:t>Fill in the gaps with one or                             two words:</a:t>
            </a:r>
            <a:endParaRPr lang="ar-SA" sz="3600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55576" y="2401724"/>
            <a:ext cx="66247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2) Children laugh ………….. than adults.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55576" y="3122965"/>
            <a:ext cx="792088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3) There are ……………....... Laughter Clubs in the world.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55576" y="4203085"/>
            <a:ext cx="662473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4) Doctors think laughing helps people stay ………….. 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55576" y="5301208"/>
            <a:ext cx="72728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5) Fake laugher is ………….. for your health.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755576" y="6002124"/>
            <a:ext cx="83884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2060"/>
                </a:solidFill>
                <a:latin typeface="Candara" pitchFamily="34" charset="0"/>
              </a:rPr>
              <a:t>6) The reporter really …….…..……….. the class.</a:t>
            </a:r>
            <a:endParaRPr lang="ar-SA" sz="28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619672" y="4500409"/>
            <a:ext cx="19442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healthy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843808" y="2988241"/>
            <a:ext cx="230425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over 1,300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779912" y="2268161"/>
            <a:ext cx="13681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more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851920" y="5148481"/>
            <a:ext cx="12241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good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427984" y="5877272"/>
            <a:ext cx="24482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laughed at</a:t>
            </a:r>
            <a:endParaRPr lang="ar-SA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0724" name="Picture 4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60648"/>
            <a:ext cx="2245940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179512" y="1124744"/>
            <a:ext cx="1296144" cy="12241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  <a:t>1D</a:t>
            </a:r>
            <a:endParaRPr lang="ar-SA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547664" y="1196752"/>
            <a:ext cx="68407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At a barbeque</a:t>
            </a:r>
            <a:endParaRPr lang="ar-SA" sz="72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pic>
        <p:nvPicPr>
          <p:cNvPr id="31746" name="Picture 2" descr="http://static2.bigstockphoto.com/thumbs/3/6/6/large2/6630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429000"/>
            <a:ext cx="774263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http://image.shutterstock.com/display_pic_with_logo/11146/11146,1143144769,2/stock-vector-cartoon-depicting-outdoor-activity-bbq-11163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1295" y="1124744"/>
            <a:ext cx="1137209" cy="1452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820473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899592" y="116632"/>
            <a:ext cx="698477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008000"/>
                </a:solidFill>
                <a:latin typeface="Candara" pitchFamily="34" charset="0"/>
                <a:cs typeface="Akhbar MT" pitchFamily="2" charset="-78"/>
              </a:rPr>
              <a:t>Look at the picture on pg.10</a:t>
            </a:r>
            <a:endParaRPr lang="ar-SA" sz="4000" b="1" dirty="0">
              <a:solidFill>
                <a:srgbClr val="008000"/>
              </a:solidFill>
              <a:latin typeface="Candara" pitchFamily="34" charset="0"/>
              <a:cs typeface="Akhbar MT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95536" y="764704"/>
            <a:ext cx="55446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Where are the people?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51520" y="1486525"/>
            <a:ext cx="55446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are they doing?</a:t>
            </a:r>
            <a:endParaRPr lang="ar-SA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203848" y="188640"/>
            <a:ext cx="576064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complete the conversations and then 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to check our answers!!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5842" name="Picture 2" descr="http://www.businessesgrow.com/wp-content/uploads/2011/07/convers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2520280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8025" y="3133725"/>
            <a:ext cx="20859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276872"/>
            <a:ext cx="21050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>
            <a:off x="2411760" y="1700808"/>
            <a:ext cx="3384376" cy="1872208"/>
          </a:xfrm>
          <a:prstGeom prst="wedgeEllipseCallout">
            <a:avLst>
              <a:gd name="adj1" fmla="val -65765"/>
              <a:gd name="adj2" fmla="val 3764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You work with Dave,………………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8" name="وسيلة شرح بيضاوية 7"/>
          <p:cNvSpPr/>
          <p:nvPr/>
        </p:nvSpPr>
        <p:spPr>
          <a:xfrm>
            <a:off x="107504" y="188640"/>
            <a:ext cx="3384376" cy="1728192"/>
          </a:xfrm>
          <a:prstGeom prst="wedgeEllipseCallout">
            <a:avLst>
              <a:gd name="adj1" fmla="val -21552"/>
              <a:gd name="adj2" fmla="val 10899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5652120" y="1052736"/>
            <a:ext cx="3491880" cy="1872208"/>
          </a:xfrm>
          <a:prstGeom prst="wedgeEllipseCallout">
            <a:avLst>
              <a:gd name="adj1" fmla="val 29618"/>
              <a:gd name="adj2" fmla="val 8174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Kate went to Bristol University, 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0" name="وسيلة شرح بيضاوية 9"/>
          <p:cNvSpPr/>
          <p:nvPr/>
        </p:nvSpPr>
        <p:spPr>
          <a:xfrm>
            <a:off x="2915816" y="3789040"/>
            <a:ext cx="3384376" cy="1728192"/>
          </a:xfrm>
          <a:prstGeom prst="wedgeEllipseCallout">
            <a:avLst>
              <a:gd name="adj1" fmla="val 84884"/>
              <a:gd name="adj2" fmla="val -68175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3744416" y="260648"/>
            <a:ext cx="5076056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3600" dirty="0" smtClean="0"/>
              <a:t>didn’t she? - don’t you?  </a:t>
            </a:r>
            <a:endParaRPr lang="ar-SA" sz="3600" dirty="0"/>
          </a:p>
        </p:txBody>
      </p:sp>
      <p:sp>
        <p:nvSpPr>
          <p:cNvPr id="12" name="مخطط انسيابي: رابط 11"/>
          <p:cNvSpPr/>
          <p:nvPr/>
        </p:nvSpPr>
        <p:spPr>
          <a:xfrm>
            <a:off x="2267744" y="5877272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A</a:t>
            </a:r>
            <a:endParaRPr lang="ar-SA" sz="3600" b="1" dirty="0"/>
          </a:p>
        </p:txBody>
      </p:sp>
      <p:sp>
        <p:nvSpPr>
          <p:cNvPr id="13" name="مخطط انسيابي: رابط 12"/>
          <p:cNvSpPr/>
          <p:nvPr/>
        </p:nvSpPr>
        <p:spPr>
          <a:xfrm>
            <a:off x="6156176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B</a:t>
            </a:r>
            <a:endParaRPr lang="ar-SA" sz="3600" b="1" dirty="0"/>
          </a:p>
        </p:txBody>
      </p:sp>
      <p:sp>
        <p:nvSpPr>
          <p:cNvPr id="14" name="مستطيل 13"/>
          <p:cNvSpPr/>
          <p:nvPr/>
        </p:nvSpPr>
        <p:spPr>
          <a:xfrm>
            <a:off x="6300192" y="2060848"/>
            <a:ext cx="2244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didn’t she?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3683057" y="2492896"/>
            <a:ext cx="2113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don’t you?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305551" y="4293096"/>
            <a:ext cx="25154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she did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827584" y="673532"/>
            <a:ext cx="2005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I do </a:t>
            </a:r>
            <a:endParaRPr lang="ar-SA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وسيلة شرح بيضاوية 6"/>
          <p:cNvSpPr/>
          <p:nvPr/>
        </p:nvSpPr>
        <p:spPr>
          <a:xfrm>
            <a:off x="107504" y="116632"/>
            <a:ext cx="3960440" cy="1872208"/>
          </a:xfrm>
          <a:prstGeom prst="wedgeEllipseCallout">
            <a:avLst>
              <a:gd name="adj1" fmla="val -25238"/>
              <a:gd name="adj2" fmla="val 11941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You haven’t been to China,…………………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068960"/>
            <a:ext cx="216024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مربع نص 10"/>
          <p:cNvSpPr txBox="1"/>
          <p:nvPr/>
        </p:nvSpPr>
        <p:spPr>
          <a:xfrm>
            <a:off x="4067944" y="260648"/>
            <a:ext cx="4464496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3600" dirty="0" smtClean="0"/>
              <a:t>isn’t he? – have you?</a:t>
            </a:r>
            <a:endParaRPr lang="ar-SA" sz="3600" dirty="0"/>
          </a:p>
        </p:txBody>
      </p:sp>
      <p:sp>
        <p:nvSpPr>
          <p:cNvPr id="8" name="وسيلة شرح بيضاوية 7"/>
          <p:cNvSpPr/>
          <p:nvPr/>
        </p:nvSpPr>
        <p:spPr>
          <a:xfrm>
            <a:off x="2267744" y="1484784"/>
            <a:ext cx="3384376" cy="1728192"/>
          </a:xfrm>
          <a:prstGeom prst="wedgeEllipseCallout">
            <a:avLst>
              <a:gd name="adj1" fmla="val -59623"/>
              <a:gd name="adj2" fmla="val 6971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068960"/>
            <a:ext cx="327585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وسيلة شرح بيضاوية 9"/>
          <p:cNvSpPr/>
          <p:nvPr/>
        </p:nvSpPr>
        <p:spPr>
          <a:xfrm>
            <a:off x="5652120" y="1124744"/>
            <a:ext cx="3384376" cy="1728192"/>
          </a:xfrm>
          <a:prstGeom prst="wedgeEllipseCallout">
            <a:avLst>
              <a:gd name="adj1" fmla="val 5876"/>
              <a:gd name="adj2" fmla="val 11380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rgbClr val="CC3300"/>
                </a:solidFill>
              </a:rPr>
              <a:t>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9" name="وسيلة شرح بيضاوية 8"/>
          <p:cNvSpPr/>
          <p:nvPr/>
        </p:nvSpPr>
        <p:spPr>
          <a:xfrm>
            <a:off x="2339752" y="3356992"/>
            <a:ext cx="3528392" cy="1728192"/>
          </a:xfrm>
          <a:prstGeom prst="wedgeEllipseCallout">
            <a:avLst>
              <a:gd name="adj1" fmla="val 73011"/>
              <a:gd name="adj2" fmla="val 15201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400" b="1" dirty="0" smtClean="0">
                <a:solidFill>
                  <a:srgbClr val="CC3300"/>
                </a:solidFill>
              </a:rPr>
              <a:t>Jack’s vegetarian, …………………………</a:t>
            </a:r>
            <a:endParaRPr lang="ar-SA" sz="2400" b="1" dirty="0">
              <a:solidFill>
                <a:srgbClr val="CC3300"/>
              </a:solidFill>
            </a:endParaRPr>
          </a:p>
        </p:txBody>
      </p:sp>
      <p:sp>
        <p:nvSpPr>
          <p:cNvPr id="12" name="مخطط انسيابي: رابط 11"/>
          <p:cNvSpPr/>
          <p:nvPr/>
        </p:nvSpPr>
        <p:spPr>
          <a:xfrm>
            <a:off x="2339752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C</a:t>
            </a:r>
            <a:endParaRPr lang="ar-SA" sz="3600" b="1" dirty="0"/>
          </a:p>
        </p:txBody>
      </p:sp>
      <p:sp>
        <p:nvSpPr>
          <p:cNvPr id="13" name="مخطط انسيابي: رابط 12"/>
          <p:cNvSpPr/>
          <p:nvPr/>
        </p:nvSpPr>
        <p:spPr>
          <a:xfrm>
            <a:off x="5004048" y="5949280"/>
            <a:ext cx="792088" cy="792088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/>
              <a:t>D</a:t>
            </a:r>
            <a:endParaRPr lang="ar-SA" sz="3600" b="1" dirty="0"/>
          </a:p>
        </p:txBody>
      </p:sp>
      <p:sp>
        <p:nvSpPr>
          <p:cNvPr id="14" name="مستطيل 13"/>
          <p:cNvSpPr/>
          <p:nvPr/>
        </p:nvSpPr>
        <p:spPr>
          <a:xfrm>
            <a:off x="3203848" y="4129916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isn’t he?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570653" y="908720"/>
            <a:ext cx="2209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have, you?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584248" y="1988840"/>
            <a:ext cx="27029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No, I haven’t </a:t>
            </a:r>
            <a:endParaRPr lang="ar-SA" sz="2800" b="1" dirty="0">
              <a:latin typeface="Comic Sans MS" pitchFamily="66" charset="0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372200" y="1609636"/>
            <a:ext cx="2092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Yes, he is </a:t>
            </a:r>
            <a:endParaRPr lang="ar-SA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2555776" y="332656"/>
            <a:ext cx="658822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to the next part of conversation A-D.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Choose the correct answers. </a:t>
            </a:r>
            <a:endParaRPr lang="ar-SA" sz="36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http://classdeleemejia.wikispaces.com/file/view/Listen.jpg/259281332/List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17939">
            <a:off x="507230" y="393992"/>
            <a:ext cx="1944216" cy="2304256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467544" y="3049796"/>
            <a:ext cx="842493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The woman wants Dave’s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mobile number – email address) 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Steve's brother wants to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(go – went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to Bristol University )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Tom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has – hasn’t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been to China.</a:t>
            </a:r>
          </a:p>
          <a:p>
            <a:pPr marL="514350" indent="-514350" algn="l" rtl="0">
              <a:buAutoNum type="arabicParenR"/>
            </a:pP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Jack </a:t>
            </a:r>
            <a:r>
              <a:rPr lang="en-US" sz="3600" b="1" i="1" dirty="0" smtClean="0">
                <a:solidFill>
                  <a:srgbClr val="FF0000"/>
                </a:solidFill>
                <a:latin typeface="Candara" pitchFamily="34" charset="0"/>
              </a:rPr>
              <a:t>( eats – doesn't ) </a:t>
            </a:r>
            <a:r>
              <a:rPr lang="en-US" sz="3600" b="1" dirty="0" smtClean="0">
                <a:solidFill>
                  <a:srgbClr val="002060"/>
                </a:solidFill>
                <a:latin typeface="Candara" pitchFamily="34" charset="0"/>
              </a:rPr>
              <a:t>eat steak.</a:t>
            </a:r>
            <a:endParaRPr lang="ar-SA" sz="3600" b="1" dirty="0">
              <a:solidFill>
                <a:srgbClr val="00206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  <a:alpha val="28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635896" y="1018471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514344"/>
            <a:ext cx="576064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Do exercise 5a on pg.11</a:t>
            </a:r>
            <a:endParaRPr lang="ar-SA" sz="6000" b="1" i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7890" name="Picture 2" descr="http://www.testpreppractice.net/GRE/gre-images/PPK-stu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05765">
            <a:off x="653796" y="845130"/>
            <a:ext cx="3305175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198672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547664" y="1694418"/>
            <a:ext cx="640871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Take Care.. </a:t>
            </a:r>
            <a:endParaRPr lang="ar-SA" sz="88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220072" y="5445224"/>
            <a:ext cx="403244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8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8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8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8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491880" y="3062570"/>
            <a:ext cx="6408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See you.. </a:t>
            </a:r>
            <a:endParaRPr lang="ar-SA" sz="7200" dirty="0">
              <a:solidFill>
                <a:schemeClr val="accent3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610</Words>
  <Application>Microsoft Office PowerPoint</Application>
  <PresentationFormat>On-screen Show (4:3)</PresentationFormat>
  <Paragraphs>110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NEHAD</cp:lastModifiedBy>
  <cp:revision>65</cp:revision>
  <dcterms:created xsi:type="dcterms:W3CDTF">2012-02-23T17:24:32Z</dcterms:created>
  <dcterms:modified xsi:type="dcterms:W3CDTF">2012-03-16T09:42:04Z</dcterms:modified>
</cp:coreProperties>
</file>