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2" r:id="rId10"/>
    <p:sldId id="267" r:id="rId11"/>
    <p:sldId id="269" r:id="rId12"/>
    <p:sldId id="264" r:id="rId13"/>
    <p:sldId id="265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6600"/>
    <a:srgbClr val="FF0066"/>
    <a:srgbClr val="FF3300"/>
    <a:srgbClr val="CC0099"/>
    <a:srgbClr val="00FF00"/>
    <a:srgbClr val="00CC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AFBF-BFCE-42FB-B0F3-F1815B67E72A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9B287-0631-4E9D-A8B8-1AAEBECB66D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gif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untitممم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3275856" y="1996385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Afternoon </a:t>
            </a:r>
            <a:endParaRPr lang="ar-SA" sz="8800" dirty="0"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292080" y="5787261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008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691680" y="764704"/>
            <a:ext cx="6984776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Unit: 2 </a:t>
            </a:r>
          </a:p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We haven’t   got time</a:t>
            </a:r>
          </a:p>
        </p:txBody>
      </p:sp>
      <p:pic>
        <p:nvPicPr>
          <p:cNvPr id="1026" name="Picture 2" descr="http://www.effective-time-management-strategies.com/images/time_management_too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91742">
            <a:off x="669421" y="650770"/>
            <a:ext cx="1521858" cy="1628800"/>
          </a:xfrm>
          <a:prstGeom prst="rect">
            <a:avLst/>
          </a:prstGeom>
          <a:noFill/>
        </p:spPr>
      </p:pic>
      <p:pic>
        <p:nvPicPr>
          <p:cNvPr id="1028" name="Picture 4" descr="http://www.seohorizon.com/wp-content/uploads/save-t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24536"/>
            <a:ext cx="9144000" cy="2060848"/>
          </a:xfrm>
          <a:prstGeom prst="rect">
            <a:avLst/>
          </a:prstGeom>
          <a:noFill/>
        </p:spPr>
      </p:pic>
      <p:pic>
        <p:nvPicPr>
          <p:cNvPr id="1032" name="Picture 8" descr="http://upload.almstba.com/uploads/almstba.com_131853671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4624"/>
            <a:ext cx="1927498" cy="1927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251520" y="404664"/>
            <a:ext cx="1224136" cy="115212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3">
                    <a:lumMod val="75000"/>
                  </a:schemeClr>
                </a:solidFill>
              </a:rPr>
              <a:t>2B</a:t>
            </a:r>
            <a:endParaRPr lang="ar-SA" sz="4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83568" y="1738551"/>
            <a:ext cx="784887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dirty="0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Ready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, </a:t>
            </a:r>
            <a:r>
              <a:rPr lang="en-US" sz="8000" dirty="0" smtClean="0">
                <a:solidFill>
                  <a:srgbClr val="FF0066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steady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, </a:t>
            </a:r>
            <a:r>
              <a:rPr lang="en-US" sz="8000" dirty="0" smtClean="0"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eat</a:t>
            </a:r>
            <a:endParaRPr lang="ar-SA" sz="8000" dirty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15362" name="Picture 2" descr="http://gloucester-rd.co.uk/wp-content/gallery/eating-and-drinking/027-eating-pizz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99619">
            <a:off x="6157196" y="3871196"/>
            <a:ext cx="2564903" cy="2564904"/>
          </a:xfrm>
          <a:prstGeom prst="ellipse">
            <a:avLst/>
          </a:prstGeom>
          <a:ln w="63500" cap="rnd">
            <a:solidFill>
              <a:schemeClr val="accent3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364" name="Picture 4" descr="http://www.clipartgarden.com/_small/0008-0805-1820-16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03" y="3789040"/>
            <a:ext cx="2699305" cy="2924944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03648" y="1313473"/>
            <a:ext cx="76328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What is your favorite meal?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7504" y="2393593"/>
            <a:ext cx="885698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When do you have your main meal of the day?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296144" y="4233282"/>
            <a:ext cx="824440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Who cooks your main meal?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7504" y="5373216"/>
            <a:ext cx="864096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Do you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like</a:t>
            </a: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cooking? Why? Why not?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s1.hubimg.com/u/2753012_f5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1115616" cy="1125402"/>
          </a:xfrm>
          <a:prstGeom prst="rect">
            <a:avLst/>
          </a:prstGeom>
          <a:noFill/>
        </p:spPr>
      </p:pic>
      <p:pic>
        <p:nvPicPr>
          <p:cNvPr id="1028" name="Picture 4" descr="http://www.hrdiscussion.com/imgcache/10113.imgcach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068960"/>
            <a:ext cx="1152128" cy="1152128"/>
          </a:xfrm>
          <a:prstGeom prst="rect">
            <a:avLst/>
          </a:prstGeom>
          <a:noFill/>
        </p:spPr>
      </p:pic>
      <p:pic>
        <p:nvPicPr>
          <p:cNvPr id="1030" name="Picture 6" descr="http://tx.english-ch.com/teacher/shelle/gourmet_budget_coo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863464"/>
            <a:ext cx="1224136" cy="1437744"/>
          </a:xfrm>
          <a:prstGeom prst="rect">
            <a:avLst/>
          </a:prstGeom>
          <a:noFill/>
        </p:spPr>
      </p:pic>
      <p:pic>
        <p:nvPicPr>
          <p:cNvPr id="1032" name="Picture 8" descr="http://image.shutterstock.com/display_pic_with_logo/565207/565207,1270705237,7/stock-vector-i-love-to-cook-5045398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7596336" y="5422820"/>
            <a:ext cx="1440160" cy="13185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576" y="1457489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words/phrases in the box on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pg.14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51520" y="3970799"/>
            <a:ext cx="856895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  <a:cs typeface="Arial" pitchFamily="34" charset="0"/>
              </a:rPr>
              <a:t>Put them into groups?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A- food 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broccoli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B- things in the kitchen 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fridge</a:t>
            </a:r>
          </a:p>
          <a:p>
            <a:pPr algn="l" rtl="0"/>
            <a:r>
              <a:rPr lang="en-US" sz="4000" b="1" dirty="0" smtClean="0">
                <a:solidFill>
                  <a:srgbClr val="FF3300"/>
                </a:solidFill>
                <a:latin typeface="Book Antiqua" pitchFamily="18" charset="0"/>
                <a:cs typeface="Arial" pitchFamily="34" charset="0"/>
              </a:rPr>
              <a:t>C- ways (methods) of cooking   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boil</a:t>
            </a:r>
            <a:endParaRPr lang="ar-SA" sz="4000" b="1" i="1" dirty="0">
              <a:solidFill>
                <a:schemeClr val="accent4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419872" y="2996952"/>
            <a:ext cx="2664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Kartika" pitchFamily="18" charset="0"/>
                <a:cs typeface="Kartika" pitchFamily="18" charset="0"/>
              </a:rPr>
              <a:t>Now,,</a:t>
            </a:r>
            <a:endParaRPr lang="ar-SA" sz="5400" b="1" dirty="0">
              <a:solidFill>
                <a:srgbClr val="002060"/>
              </a:solidFill>
              <a:latin typeface="Kartik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79512" y="188640"/>
          <a:ext cx="8784976" cy="6480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32688"/>
                <a:gridCol w="2816112"/>
                <a:gridCol w="3036176"/>
              </a:tblGrid>
              <a:tr h="1067527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Ways of cooking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Things in the Kitchen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Food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20705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Roast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a freezer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Red/green pepper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bake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cooker/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                   an oven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Peas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220322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grill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grill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beef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38967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fry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microwave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lamb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953079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heat up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saucepan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Carrots</a:t>
                      </a:r>
                    </a:p>
                    <a:p>
                      <a:pPr algn="l" rtl="0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62" name="Picture 6" descr="http://www.healthysnacksdiet.com/wp-content/uploads/2011/05/Carrot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5805264"/>
            <a:ext cx="1296144" cy="792088"/>
          </a:xfrm>
          <a:prstGeom prst="rect">
            <a:avLst/>
          </a:prstGeom>
          <a:noFill/>
        </p:spPr>
      </p:pic>
      <p:pic>
        <p:nvPicPr>
          <p:cNvPr id="19464" name="Picture 8" descr="http://www.online-coloring-pictures.com/coloring/albums/Animals/lam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653136"/>
            <a:ext cx="1368152" cy="938967"/>
          </a:xfrm>
          <a:prstGeom prst="rect">
            <a:avLst/>
          </a:prstGeom>
          <a:noFill/>
        </p:spPr>
      </p:pic>
      <p:pic>
        <p:nvPicPr>
          <p:cNvPr id="19466" name="Picture 10" descr="http://ian.umces.edu/imagelibrary/albums/userpics/12789/normal_ian-symbol-beef-dairy-farm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429000"/>
            <a:ext cx="1872208" cy="997311"/>
          </a:xfrm>
          <a:prstGeom prst="rect">
            <a:avLst/>
          </a:prstGeom>
          <a:noFill/>
        </p:spPr>
      </p:pic>
      <p:pic>
        <p:nvPicPr>
          <p:cNvPr id="19468" name="Picture 12" descr="http://t0.gstatic.com/images?q=tbn:ANd9GcS8TbbfSLEqmf8e3Tnb0_hRezUQP43B6JtjZYoOOe_oGbNrEkfwvnVgUvZ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2420888"/>
            <a:ext cx="1944216" cy="833564"/>
          </a:xfrm>
          <a:prstGeom prst="rect">
            <a:avLst/>
          </a:prstGeom>
          <a:noFill/>
        </p:spPr>
      </p:pic>
      <p:pic>
        <p:nvPicPr>
          <p:cNvPr id="19470" name="Picture 14" descr="http://2.bp.blogspot.com/-eLScDOdOY-A/TWg9Cxu_DwI/AAAAAAAAA9Y/-6FoG5GY9zY/s1600/hot_red_pepper_l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733925" y="1218404"/>
            <a:ext cx="576063" cy="1540873"/>
          </a:xfrm>
          <a:prstGeom prst="rect">
            <a:avLst/>
          </a:prstGeom>
          <a:noFill/>
        </p:spPr>
      </p:pic>
      <p:pic>
        <p:nvPicPr>
          <p:cNvPr id="19472" name="Picture 16" descr="http://i.i.com.com/cnwk.1d/i/tim/2011/02/25/Flex_Oven_03-1_610x89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2420888"/>
            <a:ext cx="1224136" cy="864096"/>
          </a:xfrm>
          <a:prstGeom prst="rect">
            <a:avLst/>
          </a:prstGeom>
          <a:noFill/>
        </p:spPr>
      </p:pic>
      <p:pic>
        <p:nvPicPr>
          <p:cNvPr id="19474" name="Picture 18" descr="http://s7.thisnext.com/media/largest_dimension/481C133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1960" y="3429000"/>
            <a:ext cx="1728192" cy="1080120"/>
          </a:xfrm>
          <a:prstGeom prst="rect">
            <a:avLst/>
          </a:prstGeom>
          <a:noFill/>
        </p:spPr>
      </p:pic>
      <p:pic>
        <p:nvPicPr>
          <p:cNvPr id="19476" name="Picture 20" descr="http://www.beka-cookware.com/images/cookware/85x85/saucepan_chef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5805264"/>
            <a:ext cx="1152128" cy="669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51520" y="188640"/>
          <a:ext cx="8712968" cy="654735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665392"/>
                <a:gridCol w="3373800"/>
                <a:gridCol w="2673776"/>
              </a:tblGrid>
              <a:tr h="915372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Ways of cooking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Things in the Kitchen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Food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97122"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microwave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a frying                              pan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cs typeface="+mj-cs"/>
                        </a:rPr>
                        <a:t>Aubergine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/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         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eggplant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036446"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steam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wok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Beans</a:t>
                      </a:r>
                    </a:p>
                    <a:p>
                      <a:pPr algn="l" rtl="0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74639">
                <a:tc>
                  <a:txBody>
                    <a:bodyPr/>
                    <a:lstStyle/>
                    <a:p>
                      <a:pPr algn="l" rtl="1"/>
                      <a:endParaRPr lang="ar-SA" sz="240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blender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cs typeface="+mj-cs"/>
                        </a:rPr>
                        <a:t>Courgettes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/           zucchinis</a:t>
                      </a:r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05543">
                <a:tc>
                  <a:txBody>
                    <a:bodyPr/>
                    <a:lstStyle/>
                    <a:p>
                      <a:pPr algn="l" rtl="1"/>
                      <a:endParaRPr lang="ar-SA" sz="2400" dirty="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toaster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  <a:tr h="1151597">
                <a:tc>
                  <a:txBody>
                    <a:bodyPr/>
                    <a:lstStyle/>
                    <a:p>
                      <a:pPr algn="l" rtl="1"/>
                      <a:endParaRPr lang="ar-SA" sz="2400">
                        <a:solidFill>
                          <a:srgbClr val="008000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4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 rubbish bin</a:t>
                      </a:r>
                      <a:endParaRPr lang="ar-SA" sz="24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en-US" sz="2400" b="1" dirty="0" smtClean="0">
                        <a:solidFill>
                          <a:srgbClr val="FF0000"/>
                        </a:solidFill>
                        <a:cs typeface="+mj-cs"/>
                      </a:endParaRPr>
                    </a:p>
                    <a:p>
                      <a:pPr algn="l" rtl="1"/>
                      <a:endParaRPr lang="en-US" sz="2400" b="1" dirty="0" smtClean="0">
                        <a:solidFill>
                          <a:srgbClr val="FF0000"/>
                        </a:solidFill>
                        <a:cs typeface="+mj-cs"/>
                      </a:endParaRPr>
                    </a:p>
                    <a:p>
                      <a:pPr algn="l" rtl="1"/>
                      <a:endParaRPr lang="ar-SA" sz="2400" b="1" dirty="0">
                        <a:solidFill>
                          <a:srgbClr val="FF0000"/>
                        </a:solidFill>
                        <a:cs typeface="+mj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482" name="Picture 2" descr="http://www.ohgizmo.com/wp-content/uploads/2010/05/kenwood_toa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509120"/>
            <a:ext cx="1440160" cy="952463"/>
          </a:xfrm>
          <a:prstGeom prst="rect">
            <a:avLst/>
          </a:prstGeom>
          <a:noFill/>
        </p:spPr>
      </p:pic>
      <p:pic>
        <p:nvPicPr>
          <p:cNvPr id="20484" name="Picture 4" descr="http://steamykitchen.com/wp-content/uploads/2011/02/kenmore_elite_blender-30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1561356" cy="936104"/>
          </a:xfrm>
          <a:prstGeom prst="rect">
            <a:avLst/>
          </a:prstGeom>
          <a:noFill/>
        </p:spPr>
      </p:pic>
      <p:pic>
        <p:nvPicPr>
          <p:cNvPr id="20486" name="Picture 6" descr="http://fryingpan-review.com/sites/default/files/frying_pan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268760"/>
            <a:ext cx="1944216" cy="864096"/>
          </a:xfrm>
          <a:prstGeom prst="rect">
            <a:avLst/>
          </a:prstGeom>
          <a:noFill/>
        </p:spPr>
      </p:pic>
      <p:pic>
        <p:nvPicPr>
          <p:cNvPr id="20488" name="Picture 8" descr="http://www.lime-office.com.au/img/productImages/jastek/02704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6451" y="5589240"/>
            <a:ext cx="969725" cy="1080120"/>
          </a:xfrm>
          <a:prstGeom prst="rect">
            <a:avLst/>
          </a:prstGeom>
          <a:noFill/>
        </p:spPr>
      </p:pic>
      <p:pic>
        <p:nvPicPr>
          <p:cNvPr id="20490" name="Picture 10" descr="http://www.livingantioxidants.com/kidney-bean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2276872"/>
            <a:ext cx="1224136" cy="936104"/>
          </a:xfrm>
          <a:prstGeom prst="rect">
            <a:avLst/>
          </a:prstGeom>
          <a:noFill/>
        </p:spPr>
      </p:pic>
      <p:pic>
        <p:nvPicPr>
          <p:cNvPr id="20492" name="Picture 12" descr="http://www.specialtyproduce.com/produce/ProdPics/629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509120"/>
            <a:ext cx="1944216" cy="936104"/>
          </a:xfrm>
          <a:prstGeom prst="rect">
            <a:avLst/>
          </a:prstGeom>
          <a:noFill/>
        </p:spPr>
      </p:pic>
      <p:pic>
        <p:nvPicPr>
          <p:cNvPr id="20494" name="Picture 14" descr="http://www.foodsubs.com/Photos/eggplant-Italia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35696" y="1551785"/>
            <a:ext cx="1008112" cy="621306"/>
          </a:xfrm>
          <a:prstGeom prst="rect">
            <a:avLst/>
          </a:prstGeom>
          <a:noFill/>
        </p:spPr>
      </p:pic>
      <p:pic>
        <p:nvPicPr>
          <p:cNvPr id="20496" name="Picture 16" descr="http://www.wingyipstore.co.uk/pictures/content1378/wok+and+equip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5976" y="2348880"/>
            <a:ext cx="1800200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03648" y="1313473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Do you like to eat ready meals?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7504" y="3257689"/>
            <a:ext cx="885698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How often do you eat ready meals at home?</a:t>
            </a:r>
            <a:endParaRPr lang="ar-SA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296144" y="5201905"/>
            <a:ext cx="824440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Are ready meals popular in your country? Why?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4" name="Picture 4" descr="http://www.ulmapackaging.co.uk/solutions-by-industry/food/ready-meals/ready-dishes/ready-meals-map-flowrapper/image_pre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970418"/>
            <a:ext cx="1684696" cy="1330790"/>
          </a:xfrm>
          <a:prstGeom prst="rect">
            <a:avLst/>
          </a:prstGeom>
          <a:noFill/>
        </p:spPr>
      </p:pic>
      <p:pic>
        <p:nvPicPr>
          <p:cNvPr id="25602" name="Picture 2" descr="http://www.euroflex.ie/admin/shop/Frozen-Dinn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2604" y="1988840"/>
            <a:ext cx="1741884" cy="1381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6" name="مربع نص 5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rgbClr val="CC66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Reading &amp; Grammar:</a:t>
            </a:r>
            <a:endParaRPr lang="ar-SA" sz="4400" b="1" i="1" u="sng" dirty="0">
              <a:solidFill>
                <a:srgbClr val="CC66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8436" name="Picture 4" descr="http://st-takla.org/Pix/People-General/www-St-Takla-org___Boy-Reading-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5" y="3000375"/>
            <a:ext cx="3857625" cy="3857625"/>
          </a:xfrm>
          <a:prstGeom prst="rect">
            <a:avLst/>
          </a:prstGeom>
          <a:noFill/>
        </p:spPr>
      </p:pic>
      <p:sp>
        <p:nvSpPr>
          <p:cNvPr id="8" name="مربع نص 7"/>
          <p:cNvSpPr txBox="1"/>
          <p:nvPr/>
        </p:nvSpPr>
        <p:spPr>
          <a:xfrm>
            <a:off x="755576" y="1412776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cartoon of Linda and her mother on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pg.14</a:t>
            </a:r>
            <a:r>
              <a:rPr lang="en-US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71600" y="3545721"/>
            <a:ext cx="612068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What do you think the article is about?</a:t>
            </a:r>
            <a:endParaRPr lang="ar-SA" sz="4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7" name="مربع نص 6"/>
          <p:cNvSpPr txBox="1"/>
          <p:nvPr/>
        </p:nvSpPr>
        <p:spPr>
          <a:xfrm>
            <a:off x="251520" y="1415678"/>
            <a:ext cx="763284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 Read the article and match topics                            </a:t>
            </a:r>
            <a:r>
              <a:rPr lang="en-US" sz="3200" b="1" u="sng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a-e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to paragraphs </a:t>
            </a:r>
            <a:r>
              <a:rPr lang="en-US" sz="3200" b="1" u="sng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1-5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:</a:t>
            </a:r>
            <a:endParaRPr lang="ar-SA" sz="3200" dirty="0">
              <a:solidFill>
                <a:schemeClr val="accent6">
                  <a:lumMod val="7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23528" y="3265820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a) Ready meals around the world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cxnSp>
        <p:nvCxnSpPr>
          <p:cNvPr id="11" name="رابط مستقيم 10"/>
          <p:cNvCxnSpPr/>
          <p:nvPr/>
        </p:nvCxnSpPr>
        <p:spPr>
          <a:xfrm>
            <a:off x="6228184" y="2708920"/>
            <a:ext cx="0" cy="38884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323528" y="3933056"/>
            <a:ext cx="590465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b) How British eating habits are changing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23528" y="4922004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c) Too busy to cook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23528" y="5570076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d) How healthy are ready meals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1115616" y="2492896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Topics</a:t>
            </a:r>
            <a:endParaRPr lang="ar-SA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6156176" y="2494637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Paragraphs</a:t>
            </a:r>
            <a:endParaRPr lang="ar-SA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7524328" y="3214717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4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452320" y="3933056"/>
            <a:ext cx="432048" cy="6480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2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524328" y="4798893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1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7524328" y="5518973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3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1547664" y="404664"/>
            <a:ext cx="640871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6000" b="1" i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N</a:t>
            </a:r>
            <a:r>
              <a:rPr lang="en-US" sz="6000" b="1" i="1" dirty="0" smtClean="0">
                <a:solidFill>
                  <a:srgbClr val="FFFF00"/>
                </a:solidFill>
                <a:latin typeface="Sakkal Majalla" pitchFamily="2" charset="-78"/>
                <a:cs typeface="Sakkal Majalla" pitchFamily="2" charset="-78"/>
              </a:rPr>
              <a:t>o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w</a:t>
            </a:r>
            <a:r>
              <a:rPr lang="en-US" sz="6000" b="1" i="1" dirty="0" smtClean="0">
                <a:solidFill>
                  <a:srgbClr val="FF3300"/>
                </a:solidFill>
                <a:latin typeface="Sakkal Majalla" pitchFamily="2" charset="-78"/>
                <a:cs typeface="Sakkal Majalla" pitchFamily="2" charset="-78"/>
              </a:rPr>
              <a:t>.. Let’s enjoy</a:t>
            </a:r>
            <a:endParaRPr lang="ar-SA" sz="6000" b="1" i="1" dirty="0">
              <a:solidFill>
                <a:srgbClr val="FF33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3554" name="Picture 2" descr="http://i.istockimg.com/file_thumbview_approve/12052247/2/stock-illustration-12052247-happy-cute-litte-boy-kid-reading-book-cartoon-illustr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88640"/>
            <a:ext cx="1440160" cy="1379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مستطيل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53097"/>
            <a:ext cx="74888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R</a:t>
            </a:r>
            <a:r>
              <a:rPr lang="en-US" sz="6000" b="1" i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a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d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 again!!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11560" y="2348880"/>
            <a:ext cx="70567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1)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Linda Roberts cooks a three-course meal every night.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39552" y="3284984"/>
            <a:ext cx="792088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2)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We spent more time cooking 20 years ago than we do now.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39552" y="4203085"/>
            <a:ext cx="705678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3)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Healthy advisers say we should never eat ready meals 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39552" y="5157192"/>
            <a:ext cx="72728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4) 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The Spanish eat a lot of ready meals.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539552" y="5805264"/>
            <a:ext cx="83884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  <a:latin typeface="Candara" pitchFamily="34" charset="0"/>
              </a:rPr>
              <a:t>5)</a:t>
            </a:r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 Linda doesn’t think her mother will start eating ready meals.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251520" y="1196752"/>
            <a:ext cx="842493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Franklin Gothic Medium" pitchFamily="34" charset="0"/>
              </a:rPr>
              <a:t> Are sentences 1-5 true or false.                        Change the false ones:</a:t>
            </a:r>
            <a:endParaRPr lang="ar-SA" sz="3200" dirty="0">
              <a:solidFill>
                <a:schemeClr val="accent6">
                  <a:lumMod val="7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6626" name="AutoShape 2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6628" name="AutoShape 4" descr="data:image/jpeg;base64,/9j/4AAQSkZJRgABAQAAAQABAAD/2wCEAAkGBhISERUTERQWFBQWGRYWGRgXGBUVGxgVFxQWFRkYGBMXHiYfGhonGxUXIS8hIycpLSwsGh4xNTAqNScrLCkBCQoKDgwOFw8PGiwlHiUvNSoqKSwtKSksKSopKSwpLSkpKTUsKSwsLC8tLDQsKSkwLCwsKSwwLCwpKiksLCwpKf/AABEIANwA3AMBIgACEQEDEQH/xAAcAAABBQEBAQAAAAAAAAAAAAAAAwQFBgcIAQL/xABLEAACAQIDAwULCAgGAQUBAAABAgMAEQQSIQUGMRMiQVFhBxQjMkJxcoGRk6EXUoKSsbPR0jQ1VGJjc7LBFjNDU3Tw8SSiwsPTg//EABoBAQACAwEAAAAAAAAAAAAAAAABBAIDBgX/xAAyEQEAAgIABAMECQUBAAAAAAAAAQIDEQQSMUEFEyFRUmFxFDJCgZGxwdHwIjSh4fEV/9oADAMBAAIRAxEAPwDcaKKKAooooCiiigKKKbYraMcZAY3Y8EUFmI4XCLrbUa8B0mgc0VW8dvS45sUZLm4C25RywAOXk1IUHiDmkUroSLa1FY7EuSDisYyKMwMMTRrr0rLieaoIHkrZlvfMwsQFrxO2I0JUXdl4hNcvDx28VOIPOI0qMO8IcEiaCJRxCsMRJqPmocqEHscHsqnSTbPQL4EEBTlLR8u2W+bmy4rLHob3yrIOnNSWI7oqf6WHeYAixfFZE1FrKYlMVv3WI81BZ5d58Ev+biZyTpZllhDeiMiD2V5Lt/ZyJaSN2Q9MiPKLedy1QWz95dolA2FwmCiU3JUN09eaJrN7KUm2ztg68rhof3eSxLj63IH7aCZ2ftDZJ58WGUfvJgnP/ujjNSCYnBayZ2it0u08AH0ZCq/CqfPjcYzKcTidkkjUGW8bDtBkj09lO8MdosQYeeoJJbD42CRST+5NB8MwoLhhY8y5sPis418bJMtz1lbN6gwpYY2VNJYrj58RzC2guYzZlvqbDNbrNZ7tPHOjCTE7MdiupkOGHKsRfUYnCSPY8PGVB030tSuxN64ZNMPinRgNY3lE/OLcF5fI7P0DxgPmmg0fC4xJBdGDAaHrBtezA6qdeBsaWqmSbWOde+ECycBIhaF8q2JF3FnQZmJLBV0Jy1KYLeMLZZjoRcORkOWwOZ04WsRd0JTpOThQT9FeA34V7QFFFFAUUUUBRRRQFFFFAUUUUBSOKxiRgFza5AA1JJPQqjUnsFIYvaBDcnEueTpHBUHznYcOwcT0aXIh5sSEY5WMk+qNLbMQeLRwRdemoGi2Bcm2oOcXjpGspzR5hdYkymZxwuzeLEvWe0c4HQwO0tqRwsYUHLYhzphoCzDiRnxE/jPa3AkdAtYZqhd4d7VSNxC4DHUkNnLWsC7yf6lr9iDUDPxWL3f3cx2LjLyONn4E2JOnKzqfKd2tmBvoWsmvNTLpQK7W3iEbcmZHaQ6cjhQtxl4LJPbJGi2HMF1AzZkuCx+8Hu1i5hnP/ooQAPBhTKEBI1xU5slg3kXFhpparNsfY0GHOTBYctJoTLLz5ewkORyeh0zZTrojAEVOwbt5yHxLmRrg2DGwPpaG9ydVCDhzRQUPDbnYEEjk2xkpuTrJiWLDUOZZSkQLDUM0eVrWzGrNgt3cSCDCkOGGoJOpZbaExYdYlB6LFtLcat8GHVBlRQq9SgAam50FKUFbg3NN80mJnYniEYxL6gCW9rGnR3RwxADh3t0tJJm+sGBNTVFBDf4Rw3zZPf4j/wDSonaPcswEzZisiN0MsjXHra9/XVvooKS24uKiv3rtCcLe4SRswvwuXIY2/dAXz1A7f2Jijfv3CxY1NPCcmiyADm3vGV46nWQBRqa1Sigw84aSCIvgMSVjAJOFxDCRMoBZVVZALk6kAB7ixLEWppsnuiIDkxCNhyTc8mDLCxuTmbCyEENe5zxOrXI6qufdeWBYUQIBLKxuy6HILFr243IQa8bdlZBNhWAt46dXG3q4jzitdr6nT08HBTkxeZLadkbypEueBxJCxAEYcNHnI8WCd8pjc/7U2XMSMpF9blsza8WIXNGb9akFWU9TIdQeI9Rrl7B4uWBs8LGxFiOIK/NYcHU9TC3rq4bu7+iI3cMtvmNa3AXQsDkNgOa10OUAjgY8otEqmTh7Vb7RULsPeNJwoJF2AKsNFe65tASSrW1ykm41UsLkTVZK4ooooCiiigKKKKAqOxmLZmMMJs+md7AiJT2HQyEcF9Z0sGV2hi2XLHHYyvfLfUKBbM7AcVFxppclRcXvUVtPEGFRhsOw5VgXklc6Qx6555SLXYkHKulyDwVDYEcbtBUzYfDG2W7TSliMt+JaU+Ubatx0IXUHJnm8O8sbKIoMzI3NsgOaVC4UaKbrCzc1Y1N3PEknMrnePHIy97xkrAOcVN88hNvCzZbNduCoADbhZiBFIbm7E5HPO4CyAixYBhAtipdgujTtcqqKLKtgNG8IBsDcpYmE2O8NMozpAxRYoE1tJNYZFsLgdAs1gTe1ww2z5Z2EkjMANQbFTb+FGf8AKH77XkOtsotTjZ2yc3OkBC3zhG1YtpaSY+U+gsOC2HSBaZoEsNhUjUKihQOgfaes9p1NK0UUBRRRQFFFFAUUUUBRRULvjtnvXByyg2a2VPTbmj2Xv6qiZ0ypSb2isdZZHv7tjvjGyEG6J4JfMhNz62zVXqKKozO527vFjjHSKR2ITYUHUaH4Hzj+/Go2eAg9R9nZcN/fh5uFTNfEsQYa/wDisq20r5+Frkj06nu6e+Zw3gcQCYOAYDnQnNm8S/OjuSSlwRfMhU6nat3N4g4VHbNmAMcgOYOpvbn2F+Bs1hexBAYEVzziYPJPHgD0EfNJ6Ow8QdOnWY3X3p72PJSk8gTc2BLRMbeEUAg8QM6g62BFjlK2a325ziuEmkzMOkaKhN3Nt8qvJyFTKoDBhYrLGwBWVCNGBBFyOsaLcCputjzRRRRQFJYrErGhduAF+s+YDpJOgHSSKVqOl8LMF8iKzN+9KRdF8yjnHtKa6EUDWXFd7RNNIpaaVlVUBBJckiOFSBwFzc8Bz24VUt49uCNTCrB5pH55AuJJhoeZe5ijIChT4zLbXKwZXeTbpaTlENyC0WHy6lSbCWdR0vZljj43Zxpa5NXwuzTLiMh10yEIb2iBCMiNfi7ERhuNruToWcHm6uwAcrBjykpcxueeQdeUxkjHqsyx30Lc62gK2vaW28Ns+COeZXXDBgkKIuZixUkTOCRqQvNHQNeJsq2yNliWVwQpRCI3t4rZQLxIOhLhQRwKxxKdc9oPu9fq+P8Anp93JQK/Lts3qxHuh+avfl22b1Yj3Q/NXPtFQl0F8u2zerEe6H5qPl22b1Yj3Q/NXPtFB0F8u2zerEe6H5qPl22b1Yj3Q/NXPtFB0F8u2zerEe6H5qPl22b1Yj3Q/NXPtFB0F8u2zerEe6H5quO7m8MWOw64iDNkYsBmGU81ip0uekVyZXR3cZ/VMPpS/etUoXisp7ru2c0seGU6RjlG9NhZfYt/rVqOKxCxozubKoLE9QAufgK542ttFp55Jm4yMW8wPAeoWHqrTltqNPY8Jw8+Wbz0j8zSiiiqrqRRRRQJzQhhY/8Ag9dRuJgPE+Muh7R1+wX81+o1LU2xiG2YcV+K9PrHEeas620qcThi9ZlP9z7eR0ZIAQHVr4dmOUBjcmBj/tyXNr3yubjxtN22VtJZ4llS4DDgRYqwJVkYdDKwII6wa5bUgEnoAvp0px083HzadFa/3Lt7c7mKQ857ZjpZpbc2UdfKKtm/fQHXlNLVbdnLcTg5Y54ahRRRWakRxeJEaM7cFBNhxNugDpJ4AdZqC2pMYMLlYjlJMzyENYa86Sz2FluwjDG1sy63qT2lznii01YyMLi+SKxvY8RnaMesVT9+doOTaMXZnCINRcxsqIoPQXxM0dzqCsWo5poK++K5zTsfFbveEG48LlZnYLcW5NC7WFrPJYZsiky+6UfI4VsaVBeQqkCnQMzHkoQSAAFBe1wLDPKbDNlWB25spmxEOBhJsgXCg6+NLaXEykHrRem4I0BBWtD73VsRDEgtHAbKAelE5zHrtnjTXW7vfoNBM7K2asESxJchb3J4sxJZnb95mJJ7TVA7vX6vj/np93JWlUx2tsTD4pBHiYkmQHMFdQwDAEXsemxPtoOR7UWrqL5N9lfsOH92tHyb7K/YcP7tahLl21FdH7z7gbNjwWJdMHArpDMysI1BVhGxBB6wda5voPaKK8NB7ai1dPYfuc7LKKTgcPcgf6a9VKfJvsr9hw/u1oOXbV0d3Gf1TD6Uv3jVKfJvsr9hw/u1qa2bsuHDxiKCNYoxchUAUC5ubAdtShVO6rtnksIIVNmmNvoLYt9qj11jtWbuibZ74xr2N0i8EvnUnMfrE+yqzVPJbdnY+HYfKwRvrPqKKKK1vQFFFFAUUUUEXKmRrDr5vn4gebX4mn2wceYJlZTlAtYnoUm6k+g4F+iwF83in4xsVxpx6PONQPXqPpUz5W2p4cfotxPnBF79ulb6z3eLxGKImaz0l07sPaoxMCTAWzDnKeKupKuh7QwYeqn9Zz3JNt50aFuNs/ZnTLHIPqmB/wD+p7a0arEermr1mtprKJfE5ZMRMQSIkVQunkqZWy9RbOq/QWqlhwTi7sA64MNI2UZOUmVWjSwva7TzYs+dV6qsE8yDDs5JKPOzMepY5CW+EJqsxYjkdn4mc5UlaSYuutuUw4kZ8nYZkeQemali83LRTicTimBZYENiAGzPIWd3jYdDKitlOoMzCrjsfDESHNlLIihiDe00rNLMNdbf5NuwCq1uRsrksGkbKFafEXYa2ZYlWzpbhmWBWsesirdspgzTsBYmUqe0oqoD7AKCQooooCiiigh98f1fi/8Ajz/dNXKFdX74/q/F/wDHn+6auUKJe14fxr2vD+NQOwsJ4i+iv2ClaSwniL6K/YKVqUConenbHeuFlm8pRZe120Xz6m/qqWrLu67tq7x4VTovhH9I3CD2XPrHVWN51G1rg8PnZq07d/kzkm/HU0V7lPUaMp6jVF224eUV7lPUaMp6jQ3Dyivcp6jRlPUaG4eUV7lPUaMp6jQ3BOXhfq19mv2XqLlW1x1Ejr83nPi/CpcioyddNOOg87WB+03+jWykqPGV3ESn9xdud7YmN2NlVlzX15h8G4HUMjB2P8Nequi65c2QfCxWbKGdEzaaLIQjNr2Ox+gK6P3axvK4WF+cbovjG7aCwLfvEWJ89WadHM8ZXV9+1FYxvAYQJqsz3PVaZXc/1mqrtvGmPY8cjgMGjeU6a58RikdD61aUeup6eRo9m4JuDRxI/rTBsf7VX95Ib7KhR+mHZCeYmVgf7Vmprhuxhci4eK9xFC516pJbRn6qOKl9jPmjLdJeW/qldfsApjuxYor9PIYZD6o2k/8Atp5sIeB+nN9/JQSFFFFAUUUUEPvj+r8X/wAef7pq5Qrq/fH9X4v/AI8/3TVyhRL2vD+Ne14fxqB2FhPEX0V+wUrSWE8RfRX7BStSh8TTBFLMQFUEkngABck+qsFfaZxO0Fmby54yAeheVUKPq2+Nab3UNtcjgzGps8xyduQaufZYfSrJNi/pMH82L71ar5besQ6DwvDrFfLPf0h0N3qnzF9go71T5i+wUrRVh4G5Jd6p8xfYKO9U+YvsFK0UNyS71T5i+wUd6p8xfYKVoobkl3qnzF9go71T5i+wUrRQ3LAd81Ax+JA08IfsFVicc0j1+0v/AGFWjfX9YYn+YfsFVtvK+j8ZGH96p/al2Wt4KfL9DMLZLjjYW7Oc6D+oV0PsDaARHA4GR2HosQRbstaud4nuhPVH/S9/7VpeMmxAhwnImwOGjJ0vziXv8LVYp3c9x2v6JhaN7MQTgI8vigYyM+aPB4xF+KCozbMgbAxk8EODB7O95Z1Pxiqwbyfok6toElkFv3ZUYC/nMo9tVnC+E2fMshGb/wBOxt5AnxcsgB7RHiFv562PNXXdJSFdT5IgX2YWEH43p/sJbQ2Pz5vv5DUVuNig8ObNmZwkjdhkBOU9otl9VS2ygw5UMLeFe3omxH2mgf0UUUBRRRQQ++P6vxf/AB5/umrlCur98f1fi/8Ajz/dNXKFEva8P417Xh/GoHYWE8RfRX7BStJYTxF9FfsFMt4trDDYaWY8UU2HWx0Ue0ipTWs2mKx3ZL3Sts8vjWUG6Qjkx6XFz7dPojqqA2L+kwfzYvvVprJIWJLG5JJJPSTqSfXTrYv6TB/Ni+9WqO9227auKMWDkjtDouiiirzhxWbb67/4rC4x4YuTyBUIzIWN2W51zCtJrEu6f+sZPQi/orXlmYr6PS8Mx0yZuW8bjRf5V8f/AAfdn89Hyr4/+D7s/nqnWotVbnt7XSfQuH9yFx+VfH/wfdn89Hyr4/8Ag+7P56p1qKc9vafQuH9yDnaOPaeV5ZLZ3OY2FhfhoPVUYRofo/et+NOWawJ6tfZTduapv+78ACfiDUQzyRERqOmjHAp4N/QYe1pPwrd93MNG2Cwpe1+RT4XH9jWFRAiA2F2OVR2lrG3tY1qm8u2Dh+91iDZGgSQWB0EkkjAG3SARVqndzHG6iuOvwXLebDXTEpoM8QnU2J8Jh2BYt2W5Cw6ed1VStlo0mGmjYgcrg5c1hY98RZCAR84WdLfwW6q0rbK2CSHUI4LDW2RgY3uOBADX100vWe4LFnDTMpHNw06BywXSGUMGdj0sWGJYga3nFbHmpPuZ4sCSWLmg2zBVvzFLmYBj0vfEkHqyW6KuGDGXETrcnMIpNeABVorD3JP0hWf7FVsLtGAc4KxfDsOu+Yo587gsT14hB0VoOK5s8TdDCSM9VyFdSfdkD06B/RRRQFFFFBFb1QM+BxSICzNBMqgC5LGNgAB0kmuaP8EbQ/Y8R7p/wrqyig5T/wAEbQ/Y8R7p/wAKDuRtH9jxHun/AArqyigSwwsig9Q+wVnHde21/lYZT/Ff4hAfifUtaU7gAkmwGpPUBXPe8W1jicTLN0Mxy9iDRR7APaa1ZbajT1vCsHmZueelfzR1PNi/pMH82L71aZ082L+kwfzYvvVqrHV0+X6lvk6Loooq+4IVF47djCTOZJYI3c2BZlBNhoNalKKMq2ms7rOkJ/gnAfssX1RR/gnAfssX1RU3RUcsM/Pye9P4yhP8E4D9li+qKz3upbGgw7wCCNYwwkvlFr2KWv7TWu1l3dk/zMN6Mv2x1ryRHK9Dw7Le3EVibT+PwZtLwt1kD8fhem2K1Ww8pj6uNviB7aXdtb/NF/WeA9n2imeNbgo46JftNiT/AE+2q9XQcRaOWTzY+DMsuHiQlS8oYMBfKS/Ma3SAcp8wNb3idmCaWQlQQhCL2KI0NvrM1ZT3LdmcttNG8jDoz9P8tBfzsT9E1s+xNYs4/wBVnkuDcFWYlSOwplNWqdHMcfaJy6jt6HssQZSrAFSCCDqCCLEEdVqzTeCAxysGPOZeSLmxKsrKY5WPADMYHZ21u9hYXrTqqe/+yw0PLhb8n4460Fxe/QQGcXsbB2IFwpGaiqszBsjDmX5I3Pk5jmiZuJJjmQq/VfU82r/icRy+FWZAcy5ZQtgzBkN2jte2fRk7DVBhMckbRyMRljd8+hz4VyOVNtRmilEcpU8AdcxLXk9wNvMk0mEnIDMzEa3tOtuVW/SG0lU63ztc3IADQI5AwBUggi4I1BB1BBr6qP2RzQ8X+01l/lnnJbsAOX6NuipCgKKKKAooooCiiigqfdK2zyGCZQbPMeTHmOrn6oI9dYpVw7qG2eWxnJg3WEZPpmzP/wDEfRqn1Ty23Z1/huDysETPWfUU82L+kwfzYvvVpnTzYv6TB/Ni+9WsI6r2X6lvk6Loooq+4IVm2+u/+KwuMeGLk8gVCMyEm7Lc65hWk1iXdP8A1jJ6EX9Fa8szFfR6XhmOmTNy3jcaL/Kvj/4Puz+aj5V8f/B92fzVTqKrc9va6T6Dw/uQuXyr4/8Ag+7P5qg9496psYVafJ4MNbKpXQ2Jvqb+KKia+G1Nugan+w/vUc0z1lNeGw455qViJJubAX6TmPq1t7bDz0wjbM9/m3N/3jqT6rj6tL4yfU9PkjtPE/bb2UvsTYrzypAnjSGxOugvzmJGurG1xra514VsrCjxOSN/CPVp/cu2cY9nSTDmyYuTJGw0YRjwSEE3BK3kcVp0cYUAKAABYAaAAaAAVD7NwCo0cMYtFhUCjtkZbdFuCanoJl61qaqzHo5i9ptabSK8ZQRYi4OhB6q9oqWLMdo7JfBzCKPgjcvhr5iCg5jwNoSRlcx21urQkC8ZvAbew/IlMREWES5FuDmZI1JMLDXKZIrMoFyHVLX0LNrG8mxO+oSgIWRTnjci4WQAjUdKkEqw6VZqzPDzszOroeUQMuIgJuzw3Ado26ZIyFIOgdRH8wGiV62VtsShJzlEi5YpwpuMr6xyA8THc5lb5sj9N7Wesr2PhXwrCJSJ0KsITYcniMM188BXWzjUgWv4y2IWMNfd29qCWPLmLFLanVihvkZv3tCD1lWI0ohL0UUUBRRRQFMNubUGHw8kzeQpNus9A9ZsKf1nHde2zZI8Mp1Y8o/oroo9bXP0e2sbTqNrHC4fOy1p/NMymmLszMbsxLE9bMbk+0mviiiqLuIjXoKebF/SYP5sX3q0zp5sX9Jg/mxferUx1YZfqW+Touiiir7ghWJd0/8AWMnoRf0VttYl3T/1jJ6EX9Fas31XreE/3H3SqtFFeM1uNVHVvHa3n6B20lLJkXtPX19JPYPwFfV7c5uPADq7PP1+bsqPxMhcgDUnQDo8/ojX49dZ1jannzckfHs+M2Zr8ABx6hqbntOreyth7nm73esTYmVDypygJwOdhaOEX4EBhe58Zze3Jg1VO57umZpFnK3jV7RZuEsqkFpGFtY00Y9BYIt+NbDszDBmBW5iiJCX4vJqHlY9OpYDrJc63FrNI7uZ4vNv+iJ+Z9s7CGNAGN2JLORpd2N2IHVfh2AU6oorYoCiiigKq+9W7Od1xUIKzxkHMoBY20DBfKIFwV8tSV4hCtoooMrmwiOsqoSsTkSPGrZWw0/k4jDSm1omIBDaBW0fLdjGbJ2tImI5+mKizZlC5FxMdhmZFOqk2BePijBWF10qz717tvfvnC6Spdio8oHxrW69br08QCbh6cXjmVTLmWNCAs8YPKYRwSAsijUw3vlOmTUKRqqBqOyNsR4mMSRHQ8QdGU2vZh0H4HiCRrT2sbfeaTZ2JCzKQshzDERC6OpNi5TxTqbuotqxNle5k03ZG8ccyrcqC3ispuj6+Q/zutDZh1EakJeiiig8Jrn7enbHfWLlm8kmyegui+0C/rrW+6JtnvfBPY2eXwS/SBzH6oasPqvmt2dD4Pg9LZZ+UfqKKKKrugFOdmTBJonbRVkjY9OiurHTzCm1FGNo5omG2fKfs/8A3W91L+Wj5T9n/wC63upfy1idFbvOs8n/AMfB7Z/x+zbPlP2f/ut7qX8tZjvztaLE4x5YSWQqgBIK6hbHQ61A18s/QNT1fieisbZJtGm/BwGLhr89Zn7/APj1mtxpJ3tq3qH/AHpr5MmunOb4L/3201nxOXxee/X0L/3/ALa+sRVuy54rG5e4yY8PLPAfNHWf7DpOvRYTu5u5rYkkyFlgUgSyAHMxPCCIdMjaDTxQes2pPdbdKXFMGJMcFwXmIuSCbWjXypG4Lp5gbVs+zcDkCQwII+TGVF0K4dSNXfofEMDe2tsxvxJaxWjn+K4vczy9fy/2+tnbNsBDGvJ2VVfKbCCEarBGy+Wb3Zgb6k38SrJFEFAVQAoAAAFgANAABwFJ4TCrGoVb26ybkk6kkniSemlq2vJFFFFAUUUUBRRRQFVnbm6V5TicIRFiPKHBJhws+hs1vKsb8GDCrNRQZPJg1LNDYx87M+FkFlRicokhIJMXSAULIQxAzjwdQ/JSYB7xZjHLYZGAMcoU6jLbKzDW6Dni5yqCpSte23sCHFKFlBDLfI6nK6E6HK3UekcCOINUTamzsXg8wkCz4c+M+TMjKAP0iDybBfGXQC9rc1UBfY3dEC82YPGBp4W7ppfxMSLlTzTzZQeHj9NXXAbfhly2axbxQSOdx8RwSr8D4pNZUdnYVjfDscJJZrxSP4F9QObOwZY3DBQBIpXMuUg2uGh2PiMPmAgdJWJuiDKJBdRzoAzLJ2sr5QpzNYm1En/dU2zyuLEKnmwi303sW+AUe3rqlUyaeUsWYtcm5Oji5ueIIsTY6dVfQxpvY5SewsD9Vh/eqd4mZ267hMuOmKtYO6KROJtxVvZf7K+O/l6n+o/4VhqV2c1I6yc0U3GOHzX+ow+2vDiWPir7bj4AGnLKPOp2k5r5aQDz9Q1PspqXY8TbsAAPxNyPVXxyi9ABv6wfbYX9RNZcrXbiI7FzOTwufRsfa3ij40kz9BP0E6fO/E/CvrDYaWcHk1Z1GhKjmg6aNK1kB7OPUKn9jbgSyAS4mRcNhiQM9iTITwWK+srHoIBGuma1q2RSXnZuOpXrO/5/P2VyKOSZhDCjSOeEUYuT5yOjrOgq8bB7nSob4u0ko/0UsyIV1OckhZGHzbiNfLY3Cm2bFwSophwEDYeM+O1rzyW/3HOkPToxzi4sovarNszdlUA5SxGnMHi3HDOTrIR0XAUdCr0bq1iHiZ+Kvln4GWyNlswGQ2UXtINQCdG5HMBncjQzMALaIoBIFkwuFWNQiCyj18dSSTqSTqSdSdTStFZqgooooCiiigKKKKAooooCiiigKKKKCv7U3LgluUAjY9Q5t7EaoCLcfJKnU2IJJqt4zdfERJyasyxjULlE0QIvYqgXMthawRYiCSc5OtaJRQZFNgsWQWkhhxsYJU3UvIijLcCUFnz6NzDKfGF7WsYqc7IduSxEGKwElhfKwlRLnQMDmC6fOUVtGK2bFIQzoCwBAbgwB4hZBzl4dBpnjdlAI1pJLHTKxWRbeaRWqNMq3tXpLIMXuTgAA8e0ciNbJy2HlQMTwtKhRW9SmkT3N8TxTEQleg2xmvq5M1ZtvbUXBuixYbDXYkF+SEb8PnwlKf7F3YweI8K8AWTjnSTEK31uUvUcsN8cVlj7Skx9znFsbctGfMmM/vh6+G7n04bI8i5jrlJsxHSVjmMZb1VYt79l4eIktFy1uHLTYpx7OVFTe6uFSSJGUGMWAyq8jrYjhlmZ6jkqy+m5/eUGfcFYgGxOKjhXiLqVLAHoSZkCntBepDZWyMAXyYdHxcnWVabpBUlVRYhpmHOQqf8AcFaphNzsLGcyxjNxuAqerwYW47DepfD4ZI1CRqqKOCqAoHToo0FZahptmvbrKh4Pd7GSMvgY4lWwDzkSMot/pYSO8cdjrZma9hqCM1WXD7rJmzzu80lrXPN00uBbUKSPFvr03qcoqWp8QwqihVAVRoAAAAOoAcK+6KKAooooCiiigKKKKD//2Q=="/>
          <p:cNvSpPr>
            <a:spLocks noChangeAspect="1" noChangeArrowheads="1"/>
          </p:cNvSpPr>
          <p:nvPr/>
        </p:nvSpPr>
        <p:spPr bwMode="auto">
          <a:xfrm>
            <a:off x="9017000" y="-728663"/>
            <a:ext cx="1495425" cy="1504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6630" name="Picture 6" descr="http://www.diabetesmine.com/wp-content/uploads/2011/09/true-fal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9169" y="72008"/>
            <a:ext cx="2187327" cy="198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صورة 20" descr="True_or_False_Fotolia_15918310_XS.jpg"/>
          <p:cNvPicPr>
            <a:picLocks noChangeAspect="1"/>
          </p:cNvPicPr>
          <p:nvPr/>
        </p:nvPicPr>
        <p:blipFill>
          <a:blip r:embed="rId4" cstate="print"/>
          <a:srcRect l="15980" t="29382" r="58505" b="27909"/>
          <a:stretch>
            <a:fillRect/>
          </a:stretch>
        </p:blipFill>
        <p:spPr>
          <a:xfrm>
            <a:off x="8316416" y="3236979"/>
            <a:ext cx="648072" cy="696077"/>
          </a:xfrm>
          <a:prstGeom prst="rect">
            <a:avLst/>
          </a:prstGeom>
        </p:spPr>
      </p:pic>
      <p:pic>
        <p:nvPicPr>
          <p:cNvPr id="22" name="صورة 21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2204864"/>
            <a:ext cx="612576" cy="684584"/>
          </a:xfrm>
          <a:prstGeom prst="rect">
            <a:avLst/>
          </a:prstGeom>
        </p:spPr>
      </p:pic>
      <p:pic>
        <p:nvPicPr>
          <p:cNvPr id="23" name="صورة 22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4149080"/>
            <a:ext cx="612576" cy="684584"/>
          </a:xfrm>
          <a:prstGeom prst="rect">
            <a:avLst/>
          </a:prstGeom>
        </p:spPr>
      </p:pic>
      <p:pic>
        <p:nvPicPr>
          <p:cNvPr id="24" name="صورة 23" descr="True_or_False_Fotolia_15918310_XS.jpg"/>
          <p:cNvPicPr>
            <a:picLocks noChangeAspect="1"/>
          </p:cNvPicPr>
          <p:nvPr/>
        </p:nvPicPr>
        <p:blipFill>
          <a:blip r:embed="rId4" cstate="print"/>
          <a:srcRect l="58589" t="33872" r="15896" b="26364"/>
          <a:stretch>
            <a:fillRect/>
          </a:stretch>
        </p:blipFill>
        <p:spPr>
          <a:xfrm>
            <a:off x="7343800" y="5048672"/>
            <a:ext cx="612576" cy="684584"/>
          </a:xfrm>
          <a:prstGeom prst="rect">
            <a:avLst/>
          </a:prstGeom>
        </p:spPr>
      </p:pic>
      <p:pic>
        <p:nvPicPr>
          <p:cNvPr id="25" name="صورة 24" descr="True_or_False_Fotolia_15918310_XS.jpg"/>
          <p:cNvPicPr>
            <a:picLocks noChangeAspect="1"/>
          </p:cNvPicPr>
          <p:nvPr/>
        </p:nvPicPr>
        <p:blipFill>
          <a:blip r:embed="rId4" cstate="print"/>
          <a:srcRect l="15980" t="29382" r="58505" b="27909"/>
          <a:stretch>
            <a:fillRect/>
          </a:stretch>
        </p:blipFill>
        <p:spPr>
          <a:xfrm>
            <a:off x="8316416" y="5829267"/>
            <a:ext cx="648072" cy="696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7" name="مربع نص 6"/>
          <p:cNvSpPr txBox="1"/>
          <p:nvPr/>
        </p:nvSpPr>
        <p:spPr>
          <a:xfrm>
            <a:off x="251520" y="1700808"/>
            <a:ext cx="8568952" cy="53860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i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Pg15 (5): </a:t>
            </a:r>
            <a:r>
              <a:rPr lang="en-US" sz="4000" b="1" i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article again. </a:t>
            </a:r>
          </a:p>
          <a:p>
            <a:pPr algn="ctr" rtl="0"/>
            <a:endParaRPr lang="en-US" sz="4000" b="1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 a piece of paper:</a:t>
            </a:r>
          </a:p>
          <a:p>
            <a:pPr algn="l" rtl="0"/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write the verb forms in bold. </a:t>
            </a:r>
          </a:p>
          <a:p>
            <a:pPr algn="ctr" rtl="0">
              <a:buBlip>
                <a:blip r:embed="rId2"/>
              </a:buBlip>
            </a:pP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 Put them in two groups.</a:t>
            </a:r>
          </a:p>
          <a:p>
            <a:pPr algn="ctr" rtl="0">
              <a:buBlip>
                <a:blip r:embed="rId2"/>
              </a:buBlip>
            </a:pPr>
            <a:r>
              <a:rPr lang="en-US" sz="4800" b="1" dirty="0" smtClean="0">
                <a:solidFill>
                  <a:srgbClr val="FF0066"/>
                </a:solidFill>
                <a:latin typeface="Sakkal Majalla" pitchFamily="2" charset="-78"/>
                <a:cs typeface="Sakkal Majalla" pitchFamily="2" charset="-78"/>
              </a:rPr>
              <a:t>How can you name these two groups?</a:t>
            </a:r>
          </a:p>
          <a:p>
            <a:pPr algn="ctr" rtl="0">
              <a:buBlip>
                <a:blip r:embed="rId2"/>
              </a:buBlip>
            </a:pPr>
            <a:endParaRPr lang="ar-SA" sz="4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51520" y="253097"/>
            <a:ext cx="74888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Focus on grammar</a:t>
            </a:r>
            <a:r>
              <a:rPr lang="en-US" sz="60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!!</a:t>
            </a:r>
            <a:endParaRPr lang="ar-SA" sz="6000" b="1" i="1" dirty="0">
              <a:solidFill>
                <a:srgbClr val="00B0F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pic>
        <p:nvPicPr>
          <p:cNvPr id="22532" name="Picture 4" descr="http://www.clipartguide.com/_small/0008-0805-3012-51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16632"/>
            <a:ext cx="1872208" cy="1461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6" name="Picture 8" descr="http://1.bp.blogspot.com/_GmKX5dyomJY/TUixuE_uzHI/AAAAAAAAABU/i_k9wiTyT6A/s1600/pap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11056">
            <a:off x="5630120" y="2614912"/>
            <a:ext cx="1368152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260648"/>
          <a:ext cx="8352928" cy="482453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1156"/>
                <a:gridCol w="4091772"/>
              </a:tblGrid>
              <a:tr h="90542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Continuous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Simple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17955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cooking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cooks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making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spend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writing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believe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growing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need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23200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 becoming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live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808356"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cs typeface="+mj-cs"/>
                        </a:rPr>
                        <a:t>is doing</a:t>
                      </a:r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buy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323528" y="5325015"/>
            <a:ext cx="885698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36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A- Match the verbs above to the meanings ?</a:t>
            </a:r>
            <a:endParaRPr lang="ar-SA" sz="36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340768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Continuous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73294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happening at the moment of speaking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cooking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making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happening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around now but not at this exact time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am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writing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is doing</a:t>
                      </a:r>
                      <a:endParaRPr lang="ar-SA" sz="3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changing over a period of time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becoming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880746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is growing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331640" y="116632"/>
            <a:ext cx="644420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Be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(is/am/are)</a:t>
            </a:r>
            <a:r>
              <a:rPr lang="en-US" sz="4000" b="1" dirty="0" smtClean="0">
                <a:solidFill>
                  <a:srgbClr val="00FF00"/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err="1" smtClean="0">
                <a:solidFill>
                  <a:srgbClr val="FF0000"/>
                </a:solidFill>
              </a:rPr>
              <a:t>ing</a:t>
            </a:r>
            <a:r>
              <a:rPr lang="en-US" sz="4800" b="1" dirty="0" smtClean="0"/>
              <a:t>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340768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Examples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352303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happening at the moment of speaking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They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are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play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 right now.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3580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happening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around now but not at this exact time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Maha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tak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three courses this semester.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55975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changing over a period of time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My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writing </a:t>
                      </a:r>
                      <a:r>
                        <a:rPr lang="en-US" sz="3200" b="1" i="0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is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improv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ing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by the time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331640" y="116632"/>
            <a:ext cx="644420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Be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(is/am/are)</a:t>
            </a:r>
            <a:r>
              <a:rPr lang="en-US" sz="4000" b="1" dirty="0" smtClean="0">
                <a:solidFill>
                  <a:srgbClr val="00FF00"/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err="1" smtClean="0">
                <a:solidFill>
                  <a:srgbClr val="FF0000"/>
                </a:solidFill>
              </a:rPr>
              <a:t>ing</a:t>
            </a:r>
            <a:r>
              <a:rPr lang="en-US" sz="4800" b="1" dirty="0" smtClean="0"/>
              <a:t>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71053"/>
              </p:ext>
            </p:extLst>
          </p:nvPr>
        </p:nvGraphicFramePr>
        <p:xfrm>
          <a:off x="395536" y="1412776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Present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Simple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73294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Habits, daily routine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 cooks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66"/>
                          </a:solidFill>
                          <a:cs typeface="+mj-cs"/>
                        </a:rPr>
                        <a:t>Buy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that are permanent or true 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Spend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Need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79009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Describe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states (</a:t>
                      </a:r>
                      <a:r>
                        <a:rPr lang="en-US" sz="2800" b="1" i="1" baseline="0" dirty="0" err="1" smtClean="0">
                          <a:solidFill>
                            <a:srgbClr val="CC0099"/>
                          </a:solidFill>
                          <a:cs typeface="+mj-cs"/>
                        </a:rPr>
                        <a:t>stative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verbs)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Live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880746">
                <a:tc vMerge="1">
                  <a:txBody>
                    <a:bodyPr/>
                    <a:lstStyle/>
                    <a:p>
                      <a:pPr algn="ctr" rtl="0"/>
                      <a:endParaRPr lang="ar-SA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kern="1200" dirty="0" smtClean="0">
                          <a:solidFill>
                            <a:srgbClr val="CC0099"/>
                          </a:solidFill>
                          <a:latin typeface="+mn-lt"/>
                          <a:ea typeface="+mn-ea"/>
                          <a:cs typeface="+mn-cs"/>
                        </a:rPr>
                        <a:t>Believe</a:t>
                      </a:r>
                      <a:endParaRPr lang="ar-SA" sz="3200" b="1" kern="1200" dirty="0">
                        <a:solidFill>
                          <a:srgbClr val="CC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899592" y="-84876"/>
            <a:ext cx="7200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She/he/it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smtClean="0">
                <a:solidFill>
                  <a:srgbClr val="FF0000"/>
                </a:solidFill>
              </a:rPr>
              <a:t>s</a:t>
            </a:r>
          </a:p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I/you/they/we/you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smtClean="0"/>
              <a:t>+ V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5536" y="1412776"/>
          <a:ext cx="8352928" cy="52565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268439"/>
                <a:gridCol w="4084489"/>
              </a:tblGrid>
              <a:tr h="986508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Meanings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Examples</a:t>
                      </a:r>
                      <a:endParaRPr lang="ar-SA" sz="2800" b="1" dirty="0">
                        <a:solidFill>
                          <a:schemeClr val="bg1"/>
                        </a:solidFill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352303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FF0066"/>
                          </a:solidFill>
                          <a:cs typeface="+mj-cs"/>
                        </a:rPr>
                        <a:t>Habits, daily routine</a:t>
                      </a:r>
                      <a:endParaRPr lang="ar-SA" sz="3200" b="1" i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cs typeface="+mj-cs"/>
                        </a:rPr>
                        <a:t> I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read 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  <a:cs typeface="+mj-cs"/>
                        </a:rPr>
                        <a:t>comic books at the weekends</a:t>
                      </a:r>
                      <a:endParaRPr lang="ar-SA" sz="3200" b="1" dirty="0">
                        <a:solidFill>
                          <a:srgbClr val="FF0066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3580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en-US" sz="2800" b="1" i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that are permanent or true </a:t>
                      </a:r>
                      <a:endParaRPr lang="ar-SA" sz="3200" b="1" i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world is </a:t>
                      </a:r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j-cs"/>
                        </a:rPr>
                        <a:t>round </a:t>
                      </a:r>
                      <a:endParaRPr lang="ar-SA" sz="3200" b="1" dirty="0">
                        <a:solidFill>
                          <a:schemeClr val="accent1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559755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i="1" dirty="0" smtClean="0">
                          <a:solidFill>
                            <a:srgbClr val="CC0099"/>
                          </a:solidFill>
                          <a:cs typeface="+mj-cs"/>
                        </a:rPr>
                        <a:t>describe</a:t>
                      </a:r>
                      <a:r>
                        <a:rPr lang="en-US" sz="2800" b="1" i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states</a:t>
                      </a:r>
                      <a:endParaRPr lang="ar-SA" sz="2800" b="1" i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dirty="0" smtClean="0">
                          <a:solidFill>
                            <a:srgbClr val="CC0099"/>
                          </a:solidFill>
                          <a:cs typeface="+mj-cs"/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soup taste</a:t>
                      </a:r>
                      <a:r>
                        <a:rPr lang="en-US" sz="3200" b="1" u="sng" baseline="0" dirty="0" smtClean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s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cs typeface="+mj-cs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rgbClr val="CC0099"/>
                          </a:solidFill>
                          <a:cs typeface="+mj-cs"/>
                        </a:rPr>
                        <a:t>so salty.</a:t>
                      </a:r>
                      <a:endParaRPr lang="ar-SA" sz="3200" b="1" dirty="0">
                        <a:solidFill>
                          <a:srgbClr val="CC0099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899592" y="-84876"/>
            <a:ext cx="7200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She/he/it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b="1" dirty="0" smtClean="0"/>
              <a:t> </a:t>
            </a:r>
            <a:r>
              <a:rPr lang="en-US" sz="4800" b="1" dirty="0" smtClean="0"/>
              <a:t>+ V-</a:t>
            </a:r>
            <a:r>
              <a:rPr lang="en-US" sz="4800" b="1" dirty="0" smtClean="0">
                <a:solidFill>
                  <a:srgbClr val="FF0000"/>
                </a:solidFill>
              </a:rPr>
              <a:t>s</a:t>
            </a:r>
          </a:p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I/you/they/we/you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smtClean="0"/>
              <a:t>+ V </a:t>
            </a:r>
            <a:endParaRPr lang="ar-SA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1929021"/>
            <a:ext cx="914501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u="sng" dirty="0" smtClean="0">
                <a:solidFill>
                  <a:srgbClr val="CC6600"/>
                </a:solidFill>
                <a:cs typeface="+mj-cs"/>
              </a:rPr>
              <a:t>Verbs describe States:</a:t>
            </a:r>
          </a:p>
          <a:p>
            <a:pPr marL="742950" indent="-742950" algn="l" rtl="0">
              <a:buAutoNum type="alphaUcParenR"/>
            </a:pP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Mental State: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know- believe – forget – think – understand – remember – need – want – imagine</a:t>
            </a:r>
          </a:p>
          <a:p>
            <a:pPr marL="742950" indent="-742950" algn="l" rtl="0">
              <a:buAutoNum type="alphaUcParenR"/>
            </a:pP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Emotional State: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love – hate – like – please – amaze – surprise</a:t>
            </a:r>
          </a:p>
          <a:p>
            <a:pPr marL="742950" indent="-742950" algn="l" rtl="0"/>
            <a:endParaRPr lang="ar-SA" sz="4400" u="sng" dirty="0">
              <a:solidFill>
                <a:srgbClr val="FF33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51520" y="44624"/>
            <a:ext cx="864096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6000" b="1" i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Let’s learn more about the </a:t>
            </a:r>
            <a:r>
              <a:rPr lang="en-US" sz="6000" b="1" i="1" dirty="0" err="1" smtClean="0">
                <a:solidFill>
                  <a:srgbClr val="00B050"/>
                </a:solidFill>
                <a:latin typeface="Sakkal Majalla" pitchFamily="2" charset="-78"/>
                <a:cs typeface="Sakkal Majalla" pitchFamily="2" charset="-78"/>
              </a:rPr>
              <a:t>stative</a:t>
            </a:r>
            <a:r>
              <a:rPr lang="en-US" sz="6000" b="1" i="1" dirty="0" smtClean="0">
                <a:solidFill>
                  <a:srgbClr val="00B050"/>
                </a:solidFill>
                <a:latin typeface="Sakkal Majalla" pitchFamily="2" charset="-78"/>
                <a:cs typeface="Sakkal Majalla" pitchFamily="2" charset="-78"/>
              </a:rPr>
              <a:t> verbs!</a:t>
            </a:r>
            <a:endParaRPr lang="ar-SA" sz="6000" b="1" i="1" dirty="0">
              <a:solidFill>
                <a:srgbClr val="00B05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640960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u="sng" dirty="0" smtClean="0">
                <a:solidFill>
                  <a:srgbClr val="CC6600"/>
                </a:solidFill>
              </a:rPr>
              <a:t>Verbs describe States:</a:t>
            </a:r>
          </a:p>
          <a:p>
            <a:pPr marL="742950" indent="-742950" algn="l" rtl="0"/>
            <a:r>
              <a:rPr lang="en-US" sz="4000" dirty="0" smtClean="0">
                <a:solidFill>
                  <a:srgbClr val="FF0066"/>
                </a:solidFill>
              </a:rPr>
              <a:t>C</a:t>
            </a: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) Possession: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possess – have – own – belong </a:t>
            </a:r>
          </a:p>
          <a:p>
            <a:pPr marL="742950" indent="-742950" algn="l" rtl="0"/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D) Sense perceptions: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taste – hear – feel- see – smell </a:t>
            </a:r>
          </a:p>
          <a:p>
            <a:pPr marL="742950" indent="-742950" algn="l" rtl="0"/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E) Existing States: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 seem – look -contain – include – sound – be - exist</a:t>
            </a:r>
          </a:p>
          <a:p>
            <a:pPr marL="742950" indent="-742950" algn="l" rtl="0">
              <a:buAutoNum type="alphaUcParenR"/>
            </a:pPr>
            <a:endParaRPr lang="ar-SA" sz="4400" u="sng" dirty="0">
              <a:solidFill>
                <a:srgbClr val="FF33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115616" y="4797152"/>
            <a:ext cx="727280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Now.. </a:t>
            </a:r>
            <a:r>
              <a:rPr lang="en-US" sz="4000" b="1" dirty="0" smtClean="0">
                <a:solidFill>
                  <a:srgbClr val="008000"/>
                </a:solidFill>
                <a:latin typeface="Sakkal Majalla" pitchFamily="2" charset="-78"/>
                <a:cs typeface="Sakkal Majalla" pitchFamily="2" charset="-78"/>
              </a:rPr>
              <a:t>Look at the verbs in exercise </a:t>
            </a:r>
            <a:r>
              <a:rPr lang="en-US" sz="4000" b="1" dirty="0" smtClean="0">
                <a:solidFill>
                  <a:srgbClr val="00B0F0"/>
                </a:solidFill>
                <a:latin typeface="Sakkal Majalla" pitchFamily="2" charset="-78"/>
                <a:cs typeface="Sakkal Majalla" pitchFamily="2" charset="-78"/>
              </a:rPr>
              <a:t>5b</a:t>
            </a:r>
            <a:r>
              <a:rPr lang="en-US" sz="4000" b="1" dirty="0" smtClean="0">
                <a:solidFill>
                  <a:srgbClr val="008000"/>
                </a:solidFill>
                <a:latin typeface="Sakkal Majalla" pitchFamily="2" charset="-78"/>
                <a:cs typeface="Sakkal Majalla" pitchFamily="2" charset="-78"/>
              </a:rPr>
              <a:t> and decide which of them describe activities and which describe states.</a:t>
            </a:r>
            <a:endParaRPr lang="ar-SA" sz="4000" b="1" dirty="0">
              <a:solidFill>
                <a:srgbClr val="008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/>
          </a:p>
        </p:txBody>
      </p:sp>
      <p:sp>
        <p:nvSpPr>
          <p:cNvPr id="3" name="مربع نص 2"/>
          <p:cNvSpPr txBox="1"/>
          <p:nvPr/>
        </p:nvSpPr>
        <p:spPr>
          <a:xfrm>
            <a:off x="3635896" y="1018471"/>
            <a:ext cx="576064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practice!!</a:t>
            </a:r>
            <a:endParaRPr lang="ar-SA" sz="80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691680" y="4514344"/>
            <a:ext cx="576064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Do exercise 7 on pg.15</a:t>
            </a:r>
            <a:endParaRPr lang="ar-SA" sz="6000" b="1" i="1" dirty="0">
              <a:solidFill>
                <a:schemeClr val="accent6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7890" name="Picture 2" descr="http://www.testpreppractice.net/GRE/gre-images/PPK-stu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05765">
            <a:off x="653796" y="845130"/>
            <a:ext cx="3305175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untitممم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699792" y="1996385"/>
            <a:ext cx="640871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Enjoy your day.. </a:t>
            </a:r>
            <a:endParaRPr lang="ar-SA" sz="8800" dirty="0">
              <a:solidFill>
                <a:schemeClr val="accent3">
                  <a:lumMod val="50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292080" y="5787261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008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008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491880" y="3062570"/>
            <a:ext cx="64087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ar-SA" sz="72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714</Words>
  <Application>Microsoft Office PowerPoint</Application>
  <PresentationFormat>On-screen Show (4:3)</PresentationFormat>
  <Paragraphs>157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asus</dc:creator>
  <cp:lastModifiedBy>NEHAD</cp:lastModifiedBy>
  <cp:revision>36</cp:revision>
  <dcterms:created xsi:type="dcterms:W3CDTF">2012-03-02T10:41:13Z</dcterms:created>
  <dcterms:modified xsi:type="dcterms:W3CDTF">2012-03-16T09:43:15Z</dcterms:modified>
</cp:coreProperties>
</file>