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5"/>
  </p:notesMasterIdLst>
  <p:sldIdLst>
    <p:sldId id="256" r:id="rId2"/>
    <p:sldId id="260" r:id="rId3"/>
    <p:sldId id="259" r:id="rId4"/>
    <p:sldId id="261" r:id="rId5"/>
    <p:sldId id="262" r:id="rId6"/>
    <p:sldId id="264" r:id="rId7"/>
    <p:sldId id="267" r:id="rId8"/>
    <p:sldId id="265" r:id="rId9"/>
    <p:sldId id="268" r:id="rId10"/>
    <p:sldId id="263" r:id="rId11"/>
    <p:sldId id="266" r:id="rId12"/>
    <p:sldId id="269" r:id="rId13"/>
    <p:sldId id="270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50F4E56-F05E-424E-9363-72A37A0A59E5}" type="datetimeFigureOut">
              <a:rPr lang="ar-SA" smtClean="0"/>
              <a:pPr/>
              <a:t>24/04/33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8E2FDD3-F75D-49CC-90A7-8291C1BAF1F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703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2FDD3-F75D-49CC-90A7-8291C1BAF1F0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6D6B830-D04E-4A12-ADAB-518447091442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6781-5390-4885-9305-F7237D5875E9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8168-53D7-454E-B47B-69D3F51E7D3E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B8CE-98C7-4546-912D-0AC2746E5667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617E-9FEB-49D9-ACD2-16793B6BAB0E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9114-29A8-490D-995C-20CB05FDAE7A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BC4-BC5D-4C73-8C55-85A537216A66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847E910C-318F-484A-A710-09816CE361A0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2F5E532-B633-4728-BCF0-04CD7A6D43AC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4924-B430-4F09-8599-CE340DC20E6B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5E0B-B0BF-4D9B-90A7-06559E085636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8278679-0DDA-42AE-87E9-6A3F348BACDD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07698" y="1916832"/>
            <a:ext cx="6128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برنامج الجداول الإلكترونية</a:t>
            </a:r>
            <a:endParaRPr lang="ar-SA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4800245" cy="144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46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59632" y="1412776"/>
            <a:ext cx="6840760" cy="4310293"/>
          </a:xfrm>
        </p:spPr>
        <p:txBody>
          <a:bodyPr/>
          <a:lstStyle/>
          <a:p>
            <a:pPr marL="0" indent="0">
              <a:buNone/>
            </a:pPr>
            <a:r>
              <a:rPr lang="ar-SA" sz="28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الهدف الرئيسي من تصميم برنامج الجداول الإلكترونية 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 </a:t>
            </a:r>
            <a:r>
              <a:rPr lang="en-US" sz="2800" b="1" u="sng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Microsoft Excel</a:t>
            </a:r>
            <a:r>
              <a:rPr lang="ar-SA" sz="28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) :</a:t>
            </a:r>
          </a:p>
          <a:p>
            <a:pPr marL="0" indent="0">
              <a:buNone/>
            </a:pPr>
            <a:endParaRPr lang="ar-SA" u="sng" dirty="0" smtClean="0">
              <a:solidFill>
                <a:schemeClr val="accent2"/>
              </a:solidFill>
            </a:endParaRPr>
          </a:p>
          <a:p>
            <a:pPr marL="0" indent="0" algn="just">
              <a:buNone/>
            </a:pPr>
            <a:r>
              <a:rPr lang="ar-SA" dirty="0" smtClean="0"/>
              <a:t> </a:t>
            </a:r>
          </a:p>
          <a:p>
            <a:pPr marL="0" indent="0" algn="just">
              <a:buNone/>
            </a:pPr>
            <a:r>
              <a:rPr lang="ar-SA" sz="2800" dirty="0" smtClean="0"/>
              <a:t>هو تخزين البيانات وإجراء العمليات الحسابية والتحليلات الإحصائية عليها وإنشاء الرسوم البيانية التي تمثلها وذلك عن طريق أوامر سهلة الاستخدام .</a:t>
            </a:r>
          </a:p>
          <a:p>
            <a:endParaRPr lang="ar-S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4" t="9979" b="15180"/>
          <a:stretch>
            <a:fillRect/>
          </a:stretch>
        </p:blipFill>
        <p:spPr bwMode="auto">
          <a:xfrm>
            <a:off x="1691680" y="2060848"/>
            <a:ext cx="119984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العوامل الحسابية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187625" y="2060850"/>
          <a:ext cx="6696744" cy="3816421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232248"/>
                <a:gridCol w="2232248"/>
                <a:gridCol w="2232248"/>
              </a:tblGrid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العامل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المعنى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مثال</a:t>
                      </a:r>
                    </a:p>
                  </a:txBody>
                  <a:tcPr/>
                </a:tc>
              </a:tr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%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النسبة المئوية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5%</a:t>
                      </a:r>
                    </a:p>
                  </a:txBody>
                  <a:tcPr/>
                </a:tc>
              </a:tr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+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عملية الجمع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5+10</a:t>
                      </a:r>
                    </a:p>
                  </a:txBody>
                  <a:tcPr/>
                </a:tc>
              </a:tr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-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عملية</a:t>
                      </a:r>
                      <a:r>
                        <a:rPr lang="ar-SA" sz="2400" b="1" baseline="0" dirty="0" smtClean="0"/>
                        <a:t> الطرح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5</a:t>
                      </a:r>
                      <a:r>
                        <a:rPr lang="en-US" sz="2400" b="1" baseline="0" dirty="0" smtClean="0"/>
                        <a:t> – 10</a:t>
                      </a:r>
                    </a:p>
                  </a:txBody>
                  <a:tcPr/>
                </a:tc>
              </a:tr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*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عملية الضرب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3 *</a:t>
                      </a:r>
                      <a:r>
                        <a:rPr lang="en-US" sz="2400" b="1" baseline="0" dirty="0" smtClean="0"/>
                        <a:t> 5</a:t>
                      </a:r>
                      <a:endParaRPr lang="ar-SA" sz="2400" b="1" dirty="0"/>
                    </a:p>
                  </a:txBody>
                  <a:tcPr/>
                </a:tc>
              </a:tr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/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عملية القسمة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10 /</a:t>
                      </a:r>
                      <a:r>
                        <a:rPr lang="en-US" sz="2400" b="1" baseline="0" dirty="0" smtClean="0"/>
                        <a:t> 2</a:t>
                      </a:r>
                    </a:p>
                  </a:txBody>
                  <a:tcPr/>
                </a:tc>
              </a:tr>
              <a:tr h="545203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^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الأس (القوة)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3 ^ 2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78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شروط كتابة الصيغ الرياضية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ar-SA" dirty="0" smtClean="0"/>
              <a:t>جميع الصيغ الرياضية في </a:t>
            </a:r>
            <a:r>
              <a:rPr lang="en-US" dirty="0" smtClean="0"/>
              <a:t>Excel </a:t>
            </a:r>
            <a:r>
              <a:rPr lang="ar-SA" dirty="0" smtClean="0"/>
              <a:t> تبدأ بإشارة المساواة متبوعة بالصيغة ويتم عرض النتيجة في الخلية النشطة .</a:t>
            </a:r>
          </a:p>
          <a:p>
            <a:pPr>
              <a:buNone/>
            </a:pPr>
            <a:endParaRPr lang="ar-SA" sz="900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A1*B2+C3</a:t>
            </a:r>
            <a:r>
              <a:rPr lang="ar-SA" sz="3600" b="1" dirty="0" smtClean="0">
                <a:solidFill>
                  <a:schemeClr val="accent2"/>
                </a:solidFill>
              </a:rPr>
              <a:t>=  </a:t>
            </a:r>
          </a:p>
          <a:p>
            <a:pPr algn="ctr">
              <a:buNone/>
            </a:pPr>
            <a:endParaRPr lang="ar-SA" sz="900" b="1" dirty="0" smtClean="0">
              <a:solidFill>
                <a:schemeClr val="accent2"/>
              </a:solidFill>
            </a:endParaRPr>
          </a:p>
          <a:p>
            <a:r>
              <a:rPr lang="ar-SA" dirty="0" smtClean="0"/>
              <a:t>الترتيب مهم في الصيغ الرياضية حيث أن عملية الضرب والقسمة تتم قبل الجمع والطرح .</a:t>
            </a:r>
          </a:p>
          <a:p>
            <a:r>
              <a:rPr lang="ar-SA" dirty="0" smtClean="0"/>
              <a:t>يمكن تعديل الصيغة بالنقر المزدوج على الخلية أو من شريط المعادلة .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أخطاء المعادلات 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115616" y="1916832"/>
          <a:ext cx="7128792" cy="3960439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3564396"/>
                <a:gridCol w="3564396"/>
              </a:tblGrid>
              <a:tr h="73933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الصيغة</a:t>
                      </a:r>
                      <a:endParaRPr lang="ar-S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المعنى</a:t>
                      </a:r>
                      <a:endParaRPr lang="ar-SA" sz="2800" b="1" dirty="0"/>
                    </a:p>
                  </a:txBody>
                  <a:tcPr/>
                </a:tc>
              </a:tr>
              <a:tr h="53685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#NAME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صحح اسم النطاق</a:t>
                      </a:r>
                      <a:r>
                        <a:rPr lang="ar-SA" sz="2000" b="1" baseline="0" dirty="0" smtClean="0"/>
                        <a:t> . إملاء خاطئ</a:t>
                      </a:r>
                      <a:endParaRPr lang="ar-SA" sz="2000" b="1" dirty="0"/>
                    </a:p>
                  </a:txBody>
                  <a:tcPr/>
                </a:tc>
              </a:tr>
              <a:tr h="53685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#N/A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صيغة غير متاحة</a:t>
                      </a:r>
                      <a:r>
                        <a:rPr lang="ar-SA" sz="2000" b="1" baseline="0" dirty="0" smtClean="0"/>
                        <a:t> , تاكد من وجود قيمة.</a:t>
                      </a:r>
                      <a:endParaRPr lang="ar-SA" sz="2000" b="1" dirty="0"/>
                    </a:p>
                  </a:txBody>
                  <a:tcPr/>
                </a:tc>
              </a:tr>
              <a:tr h="53685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#REF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مرجع الخلية غير صالح .</a:t>
                      </a:r>
                      <a:endParaRPr lang="ar-SA" sz="2000" b="1" dirty="0"/>
                    </a:p>
                  </a:txBody>
                  <a:tcPr/>
                </a:tc>
              </a:tr>
              <a:tr h="53685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#VALUE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المعامل</a:t>
                      </a:r>
                      <a:r>
                        <a:rPr lang="ar-SA" sz="2000" b="1" baseline="0" dirty="0" smtClean="0"/>
                        <a:t> خطأ .</a:t>
                      </a:r>
                      <a:endParaRPr lang="ar-SA" sz="2000" b="1" dirty="0"/>
                    </a:p>
                  </a:txBody>
                  <a:tcPr/>
                </a:tc>
              </a:tr>
              <a:tr h="53685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#DIV/0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لا يصح القسمة على الصفر</a:t>
                      </a:r>
                      <a:r>
                        <a:rPr lang="ar-SA" sz="2000" b="1" baseline="0" dirty="0" smtClean="0"/>
                        <a:t> .</a:t>
                      </a:r>
                      <a:endParaRPr lang="ar-SA" sz="2000" b="1" dirty="0"/>
                    </a:p>
                  </a:txBody>
                  <a:tcPr/>
                </a:tc>
              </a:tr>
              <a:tr h="53685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###########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العمود ضيق لذلك زد عرض العمود .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2051720" y="1124744"/>
            <a:ext cx="4968551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الدوال 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Function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492896"/>
            <a:ext cx="67687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835696" y="2132856"/>
            <a:ext cx="5040559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أشهر الدوال الرياضية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827584" y="908720"/>
          <a:ext cx="7560840" cy="5011256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520280"/>
                <a:gridCol w="2520280"/>
                <a:gridCol w="2520280"/>
              </a:tblGrid>
              <a:tr h="79208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اسم</a:t>
                      </a:r>
                      <a:r>
                        <a:rPr lang="ar-SA" sz="2400" b="1" baseline="0" dirty="0" smtClean="0"/>
                        <a:t> الدالة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الصيغة</a:t>
                      </a:r>
                      <a:r>
                        <a:rPr lang="ar-SA" sz="2400" b="1" baseline="0" dirty="0" smtClean="0"/>
                        <a:t> العامة للدالة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مثال</a:t>
                      </a: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Sum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=SUM(</a:t>
                      </a:r>
                      <a:r>
                        <a:rPr lang="en-US" sz="2400" b="1" dirty="0" smtClean="0">
                          <a:solidFill>
                            <a:schemeClr val="accent2"/>
                          </a:solidFill>
                        </a:rPr>
                        <a:t>A1:A6</a:t>
                      </a:r>
                      <a:r>
                        <a:rPr lang="en-US" sz="2400" b="1" dirty="0" smtClean="0"/>
                        <a:t>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=SUM(</a:t>
                      </a:r>
                      <a:r>
                        <a:rPr lang="en-US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A1,D2,B5</a:t>
                      </a:r>
                      <a:r>
                        <a:rPr lang="en-US" sz="2400" b="1" dirty="0" smtClean="0"/>
                        <a:t> )</a:t>
                      </a:r>
                      <a:endParaRPr lang="ar-SA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إيجاد</a:t>
                      </a:r>
                      <a:r>
                        <a:rPr lang="ar-SA" sz="2000" b="1" baseline="0" dirty="0" smtClean="0"/>
                        <a:t> مجموع نطاق</a:t>
                      </a:r>
                    </a:p>
                    <a:p>
                      <a:pPr algn="ctr" rtl="1"/>
                      <a:r>
                        <a:rPr lang="ar-SA" sz="2000" b="1" baseline="0" dirty="0" smtClean="0"/>
                        <a:t>إيجاد مجموع قيم متفرقة</a:t>
                      </a: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Average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 </a:t>
                      </a:r>
                      <a:r>
                        <a:rPr lang="en-US" sz="2400" b="1" dirty="0" smtClean="0"/>
                        <a:t>Average(</a:t>
                      </a:r>
                      <a:r>
                        <a:rPr lang="en-US" sz="2400" b="1" dirty="0" smtClean="0">
                          <a:solidFill>
                            <a:schemeClr val="accent2"/>
                          </a:solidFill>
                        </a:rPr>
                        <a:t>A1:A6</a:t>
                      </a:r>
                      <a:r>
                        <a:rPr lang="en-US" sz="2400" b="1" dirty="0" smtClean="0"/>
                        <a:t>)</a:t>
                      </a:r>
                      <a:r>
                        <a:rPr lang="ar-SA" sz="2400" b="1" dirty="0" smtClean="0"/>
                        <a:t>=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إيجاد</a:t>
                      </a:r>
                      <a:r>
                        <a:rPr lang="ar-SA" sz="2400" b="1" baseline="0" dirty="0" smtClean="0"/>
                        <a:t> الوسط الحسابي</a:t>
                      </a:r>
                      <a:endParaRPr lang="en-US" sz="2400" b="1" dirty="0" smtClean="0"/>
                    </a:p>
                  </a:txBody>
                  <a:tcPr/>
                </a:tc>
              </a:tr>
              <a:tr h="602737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Count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=Count(</a:t>
                      </a:r>
                      <a:r>
                        <a:rPr lang="en-US" sz="2400" b="1" dirty="0" smtClean="0">
                          <a:solidFill>
                            <a:schemeClr val="accent2"/>
                          </a:solidFill>
                        </a:rPr>
                        <a:t>A1:A6</a:t>
                      </a:r>
                      <a:r>
                        <a:rPr lang="en-US" sz="2400" b="1" dirty="0" smtClean="0"/>
                        <a:t>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baseline="0" dirty="0" smtClean="0"/>
                        <a:t>لحساب عدد الأرقام الموجودة في نطاق</a:t>
                      </a:r>
                      <a:endParaRPr lang="en-US" sz="2000" b="1" baseline="0" dirty="0" smtClean="0"/>
                    </a:p>
                  </a:txBody>
                  <a:tcPr/>
                </a:tc>
              </a:tr>
              <a:tr h="602737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 Maximum </a:t>
                      </a:r>
                      <a:r>
                        <a:rPr lang="en-US" sz="2400" b="1" baseline="0" dirty="0" smtClean="0"/>
                        <a:t>Value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=Max(</a:t>
                      </a:r>
                      <a:r>
                        <a:rPr lang="en-US" sz="2400" b="1" dirty="0" smtClean="0">
                          <a:solidFill>
                            <a:schemeClr val="accent2"/>
                          </a:solidFill>
                        </a:rPr>
                        <a:t>A1:A6</a:t>
                      </a:r>
                      <a:r>
                        <a:rPr lang="en-US" sz="2400" b="1" dirty="0" smtClean="0"/>
                        <a:t>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القيمة القصوى ضمن نطاق</a:t>
                      </a:r>
                      <a:endParaRPr lang="ar-SA" sz="2400" b="1" dirty="0"/>
                    </a:p>
                  </a:txBody>
                  <a:tcPr/>
                </a:tc>
              </a:tr>
              <a:tr h="602737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Minimum</a:t>
                      </a:r>
                      <a:r>
                        <a:rPr lang="en-US" sz="2400" b="1" baseline="0" dirty="0" smtClean="0"/>
                        <a:t> Value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=Min(</a:t>
                      </a:r>
                      <a:r>
                        <a:rPr lang="en-US" sz="2400" b="1" dirty="0" smtClean="0">
                          <a:solidFill>
                            <a:schemeClr val="accent2"/>
                          </a:solidFill>
                        </a:rPr>
                        <a:t>A1:A6</a:t>
                      </a:r>
                      <a:r>
                        <a:rPr lang="en-US" sz="2400" b="1" dirty="0" smtClean="0"/>
                        <a:t>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القيمة الدنيا ضمن نطاق</a:t>
                      </a:r>
                    </a:p>
                    <a:p>
                      <a:pPr algn="ctr" rtl="1"/>
                      <a:endParaRPr lang="en-US" sz="2400" b="1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78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979712" y="2276872"/>
          <a:ext cx="5112568" cy="3384377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556284"/>
                <a:gridCol w="2556284"/>
              </a:tblGrid>
              <a:tr h="88160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الصيغة</a:t>
                      </a:r>
                      <a:r>
                        <a:rPr lang="ar-SA" sz="2400" b="1" baseline="0" dirty="0" smtClean="0"/>
                        <a:t> العامة للدالة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الغرض</a:t>
                      </a:r>
                      <a:r>
                        <a:rPr lang="ar-SA" sz="2400" b="1" baseline="0" dirty="0" smtClean="0"/>
                        <a:t> منها</a:t>
                      </a:r>
                      <a:endParaRPr lang="ar-SA" sz="2400" b="1" dirty="0" smtClean="0"/>
                    </a:p>
                  </a:txBody>
                  <a:tcPr/>
                </a:tc>
              </a:tr>
              <a:tr h="67085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=POWER(A1 ;2)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baseline="0" dirty="0" smtClean="0"/>
                        <a:t>دالة القوة أو الأس</a:t>
                      </a:r>
                      <a:endParaRPr lang="en-US" sz="2000" b="1" baseline="0" dirty="0" smtClean="0"/>
                    </a:p>
                  </a:txBody>
                  <a:tcPr/>
                </a:tc>
              </a:tr>
              <a:tr h="91596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=SQRT(A1)</a:t>
                      </a:r>
                      <a:endParaRPr lang="ar-SA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إرجاع الجذر التربيعي</a:t>
                      </a:r>
                      <a:endParaRPr lang="ar-SA" sz="2400" b="1" dirty="0"/>
                    </a:p>
                  </a:txBody>
                  <a:tcPr/>
                </a:tc>
              </a:tr>
              <a:tr h="91596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=INT(A2)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baseline="0" dirty="0" smtClean="0"/>
                        <a:t>التقريب إلى اقرب عدد صحيح</a:t>
                      </a:r>
                      <a:endParaRPr lang="en-US" sz="2400" b="1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1979712" y="836712"/>
            <a:ext cx="5040559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أشهر الدوال الرياضية</a:t>
            </a:r>
          </a:p>
        </p:txBody>
      </p:sp>
    </p:spTree>
    <p:extLst>
      <p:ext uri="{BB962C8B-B14F-4D97-AF65-F5344CB8AC3E}">
        <p14:creationId xmlns:p14="http://schemas.microsoft.com/office/powerpoint/2010/main" val="39478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1106982"/>
              </p:ext>
            </p:extLst>
          </p:nvPr>
        </p:nvGraphicFramePr>
        <p:xfrm>
          <a:off x="1979712" y="2276872"/>
          <a:ext cx="5112568" cy="3384377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556284"/>
                <a:gridCol w="2556284"/>
              </a:tblGrid>
              <a:tr h="88160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الصيغة</a:t>
                      </a:r>
                      <a:r>
                        <a:rPr lang="ar-SA" sz="2400" b="1" baseline="0" dirty="0" smtClean="0"/>
                        <a:t> العامة للدالة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الغرض</a:t>
                      </a:r>
                      <a:r>
                        <a:rPr lang="ar-SA" sz="2400" b="1" baseline="0" dirty="0" smtClean="0"/>
                        <a:t> منها</a:t>
                      </a:r>
                      <a:endParaRPr lang="ar-SA" sz="2400" b="1" dirty="0" smtClean="0"/>
                    </a:p>
                  </a:txBody>
                  <a:tcPr/>
                </a:tc>
              </a:tr>
              <a:tr h="67085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=Date()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baseline="0" dirty="0" smtClean="0"/>
                        <a:t>إدخال تاريخ</a:t>
                      </a:r>
                      <a:endParaRPr lang="en-US" sz="2000" b="1" baseline="0" dirty="0" smtClean="0"/>
                    </a:p>
                  </a:txBody>
                  <a:tcPr/>
                </a:tc>
              </a:tr>
              <a:tr h="91596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=Today()</a:t>
                      </a:r>
                      <a:endParaRPr lang="ar-SA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إرجاع تاريخ اليوم</a:t>
                      </a:r>
                      <a:endParaRPr lang="ar-SA" sz="2400" b="1" dirty="0"/>
                    </a:p>
                  </a:txBody>
                  <a:tcPr/>
                </a:tc>
              </a:tr>
              <a:tr h="91596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=Now()</a:t>
                      </a:r>
                      <a:endParaRPr lang="ar-SA" sz="2400" b="1" dirty="0" smtClean="0"/>
                    </a:p>
                    <a:p>
                      <a:pPr algn="ctr"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إرجاع تاريخ اليوم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baseline="0" dirty="0" smtClean="0"/>
                        <a:t>و الوقت الحالي</a:t>
                      </a:r>
                      <a:endParaRPr lang="en-US" sz="2400" b="1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51720" y="836712"/>
            <a:ext cx="4968551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أشهر دوال التاريخ والوقت</a:t>
            </a:r>
          </a:p>
        </p:txBody>
      </p:sp>
    </p:spTree>
    <p:extLst>
      <p:ext uri="{BB962C8B-B14F-4D97-AF65-F5344CB8AC3E}">
        <p14:creationId xmlns:p14="http://schemas.microsoft.com/office/powerpoint/2010/main" val="39478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331640" y="2204864"/>
          <a:ext cx="6120680" cy="3521563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3060340"/>
                <a:gridCol w="3060340"/>
              </a:tblGrid>
              <a:tr h="78824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الصيغة</a:t>
                      </a:r>
                      <a:r>
                        <a:rPr lang="ar-SA" sz="2400" b="1" baseline="0" dirty="0" smtClean="0"/>
                        <a:t> العامة للدالة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الغرض</a:t>
                      </a:r>
                      <a:r>
                        <a:rPr lang="ar-SA" sz="2400" b="1" baseline="0" dirty="0" smtClean="0"/>
                        <a:t> منها</a:t>
                      </a:r>
                      <a:endParaRPr lang="ar-SA" sz="2400" b="1" dirty="0" smtClean="0"/>
                    </a:p>
                  </a:txBody>
                  <a:tcPr/>
                </a:tc>
              </a:tr>
              <a:tr h="697637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=LEN(D4)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baseline="0" dirty="0" smtClean="0"/>
                        <a:t>تحسب عدد الأحرف في الخلية</a:t>
                      </a:r>
                      <a:endParaRPr lang="en-US" sz="2000" b="1" baseline="0" dirty="0" smtClean="0"/>
                    </a:p>
                  </a:txBody>
                  <a:tcPr/>
                </a:tc>
              </a:tr>
              <a:tr h="59981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=TRIM(A4)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baseline="0" dirty="0" smtClean="0"/>
                        <a:t>تقلل الفراغات لخانة واحدة</a:t>
                      </a:r>
                      <a:endParaRPr lang="en-US" sz="2000" b="1" baseline="0" dirty="0" smtClean="0"/>
                    </a:p>
                  </a:txBody>
                  <a:tcPr/>
                </a:tc>
              </a:tr>
              <a:tr h="599811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=UPPER(F6)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تحول</a:t>
                      </a:r>
                      <a:r>
                        <a:rPr lang="ar-SA" sz="2400" b="1" baseline="0" dirty="0" smtClean="0"/>
                        <a:t> من صغير لكبير</a:t>
                      </a:r>
                      <a:endParaRPr lang="ar-SA" sz="2400" b="1" dirty="0"/>
                    </a:p>
                  </a:txBody>
                  <a:tcPr/>
                </a:tc>
              </a:tr>
              <a:tr h="83606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=LOWER(F7)</a:t>
                      </a:r>
                      <a:endParaRPr lang="ar-SA" sz="2400" b="1" dirty="0" smtClean="0"/>
                    </a:p>
                    <a:p>
                      <a:pPr algn="ctr"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baseline="0" dirty="0" smtClean="0"/>
                        <a:t>تحول من كبير لصغير</a:t>
                      </a:r>
                      <a:endParaRPr lang="en-US" sz="2400" b="1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51720" y="836712"/>
            <a:ext cx="4968551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أشهر الدوال النصية</a:t>
            </a:r>
          </a:p>
        </p:txBody>
      </p:sp>
    </p:spTree>
    <p:extLst>
      <p:ext uri="{BB962C8B-B14F-4D97-AF65-F5344CB8AC3E}">
        <p14:creationId xmlns:p14="http://schemas.microsoft.com/office/powerpoint/2010/main" val="39478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أ.مشاعل المطلق</a:t>
            </a:r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12</a:t>
            </a:fld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123728" y="764704"/>
            <a:ext cx="5040559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أشهر الدوال المنطقية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دالة </a:t>
            </a:r>
            <a:r>
              <a:rPr lang="ar-SA" sz="48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ال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IF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971600" y="2420888"/>
            <a:ext cx="7416824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=IF(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logical_test</a:t>
            </a:r>
            <a:r>
              <a:rPr lang="en-US" sz="2800" b="1" dirty="0" smtClean="0"/>
              <a:t> ;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value_if_true</a:t>
            </a:r>
            <a:r>
              <a:rPr lang="en-US" sz="2800" b="1" dirty="0" smtClean="0"/>
              <a:t>; </a:t>
            </a:r>
            <a:r>
              <a:rPr lang="en-US" sz="2800" b="1" dirty="0" smtClean="0">
                <a:solidFill>
                  <a:schemeClr val="accent2"/>
                </a:solidFill>
              </a:rPr>
              <a:t>value_if_false</a:t>
            </a:r>
            <a:r>
              <a:rPr lang="en-US" sz="2800" b="1" dirty="0" smtClean="0"/>
              <a:t>)</a:t>
            </a:r>
          </a:p>
          <a:p>
            <a:pPr algn="ctr"/>
            <a:endParaRPr lang="ar-SA" sz="2800" b="1" dirty="0" smtClean="0"/>
          </a:p>
          <a:p>
            <a:pPr algn="ctr"/>
            <a:r>
              <a:rPr lang="ar-SA" sz="2800" b="1" dirty="0" smtClean="0"/>
              <a:t>مثال :</a:t>
            </a:r>
          </a:p>
          <a:p>
            <a:pPr algn="ctr"/>
            <a:endParaRPr lang="ar-SA" sz="2800" b="1" dirty="0" smtClean="0"/>
          </a:p>
          <a:p>
            <a:pPr algn="ctr"/>
            <a:r>
              <a:rPr lang="en-US" sz="2800" b="1" dirty="0" smtClean="0"/>
              <a:t>=IF(A1&gt;=60;”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YES</a:t>
            </a:r>
            <a:r>
              <a:rPr lang="en-US" sz="2800" b="1" dirty="0" smtClean="0"/>
              <a:t>”;”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NO”</a:t>
            </a:r>
            <a:r>
              <a:rPr lang="en-US" sz="2800" b="1" dirty="0" smtClean="0"/>
              <a:t>)</a:t>
            </a:r>
          </a:p>
          <a:p>
            <a:pPr algn="l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pt-BR" sz="3200" b="1" dirty="0" smtClean="0"/>
              <a:t>=</a:t>
            </a:r>
            <a:r>
              <a:rPr lang="pt-BR" sz="3200" b="1" dirty="0" smtClean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pt-BR" sz="3200" b="1" dirty="0" smtClean="0"/>
              <a:t>(H7&gt;=90;</a:t>
            </a:r>
            <a:endParaRPr lang="ar-SA" sz="3200" b="1" dirty="0" smtClean="0"/>
          </a:p>
          <a:p>
            <a:pPr algn="l">
              <a:buNone/>
            </a:pPr>
            <a:r>
              <a:rPr lang="pt-BR" sz="3200" b="1" dirty="0" smtClean="0"/>
              <a:t>"A";</a:t>
            </a:r>
            <a:r>
              <a:rPr lang="pt-BR" sz="3200" b="1" dirty="0" smtClean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pt-BR" sz="3200" b="1" dirty="0" smtClean="0"/>
              <a:t>(H7&gt;=80;</a:t>
            </a:r>
            <a:endParaRPr lang="ar-SA" sz="3200" b="1" dirty="0" smtClean="0"/>
          </a:p>
          <a:p>
            <a:pPr algn="l">
              <a:buNone/>
            </a:pPr>
            <a:r>
              <a:rPr lang="pt-BR" sz="3200" b="1" dirty="0" smtClean="0"/>
              <a:t>"B";</a:t>
            </a:r>
            <a:r>
              <a:rPr lang="pt-BR" sz="3200" b="1" dirty="0" smtClean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pt-BR" sz="3200" b="1" dirty="0" smtClean="0"/>
              <a:t>(H7&gt;=70;</a:t>
            </a:r>
            <a:endParaRPr lang="ar-SA" sz="3200" b="1" dirty="0" smtClean="0"/>
          </a:p>
          <a:p>
            <a:pPr algn="l">
              <a:buNone/>
            </a:pPr>
            <a:r>
              <a:rPr lang="pt-BR" sz="3200" b="1" dirty="0" smtClean="0"/>
              <a:t>"C";</a:t>
            </a:r>
            <a:r>
              <a:rPr lang="pt-BR" sz="3200" b="1" dirty="0" smtClean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pt-BR" sz="3200" b="1" dirty="0" smtClean="0"/>
              <a:t>(H7&gt;=60;</a:t>
            </a:r>
            <a:endParaRPr lang="ar-SA" sz="3200" b="1" dirty="0" smtClean="0"/>
          </a:p>
          <a:p>
            <a:pPr algn="l">
              <a:buNone/>
            </a:pPr>
            <a:r>
              <a:rPr lang="pt-BR" sz="3200" b="1" dirty="0" smtClean="0"/>
              <a:t>"D";"H”</a:t>
            </a:r>
            <a:endParaRPr lang="ar-SA" sz="3200" b="1" dirty="0" smtClean="0"/>
          </a:p>
          <a:p>
            <a:pPr algn="l">
              <a:buNone/>
            </a:pPr>
            <a:r>
              <a:rPr lang="pt-BR" dirty="0" smtClean="0"/>
              <a:t>))))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13</a:t>
            </a:fld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123728" y="764704"/>
            <a:ext cx="5040559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أشهر الدوال المنطقية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دالة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المتداخلة 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بوس تثبيت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دبوس تثبيت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بوس تثبي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212</TotalTime>
  <Words>439</Words>
  <Application>Microsoft Office PowerPoint</Application>
  <PresentationFormat>On-screen Show (4:3)</PresentationFormat>
  <Paragraphs>145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دبوس تثبيت</vt:lpstr>
      <vt:lpstr>PowerPoint Presentation</vt:lpstr>
      <vt:lpstr>PowerPoint Presentation</vt:lpstr>
      <vt:lpstr>العوامل الحسابية</vt:lpstr>
      <vt:lpstr>شروط كتابة الصيغ الرياضية</vt:lpstr>
      <vt:lpstr>أخطاء المعادلات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admin</cp:lastModifiedBy>
  <cp:revision>25</cp:revision>
  <dcterms:created xsi:type="dcterms:W3CDTF">2012-03-02T14:49:28Z</dcterms:created>
  <dcterms:modified xsi:type="dcterms:W3CDTF">2012-03-17T09:15:43Z</dcterms:modified>
</cp:coreProperties>
</file>