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72" r:id="rId1"/>
  </p:sldMasterIdLst>
  <p:notesMasterIdLst>
    <p:notesMasterId r:id="rId25"/>
  </p:notesMasterIdLst>
  <p:sldIdLst>
    <p:sldId id="278" r:id="rId2"/>
    <p:sldId id="276" r:id="rId3"/>
    <p:sldId id="260" r:id="rId4"/>
    <p:sldId id="277" r:id="rId5"/>
    <p:sldId id="274" r:id="rId6"/>
    <p:sldId id="275" r:id="rId7"/>
    <p:sldId id="285" r:id="rId8"/>
    <p:sldId id="280" r:id="rId9"/>
    <p:sldId id="281" r:id="rId10"/>
    <p:sldId id="279" r:id="rId11"/>
    <p:sldId id="282" r:id="rId12"/>
    <p:sldId id="293" r:id="rId13"/>
    <p:sldId id="286" r:id="rId14"/>
    <p:sldId id="283" r:id="rId15"/>
    <p:sldId id="288" r:id="rId16"/>
    <p:sldId id="284" r:id="rId17"/>
    <p:sldId id="289" r:id="rId18"/>
    <p:sldId id="290" r:id="rId19"/>
    <p:sldId id="297" r:id="rId20"/>
    <p:sldId id="296" r:id="rId21"/>
    <p:sldId id="292" r:id="rId22"/>
    <p:sldId id="294" r:id="rId23"/>
    <p:sldId id="295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50F4E56-F05E-424E-9363-72A37A0A59E5}" type="datetimeFigureOut">
              <a:rPr lang="ar-SA" smtClean="0"/>
              <a:pPr/>
              <a:t>24/04/33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8E2FDD3-F75D-49CC-90A7-8291C1BAF1F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77990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2FDD3-F75D-49CC-90A7-8291C1BAF1F0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6B830-D04E-4A12-ADAB-518447091442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6781-5390-4885-9305-F7237D5875E9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48168-53D7-454E-B47B-69D3F51E7D3E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B8CE-98C7-4546-912D-0AC2746E5667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617E-9FEB-49D9-ACD2-16793B6BAB0E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9114-29A8-490D-995C-20CB05FDAE7A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BC4-BC5D-4C73-8C55-85A537216A66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910C-318F-484A-A710-09816CE361A0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E532-B633-4728-BCF0-04CD7A6D43AC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4924-B430-4F09-8599-CE340DC20E6B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5E0B-B0BF-4D9B-90A7-06559E085636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8278679-0DDA-42AE-87E9-6A3F348BACDD}" type="datetime1">
              <a:rPr lang="ar-SA" smtClean="0"/>
              <a:pPr/>
              <a:t>24/04/33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016925" y="1916832"/>
            <a:ext cx="31101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قواعد </a:t>
            </a:r>
            <a:r>
              <a:rPr lang="ar-SA" sz="4800" b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البيانات</a:t>
            </a:r>
            <a:endParaRPr lang="en-US" sz="5400" b="1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15753"/>
          <a:stretch>
            <a:fillRect/>
          </a:stretch>
        </p:blipFill>
        <p:spPr bwMode="auto">
          <a:xfrm>
            <a:off x="2051720" y="3501008"/>
            <a:ext cx="529659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466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848872" cy="42382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2800" smtClean="0"/>
              <a:t>قواعد البيانات موجودة منذ القدم عندما بدأ اهتمام الناس </a:t>
            </a:r>
            <a:r>
              <a:rPr lang="ar-SA" sz="2800" smtClean="0">
                <a:solidFill>
                  <a:schemeClr val="accent1">
                    <a:lumMod val="75000"/>
                  </a:schemeClr>
                </a:solidFill>
              </a:rPr>
              <a:t>بالمعلومات</a:t>
            </a:r>
            <a:r>
              <a:rPr lang="ar-SA" sz="2800" smtClean="0"/>
              <a:t> , فدونوها في أوراق ثم نظموها في ملفات , ثم صنفوها في أدراج داخل خزائن للحفظ وهي عملية مكلفة ومجهدة لكنها ضرورية للاحتفاظ بالمعلومات .</a:t>
            </a:r>
          </a:p>
          <a:p>
            <a:pPr marL="0" indent="0" algn="just">
              <a:buNone/>
            </a:pPr>
            <a:r>
              <a:rPr lang="ar-SA" sz="2800" smtClean="0"/>
              <a:t>عندما جاء الحاسب بقدرته العالية على التخزين قدم وسيلة جديدة وجيدة للاحتفاظ بالمعلومات وهي برامج قواعد البيانات .</a:t>
            </a:r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مفهوم قواعد البيانات : 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848872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 smtClean="0"/>
              <a:t>هي تجميع لكمية كبيرة من البيانات التي تربطها علاقة معينة ثم عرضها بأكثر من طريقة تسهل الاستفادة </a:t>
            </a:r>
            <a:r>
              <a:rPr lang="ar-SA" sz="2800" err="1" smtClean="0"/>
              <a:t>منها  .</a:t>
            </a:r>
            <a:endParaRPr lang="ar-SA" sz="2800" smtClean="0"/>
          </a:p>
          <a:p>
            <a:pPr marL="0" indent="0" algn="just">
              <a:buNone/>
            </a:pPr>
            <a:r>
              <a:rPr lang="ar-SA" sz="2800" smtClean="0"/>
              <a:t> </a:t>
            </a:r>
            <a:r>
              <a:rPr lang="ar-SA" sz="2800" err="1" smtClean="0"/>
              <a:t>مثلا </a:t>
            </a:r>
            <a:r>
              <a:rPr lang="ar-SA" sz="2800" smtClean="0"/>
              <a:t>: </a:t>
            </a:r>
            <a:endParaRPr lang="en-US" sz="2800" smtClean="0"/>
          </a:p>
          <a:p>
            <a:pPr marL="0" indent="0" algn="just">
              <a:buNone/>
            </a:pPr>
            <a:r>
              <a:rPr lang="ar-SA" sz="2800" smtClean="0"/>
              <a:t>دليل الهاتف الذي </a:t>
            </a:r>
            <a:r>
              <a:rPr lang="ar-SA" sz="2800" err="1" smtClean="0"/>
              <a:t>يشتمل</a:t>
            </a:r>
            <a:r>
              <a:rPr lang="ar-SA" sz="2800" smtClean="0"/>
              <a:t> على اسماء وأرقام هواتف سكان </a:t>
            </a:r>
            <a:r>
              <a:rPr lang="ar-SA" sz="2800" err="1" smtClean="0"/>
              <a:t>الدمام</a:t>
            </a:r>
            <a:r>
              <a:rPr lang="ar-SA" sz="2800" smtClean="0"/>
              <a:t> يعتبر قاعدة </a:t>
            </a:r>
            <a:r>
              <a:rPr lang="ar-SA" sz="2800" err="1" smtClean="0"/>
              <a:t>بيانات .</a:t>
            </a: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قاعدة البيانات 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Database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4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848872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 smtClean="0"/>
              <a:t>تستخدم في أي مجال يتعامل مع كمية كبيرة من البيانات .</a:t>
            </a:r>
          </a:p>
          <a:p>
            <a:pPr marL="0" indent="0" algn="just">
              <a:buNone/>
            </a:pPr>
            <a:endParaRPr lang="ar-SA" sz="2800" smtClean="0"/>
          </a:p>
          <a:p>
            <a:pPr marL="514350" indent="-514350" algn="just"/>
            <a:r>
              <a:rPr lang="ar-SA" sz="2800" smtClean="0"/>
              <a:t>القطاعات الحكومية : نظام الاحوال المدنية – الجوازات .</a:t>
            </a:r>
          </a:p>
          <a:p>
            <a:pPr marL="514350" indent="-514350" algn="just"/>
            <a:r>
              <a:rPr lang="ar-SA" sz="2800" smtClean="0"/>
              <a:t>المستشفيات للاحتفاظ بملفات المرضى .</a:t>
            </a:r>
          </a:p>
          <a:p>
            <a:pPr marL="514350" indent="-514350" algn="just"/>
            <a:r>
              <a:rPr lang="ar-SA" sz="2800" smtClean="0"/>
              <a:t>الجامعات و المدارس العامة .</a:t>
            </a:r>
          </a:p>
          <a:p>
            <a:pPr marL="514350" indent="-514350" algn="just"/>
            <a:r>
              <a:rPr lang="ar-SA" sz="2800" smtClean="0"/>
              <a:t>البنوك .</a:t>
            </a:r>
          </a:p>
          <a:p>
            <a:pPr marL="514350" indent="-514350" algn="just"/>
            <a:r>
              <a:rPr lang="ar-SA" sz="2800" smtClean="0"/>
              <a:t>المكتبات .</a:t>
            </a:r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أين تستخدم برامج قواعد البيانات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5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848872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 smtClean="0"/>
              <a:t>هي مجموعة من البرامج الجاهزة التي تقوم بتنفيذ جميع الوظائف المطلوبة من قاعدة </a:t>
            </a:r>
            <a:r>
              <a:rPr lang="ar-SA" sz="2800" err="1" smtClean="0"/>
              <a:t>البيانات .</a:t>
            </a:r>
            <a:endParaRPr lang="ar-SA" sz="2800" smtClean="0"/>
          </a:p>
          <a:p>
            <a:pPr marL="0" indent="0" algn="just">
              <a:buNone/>
            </a:pPr>
            <a:r>
              <a:rPr lang="ar-SA" sz="3200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وظائف نظم إدارة قواعد </a:t>
            </a:r>
            <a:r>
              <a:rPr lang="ar-SA" sz="3200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البيانات :</a:t>
            </a:r>
            <a:endParaRPr lang="ar-SA" sz="3200" b="1" u="sng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 algn="just"/>
            <a:r>
              <a:rPr lang="ar-SA" sz="2800" smtClean="0"/>
              <a:t> إضافة  بيانات جديدة إلى </a:t>
            </a:r>
            <a:r>
              <a:rPr lang="ar-SA" sz="2800" err="1" smtClean="0"/>
              <a:t>القاعدة .</a:t>
            </a:r>
            <a:endParaRPr lang="ar-SA" sz="2800" smtClean="0"/>
          </a:p>
          <a:p>
            <a:pPr marL="0" indent="0" algn="just"/>
            <a:r>
              <a:rPr lang="ar-SA" sz="2800" smtClean="0"/>
              <a:t>حذف بيانات قديمة او تعديل بيانات </a:t>
            </a:r>
            <a:r>
              <a:rPr lang="ar-SA" sz="2800" err="1" smtClean="0"/>
              <a:t>موجودة  .</a:t>
            </a:r>
            <a:endParaRPr lang="ar-SA" sz="2800" smtClean="0"/>
          </a:p>
          <a:p>
            <a:pPr marL="0" indent="0" algn="just"/>
            <a:r>
              <a:rPr lang="ar-SA" sz="2800" smtClean="0"/>
              <a:t>ترتيب وتنظيم البيانات داخل </a:t>
            </a:r>
            <a:r>
              <a:rPr lang="ar-SA" sz="2800" err="1" smtClean="0"/>
              <a:t>الملفات .</a:t>
            </a:r>
            <a:endParaRPr lang="ar-SA" sz="2800" smtClean="0"/>
          </a:p>
          <a:p>
            <a:pPr marL="0" indent="0" algn="just"/>
            <a:r>
              <a:rPr lang="ar-SA" sz="2800" smtClean="0"/>
              <a:t>البحث والاستعلام عن معلومة أو معلومات </a:t>
            </a:r>
            <a:r>
              <a:rPr lang="ar-SA" sz="2800" err="1" smtClean="0"/>
              <a:t>محددة .</a:t>
            </a:r>
            <a:endParaRPr lang="ar-SA" sz="2800" smtClean="0"/>
          </a:p>
          <a:p>
            <a:pPr marL="0" indent="0" algn="just"/>
            <a:r>
              <a:rPr lang="ar-SA" sz="2800" smtClean="0"/>
              <a:t>عرض البيانات في شكل تقارير أو نماذج </a:t>
            </a:r>
            <a:r>
              <a:rPr lang="ar-SA" sz="2800" err="1" smtClean="0"/>
              <a:t>منظمة .</a:t>
            </a: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42617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نظم إدارة قواعد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البيانات :</a:t>
            </a: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Database Management System </a:t>
            </a:r>
            <a:r>
              <a:rPr lang="ar-SA" sz="3100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987629"/>
            <a:ext cx="8280920" cy="4238285"/>
          </a:xfrm>
        </p:spPr>
        <p:txBody>
          <a:bodyPr/>
          <a:lstStyle/>
          <a:p>
            <a:pPr algn="just"/>
            <a:r>
              <a:rPr lang="ar-SA" sz="2800" smtClean="0"/>
              <a:t>هي واحدة من أشهر و أسهل قواعد البيانات التي تعمل على الحاسب الشخصي والتي تستخدم في إدارة و تنظيم قواعد البيانات واستخراج النتائج منها وعمل الاستفسارات اللازمة وذلك اعتمادا على النظام العلائقي  لربط الملفات وتنظيمها .</a:t>
            </a:r>
          </a:p>
          <a:p>
            <a:pPr marL="0" indent="0" algn="just">
              <a:buNone/>
            </a:pPr>
            <a:endParaRPr lang="ar-SA" sz="2800" smtClean="0"/>
          </a:p>
          <a:p>
            <a:pPr algn="just"/>
            <a:r>
              <a:rPr lang="ar-SA" sz="2800" smtClean="0"/>
              <a:t>أقوى البرامج التي تستخدم على مستوى المؤسسات الكبرى فهو برنامج </a:t>
            </a:r>
            <a:r>
              <a:rPr lang="ar-SA" sz="2800" b="1" smtClean="0">
                <a:solidFill>
                  <a:schemeClr val="accent1">
                    <a:lumMod val="75000"/>
                  </a:schemeClr>
                </a:solidFill>
              </a:rPr>
              <a:t>قاعدة بيانات أوراكل </a:t>
            </a:r>
            <a:r>
              <a:rPr lang="en-US" sz="2800" b="1" smtClean="0">
                <a:solidFill>
                  <a:schemeClr val="accent1">
                    <a:lumMod val="75000"/>
                  </a:schemeClr>
                </a:solidFill>
              </a:rPr>
              <a:t>Orcal</a:t>
            </a:r>
            <a:r>
              <a:rPr lang="ar-SA" sz="2800" smtClean="0"/>
              <a:t> .</a:t>
            </a:r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قاعدة البيانات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Access 2010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987629"/>
            <a:ext cx="8280920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/>
              <a:t>ن</a:t>
            </a:r>
            <a:r>
              <a:rPr lang="ar-SA" sz="2800" smtClean="0"/>
              <a:t>حتاج عند التخطيط لقاعدة بيانات إلى تحديد ما يلي 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smtClean="0"/>
              <a:t>البيانات التي سنحتاجها 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smtClean="0"/>
              <a:t>الاجراءات التي نريد أداءها على البيانات 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smtClean="0"/>
              <a:t>النتائج المراد الحصول عليها .</a:t>
            </a:r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التخطيط لقاعدة البيانات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270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8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848872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 smtClean="0"/>
              <a:t>تتكون قاعدة البيانات من عدة كائنات :</a:t>
            </a:r>
            <a:endParaRPr lang="en-US" sz="2800" smtClean="0"/>
          </a:p>
          <a:p>
            <a:pPr marL="0" indent="0" algn="just">
              <a:buNone/>
            </a:pPr>
            <a:endParaRPr lang="ar-SA" sz="2400" smtClean="0"/>
          </a:p>
          <a:p>
            <a:pPr marL="514350" indent="-514350" algn="just">
              <a:buFont typeface="+mj-lt"/>
              <a:buAutoNum type="arabicPeriod"/>
            </a:pPr>
            <a:r>
              <a:rPr lang="ar-SA" sz="2800" b="1" smtClean="0"/>
              <a:t>الجداول </a:t>
            </a:r>
            <a:r>
              <a:rPr lang="en-US" sz="2800" b="1" smtClean="0"/>
              <a:t>Tables </a:t>
            </a:r>
            <a:r>
              <a:rPr lang="ar-SA" sz="2800" b="1" smtClean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b="1" smtClean="0"/>
              <a:t>النماذج </a:t>
            </a:r>
            <a:r>
              <a:rPr lang="en-US" sz="2800" b="1" smtClean="0"/>
              <a:t>Forms</a:t>
            </a:r>
            <a:r>
              <a:rPr lang="ar-SA" sz="2800" b="1" smtClean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b="1" smtClean="0"/>
              <a:t>الاستعلامات</a:t>
            </a:r>
            <a:r>
              <a:rPr lang="en-US" sz="2800" b="1" smtClean="0"/>
              <a:t> Queries </a:t>
            </a:r>
            <a:r>
              <a:rPr lang="ar-SA" sz="2800" b="1" smtClean="0"/>
              <a:t> 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b="1" smtClean="0"/>
              <a:t>التقارير </a:t>
            </a:r>
            <a:r>
              <a:rPr lang="en-US" sz="2800" b="1" smtClean="0"/>
              <a:t>Reports</a:t>
            </a:r>
            <a:r>
              <a:rPr lang="ar-SA" sz="2800" b="1" smtClean="0"/>
              <a:t>.</a:t>
            </a:r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قاعدة البيانات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Access 2010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147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9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31111" y="1916832"/>
            <a:ext cx="8417353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 b="1" smtClean="0"/>
              <a:t>يمكن إنشاء قاعدة البيانات بإحدى طريقتين :</a:t>
            </a:r>
          </a:p>
          <a:p>
            <a:pPr marL="0" indent="0" algn="just">
              <a:buNone/>
            </a:pPr>
            <a:endParaRPr lang="ar-SA" sz="2800" smtClean="0"/>
          </a:p>
          <a:p>
            <a:pPr algn="just"/>
            <a:r>
              <a:rPr lang="ar-SA" sz="2800" smtClean="0"/>
              <a:t>باستخدام القوالب المعدة مسبقا في البرنامج </a:t>
            </a:r>
            <a:r>
              <a:rPr lang="en-US" sz="2800" b="1" smtClean="0">
                <a:solidFill>
                  <a:schemeClr val="accent1">
                    <a:lumMod val="75000"/>
                  </a:schemeClr>
                </a:solidFill>
              </a:rPr>
              <a:t>Available Templates </a:t>
            </a:r>
            <a:r>
              <a:rPr lang="ar-SA" sz="2800" smtClean="0"/>
              <a:t>التي تحوي على جداول و نماذج وتقارير جاهزة للاستخدام .</a:t>
            </a:r>
            <a:endParaRPr lang="en-US" sz="2800" smtClean="0"/>
          </a:p>
          <a:p>
            <a:pPr marL="0" indent="0" algn="just">
              <a:buNone/>
            </a:pPr>
            <a:endParaRPr lang="ar-SA" sz="2800" smtClean="0"/>
          </a:p>
          <a:p>
            <a:pPr algn="just"/>
            <a:r>
              <a:rPr lang="ar-SA" sz="2800" smtClean="0"/>
              <a:t>إنشاء قاعدة بيانات فارغة </a:t>
            </a:r>
            <a:r>
              <a:rPr lang="en-US" sz="2800" b="1" smtClean="0">
                <a:solidFill>
                  <a:schemeClr val="accent1">
                    <a:lumMod val="75000"/>
                  </a:schemeClr>
                </a:solidFill>
              </a:rPr>
              <a:t>Blank Database</a:t>
            </a:r>
            <a:r>
              <a:rPr lang="en-US" sz="2800" smtClean="0"/>
              <a:t> </a:t>
            </a:r>
            <a:r>
              <a:rPr lang="ar-SA" sz="2800" smtClean="0"/>
              <a:t> و تصميم الجداول وباقي الكائنات يدويا .</a:t>
            </a:r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انشاء قاعدة بيانات جديدة</a:t>
            </a:r>
            <a:b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Create New Database</a:t>
            </a: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 u="sng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087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42950" indent="-742950" algn="r">
              <a:buFont typeface="+mj-lt"/>
              <a:buAutoNum type="arabicPeriod"/>
            </a:pPr>
            <a:r>
              <a:rPr lang="ar-SA" b="1" u="sng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إنشاء </a:t>
            </a: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الجداول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Create Table </a:t>
            </a: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u="sng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10</a:t>
            </a:fld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363272" cy="5005536"/>
          </a:xfrm>
        </p:spPr>
        <p:txBody>
          <a:bodyPr/>
          <a:lstStyle/>
          <a:p>
            <a:endParaRPr lang="ar-SA" smtClean="0"/>
          </a:p>
          <a:p>
            <a:r>
              <a:rPr lang="ar-SA" sz="2800" smtClean="0"/>
              <a:t>يعتبر الجدول </a:t>
            </a:r>
            <a:r>
              <a:rPr lang="en-US" sz="2800" smtClean="0"/>
              <a:t>Table</a:t>
            </a:r>
            <a:r>
              <a:rPr lang="ar-SA" sz="2800" smtClean="0"/>
              <a:t> العمود الفقري لأي قاعدة بيانات , حيث يشتمل على البيانات الأساسية التي نحتاجها للتعامل مع بقية كائنات قاعدة البيانات.</a:t>
            </a:r>
          </a:p>
          <a:p>
            <a:pPr marL="0" indent="0">
              <a:buNone/>
            </a:pPr>
            <a:endParaRPr lang="ar-SA" sz="2800" smtClean="0"/>
          </a:p>
          <a:p>
            <a:r>
              <a:rPr lang="ar-SA" sz="2800" smtClean="0"/>
              <a:t>يتكون الجدول من اعمدة تسمى </a:t>
            </a:r>
            <a:r>
              <a:rPr lang="ar-SA" sz="2800" b="1" smtClean="0">
                <a:solidFill>
                  <a:schemeClr val="accent1">
                    <a:lumMod val="75000"/>
                  </a:schemeClr>
                </a:solidFill>
              </a:rPr>
              <a:t>حقول </a:t>
            </a:r>
            <a:r>
              <a:rPr lang="en-US" sz="2800" b="1" smtClean="0">
                <a:solidFill>
                  <a:schemeClr val="accent1">
                    <a:lumMod val="75000"/>
                  </a:schemeClr>
                </a:solidFill>
              </a:rPr>
              <a:t>Fields</a:t>
            </a:r>
            <a:r>
              <a:rPr lang="ar-SA" sz="2800" smtClean="0"/>
              <a:t> و صفوف تسمى </a:t>
            </a:r>
          </a:p>
          <a:p>
            <a:pPr marL="0" indent="0">
              <a:buNone/>
            </a:pPr>
            <a:r>
              <a:rPr lang="ar-SA" sz="2800" b="1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b="1" smtClean="0">
                <a:solidFill>
                  <a:schemeClr val="accent1">
                    <a:lumMod val="75000"/>
                  </a:schemeClr>
                </a:solidFill>
              </a:rPr>
              <a:t>   سجلات </a:t>
            </a:r>
            <a:r>
              <a:rPr lang="en-US" sz="2800" b="1" smtClean="0">
                <a:solidFill>
                  <a:schemeClr val="accent1">
                    <a:lumMod val="75000"/>
                  </a:schemeClr>
                </a:solidFill>
              </a:rPr>
              <a:t>Records</a:t>
            </a:r>
            <a:r>
              <a:rPr lang="ar-SA" smtClean="0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6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71600" y="5454"/>
            <a:ext cx="7772400" cy="1143000"/>
          </a:xfrm>
        </p:spPr>
        <p:txBody>
          <a:bodyPr>
            <a:normAutofit/>
          </a:bodyPr>
          <a:lstStyle/>
          <a:p>
            <a:pPr marL="742950" indent="-742950" algn="r">
              <a:buFont typeface="+mj-lt"/>
              <a:buAutoNum type="arabicPeriod"/>
            </a:pP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التعامل مع الجداول وتعديلها :</a:t>
            </a:r>
            <a:endParaRPr lang="en-US" b="1" u="sng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11</a:t>
            </a:fld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1"/>
          </p:nvPr>
        </p:nvSpPr>
        <p:spPr>
          <a:xfrm>
            <a:off x="827584" y="1412776"/>
            <a:ext cx="7632848" cy="4824536"/>
          </a:xfrm>
        </p:spPr>
        <p:txBody>
          <a:bodyPr>
            <a:noAutofit/>
          </a:bodyPr>
          <a:lstStyle/>
          <a:p>
            <a:r>
              <a:rPr lang="ar-SA" sz="2800" dirty="0" smtClean="0"/>
              <a:t>تحديد </a:t>
            </a:r>
            <a:r>
              <a:rPr lang="ar-SA" sz="2800" dirty="0" smtClean="0"/>
              <a:t>نوع البيانات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Data Type </a:t>
            </a: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dirty="0" smtClean="0"/>
              <a:t>لكل حقل و الوصف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Description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تعيين مفتاح رئيسي للجدول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Primary Key</a:t>
            </a:r>
            <a:r>
              <a:rPr lang="ar-SA" sz="2800" dirty="0" smtClean="0"/>
              <a:t>.</a:t>
            </a:r>
          </a:p>
          <a:p>
            <a:r>
              <a:rPr lang="ar-SA" sz="2800" dirty="0" smtClean="0"/>
              <a:t>العمل على خصائص الحقول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Field Properties </a:t>
            </a:r>
            <a:r>
              <a:rPr lang="ar-SA" sz="2800" dirty="0" smtClean="0"/>
              <a:t>: </a:t>
            </a:r>
          </a:p>
          <a:p>
            <a:pPr lvl="1">
              <a:buFont typeface="Wingdings" pitchFamily="2" charset="2"/>
              <a:buChar char="v"/>
            </a:pPr>
            <a:r>
              <a:rPr lang="ar-SA" sz="2800" dirty="0"/>
              <a:t>تعيين قيمة افتراضية </a:t>
            </a:r>
            <a:r>
              <a:rPr lang="ar-SA" sz="2800" dirty="0" smtClean="0"/>
              <a:t>–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Default Value</a:t>
            </a:r>
            <a:r>
              <a:rPr lang="ar-SA" sz="2800" dirty="0" smtClean="0"/>
              <a:t> .</a:t>
            </a:r>
            <a:endParaRPr lang="en-US" sz="2800" dirty="0" smtClean="0"/>
          </a:p>
          <a:p>
            <a:pPr lvl="1">
              <a:buFont typeface="Wingdings" pitchFamily="2" charset="2"/>
              <a:buChar char="v"/>
            </a:pPr>
            <a:r>
              <a:rPr lang="ar-SA" sz="2800" dirty="0" smtClean="0"/>
              <a:t> </a:t>
            </a:r>
            <a:r>
              <a:rPr lang="ar-SA" sz="2800" dirty="0"/>
              <a:t>قيمة </a:t>
            </a:r>
            <a:r>
              <a:rPr lang="ar-SA" sz="2800" dirty="0" smtClean="0"/>
              <a:t>مطلوبة  - </a:t>
            </a:r>
            <a:r>
              <a:rPr lang="en-US" sz="2800" dirty="0" smtClean="0"/>
              <a:t>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Required </a:t>
            </a:r>
            <a:r>
              <a:rPr lang="ar-SA" sz="2800" dirty="0" smtClean="0"/>
              <a:t>.</a:t>
            </a:r>
            <a:endParaRPr lang="en-US" sz="2800" dirty="0" smtClean="0"/>
          </a:p>
          <a:p>
            <a:pPr lvl="1">
              <a:buFont typeface="Wingdings" pitchFamily="2" charset="2"/>
              <a:buChar char="v"/>
            </a:pPr>
            <a:r>
              <a:rPr lang="ar-SA" sz="2800" dirty="0" smtClean="0"/>
              <a:t>استخدام </a:t>
            </a:r>
            <a:r>
              <a:rPr lang="ar-SA" sz="2800" dirty="0"/>
              <a:t>أقنعة الإدخال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Input Mask</a:t>
            </a:r>
            <a:r>
              <a:rPr lang="ar-SA" sz="2800" dirty="0" smtClean="0"/>
              <a:t>.</a:t>
            </a:r>
            <a:endParaRPr lang="ar-SA" sz="2800" dirty="0"/>
          </a:p>
          <a:p>
            <a:pPr lvl="1">
              <a:buFont typeface="Wingdings" pitchFamily="2" charset="2"/>
              <a:buChar char="v"/>
            </a:pPr>
            <a:r>
              <a:rPr lang="ar-SA" sz="2800" dirty="0"/>
              <a:t>إنشاء لائحة قيم لحقل </a:t>
            </a:r>
            <a:r>
              <a:rPr lang="ar-SA" sz="2800" dirty="0" smtClean="0"/>
              <a:t>معين 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Lookup Wizard</a:t>
            </a:r>
            <a:r>
              <a:rPr lang="ar-SA" sz="2800" dirty="0" smtClean="0"/>
              <a:t>.</a:t>
            </a:r>
            <a:endParaRPr lang="ar-SA" sz="2800" dirty="0"/>
          </a:p>
          <a:p>
            <a:pPr lvl="1">
              <a:buFont typeface="Wingdings" pitchFamily="2" charset="2"/>
              <a:buChar char="v"/>
            </a:pPr>
            <a:r>
              <a:rPr lang="ar-SA" sz="2800" dirty="0"/>
              <a:t>التحقق من صحة البيانات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Validation Rule</a:t>
            </a:r>
            <a:r>
              <a:rPr lang="ar-SA" sz="2800" dirty="0" smtClean="0"/>
              <a:t>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13226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12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987629"/>
            <a:ext cx="8280920" cy="4238285"/>
          </a:xfrm>
        </p:spPr>
        <p:txBody>
          <a:bodyPr/>
          <a:lstStyle/>
          <a:p>
            <a:pPr algn="just"/>
            <a:r>
              <a:rPr lang="ar-SA" sz="2800" dirty="0" smtClean="0"/>
              <a:t> </a:t>
            </a:r>
            <a:r>
              <a:rPr lang="ar-SA" sz="3200" dirty="0" smtClean="0"/>
              <a:t>خاصية البحث والاستبدال .</a:t>
            </a:r>
          </a:p>
          <a:p>
            <a:pPr algn="just"/>
            <a:r>
              <a:rPr lang="ar-SA" sz="3200" dirty="0" smtClean="0"/>
              <a:t>فرز السجلات تصاعديا وتنازليا .</a:t>
            </a:r>
          </a:p>
          <a:p>
            <a:pPr algn="just"/>
            <a:r>
              <a:rPr lang="ar-SA" sz="3200" dirty="0" smtClean="0"/>
              <a:t>التصفية .</a:t>
            </a:r>
          </a:p>
          <a:p>
            <a:pPr marL="0" indent="0" algn="just">
              <a:buNone/>
            </a:pPr>
            <a:endParaRPr lang="ar-SA" sz="2800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البحث عن البيانات وترتيبها وتصفيتها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639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72400" cy="868958"/>
          </a:xfrm>
        </p:spPr>
        <p:txBody>
          <a:bodyPr>
            <a:normAutofit/>
          </a:bodyPr>
          <a:lstStyle/>
          <a:p>
            <a:pPr marL="742950" indent="-742950" algn="r">
              <a:buFont typeface="Wingdings" pitchFamily="2" charset="2"/>
              <a:buChar char="v"/>
            </a:pP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ربط الجداول :</a:t>
            </a:r>
            <a:endParaRPr lang="en-US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13</a:t>
            </a:fld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136904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/>
              <a:t>المقصود بربط الجداول هو إنشاء علاقة ارتباط دائمة بين جدولين أو أكثر , يكون من نتيجتهما استخراج بيانات من كلا الجدولين و إظهارهما في النماذج أو التقارير أو الاستعلامات 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 algn="ctr">
              <a:buNone/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قبل الربط لابد من تأسيس علاقة ارتباط –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Relationship</a:t>
            </a:r>
            <a:endParaRPr lang="ar-S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11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ar-SA" b="1" u="sng" dirty="0"/>
              <a:t>شروط إنشاء العلاقة بين جدولين :</a:t>
            </a:r>
          </a:p>
          <a:p>
            <a:r>
              <a:rPr lang="ar-SA" dirty="0" smtClean="0"/>
              <a:t>يجب أن يشتمل كلا الجدولين على حقل مفتاح أساسي  </a:t>
            </a:r>
            <a:r>
              <a:rPr lang="ar-SA" dirty="0"/>
              <a:t>.</a:t>
            </a:r>
          </a:p>
          <a:p>
            <a:r>
              <a:rPr lang="ar-SA" dirty="0"/>
              <a:t>أن </a:t>
            </a:r>
            <a:r>
              <a:rPr lang="ar-SA" dirty="0" smtClean="0"/>
              <a:t>يشتمل كلا الحقلين على نفس النوع من البيانات </a:t>
            </a:r>
            <a:r>
              <a:rPr lang="ar-SA" dirty="0"/>
              <a:t>.</a:t>
            </a:r>
          </a:p>
          <a:p>
            <a:r>
              <a:rPr lang="ar-SA" dirty="0"/>
              <a:t>أن يكون كلا الجدولين مخزن في نفس قاعدة البيانات .</a:t>
            </a:r>
          </a:p>
          <a:p>
            <a:pPr marL="0" indent="0" algn="ctr">
              <a:buNone/>
            </a:pPr>
            <a:endParaRPr lang="ar-SA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1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r">
              <a:buFont typeface="Wingdings" pitchFamily="2" charset="2"/>
              <a:buChar char="v"/>
            </a:pP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أنواع علاقات الارتباط :</a:t>
            </a:r>
            <a:endParaRPr lang="en-US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أ.مشاعل المطلق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14</a:t>
            </a:fld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1"/>
          </p:nvPr>
        </p:nvSpPr>
        <p:spPr>
          <a:xfrm>
            <a:off x="1722512" y="1794683"/>
            <a:ext cx="6131024" cy="4285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/>
              <a:t>يوجد ثلاثة أنواع للعلاقات في أكسيس :</a:t>
            </a:r>
          </a:p>
          <a:p>
            <a:r>
              <a:rPr lang="ar-SA" dirty="0" smtClean="0"/>
              <a:t>علاقة رأس برأس «</a:t>
            </a:r>
            <a:r>
              <a:rPr lang="en-US" dirty="0" smtClean="0"/>
              <a:t> One – To – One </a:t>
            </a:r>
            <a:r>
              <a:rPr lang="ar-SA" dirty="0" smtClean="0"/>
              <a:t>». </a:t>
            </a:r>
          </a:p>
          <a:p>
            <a:pPr marL="0" indent="0">
              <a:buNone/>
            </a:pPr>
            <a:endParaRPr lang="ar-SA" sz="1050" dirty="0" smtClean="0"/>
          </a:p>
          <a:p>
            <a:pPr marL="0" indent="0">
              <a:buNone/>
            </a:pPr>
            <a:endParaRPr lang="ar-SA" dirty="0" smtClean="0"/>
          </a:p>
          <a:p>
            <a:r>
              <a:rPr lang="ar-SA" dirty="0" smtClean="0"/>
              <a:t>علاقة رأس بأطراف «</a:t>
            </a:r>
            <a:r>
              <a:rPr lang="en-US" dirty="0" smtClean="0"/>
              <a:t>One –To – Many </a:t>
            </a:r>
            <a:r>
              <a:rPr lang="ar-SA" dirty="0" smtClean="0"/>
              <a:t>  ».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 smtClean="0"/>
          </a:p>
          <a:p>
            <a:r>
              <a:rPr lang="ar-SA" dirty="0" smtClean="0"/>
              <a:t>علاقة اطراف بأطراف «</a:t>
            </a:r>
            <a:r>
              <a:rPr lang="en-US" dirty="0" smtClean="0"/>
              <a:t> Many – To – Many </a:t>
            </a:r>
            <a:r>
              <a:rPr lang="ar-SA" dirty="0" smtClean="0"/>
              <a:t>» .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623917" y="3937411"/>
            <a:ext cx="2328214" cy="584775"/>
            <a:chOff x="3635896" y="4860454"/>
            <a:chExt cx="2328214" cy="584775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3635896" y="5445229"/>
              <a:ext cx="2304256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659854" y="4860454"/>
              <a:ext cx="216024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/>
                <a:t>1</a:t>
              </a:r>
              <a:endParaRPr lang="ar-SA" sz="32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08104" y="4860454"/>
              <a:ext cx="45600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/>
                <a:t>∞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623917" y="5285032"/>
            <a:ext cx="2405440" cy="600951"/>
            <a:chOff x="3623917" y="5285032"/>
            <a:chExt cx="2405440" cy="600951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3623917" y="5885983"/>
              <a:ext cx="240544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496125" y="5301208"/>
              <a:ext cx="45600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dirty="0"/>
                <a:t>∞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623917" y="5285032"/>
              <a:ext cx="55407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dirty="0"/>
                <a:t>∞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35896" y="2780404"/>
            <a:ext cx="2316235" cy="589471"/>
            <a:chOff x="3635896" y="2780404"/>
            <a:chExt cx="2316235" cy="589471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647875" y="3369875"/>
              <a:ext cx="2304256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635896" y="2785100"/>
              <a:ext cx="216024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/>
                <a:t>1</a:t>
              </a:r>
              <a:endParaRPr lang="ar-SA" sz="32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717300" y="2780404"/>
              <a:ext cx="216024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/>
                <a:t>1</a:t>
              </a:r>
              <a:endParaRPr lang="ar-S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4368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772400" cy="1143000"/>
          </a:xfrm>
        </p:spPr>
        <p:txBody>
          <a:bodyPr>
            <a:noAutofit/>
          </a:bodyPr>
          <a:lstStyle/>
          <a:p>
            <a:pPr marL="514350" indent="-514350" algn="r">
              <a:buFont typeface="+mj-lt"/>
              <a:buAutoNum type="arabicPeriod"/>
            </a:pP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علاقة ارتباط رأس بأطراف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One </a:t>
            </a:r>
            <a:r>
              <a:rPr lang="en-US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–To – Many </a:t>
            </a: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15</a:t>
            </a:fld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899592" y="1772816"/>
            <a:ext cx="7772400" cy="3600400"/>
          </a:xfrm>
        </p:spPr>
        <p:txBody>
          <a:bodyPr/>
          <a:lstStyle/>
          <a:p>
            <a:endParaRPr lang="ar-SA" sz="2800" dirty="0" smtClean="0"/>
          </a:p>
          <a:p>
            <a:r>
              <a:rPr lang="ar-SA" sz="2800" dirty="0" smtClean="0"/>
              <a:t>تعني أن السجل الواحد في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جدول البيانات الرئيسي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Primary Table </a:t>
            </a:r>
            <a:r>
              <a:rPr lang="ar-SA" sz="2800" dirty="0" smtClean="0"/>
              <a:t> يقابله أكثر من سجل في جدول آخر يسمى</a:t>
            </a:r>
          </a:p>
          <a:p>
            <a:pPr marL="0" indent="0">
              <a:buNone/>
            </a:pPr>
            <a:r>
              <a:rPr lang="ar-SA" sz="2800" dirty="0" smtClean="0"/>
              <a:t>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الجدول المرتبط 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Related Table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dirty="0" smtClean="0"/>
              <a:t>.</a:t>
            </a:r>
          </a:p>
          <a:p>
            <a:pPr marL="0" indent="0">
              <a:buNone/>
            </a:pPr>
            <a:endParaRPr lang="ar-SA" sz="2800" dirty="0" smtClean="0"/>
          </a:p>
          <a:p>
            <a:r>
              <a:rPr lang="ar-SA" sz="2800" dirty="0" smtClean="0"/>
              <a:t>  هذا النوع من العلاقات هو الأكثر استخداما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3785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16</a:t>
            </a:fld>
            <a:endParaRPr lang="ar-SA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968602"/>
              </p:ext>
            </p:extLst>
          </p:nvPr>
        </p:nvGraphicFramePr>
        <p:xfrm>
          <a:off x="395536" y="620688"/>
          <a:ext cx="8352929" cy="2808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975"/>
                <a:gridCol w="798976"/>
                <a:gridCol w="1186359"/>
                <a:gridCol w="928103"/>
                <a:gridCol w="790906"/>
                <a:gridCol w="871610"/>
                <a:gridCol w="1016879"/>
                <a:gridCol w="1033018"/>
                <a:gridCol w="928103"/>
              </a:tblGrid>
              <a:tr h="702078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رقم الهاتف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العنوان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تاريخ الميلاد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انتظام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المكأفأة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المستوى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التخصص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الاسم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الرقم</a:t>
                      </a:r>
                      <a:r>
                        <a:rPr lang="en-US" smtClean="0"/>
                        <a:t> </a:t>
                      </a:r>
                      <a:r>
                        <a:rPr lang="ar-SA" baseline="0" smtClean="0"/>
                        <a:t> الجامعي</a:t>
                      </a:r>
                      <a:endParaRPr lang="en-US"/>
                    </a:p>
                  </a:txBody>
                  <a:tcPr/>
                </a:tc>
              </a:tr>
              <a:tr h="702078">
                <a:tc>
                  <a:txBody>
                    <a:bodyPr/>
                    <a:lstStyle/>
                    <a:p>
                      <a:r>
                        <a:rPr lang="en-US" smtClean="0"/>
                        <a:t>12321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الدمام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1980/1/1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نعم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1000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رياضيات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منال احمد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433001</a:t>
                      </a:r>
                      <a:endParaRPr lang="en-US"/>
                    </a:p>
                  </a:txBody>
                  <a:tcPr/>
                </a:tc>
              </a:tr>
              <a:tr h="702078">
                <a:tc>
                  <a:txBody>
                    <a:bodyPr/>
                    <a:lstStyle/>
                    <a:p>
                      <a:r>
                        <a:rPr lang="en-US" smtClean="0"/>
                        <a:t>12414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الدمام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1980/4/5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نعم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1000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فيزياء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مها محمد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433002</a:t>
                      </a:r>
                      <a:endParaRPr lang="en-US"/>
                    </a:p>
                  </a:txBody>
                  <a:tcPr/>
                </a:tc>
              </a:tr>
              <a:tr h="702078">
                <a:tc>
                  <a:txBody>
                    <a:bodyPr/>
                    <a:lstStyle/>
                    <a:p>
                      <a:r>
                        <a:rPr lang="en-US" smtClean="0"/>
                        <a:t>12414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الدمام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1981/8/1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نعم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1000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رياضيات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اسماء خالد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433003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947552"/>
              </p:ext>
            </p:extLst>
          </p:nvPr>
        </p:nvGraphicFramePr>
        <p:xfrm>
          <a:off x="899592" y="3789040"/>
          <a:ext cx="6552728" cy="230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182"/>
                <a:gridCol w="1638182"/>
                <a:gridCol w="1638182"/>
                <a:gridCol w="1638182"/>
              </a:tblGrid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الدرجة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المستوى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المادة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الرقم الجامعي</a:t>
                      </a:r>
                      <a:endParaRPr lang="en-US"/>
                    </a:p>
                  </a:txBody>
                  <a:tcPr/>
                </a:tc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100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سلم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433003</a:t>
                      </a:r>
                      <a:endParaRPr lang="en-US"/>
                    </a:p>
                  </a:txBody>
                  <a:tcPr/>
                </a:tc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99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عرب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433003</a:t>
                      </a:r>
                      <a:endParaRPr lang="en-US"/>
                    </a:p>
                  </a:txBody>
                  <a:tcPr/>
                </a:tc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95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ريض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433003</a:t>
                      </a:r>
                      <a:endParaRPr lang="en-US"/>
                    </a:p>
                  </a:txBody>
                  <a:tcPr/>
                </a:tc>
              </a:tr>
              <a:tr h="4608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9" name="رابط كسهم مستقيم 18"/>
          <p:cNvCxnSpPr/>
          <p:nvPr/>
        </p:nvCxnSpPr>
        <p:spPr>
          <a:xfrm flipH="1">
            <a:off x="7380312" y="3212976"/>
            <a:ext cx="1019086" cy="122413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H="1">
            <a:off x="7319278" y="3212976"/>
            <a:ext cx="1080120" cy="179899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flipH="1">
            <a:off x="7319278" y="3212976"/>
            <a:ext cx="1080120" cy="228693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ربع نص 5"/>
          <p:cNvSpPr txBox="1"/>
          <p:nvPr/>
        </p:nvSpPr>
        <p:spPr>
          <a:xfrm>
            <a:off x="3383868" y="233913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smtClean="0"/>
              <a:t>جدول الطالبات</a:t>
            </a:r>
            <a:endParaRPr lang="en-US" sz="2000" b="1"/>
          </a:p>
        </p:txBody>
      </p:sp>
      <p:sp>
        <p:nvSpPr>
          <p:cNvPr id="10" name="مربع نص 9"/>
          <p:cNvSpPr txBox="1"/>
          <p:nvPr/>
        </p:nvSpPr>
        <p:spPr>
          <a:xfrm>
            <a:off x="6568681" y="6165304"/>
            <a:ext cx="1830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smtClean="0"/>
              <a:t>جدول الدرجات</a:t>
            </a: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247279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772400" cy="1143000"/>
          </a:xfrm>
        </p:spPr>
        <p:txBody>
          <a:bodyPr>
            <a:noAutofit/>
          </a:bodyPr>
          <a:lstStyle/>
          <a:p>
            <a:pPr marL="742950" indent="-742950" algn="r">
              <a:buFont typeface="+mj-lt"/>
              <a:buAutoNum type="arabicPeriod" startAt="2"/>
            </a:pP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علاقة ارتباط رأس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برأس </a:t>
            </a:r>
            <a:b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One</a:t>
            </a:r>
            <a:r>
              <a:rPr lang="en-US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–To –</a:t>
            </a:r>
            <a:r>
              <a:rPr lang="en-US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One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17</a:t>
            </a:fld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39552" y="1772816"/>
            <a:ext cx="8132440" cy="4464496"/>
          </a:xfrm>
        </p:spPr>
        <p:txBody>
          <a:bodyPr>
            <a:normAutofit/>
          </a:bodyPr>
          <a:lstStyle/>
          <a:p>
            <a:endParaRPr lang="ar-SA" sz="2800" dirty="0" smtClean="0"/>
          </a:p>
          <a:p>
            <a:r>
              <a:rPr lang="ar-SA" sz="2800" dirty="0" smtClean="0"/>
              <a:t>تعني أن السجل الواحد في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جدول البيانات الرئيسي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Primary Table </a:t>
            </a:r>
            <a:r>
              <a:rPr lang="ar-SA" sz="2800" dirty="0" smtClean="0"/>
              <a:t> يقابله سجل واحد فقط في الجدول المرتبط به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dirty="0" smtClean="0"/>
              <a:t>.</a:t>
            </a:r>
          </a:p>
          <a:p>
            <a:r>
              <a:rPr lang="ar-SA" sz="2800" dirty="0" smtClean="0"/>
              <a:t>غالبا يستخدم عندما نريد فصل معلومات السجل إلى بيانات عامة وبيانات خاصة , مثلا :</a:t>
            </a:r>
          </a:p>
          <a:p>
            <a:pPr marL="0" indent="0">
              <a:buNone/>
            </a:pPr>
            <a:r>
              <a:rPr lang="ar-SA" sz="2800" dirty="0"/>
              <a:t> </a:t>
            </a:r>
            <a:r>
              <a:rPr lang="ar-SA" sz="2800" dirty="0" smtClean="0"/>
              <a:t>  معلومات الموظف من اسم وعنوان ورقم هاتف في جدول أساسي</a:t>
            </a:r>
          </a:p>
          <a:p>
            <a:pPr marL="0" indent="0">
              <a:buNone/>
            </a:pPr>
            <a:r>
              <a:rPr lang="ar-SA" sz="2800" dirty="0" smtClean="0"/>
              <a:t>والمعلومات الخاصة مثل الراتب في جدول آخرمرتبط  .</a:t>
            </a:r>
          </a:p>
          <a:p>
            <a:pPr marL="0" indent="0">
              <a:buNone/>
            </a:pPr>
            <a:endParaRPr lang="ar-SA" sz="2800" dirty="0" smtClean="0"/>
          </a:p>
          <a:p>
            <a:r>
              <a:rPr lang="ar-SA" sz="2800" dirty="0" smtClean="0"/>
              <a:t>  هذا النوع من العلاقات هو الأقل  استخداما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6288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772400" cy="1143000"/>
          </a:xfrm>
        </p:spPr>
        <p:txBody>
          <a:bodyPr>
            <a:noAutofit/>
          </a:bodyPr>
          <a:lstStyle/>
          <a:p>
            <a:pPr marL="742950" indent="-742950" algn="r">
              <a:buFont typeface="+mj-lt"/>
              <a:buAutoNum type="arabicPeriod" startAt="3"/>
            </a:pP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علاقة </a:t>
            </a: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اطراف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بأطراف  </a:t>
            </a: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Many – To – Many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  <a:endParaRPr lang="ar-SA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18</a:t>
            </a:fld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67544" y="1772816"/>
            <a:ext cx="8204448" cy="4536504"/>
          </a:xfrm>
        </p:spPr>
        <p:txBody>
          <a:bodyPr>
            <a:normAutofit/>
          </a:bodyPr>
          <a:lstStyle/>
          <a:p>
            <a:r>
              <a:rPr lang="ar-SA" sz="3000" dirty="0" smtClean="0"/>
              <a:t>تعني أن كل سجل </a:t>
            </a:r>
            <a:r>
              <a:rPr lang="ar-SA" sz="3000" dirty="0"/>
              <a:t>من الجدول الرئيسي </a:t>
            </a:r>
            <a:r>
              <a:rPr lang="ar-SA" sz="3000" dirty="0" smtClean="0"/>
              <a:t>يقابله  عدة سجلات في الجدول المرتبط  ويقابل السجل الواحد في الجدول المرتبط عدة سجلات في الجدول الرئيسي , </a:t>
            </a:r>
          </a:p>
          <a:p>
            <a:pPr marL="0" indent="0">
              <a:buNone/>
            </a:pPr>
            <a:r>
              <a:rPr lang="ar-SA" sz="3000" dirty="0" smtClean="0"/>
              <a:t>     مثلا  في الجامعة :</a:t>
            </a:r>
          </a:p>
          <a:p>
            <a:r>
              <a:rPr lang="ar-SA" sz="3000" dirty="0" smtClean="0"/>
              <a:t>يوجد جدول للمواد و جدول للأساتذة في جدول المواد يوجد مادة يعطيها أكثر من أستاذ و في جدول الأساتذة يوجد أستاذ يعطي أكثر من مادة .</a:t>
            </a:r>
          </a:p>
          <a:p>
            <a:r>
              <a:rPr lang="ar-SA" sz="3000" dirty="0" smtClean="0"/>
              <a:t>يتطلب هذا النوع من العلاقات جدول ثالث يسمى جدول ربط .</a:t>
            </a:r>
          </a:p>
          <a:p>
            <a:r>
              <a:rPr lang="ar-SA" sz="3000" dirty="0" smtClean="0"/>
              <a:t>  هذا النوع من العلاقات نادر الإستخدام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6948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557338"/>
            <a:ext cx="6121400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107950" y="1838326"/>
            <a:ext cx="1800225" cy="366712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الجدول الأساسي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9093" name="Line 5"/>
          <p:cNvSpPr>
            <a:spLocks noChangeShapeType="1"/>
          </p:cNvSpPr>
          <p:nvPr/>
        </p:nvSpPr>
        <p:spPr bwMode="auto">
          <a:xfrm>
            <a:off x="1692275" y="2133600"/>
            <a:ext cx="647700" cy="2873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4500563" y="1557338"/>
            <a:ext cx="1800225" cy="366712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الجدول التابع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9095" name="Line 7"/>
          <p:cNvSpPr>
            <a:spLocks noChangeShapeType="1"/>
          </p:cNvSpPr>
          <p:nvPr/>
        </p:nvSpPr>
        <p:spPr bwMode="auto">
          <a:xfrm flipH="1">
            <a:off x="5292725" y="1917700"/>
            <a:ext cx="73025" cy="2873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468313" y="3644900"/>
            <a:ext cx="1800225" cy="366713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الحقول المتشابهه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9097" name="Line 9"/>
          <p:cNvSpPr>
            <a:spLocks noChangeShapeType="1"/>
          </p:cNvSpPr>
          <p:nvPr/>
        </p:nvSpPr>
        <p:spPr bwMode="auto">
          <a:xfrm flipV="1">
            <a:off x="1403350" y="3213100"/>
            <a:ext cx="1223963" cy="4318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89098" name="Line 10"/>
          <p:cNvSpPr>
            <a:spLocks noChangeShapeType="1"/>
          </p:cNvSpPr>
          <p:nvPr/>
        </p:nvSpPr>
        <p:spPr bwMode="auto">
          <a:xfrm flipV="1">
            <a:off x="1403350" y="3141663"/>
            <a:ext cx="3168650" cy="503237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89099" name="Text Box 11"/>
          <p:cNvSpPr txBox="1">
            <a:spLocks noChangeArrowheads="1"/>
          </p:cNvSpPr>
          <p:nvPr/>
        </p:nvSpPr>
        <p:spPr bwMode="auto">
          <a:xfrm>
            <a:off x="827088" y="6165850"/>
            <a:ext cx="1800225" cy="366713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نوع العلاقه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9100" name="Line 12"/>
          <p:cNvSpPr>
            <a:spLocks noChangeShapeType="1"/>
          </p:cNvSpPr>
          <p:nvPr/>
        </p:nvSpPr>
        <p:spPr bwMode="auto">
          <a:xfrm flipV="1">
            <a:off x="1763713" y="5661025"/>
            <a:ext cx="2447925" cy="5048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انشاء علاقة رأس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بأطراف :</a:t>
            </a:r>
            <a:endParaRPr lang="en-US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37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انشاء علاقة رأس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بأطراف :</a:t>
            </a:r>
            <a:endParaRPr lang="en-US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628775"/>
            <a:ext cx="5976937" cy="445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827088" y="3500438"/>
            <a:ext cx="2160587" cy="366712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فرض التكامل المرجعي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90117" name="Line 5"/>
          <p:cNvSpPr>
            <a:spLocks noChangeShapeType="1"/>
          </p:cNvSpPr>
          <p:nvPr/>
        </p:nvSpPr>
        <p:spPr bwMode="auto">
          <a:xfrm>
            <a:off x="2051050" y="3860800"/>
            <a:ext cx="647700" cy="2873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3924300" y="3860800"/>
            <a:ext cx="2879725" cy="366713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تتالي تحديث الحقول المرتبطه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90119" name="Line 7"/>
          <p:cNvSpPr>
            <a:spLocks noChangeShapeType="1"/>
          </p:cNvSpPr>
          <p:nvPr/>
        </p:nvSpPr>
        <p:spPr bwMode="auto">
          <a:xfrm flipH="1">
            <a:off x="4427538" y="4221163"/>
            <a:ext cx="720725" cy="4318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90120" name="Text Box 8"/>
          <p:cNvSpPr txBox="1">
            <a:spLocks noChangeArrowheads="1"/>
          </p:cNvSpPr>
          <p:nvPr/>
        </p:nvSpPr>
        <p:spPr bwMode="auto">
          <a:xfrm>
            <a:off x="6011863" y="4437063"/>
            <a:ext cx="2376487" cy="64135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تتالي حذف السجلات المرتبطه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90121" name="Line 9"/>
          <p:cNvSpPr>
            <a:spLocks noChangeShapeType="1"/>
          </p:cNvSpPr>
          <p:nvPr/>
        </p:nvSpPr>
        <p:spPr bwMode="auto">
          <a:xfrm flipH="1">
            <a:off x="4787900" y="4797425"/>
            <a:ext cx="2447925" cy="2873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434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21</a:t>
            </a:fld>
            <a:endParaRPr lang="ar-SA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إنشاء الاستعلامات واستخدامها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8873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22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987629"/>
            <a:ext cx="8280920" cy="4238285"/>
          </a:xfrm>
        </p:spPr>
        <p:txBody>
          <a:bodyPr>
            <a:normAutofit/>
          </a:bodyPr>
          <a:lstStyle/>
          <a:p>
            <a:pPr algn="just"/>
            <a:r>
              <a:rPr lang="ar-SA" sz="2800" dirty="0"/>
              <a:t>يعد الاستعلام وصفاً للسجلات التي ترغب في استرجاعها من قاعدة </a:t>
            </a:r>
            <a:r>
              <a:rPr lang="ar-SA" sz="2800" dirty="0" smtClean="0"/>
              <a:t>البيانات و هو سؤال تسأله عن بياناتك حيث يقوم برنامج </a:t>
            </a:r>
            <a:r>
              <a:rPr lang="en-US" sz="2800" dirty="0" smtClean="0"/>
              <a:t>Access </a:t>
            </a:r>
            <a:r>
              <a:rPr lang="ar-SA" sz="2800" dirty="0" smtClean="0"/>
              <a:t> بجمع البيانات التي تجيب على سؤالك في جدول أو أكثر .</a:t>
            </a:r>
          </a:p>
          <a:p>
            <a:pPr algn="just"/>
            <a:endParaRPr lang="ar-SA" sz="2800" dirty="0" smtClean="0"/>
          </a:p>
          <a:p>
            <a:pPr algn="just"/>
            <a:r>
              <a:rPr lang="ar-SA" sz="2800" dirty="0" smtClean="0"/>
              <a:t>يمكنك الاستعلام من فرض </a:t>
            </a:r>
            <a:r>
              <a:rPr lang="ar-SA" sz="2800" dirty="0"/>
              <a:t>شروط لعرض </a:t>
            </a:r>
            <a:r>
              <a:rPr lang="ar-SA" sz="2800" dirty="0" smtClean="0"/>
              <a:t>البيانات , </a:t>
            </a:r>
            <a:r>
              <a:rPr lang="ar-SA" sz="2800" dirty="0"/>
              <a:t>بحيث لا تعرض الا السجلات </a:t>
            </a:r>
            <a:r>
              <a:rPr lang="ar-SA" sz="2800" dirty="0" smtClean="0"/>
              <a:t>المحققة  لهذه الشروط التي تم تحديدها </a:t>
            </a:r>
            <a:r>
              <a:rPr lang="ar-SA" sz="2800" dirty="0"/>
              <a:t>من قبل المستخدم</a:t>
            </a:r>
            <a:r>
              <a:rPr lang="ar-SA" sz="2800" dirty="0" smtClean="0"/>
              <a:t>.</a:t>
            </a:r>
          </a:p>
          <a:p>
            <a:pPr algn="just"/>
            <a:r>
              <a:rPr lang="ar-SA" sz="2800" dirty="0" smtClean="0"/>
              <a:t>مثلا: درجات مادة سلم لطالبات تخصص الرياضيات .</a:t>
            </a:r>
            <a:endParaRPr lang="en-US" sz="2800" dirty="0"/>
          </a:p>
          <a:p>
            <a:pPr marL="0" indent="0" algn="just">
              <a:buNone/>
            </a:pPr>
            <a:endParaRPr lang="ar-SA" sz="2800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الاستعلامات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385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23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987629"/>
            <a:ext cx="8280920" cy="42382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dirty="0" smtClean="0"/>
              <a:t> تستخدم الاستعلامات في :</a:t>
            </a:r>
          </a:p>
          <a:p>
            <a:pPr algn="just"/>
            <a:r>
              <a:rPr lang="ar-SA" sz="3200" dirty="0" smtClean="0"/>
              <a:t>عرض بيانات من أكثر من جدول .</a:t>
            </a:r>
          </a:p>
          <a:p>
            <a:pPr algn="just"/>
            <a:r>
              <a:rPr lang="ar-SA" sz="3200" dirty="0" smtClean="0"/>
              <a:t>فرز البيانات .</a:t>
            </a:r>
          </a:p>
          <a:p>
            <a:pPr algn="just"/>
            <a:r>
              <a:rPr lang="ar-SA" sz="3200" dirty="0" smtClean="0"/>
              <a:t>إجراء العمليات الحسابية .</a:t>
            </a:r>
          </a:p>
          <a:p>
            <a:pPr algn="just"/>
            <a:r>
              <a:rPr lang="ar-SA" sz="3200" dirty="0" smtClean="0"/>
              <a:t>تحديث السجلات وحذفها وإضافتها في عملية واحدة .</a:t>
            </a:r>
          </a:p>
          <a:p>
            <a:pPr marL="0" indent="0" algn="just">
              <a:buNone/>
            </a:pPr>
            <a:endParaRPr lang="ar-SA" sz="2800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الاستعلامات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118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671</TotalTime>
  <Words>1041</Words>
  <Application>Microsoft Office PowerPoint</Application>
  <PresentationFormat>On-screen Show (4:3)</PresentationFormat>
  <Paragraphs>233</Paragraphs>
  <Slides>23</Slides>
  <Notes>1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موازنة</vt:lpstr>
      <vt:lpstr>PowerPoint Presentation</vt:lpstr>
      <vt:lpstr>مفهوم قواعد البيانات : </vt:lpstr>
      <vt:lpstr>قاعدة البيانات Database :</vt:lpstr>
      <vt:lpstr>أين تستخدم برامج قواعد البيانات :</vt:lpstr>
      <vt:lpstr>نظم إدارة قواعد البيانات :  Database Management System :</vt:lpstr>
      <vt:lpstr>قاعدة البياناتAccess 2010 :</vt:lpstr>
      <vt:lpstr>التخطيط لقاعدة البيانات :</vt:lpstr>
      <vt:lpstr>قاعدة البياناتAccess 2010 :</vt:lpstr>
      <vt:lpstr>انشاء قاعدة بيانات جديدة Create New Database:</vt:lpstr>
      <vt:lpstr>إنشاء الجداول  -: Create Table  </vt:lpstr>
      <vt:lpstr>التعامل مع الجداول وتعديلها :</vt:lpstr>
      <vt:lpstr>البحث عن البيانات وترتيبها وتصفيتها:</vt:lpstr>
      <vt:lpstr>ربط الجداول :</vt:lpstr>
      <vt:lpstr>أنواع علاقات الارتباط :</vt:lpstr>
      <vt:lpstr>علاقة ارتباط رأس بأطراف  One –To – Many  :</vt:lpstr>
      <vt:lpstr>PowerPoint Presentation</vt:lpstr>
      <vt:lpstr>علاقة ارتباط رأس برأس   One –To – One :</vt:lpstr>
      <vt:lpstr>علاقة اطراف بأطراف   Many – To – Many :</vt:lpstr>
      <vt:lpstr>انشاء علاقة رأس بأطراف :</vt:lpstr>
      <vt:lpstr>انشاء علاقة رأس بأطراف :</vt:lpstr>
      <vt:lpstr>إنشاء الاستعلامات واستخدامها</vt:lpstr>
      <vt:lpstr>الاستعلامات:</vt:lpstr>
      <vt:lpstr>الاستعلامات: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admin</cp:lastModifiedBy>
  <cp:revision>70</cp:revision>
  <dcterms:created xsi:type="dcterms:W3CDTF">2012-03-02T14:49:28Z</dcterms:created>
  <dcterms:modified xsi:type="dcterms:W3CDTF">2012-03-17T09:17:00Z</dcterms:modified>
</cp:coreProperties>
</file>