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3" r:id="rId1"/>
    <p:sldMasterId id="2147483916" r:id="rId2"/>
  </p:sldMasterIdLst>
  <p:notesMasterIdLst>
    <p:notesMasterId r:id="rId90"/>
  </p:notesMasterIdLst>
  <p:sldIdLst>
    <p:sldId id="305" r:id="rId3"/>
    <p:sldId id="257" r:id="rId4"/>
    <p:sldId id="306" r:id="rId5"/>
    <p:sldId id="307" r:id="rId6"/>
    <p:sldId id="258" r:id="rId7"/>
    <p:sldId id="266" r:id="rId8"/>
    <p:sldId id="267" r:id="rId9"/>
    <p:sldId id="259" r:id="rId10"/>
    <p:sldId id="308" r:id="rId11"/>
    <p:sldId id="261" r:id="rId12"/>
    <p:sldId id="309" r:id="rId13"/>
    <p:sldId id="262" r:id="rId14"/>
    <p:sldId id="263" r:id="rId15"/>
    <p:sldId id="268" r:id="rId16"/>
    <p:sldId id="304" r:id="rId17"/>
    <p:sldId id="269" r:id="rId18"/>
    <p:sldId id="271" r:id="rId19"/>
    <p:sldId id="272" r:id="rId20"/>
    <p:sldId id="273" r:id="rId21"/>
    <p:sldId id="313" r:id="rId22"/>
    <p:sldId id="312" r:id="rId23"/>
    <p:sldId id="361" r:id="rId24"/>
    <p:sldId id="362" r:id="rId25"/>
    <p:sldId id="363" r:id="rId26"/>
    <p:sldId id="364" r:id="rId27"/>
    <p:sldId id="275" r:id="rId28"/>
    <p:sldId id="276" r:id="rId29"/>
    <p:sldId id="277" r:id="rId30"/>
    <p:sldId id="280" r:id="rId31"/>
    <p:sldId id="281" r:id="rId32"/>
    <p:sldId id="282" r:id="rId33"/>
    <p:sldId id="283" r:id="rId34"/>
    <p:sldId id="284" r:id="rId35"/>
    <p:sldId id="286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85" r:id="rId44"/>
    <p:sldId id="296" r:id="rId45"/>
    <p:sldId id="297" r:id="rId46"/>
    <p:sldId id="302" r:id="rId47"/>
    <p:sldId id="310" r:id="rId48"/>
    <p:sldId id="311" r:id="rId49"/>
    <p:sldId id="351" r:id="rId50"/>
    <p:sldId id="319" r:id="rId51"/>
    <p:sldId id="320" r:id="rId52"/>
    <p:sldId id="321" r:id="rId53"/>
    <p:sldId id="322" r:id="rId54"/>
    <p:sldId id="323" r:id="rId55"/>
    <p:sldId id="352" r:id="rId56"/>
    <p:sldId id="324" r:id="rId57"/>
    <p:sldId id="353" r:id="rId58"/>
    <p:sldId id="325" r:id="rId59"/>
    <p:sldId id="326" r:id="rId60"/>
    <p:sldId id="327" r:id="rId61"/>
    <p:sldId id="328" r:id="rId62"/>
    <p:sldId id="329" r:id="rId63"/>
    <p:sldId id="354" r:id="rId64"/>
    <p:sldId id="332" r:id="rId65"/>
    <p:sldId id="355" r:id="rId66"/>
    <p:sldId id="333" r:id="rId67"/>
    <p:sldId id="334" r:id="rId68"/>
    <p:sldId id="335" r:id="rId69"/>
    <p:sldId id="336" r:id="rId70"/>
    <p:sldId id="337" r:id="rId71"/>
    <p:sldId id="356" r:id="rId72"/>
    <p:sldId id="338" r:id="rId73"/>
    <p:sldId id="358" r:id="rId74"/>
    <p:sldId id="357" r:id="rId75"/>
    <p:sldId id="339" r:id="rId76"/>
    <p:sldId id="340" r:id="rId77"/>
    <p:sldId id="341" r:id="rId78"/>
    <p:sldId id="342" r:id="rId79"/>
    <p:sldId id="343" r:id="rId80"/>
    <p:sldId id="344" r:id="rId81"/>
    <p:sldId id="345" r:id="rId82"/>
    <p:sldId id="346" r:id="rId83"/>
    <p:sldId id="347" r:id="rId84"/>
    <p:sldId id="365" r:id="rId85"/>
    <p:sldId id="349" r:id="rId86"/>
    <p:sldId id="360" r:id="rId87"/>
    <p:sldId id="350" r:id="rId88"/>
    <p:sldId id="359" r:id="rId8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0000"/>
    <a:srgbClr val="3399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32" autoAdjust="0"/>
    <p:restoredTop sz="98157" autoAdjust="0"/>
  </p:normalViewPr>
  <p:slideViewPr>
    <p:cSldViewPr>
      <p:cViewPr varScale="1">
        <p:scale>
          <a:sx n="77" d="100"/>
          <a:sy n="77" d="100"/>
        </p:scale>
        <p:origin x="-846" y="-90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3984"/>
    </p:cViewPr>
  </p:sorterViewPr>
  <p:notesViewPr>
    <p:cSldViewPr>
      <p:cViewPr varScale="1">
        <p:scale>
          <a:sx n="77" d="100"/>
          <a:sy n="77" d="100"/>
        </p:scale>
        <p:origin x="-1584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" pitchFamily="18" charset="0"/>
              </a:defRPr>
            </a:lvl1pPr>
          </a:lstStyle>
          <a:p>
            <a:pPr>
              <a:defRPr/>
            </a:pPr>
            <a:fld id="{DA7EF368-C354-45A2-A6D3-0763ED5B19BB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8461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3362C0A-BCD6-4A69-AD9D-93A6F93CEEE6}" type="slidenum">
              <a:rPr lang="ar-SA" altLang="en-US">
                <a:latin typeface="Times" pitchFamily="18" charset="0"/>
              </a:rPr>
              <a:pPr/>
              <a:t>8</a:t>
            </a:fld>
            <a:endParaRPr lang="en-US" altLang="en-US">
              <a:latin typeface="Times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2000" smtClean="0"/>
              <a:t>Class D addresses are reserved for multicasting and class E addresses are reserved for future use. They should not be used for host addresses.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F545083-E2F7-4B17-BBB3-B75D045F681D}" type="slidenum">
              <a:rPr lang="ar-SA" altLang="en-US">
                <a:latin typeface="Times" pitchFamily="18" charset="0"/>
              </a:rPr>
              <a:pPr/>
              <a:t>10</a:t>
            </a:fld>
            <a:endParaRPr lang="en-US" altLang="en-US">
              <a:latin typeface="Times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9E090329-343D-47A8-AF1B-866BA497F35B}" type="slidenum">
              <a:rPr lang="ar-SA" altLang="en-US">
                <a:latin typeface="Times" pitchFamily="18" charset="0"/>
              </a:rPr>
              <a:pPr/>
              <a:t>14</a:t>
            </a:fld>
            <a:endParaRPr lang="en-US" altLang="en-US">
              <a:latin typeface="Times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This is why you cannot use all 1 or 0 in an IP address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CD8F0F9-8F01-41F4-A42E-2903AC3968B6}" type="slidenum">
              <a:rPr lang="ar-SA" altLang="en-US">
                <a:latin typeface="Times" pitchFamily="18" charset="0"/>
              </a:rPr>
              <a:pPr/>
              <a:t>25</a:t>
            </a:fld>
            <a:endParaRPr lang="en-US" altLang="en-US">
              <a:latin typeface="Times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Why do computers need to specify their Network Address? For when host doesn’t know what it is it can find out.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The restriction of not having all “1”s or “0”s also implies that we cannot have a 1 bit subnet mask.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053C387-66F4-47C0-B58C-7A2E613FDED2}" type="slidenum">
              <a:rPr lang="ar-SA" altLang="en-US">
                <a:latin typeface="Times" pitchFamily="18" charset="0"/>
              </a:rPr>
              <a:pPr/>
              <a:t>28</a:t>
            </a:fld>
            <a:endParaRPr lang="en-US" altLang="en-US">
              <a:latin typeface="Times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</p:grpSp>
      <p:sp>
        <p:nvSpPr>
          <p:cNvPr id="18125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18125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AU"/>
              <a:t>Click to edit Master subtitle style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834BD-F5D6-430C-80D7-3958CDA2135E}" type="datetime1">
              <a:rPr lang="en-US" smtClean="0"/>
              <a:t>3/17/2012</a:t>
            </a:fld>
            <a:endParaRPr lang="en-A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8E0D67E-38FD-4CE6-A35F-CEBF7A81B7D4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7002277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FD3EC-27F0-4B7F-B28A-7DE35F24EA23}" type="datetime1">
              <a:rPr lang="en-US" smtClean="0"/>
              <a:t>3/17/2012</a:t>
            </a:fld>
            <a:endParaRPr lang="en-A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9121AC-E00E-4DE6-AAB8-BC9A1C078095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5869095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F43DC-782F-44B8-9493-9203B041D241}" type="datetime1">
              <a:rPr lang="en-US" smtClean="0"/>
              <a:t>3/17/2012</a:t>
            </a:fld>
            <a:endParaRPr lang="en-A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371693B-230D-44C1-98D5-4A6788655C54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3686465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FC3B4-5A49-4E53-8743-306BBF2A1853}" type="datetime1">
              <a:rPr lang="en-US" smtClean="0"/>
              <a:t>3/17/2012</a:t>
            </a:fld>
            <a:endParaRPr lang="en-A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F60535-B74F-400D-9E63-BBD73B737B31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5916893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87B22-2212-43AD-8709-BAA7BE4BCEE3}" type="datetime1">
              <a:rPr lang="en-US" smtClean="0"/>
              <a:t>3/17/2012</a:t>
            </a:fld>
            <a:endParaRPr lang="en-A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683B0D-3BB2-41BE-B126-505C5ACC5792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4587997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66BBB-5602-4A0A-9AB3-E5BFAAD87546}" type="datetime1">
              <a:rPr lang="en-US" smtClean="0"/>
              <a:t>3/17/2012</a:t>
            </a:fld>
            <a:endParaRPr lang="en-A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FEE59F-A81F-4644-8D18-94C78C3B10A9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338988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79726-1539-48FE-91C8-945D60FAD00A}" type="datetime1">
              <a:rPr lang="en-US" smtClean="0"/>
              <a:t>3/17/2012</a:t>
            </a:fld>
            <a:endParaRPr lang="en-A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F70026-2386-4192-A0D8-92E5D820506F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3003597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284B7-AF4C-4C5C-A6BE-1423982782F7}" type="datetime1">
              <a:rPr lang="en-US" smtClean="0"/>
              <a:t>3/17/2012</a:t>
            </a:fld>
            <a:endParaRPr lang="en-A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D17F987-8EC5-4D30-8A8D-55745FD494ED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7622290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DB7E5-D68F-4E5C-AA03-F9EC7FAD3D95}" type="datetime1">
              <a:rPr lang="en-US" smtClean="0"/>
              <a:t>3/17/2012</a:t>
            </a:fld>
            <a:endParaRPr lang="en-A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7ED36B-6A39-43B8-8EDA-F2C15BB68DB4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7975459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F9D13-450A-40B5-847F-A41F93341CC5}" type="datetime1">
              <a:rPr lang="en-US" smtClean="0"/>
              <a:t>3/17/2012</a:t>
            </a:fld>
            <a:endParaRPr lang="en-A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C2C69C-0BE4-47D1-A567-B8EC1CE421D6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2317505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8CA04-30E5-4B4A-B1D9-C37D3B4D8BA1}" type="datetime1">
              <a:rPr lang="en-US" smtClean="0"/>
              <a:t>3/17/2012</a:t>
            </a:fld>
            <a:endParaRPr lang="en-A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76D6E7-CB6E-470B-B50B-F7F71E9627DA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7678029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95BED74-806A-48D0-BCC6-E80B4817EAA4}" type="datetime1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EA4C-D7BD-44AF-BAF2-3D537647BD32}" type="datetime1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C3576-6A1C-493D-8568-0E76CAE9A6C5}" type="datetime1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3699-E889-43AC-8AFA-3FB28BA81E6F}" type="datetime1">
              <a:rPr lang="en-US" smtClean="0"/>
              <a:t>3/17/2012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D370-D1E5-4156-B240-D158FAF07AD9}" type="datetime1">
              <a:rPr lang="en-US" smtClean="0"/>
              <a:t>3/17/2012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8714E-CDAE-4BBB-95D9-D684865D8428}" type="datetime1">
              <a:rPr lang="en-US" smtClean="0"/>
              <a:t>3/17/2012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4CF5-F86C-415A-97BE-820739001C1A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08F7658-4755-40BF-A80A-C3B31D16C9F6}" type="datetime1">
              <a:rPr lang="en-US" smtClean="0"/>
              <a:t>3/17/2012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4992D34C-B7C8-4EA5-845A-C644F21032FE}" type="datetime1">
              <a:rPr lang="en-US" smtClean="0"/>
              <a:t>3/17/2012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A615-2BE7-4509-8ED3-F9A36D39063C}" type="datetime1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6F06-B5C9-4A0A-A886-1F92E5099F81}" type="datetime1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80230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80231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8023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8023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8023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</p:grpSp>
      <p:sp>
        <p:nvSpPr>
          <p:cNvPr id="1802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20247AFF-127B-4CB2-B75C-FF0B5AC03550}" type="datetime1">
              <a:rPr lang="en-US" smtClean="0"/>
              <a:t>3/17/2012</a:t>
            </a:fld>
            <a:endParaRPr lang="en-AU"/>
          </a:p>
        </p:txBody>
      </p:sp>
      <p:sp>
        <p:nvSpPr>
          <p:cNvPr id="1802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1802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</a:defRPr>
            </a:lvl1pPr>
          </a:lstStyle>
          <a:p>
            <a:pPr>
              <a:defRPr/>
            </a:pPr>
            <a:fld id="{1019FA14-342E-4201-AD1C-48C7927A9B8E}" type="slidenum">
              <a:rPr lang="ar-SA"/>
              <a:pPr>
                <a:defRPr/>
              </a:pPr>
              <a:t>‹#›</a:t>
            </a:fld>
            <a:endParaRPr lang="en-AU">
              <a:cs typeface="+mn-cs"/>
            </a:endParaRPr>
          </a:p>
        </p:txBody>
      </p:sp>
      <p:sp>
        <p:nvSpPr>
          <p:cNvPr id="180238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180239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ransition>
    <p:wipe dir="r"/>
  </p:transition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6FBB13CA-FABD-4ECE-AD94-7CD0F6278480}" type="datetime1">
              <a:rPr lang="en-US" smtClean="0"/>
              <a:t>3/17/2012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1019FA14-342E-4201-AD1C-48C7927A9B8E}" type="slidenum">
              <a:rPr lang="ar-SA" smtClean="0"/>
              <a:pPr>
                <a:defRPr/>
              </a:pPr>
              <a:t>‹#›</a:t>
            </a:fld>
            <a:endParaRPr lang="en-AU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transition>
    <p:wipe dir="r"/>
  </p:transition>
  <p:timing>
    <p:tnLst>
      <p:par>
        <p:cTn id="1" dur="indefinite" restart="never" nodeType="tmRoot"/>
      </p:par>
    </p:tnLst>
  </p:timing>
  <p:hf hd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wmf"/><Relationship Id="rId4" Type="http://schemas.openxmlformats.org/officeDocument/2006/relationships/image" Target="../media/image6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321:Networks Protocols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736622"/>
            <a:ext cx="6912768" cy="1524000"/>
          </a:xfrm>
        </p:spPr>
        <p:txBody>
          <a:bodyPr>
            <a:noAutofit/>
          </a:bodyPr>
          <a:lstStyle/>
          <a:p>
            <a:pPr rtl="0"/>
            <a:r>
              <a:rPr lang="ar-SA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Lecture # 4 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: </a:t>
            </a:r>
          </a:p>
          <a:p>
            <a:pPr rtl="0"/>
            <a:r>
              <a:rPr lang="en-US" altLang="en-US" sz="3600" b="1" dirty="0" smtClean="0">
                <a:solidFill>
                  <a:srgbClr val="00B0F0"/>
                </a:solidFill>
                <a:latin typeface="+mj-lt"/>
              </a:rPr>
              <a:t>IP Addressing</a:t>
            </a:r>
            <a:r>
              <a:rPr lang="en-US" altLang="en-US" sz="3600" dirty="0">
                <a:solidFill>
                  <a:srgbClr val="00B0F0"/>
                </a:solidFill>
                <a:latin typeface="+mj-lt"/>
              </a:rPr>
              <a:t/>
            </a:r>
            <a:br>
              <a:rPr lang="en-US" altLang="en-US" sz="3600" dirty="0">
                <a:solidFill>
                  <a:srgbClr val="00B0F0"/>
                </a:solidFill>
                <a:latin typeface="+mj-lt"/>
              </a:rPr>
            </a:br>
            <a:r>
              <a:rPr lang="en-US" sz="3600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:</a:t>
            </a:r>
          </a:p>
          <a:p>
            <a:endParaRPr lang="en-US" sz="3600" dirty="0">
              <a:solidFill>
                <a:srgbClr val="00B0F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E75F-5752-477D-8FD1-9914947C9ACD}" type="datetime1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399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IP Addressing</a:t>
            </a:r>
            <a:b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</a:br>
            <a:r>
              <a:rPr lang="ar-SA" altLang="en-US" b="1" i="1" u="sng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عنونة بروتوكول عنوان الانترنت </a:t>
            </a:r>
            <a:endParaRPr lang="en-US" altLang="en-US" b="1" i="1" u="sng" dirty="0" smtClean="0">
              <a:solidFill>
                <a:schemeClr val="bg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 eaLnBrk="1" hangingPunct="1"/>
            <a:r>
              <a:rPr lang="en-US" altLang="en-US" sz="2800" dirty="0" smtClean="0"/>
              <a:t>Internet Protocol (IP)</a:t>
            </a:r>
            <a:endParaRPr lang="ar-SA" altLang="en-US" sz="2800" dirty="0" smtClean="0"/>
          </a:p>
          <a:p>
            <a:pPr eaLnBrk="1" hangingPunct="1"/>
            <a:r>
              <a:rPr lang="ar-SA" altLang="en-US" sz="2800" dirty="0" smtClean="0"/>
              <a:t>عنوان بروتوكول الانترنت </a:t>
            </a:r>
            <a:endParaRPr lang="en-US" altLang="en-US" sz="2800" dirty="0" smtClean="0"/>
          </a:p>
          <a:p>
            <a:pPr algn="l" rtl="0" eaLnBrk="1" hangingPunct="1"/>
            <a:r>
              <a:rPr lang="en-US" altLang="en-US" sz="2800" dirty="0" smtClean="0"/>
              <a:t>A unique identifier for host, on an IP network</a:t>
            </a:r>
          </a:p>
          <a:p>
            <a:pPr eaLnBrk="1" hangingPunct="1"/>
            <a:r>
              <a:rPr lang="ar-SA" altLang="en-US" sz="2800" dirty="0" smtClean="0"/>
              <a:t>رقم لا يتكرر فريد يعرف المضيف (الشخص الذي يستخدم الحاسوب )بحسب عنواب بروتوكول الانترنت في الشبكة (محلية ، عالمية . ..الخ)</a:t>
            </a:r>
            <a:endParaRPr lang="en-US" altLang="en-US" sz="2800" dirty="0" smtClean="0"/>
          </a:p>
          <a:p>
            <a:pPr marL="0" indent="0" eaLnBrk="1" hangingPunct="1">
              <a:buNone/>
            </a:pPr>
            <a:endParaRPr lang="en-US" altLang="en-US" sz="28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2C6BA-2DAA-4550-BAA5-814286F1A756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i="1" u="sng" dirty="0">
                <a:solidFill>
                  <a:schemeClr val="bg2">
                    <a:lumMod val="50000"/>
                  </a:schemeClr>
                </a:solidFill>
              </a:rPr>
              <a:t>IP Addressing</a:t>
            </a:r>
            <a:br>
              <a:rPr lang="en-US" altLang="en-US" b="1" i="1" u="sng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ar-SA" altLang="en-US" b="1" i="1" u="sng" dirty="0">
                <a:solidFill>
                  <a:schemeClr val="bg2">
                    <a:lumMod val="50000"/>
                  </a:schemeClr>
                </a:solidFill>
                <a:cs typeface="+mn-cs"/>
              </a:rPr>
              <a:t>عنونة بروتوكول عنوان الانترنت </a:t>
            </a:r>
            <a:endParaRPr lang="ar-SA" b="1" i="1" u="sng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altLang="en-US" dirty="0"/>
              <a:t>32-bit binary number, usually expressed as 4 “dotted decimal” values</a:t>
            </a:r>
            <a:r>
              <a:rPr lang="en-US" altLang="en-US" dirty="0" smtClean="0"/>
              <a:t>.</a:t>
            </a:r>
            <a:endParaRPr lang="ar-SA" altLang="en-US" dirty="0" smtClean="0"/>
          </a:p>
          <a:p>
            <a:r>
              <a:rPr lang="ar-SA" altLang="en-US" dirty="0" smtClean="0"/>
              <a:t>يحتوي </a:t>
            </a:r>
            <a:r>
              <a:rPr lang="ar-SA" altLang="en-US" dirty="0"/>
              <a:t>على 32 رقم ثنائي ، عادة يكون على شكل اربع خانات مفصولة بالفاصلة العشرية </a:t>
            </a:r>
            <a:endParaRPr lang="en-US" altLang="en-US" dirty="0"/>
          </a:p>
          <a:p>
            <a:pPr algn="l" rtl="0"/>
            <a:r>
              <a:rPr lang="en-US" altLang="en-US" dirty="0"/>
              <a:t>Each decimal value represents 8 bits, in the range of 0 to </a:t>
            </a:r>
            <a:r>
              <a:rPr lang="en-US" altLang="en-US" dirty="0" smtClean="0"/>
              <a:t>255</a:t>
            </a:r>
            <a:endParaRPr lang="ar-SA" altLang="en-US" dirty="0" smtClean="0"/>
          </a:p>
          <a:p>
            <a:r>
              <a:rPr lang="ar-SA" altLang="en-US" dirty="0" smtClean="0"/>
              <a:t>كل </a:t>
            </a:r>
            <a:r>
              <a:rPr lang="ar-SA" altLang="en-US" dirty="0"/>
              <a:t>خانة عشرية تمثل ب8 ارقام ثنائية كل رقم مداه من 0 الى </a:t>
            </a:r>
            <a:r>
              <a:rPr lang="ar-SA" altLang="en-US" dirty="0" smtClean="0"/>
              <a:t>255</a:t>
            </a: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7BA9-3F86-4EFC-9DD8-6C8145FA1D75}" type="datetime1">
              <a:rPr lang="en-US" smtClean="0"/>
              <a:t>3/17/2012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217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i="1" u="sng" dirty="0">
                <a:solidFill>
                  <a:schemeClr val="bg2">
                    <a:lumMod val="50000"/>
                  </a:schemeClr>
                </a:solidFill>
              </a:rPr>
              <a:t>Example</a:t>
            </a:r>
            <a:endParaRPr lang="ar-SA" b="1" i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5F78E-5BF6-4BBA-AF6E-D75A4E85BAE3}" type="datetime1">
              <a:rPr lang="en-US" smtClean="0"/>
              <a:t>3/17/2012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047329" y="2130868"/>
            <a:ext cx="7053063" cy="3603812"/>
          </a:xfrm>
          <a:noFill/>
        </p:spPr>
        <p:txBody>
          <a:bodyPr/>
          <a:lstStyle/>
          <a:p>
            <a:pPr algn="ctr"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r>
              <a:rPr lang="en-US" altLang="en-US" sz="3600" dirty="0" smtClean="0">
                <a:solidFill>
                  <a:srgbClr val="FF0066"/>
                </a:solidFill>
              </a:rPr>
              <a:t>140.179.220.200</a:t>
            </a:r>
            <a:endParaRPr lang="en-US" altLang="en-US" sz="2800" dirty="0" smtClean="0">
              <a:solidFill>
                <a:srgbClr val="FF0066"/>
              </a:solidFill>
            </a:endParaRPr>
          </a:p>
          <a:p>
            <a:pPr algn="ctr"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r>
              <a:rPr lang="en-US" altLang="en-US" dirty="0" smtClean="0"/>
              <a:t>Written in binary form:</a:t>
            </a:r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r>
              <a:rPr lang="en-US" altLang="en-US" sz="2800" dirty="0" smtClean="0">
                <a:solidFill>
                  <a:srgbClr val="FF0066"/>
                </a:solidFill>
              </a:rPr>
              <a:t>	    200	 220	179	 140</a:t>
            </a:r>
            <a:endParaRPr lang="ar-SA" altLang="en-US" sz="2800" dirty="0" smtClean="0">
              <a:solidFill>
                <a:srgbClr val="FF0066"/>
              </a:solidFill>
            </a:endParaRPr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sz="2800" dirty="0" smtClean="0">
              <a:solidFill>
                <a:srgbClr val="FF0066"/>
              </a:solidFill>
            </a:endParaRPr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r>
              <a:rPr lang="en-US" altLang="en-US" sz="2800" dirty="0" smtClean="0">
                <a:solidFill>
                  <a:srgbClr val="FF0066"/>
                </a:solidFill>
              </a:rPr>
              <a:t>10001100. 10110011. 11011100.   11001000</a:t>
            </a:r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dirty="0" smtClean="0"/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dirty="0" smtClean="0"/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dirty="0" smtClean="0"/>
          </a:p>
        </p:txBody>
      </p:sp>
      <p:sp>
        <p:nvSpPr>
          <p:cNvPr id="7" name="AutoShape 7"/>
          <p:cNvSpPr>
            <a:spLocks/>
          </p:cNvSpPr>
          <p:nvPr/>
        </p:nvSpPr>
        <p:spPr bwMode="auto">
          <a:xfrm rot="5432126">
            <a:off x="7248517" y="3208874"/>
            <a:ext cx="419100" cy="1447800"/>
          </a:xfrm>
          <a:prstGeom prst="leftBrace">
            <a:avLst>
              <a:gd name="adj1" fmla="val 28788"/>
              <a:gd name="adj2" fmla="val 50000"/>
            </a:avLst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8" name="AutoShape 7"/>
          <p:cNvSpPr>
            <a:spLocks/>
          </p:cNvSpPr>
          <p:nvPr/>
        </p:nvSpPr>
        <p:spPr bwMode="auto">
          <a:xfrm rot="5432126">
            <a:off x="3864141" y="3208874"/>
            <a:ext cx="419100" cy="1447800"/>
          </a:xfrm>
          <a:prstGeom prst="leftBrace">
            <a:avLst>
              <a:gd name="adj1" fmla="val 28788"/>
              <a:gd name="adj2" fmla="val 50000"/>
            </a:avLst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9" name="AutoShape 7"/>
          <p:cNvSpPr>
            <a:spLocks/>
          </p:cNvSpPr>
          <p:nvPr/>
        </p:nvSpPr>
        <p:spPr bwMode="auto">
          <a:xfrm rot="5432126">
            <a:off x="5448317" y="3208874"/>
            <a:ext cx="419100" cy="1447800"/>
          </a:xfrm>
          <a:prstGeom prst="leftBrace">
            <a:avLst>
              <a:gd name="adj1" fmla="val 28788"/>
              <a:gd name="adj2" fmla="val 50000"/>
            </a:avLst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0" name="AutoShape 7"/>
          <p:cNvSpPr>
            <a:spLocks/>
          </p:cNvSpPr>
          <p:nvPr/>
        </p:nvSpPr>
        <p:spPr bwMode="auto">
          <a:xfrm rot="5432126">
            <a:off x="2207957" y="3208874"/>
            <a:ext cx="419100" cy="1447800"/>
          </a:xfrm>
          <a:prstGeom prst="leftBrace">
            <a:avLst>
              <a:gd name="adj1" fmla="val 28788"/>
              <a:gd name="adj2" fmla="val 50000"/>
            </a:avLst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78880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Example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4872" y="1628800"/>
            <a:ext cx="6675480" cy="4698974"/>
          </a:xfrm>
          <a:noFill/>
        </p:spPr>
        <p:txBody>
          <a:bodyPr/>
          <a:lstStyle/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dirty="0" smtClean="0"/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dirty="0" smtClean="0"/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dirty="0" smtClean="0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928688" y="2242865"/>
            <a:ext cx="7358062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57200" indent="-457200" algn="l">
              <a:buFont typeface="Wingdings" pitchFamily="2" charset="2"/>
              <a:buChar char="v"/>
            </a:pPr>
            <a:r>
              <a:rPr lang="en-US" altLang="en-US" sz="3200" dirty="0">
                <a:latin typeface="Times New Roman" pitchFamily="18" charset="0"/>
              </a:rPr>
              <a:t>We see the address in the decimal </a:t>
            </a:r>
            <a:r>
              <a:rPr lang="en-US" altLang="en-US" sz="3200" dirty="0" smtClean="0">
                <a:latin typeface="Times New Roman" pitchFamily="18" charset="0"/>
              </a:rPr>
              <a:t>form.</a:t>
            </a:r>
            <a:endParaRPr lang="ar-SA" altLang="en-US" sz="3200" dirty="0" smtClean="0">
              <a:latin typeface="Times New Roman" pitchFamily="18" charset="0"/>
            </a:endParaRPr>
          </a:p>
          <a:p>
            <a:pPr marL="457200" indent="-457200" algn="r" rtl="1">
              <a:buFont typeface="Wingdings" pitchFamily="2" charset="2"/>
              <a:buChar char="v"/>
            </a:pPr>
            <a:r>
              <a:rPr lang="ar-SA" altLang="en-US" sz="3200" dirty="0" smtClean="0">
                <a:latin typeface="Times New Roman" pitchFamily="18" charset="0"/>
              </a:rPr>
              <a:t>نحن نرى </a:t>
            </a:r>
            <a:r>
              <a:rPr lang="ar-SA" altLang="en-US" sz="3200" dirty="0">
                <a:latin typeface="Times New Roman" pitchFamily="18" charset="0"/>
              </a:rPr>
              <a:t>العنوان بالنظام </a:t>
            </a:r>
            <a:r>
              <a:rPr lang="ar-SA" altLang="en-US" sz="3200" dirty="0" smtClean="0">
                <a:latin typeface="Times New Roman" pitchFamily="18" charset="0"/>
              </a:rPr>
              <a:t>العشري</a:t>
            </a:r>
            <a:endParaRPr lang="en-US" altLang="en-US" sz="3200" dirty="0" smtClean="0">
              <a:latin typeface="Times New Roman" pitchFamily="18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en-US" altLang="en-US" sz="3200" dirty="0" smtClean="0">
                <a:latin typeface="Times New Roman" pitchFamily="18" charset="0"/>
              </a:rPr>
              <a:t>Your computer sees it in the binary</a:t>
            </a:r>
          </a:p>
          <a:p>
            <a:r>
              <a:rPr lang="en-US" altLang="en-US" sz="3200" dirty="0" smtClean="0">
                <a:latin typeface="Times New Roman" pitchFamily="18" charset="0"/>
              </a:rPr>
              <a:t> form.  </a:t>
            </a:r>
          </a:p>
          <a:p>
            <a:pPr marL="457200" indent="-457200" algn="r" rtl="1">
              <a:buFont typeface="Wingdings" pitchFamily="2" charset="2"/>
              <a:buChar char="v"/>
            </a:pPr>
            <a:r>
              <a:rPr lang="ar-SA" altLang="en-US" sz="3200" dirty="0" smtClean="0">
                <a:latin typeface="Times New Roman" pitchFamily="18" charset="0"/>
              </a:rPr>
              <a:t>الحاسوب </a:t>
            </a:r>
            <a:r>
              <a:rPr lang="ar-SA" altLang="en-US" sz="3200" dirty="0">
                <a:latin typeface="Times New Roman" pitchFamily="18" charset="0"/>
              </a:rPr>
              <a:t>يرى العنوان بالنظام </a:t>
            </a:r>
            <a:r>
              <a:rPr lang="ar-SA" altLang="en-US" sz="3200" dirty="0" smtClean="0">
                <a:latin typeface="Times New Roman" pitchFamily="18" charset="0"/>
              </a:rPr>
              <a:t>الثنائي</a:t>
            </a:r>
          </a:p>
          <a:p>
            <a:endParaRPr lang="en-US" altLang="en-US" sz="3200" dirty="0">
              <a:latin typeface="Times New Roman" pitchFamily="18" charset="0"/>
            </a:endParaRPr>
          </a:p>
          <a:p>
            <a:endParaRPr lang="en-US" altLang="en-US" sz="3200" dirty="0">
              <a:latin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CE63-24CB-4FB0-A7CB-8492E48FD638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</a:rPr>
              <a:t>Binary Octet: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904429" y="1916832"/>
            <a:ext cx="7195963" cy="4248671"/>
          </a:xfrm>
        </p:spPr>
        <p:txBody>
          <a:bodyPr/>
          <a:lstStyle/>
          <a:p>
            <a:pPr algn="l" rtl="0" eaLnBrk="1" hangingPunct="1"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en-US" altLang="en-US" dirty="0" smtClean="0"/>
              <a:t>An octet is made up of eight “1”s or “0”s, representing the following values:</a:t>
            </a:r>
          </a:p>
          <a:p>
            <a:pPr eaLnBrk="1" hangingPunct="1"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ar-SA" altLang="en-US" dirty="0" smtClean="0"/>
              <a:t>كل اوكتت يتكون من ثمان خانات كل خانة تكون اما صفر او واحد تعمل على تمثيل الارقام التالية</a:t>
            </a:r>
            <a:endParaRPr lang="en-US" altLang="en-US" dirty="0" smtClean="0"/>
          </a:p>
          <a:p>
            <a:pPr eaLnBrk="1" hangingPunct="1">
              <a:buFontTx/>
              <a:buNone/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en-US" altLang="en-US" b="1" dirty="0" smtClean="0">
                <a:solidFill>
                  <a:srgbClr val="FF0000"/>
                </a:solidFill>
              </a:rPr>
              <a:t>128	64	32	16	8	4	2	1</a:t>
            </a:r>
            <a:endParaRPr lang="en-US" altLang="en-US" dirty="0" smtClean="0"/>
          </a:p>
          <a:p>
            <a:pPr algn="l" rtl="0" eaLnBrk="1" hangingPunct="1"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en-US" altLang="en-US" dirty="0" smtClean="0"/>
              <a:t>So the value of </a:t>
            </a:r>
            <a:r>
              <a:rPr lang="en-US" altLang="en-US" b="1" dirty="0" smtClean="0"/>
              <a:t>140</a:t>
            </a:r>
            <a:r>
              <a:rPr lang="en-US" altLang="en-US" dirty="0" smtClean="0"/>
              <a:t> (the first octet of our example) looks like this:</a:t>
            </a:r>
          </a:p>
          <a:p>
            <a:pPr algn="r"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ar-SA" altLang="en-US" dirty="0"/>
              <a:t>اذا قيمة الرقم 140 هي :</a:t>
            </a:r>
            <a:endParaRPr lang="en-US" altLang="en-US" dirty="0" smtClean="0"/>
          </a:p>
          <a:p>
            <a:pPr eaLnBrk="1" hangingPunct="1">
              <a:buFontTx/>
              <a:buNone/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en-US" altLang="en-US" b="1" dirty="0" smtClean="0">
                <a:solidFill>
                  <a:srgbClr val="FF0000"/>
                </a:solidFill>
              </a:rPr>
              <a:t>0		0	1	1	0	0	0	1</a:t>
            </a:r>
            <a:endParaRPr lang="en-US" altLang="en-US" b="1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FB507-91A5-4474-981B-E257CBAF7164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</a:rPr>
              <a:t>Binary Octet: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55577" y="1772816"/>
            <a:ext cx="7704856" cy="4464496"/>
          </a:xfrm>
        </p:spPr>
        <p:txBody>
          <a:bodyPr/>
          <a:lstStyle/>
          <a:p>
            <a:pPr eaLnBrk="1" hangingPunct="1">
              <a:buFontTx/>
              <a:buNone/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endParaRPr lang="en-US" altLang="en-US" dirty="0" smtClean="0"/>
          </a:p>
          <a:p>
            <a:pPr eaLnBrk="1" hangingPunct="1">
              <a:buFontTx/>
              <a:buNone/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endParaRPr lang="en-US" altLang="en-US" dirty="0" smtClean="0"/>
          </a:p>
          <a:p>
            <a:pPr eaLnBrk="1" hangingPunct="1">
              <a:buFontTx/>
              <a:buNone/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en-US" altLang="en-US" sz="2800" b="1" dirty="0" smtClean="0">
                <a:solidFill>
                  <a:srgbClr val="FF0066"/>
                </a:solidFill>
              </a:rPr>
              <a:t>128</a:t>
            </a:r>
            <a:r>
              <a:rPr lang="en-US" altLang="en-US" sz="2800" b="1" dirty="0" smtClean="0"/>
              <a:t> 	0  +	0 +	0 +	</a:t>
            </a:r>
            <a:r>
              <a:rPr lang="en-US" altLang="en-US" sz="2800" b="1" dirty="0" smtClean="0">
                <a:solidFill>
                  <a:srgbClr val="FF0066"/>
                </a:solidFill>
              </a:rPr>
              <a:t>8</a:t>
            </a:r>
            <a:r>
              <a:rPr lang="en-US" altLang="en-US" sz="2800" b="1" dirty="0" smtClean="0"/>
              <a:t>  +	</a:t>
            </a:r>
            <a:r>
              <a:rPr lang="en-US" altLang="en-US" sz="2800" b="1" dirty="0" smtClean="0">
                <a:solidFill>
                  <a:srgbClr val="FF0066"/>
                </a:solidFill>
              </a:rPr>
              <a:t>4</a:t>
            </a:r>
            <a:r>
              <a:rPr lang="en-US" altLang="en-US" sz="2800" b="1" dirty="0" smtClean="0"/>
              <a:t> +	0 + 0 + 	</a:t>
            </a:r>
            <a:r>
              <a:rPr lang="en-US" altLang="en-US" sz="2800" b="1" dirty="0" smtClean="0">
                <a:solidFill>
                  <a:srgbClr val="FF0066"/>
                </a:solidFill>
              </a:rPr>
              <a:t>140 </a:t>
            </a:r>
            <a:r>
              <a:rPr lang="en-US" altLang="en-US" sz="2800" b="1" dirty="0" smtClean="0"/>
              <a:t> = </a:t>
            </a:r>
          </a:p>
          <a:p>
            <a:pPr eaLnBrk="1" hangingPunct="1">
              <a:buFontTx/>
              <a:buNone/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ar-SA" altLang="en-US" sz="2800" dirty="0" smtClean="0"/>
              <a:t>عمليةالتحويل من الثنائي الى العشري وبالعكس</a:t>
            </a:r>
            <a:endParaRPr lang="en-US" altLang="en-US" sz="28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9542B-680B-41B4-9351-3A96A3A32591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908720"/>
            <a:ext cx="7488832" cy="1064766"/>
          </a:xfrm>
        </p:spPr>
        <p:txBody>
          <a:bodyPr>
            <a:noAutofit/>
          </a:bodyPr>
          <a:lstStyle/>
          <a:p>
            <a:pPr rtl="0"/>
            <a:r>
              <a:rPr lang="ar-SA" altLang="en-US" sz="36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 </a:t>
            </a:r>
            <a:r>
              <a:rPr lang="en-US" altLang="en-US" sz="36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IP Address Classer</a:t>
            </a:r>
            <a:br>
              <a:rPr lang="en-US" altLang="en-US" sz="36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</a:br>
            <a:r>
              <a:rPr lang="en-US" altLang="en-US" sz="36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IP </a:t>
            </a:r>
            <a:r>
              <a:rPr lang="en-US" altLang="en-US" sz="3600" b="1" dirty="0" err="1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ver</a:t>
            </a:r>
            <a:r>
              <a:rPr lang="en-US" altLang="en-US" sz="36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 4 </a:t>
            </a:r>
            <a:br>
              <a:rPr lang="en-US" altLang="en-US" sz="36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</a:br>
            <a:endParaRPr lang="en-US" altLang="en-US" sz="3600" b="1" dirty="0" smtClean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2420888"/>
            <a:ext cx="6984776" cy="3384376"/>
          </a:xfrm>
        </p:spPr>
        <p:txBody>
          <a:bodyPr>
            <a:normAutofit fontScale="85000" lnSpcReduction="20000"/>
          </a:bodyPr>
          <a:lstStyle/>
          <a:p>
            <a:pPr algn="l" rtl="0">
              <a:tabLst>
                <a:tab pos="909638" algn="l"/>
              </a:tabLst>
            </a:pPr>
            <a:r>
              <a:rPr lang="en-GB" b="1" dirty="0" smtClean="0"/>
              <a:t>32 </a:t>
            </a:r>
            <a:r>
              <a:rPr lang="en-GB" b="1" dirty="0"/>
              <a:t>Bit </a:t>
            </a:r>
            <a:r>
              <a:rPr lang="en-GB" b="1" dirty="0" smtClean="0"/>
              <a:t>Address</a:t>
            </a:r>
            <a:r>
              <a:rPr lang="ar-SA" altLang="en-US" dirty="0"/>
              <a:t/>
            </a:r>
            <a:br>
              <a:rPr lang="ar-SA" altLang="en-US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en-GB" b="1" dirty="0"/>
              <a:t>	 2</a:t>
            </a:r>
            <a:r>
              <a:rPr lang="en-GB" b="1" baseline="30000" dirty="0"/>
              <a:t>32</a:t>
            </a:r>
            <a:r>
              <a:rPr lang="en-GB" b="1" dirty="0"/>
              <a:t> = 4.2 billion possible </a:t>
            </a:r>
            <a:r>
              <a:rPr lang="en-GB" b="1" dirty="0" smtClean="0"/>
              <a:t>addresses</a:t>
            </a:r>
            <a:endParaRPr lang="ar-SA" b="1" dirty="0"/>
          </a:p>
          <a:p>
            <a:pPr marL="0" indent="0">
              <a:buNone/>
              <a:tabLst>
                <a:tab pos="909638" algn="l"/>
              </a:tabLst>
            </a:pPr>
            <a:r>
              <a:rPr lang="en-GB" sz="5200" b="1" dirty="0">
                <a:solidFill>
                  <a:srgbClr val="FF0066"/>
                </a:solidFill>
                <a:latin typeface="+mj-lt"/>
              </a:rPr>
              <a:t/>
            </a:r>
            <a:br>
              <a:rPr lang="en-GB" sz="5200" b="1" dirty="0">
                <a:solidFill>
                  <a:srgbClr val="FF0066"/>
                </a:solidFill>
                <a:latin typeface="+mj-lt"/>
              </a:rPr>
            </a:br>
            <a:r>
              <a:rPr lang="ar-SA" altLang="en-US" sz="5200" dirty="0">
                <a:solidFill>
                  <a:srgbClr val="FF0066"/>
                </a:solidFill>
                <a:latin typeface="+mj-lt"/>
              </a:rPr>
              <a:t>فئات العنونة</a:t>
            </a:r>
            <a:endParaRPr lang="ar-SA" sz="5200" b="1" dirty="0" smtClean="0">
              <a:solidFill>
                <a:srgbClr val="FF0066"/>
              </a:solidFill>
              <a:latin typeface="+mj-lt"/>
            </a:endParaRPr>
          </a:p>
          <a:p>
            <a:pPr algn="l" rtl="0">
              <a:tabLst>
                <a:tab pos="909638" algn="l"/>
              </a:tabLst>
            </a:pPr>
            <a:r>
              <a:rPr lang="en-US" altLang="en-US" dirty="0" smtClean="0"/>
              <a:t>There </a:t>
            </a:r>
            <a:r>
              <a:rPr lang="en-US" altLang="en-US" dirty="0"/>
              <a:t>are 5 different address classes</a:t>
            </a:r>
            <a:r>
              <a:rPr lang="ar-SA" altLang="en-US" dirty="0"/>
              <a:t> </a:t>
            </a:r>
            <a:endParaRPr lang="ar-SA" altLang="en-US" dirty="0" smtClean="0"/>
          </a:p>
          <a:p>
            <a:pPr>
              <a:tabLst>
                <a:tab pos="909638" algn="l"/>
              </a:tabLst>
            </a:pPr>
            <a:r>
              <a:rPr lang="ar-SA" altLang="en-US" dirty="0" smtClean="0"/>
              <a:t>يوجد خمسة فئات عنونة مختلفة </a:t>
            </a:r>
            <a:endParaRPr lang="en-US" altLang="en-US" dirty="0" smtClean="0"/>
          </a:p>
          <a:p>
            <a:pPr algn="l" rtl="0" eaLnBrk="1" hangingPunct="1">
              <a:tabLst>
                <a:tab pos="909638" algn="l"/>
              </a:tabLst>
            </a:pPr>
            <a:r>
              <a:rPr lang="en-US" altLang="en-US" dirty="0" smtClean="0"/>
              <a:t>Only 3 are in commercial use at this time.</a:t>
            </a:r>
          </a:p>
          <a:p>
            <a:pPr eaLnBrk="1" hangingPunct="1">
              <a:tabLst>
                <a:tab pos="909638" algn="l"/>
              </a:tabLst>
            </a:pPr>
            <a:r>
              <a:rPr lang="ar-SA" altLang="en-US" dirty="0" smtClean="0"/>
              <a:t>ثلاثة انواع فقط مستخدمة في التطبيقات التجارية حالياً</a:t>
            </a:r>
            <a:endParaRPr lang="en-US" alt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7C83-6DB6-4137-A5B2-63B39B4E4A8E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 rtl="0">
              <a:tabLst>
                <a:tab pos="909638" algn="l"/>
              </a:tabLst>
            </a:pPr>
            <a:r>
              <a:rPr lang="en-US" altLang="en-US" dirty="0"/>
              <a:t>You can determine the class of the address by looking at the first 4 bits of the IP address:</a:t>
            </a:r>
          </a:p>
          <a:p>
            <a:pPr>
              <a:tabLst>
                <a:tab pos="909638" algn="l"/>
              </a:tabLst>
            </a:pPr>
            <a:r>
              <a:rPr lang="ar-SA" altLang="en-US" dirty="0"/>
              <a:t>يمكننا تحديد فئة عنوان </a:t>
            </a:r>
            <a:r>
              <a:rPr lang="ar-SA" altLang="en-US" dirty="0" smtClean="0"/>
              <a:t>الانترنت </a:t>
            </a:r>
            <a:r>
              <a:rPr lang="ar-SA" altLang="en-US" dirty="0"/>
              <a:t>من الاربعة ارقام ثنائية للعنوان </a:t>
            </a:r>
            <a:endParaRPr lang="en-US" altLang="en-US" dirty="0"/>
          </a:p>
          <a:p>
            <a:pPr lvl="1" algn="l" rtl="0">
              <a:tabLst>
                <a:tab pos="909638" algn="l"/>
              </a:tabLst>
            </a:pPr>
            <a:r>
              <a:rPr lang="en-US" altLang="en-US" sz="2400" b="1" dirty="0">
                <a:solidFill>
                  <a:schemeClr val="accent2"/>
                </a:solidFill>
              </a:rPr>
              <a:t>Class A</a:t>
            </a:r>
            <a:r>
              <a:rPr lang="en-US" altLang="en-US" sz="2400" dirty="0"/>
              <a:t> begin with </a:t>
            </a:r>
            <a:r>
              <a:rPr lang="en-US" altLang="en-US" sz="2400" b="1" dirty="0">
                <a:solidFill>
                  <a:schemeClr val="accent2"/>
                </a:solidFill>
              </a:rPr>
              <a:t>0xxx</a:t>
            </a:r>
            <a:r>
              <a:rPr lang="en-US" altLang="en-US" sz="2400" dirty="0"/>
              <a:t>, or 1 to 126 decimal</a:t>
            </a:r>
          </a:p>
          <a:p>
            <a:pPr lvl="1" algn="l" rtl="0">
              <a:tabLst>
                <a:tab pos="909638" algn="l"/>
              </a:tabLst>
            </a:pPr>
            <a:r>
              <a:rPr lang="en-US" altLang="en-US" sz="2400" b="1" dirty="0">
                <a:solidFill>
                  <a:schemeClr val="accent2"/>
                </a:solidFill>
              </a:rPr>
              <a:t>Class B</a:t>
            </a:r>
            <a:r>
              <a:rPr lang="en-US" altLang="en-US" sz="2400" dirty="0"/>
              <a:t> begin with </a:t>
            </a:r>
            <a:r>
              <a:rPr lang="en-US" altLang="en-US" sz="2400" b="1" dirty="0">
                <a:solidFill>
                  <a:schemeClr val="accent2"/>
                </a:solidFill>
              </a:rPr>
              <a:t>10xx</a:t>
            </a:r>
            <a:r>
              <a:rPr lang="en-US" altLang="en-US" sz="2400" dirty="0"/>
              <a:t>, or 128 to 191 decimal</a:t>
            </a:r>
          </a:p>
          <a:p>
            <a:pPr lvl="1" algn="l" rtl="0">
              <a:tabLst>
                <a:tab pos="909638" algn="l"/>
              </a:tabLst>
            </a:pPr>
            <a:r>
              <a:rPr lang="en-US" altLang="en-US" sz="2400" b="1" dirty="0">
                <a:solidFill>
                  <a:schemeClr val="accent2"/>
                </a:solidFill>
              </a:rPr>
              <a:t>Class C</a:t>
            </a:r>
            <a:r>
              <a:rPr lang="en-US" altLang="en-US" sz="2400" dirty="0"/>
              <a:t> begin with </a:t>
            </a:r>
            <a:r>
              <a:rPr lang="en-US" altLang="en-US" sz="2400" b="1" dirty="0">
                <a:solidFill>
                  <a:schemeClr val="accent2"/>
                </a:solidFill>
              </a:rPr>
              <a:t>110x</a:t>
            </a:r>
            <a:r>
              <a:rPr lang="en-US" altLang="en-US" sz="2400" dirty="0"/>
              <a:t>, or 192 to 223 decimal</a:t>
            </a:r>
          </a:p>
          <a:p>
            <a:pPr lvl="1" algn="l" rtl="0">
              <a:tabLst>
                <a:tab pos="909638" algn="l"/>
              </a:tabLst>
            </a:pPr>
            <a:r>
              <a:rPr lang="en-US" altLang="en-US" sz="2400" b="1" dirty="0">
                <a:solidFill>
                  <a:schemeClr val="accent2"/>
                </a:solidFill>
              </a:rPr>
              <a:t>Class D</a:t>
            </a:r>
            <a:r>
              <a:rPr lang="en-US" altLang="en-US" sz="2400" dirty="0"/>
              <a:t> begin with </a:t>
            </a:r>
            <a:r>
              <a:rPr lang="en-US" altLang="en-US" sz="2400" b="1" dirty="0">
                <a:solidFill>
                  <a:schemeClr val="accent2"/>
                </a:solidFill>
              </a:rPr>
              <a:t>1110</a:t>
            </a:r>
            <a:r>
              <a:rPr lang="en-US" altLang="en-US" sz="2400" dirty="0"/>
              <a:t>, or 224 to 239 decimal</a:t>
            </a:r>
          </a:p>
          <a:p>
            <a:pPr lvl="1" algn="l" rtl="0">
              <a:tabLst>
                <a:tab pos="909638" algn="l"/>
              </a:tabLst>
            </a:pPr>
            <a:r>
              <a:rPr lang="en-US" altLang="en-US" sz="2400" b="1" dirty="0">
                <a:solidFill>
                  <a:schemeClr val="accent2"/>
                </a:solidFill>
              </a:rPr>
              <a:t>Class E</a:t>
            </a:r>
            <a:r>
              <a:rPr lang="en-US" altLang="en-US" sz="2400" dirty="0"/>
              <a:t> begin with </a:t>
            </a:r>
            <a:r>
              <a:rPr lang="en-US" altLang="en-US" sz="2400" b="1" dirty="0">
                <a:solidFill>
                  <a:schemeClr val="accent2"/>
                </a:solidFill>
              </a:rPr>
              <a:t>1111</a:t>
            </a:r>
            <a:r>
              <a:rPr lang="en-US" altLang="en-US" sz="2400" dirty="0"/>
              <a:t>, or 240 to 254 </a:t>
            </a:r>
            <a:r>
              <a:rPr lang="en-US" altLang="en-US" sz="2400" dirty="0" smtClean="0"/>
              <a:t>decimal</a:t>
            </a: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6B2CD-B4F1-4EB1-924E-2577A9C138CE}" type="datetime1">
              <a:rPr lang="en-US" smtClean="0"/>
              <a:t>3/17/2012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1051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778346"/>
            <a:ext cx="7344816" cy="7064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</a:rPr>
              <a:t>Network vs. Host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55575" y="1628800"/>
            <a:ext cx="7704857" cy="3948088"/>
          </a:xfrm>
        </p:spPr>
        <p:txBody>
          <a:bodyPr>
            <a:normAutofit lnSpcReduction="10000"/>
          </a:bodyPr>
          <a:lstStyle/>
          <a:p>
            <a:pPr algn="l" rtl="0" eaLnBrk="1" hangingPunct="1"/>
            <a:r>
              <a:rPr lang="en-US" altLang="en-US" b="1" dirty="0" smtClean="0">
                <a:solidFill>
                  <a:srgbClr val="FF0066"/>
                </a:solidFill>
              </a:rPr>
              <a:t>Every IP address has 2 parts:</a:t>
            </a:r>
            <a:endParaRPr lang="ar-SA" altLang="en-US" b="1" dirty="0" smtClean="0">
              <a:solidFill>
                <a:srgbClr val="FF0066"/>
              </a:solidFill>
            </a:endParaRPr>
          </a:p>
          <a:p>
            <a:pPr eaLnBrk="1" hangingPunct="1"/>
            <a:r>
              <a:rPr lang="ar-SA" altLang="en-US" b="1" dirty="0" smtClean="0">
                <a:solidFill>
                  <a:srgbClr val="FF0066"/>
                </a:solidFill>
              </a:rPr>
              <a:t>كل عنوان له جزئين </a:t>
            </a:r>
            <a:endParaRPr lang="en-US" altLang="en-US" b="1" dirty="0" smtClean="0">
              <a:solidFill>
                <a:srgbClr val="FF0066"/>
              </a:solidFill>
            </a:endParaRPr>
          </a:p>
          <a:p>
            <a:pPr lvl="1" algn="l" rtl="0" eaLnBrk="1" hangingPunct="1"/>
            <a:r>
              <a:rPr lang="en-US" altLang="en-US" sz="3200" dirty="0" smtClean="0"/>
              <a:t>1 identifying the </a:t>
            </a:r>
            <a:r>
              <a:rPr lang="en-US" altLang="en-US" sz="3200" b="1" dirty="0" smtClean="0">
                <a:solidFill>
                  <a:srgbClr val="FF0066"/>
                </a:solidFill>
              </a:rPr>
              <a:t>network</a:t>
            </a:r>
            <a:r>
              <a:rPr lang="en-US" altLang="en-US" sz="3200" dirty="0" smtClean="0">
                <a:solidFill>
                  <a:schemeClr val="accent2"/>
                </a:solidFill>
              </a:rPr>
              <a:t> </a:t>
            </a:r>
            <a:r>
              <a:rPr lang="en-US" altLang="en-US" sz="3200" dirty="0" smtClean="0"/>
              <a:t>it resides on the  host</a:t>
            </a:r>
          </a:p>
          <a:p>
            <a:pPr lvl="1" eaLnBrk="1" hangingPunct="1"/>
            <a:r>
              <a:rPr lang="ar-SA" altLang="en-US" sz="3200" dirty="0" smtClean="0"/>
              <a:t>يعرف الجزء الاول الشبكة الموجود فيه المضيف</a:t>
            </a:r>
            <a:endParaRPr lang="en-US" altLang="en-US" sz="3200" dirty="0" smtClean="0"/>
          </a:p>
          <a:p>
            <a:pPr lvl="1" algn="l" rtl="0" eaLnBrk="1" hangingPunct="1"/>
            <a:r>
              <a:rPr lang="en-US" altLang="en-US" sz="3200" dirty="0" smtClean="0"/>
              <a:t>2 identifying the </a:t>
            </a:r>
            <a:r>
              <a:rPr lang="en-US" altLang="en-US" sz="3200" b="1" dirty="0" smtClean="0">
                <a:solidFill>
                  <a:srgbClr val="FF0066"/>
                </a:solidFill>
              </a:rPr>
              <a:t>host </a:t>
            </a:r>
            <a:r>
              <a:rPr lang="en-US" altLang="en-US" sz="3200" b="1" dirty="0" smtClean="0"/>
              <a:t>address on the network</a:t>
            </a:r>
            <a:endParaRPr lang="ar-SA" altLang="en-US" sz="3200" b="1" dirty="0" smtClean="0"/>
          </a:p>
          <a:p>
            <a:pPr lvl="1" eaLnBrk="1" hangingPunct="1"/>
            <a:r>
              <a:rPr lang="ar-SA" altLang="en-US" sz="3200" dirty="0" smtClean="0"/>
              <a:t>الجزء الثاني يعرف عنوان المضيف في الشبكة </a:t>
            </a:r>
            <a:endParaRPr lang="en-US" altLang="en-US" sz="32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BB76-752E-4B29-82A8-CAD6CC2E55DE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i="1" u="sng" dirty="0">
                <a:solidFill>
                  <a:schemeClr val="bg2">
                    <a:lumMod val="50000"/>
                  </a:schemeClr>
                </a:solidFill>
              </a:rPr>
              <a:t>Network vs. Host</a:t>
            </a:r>
            <a:endParaRPr lang="ar-SA" i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altLang="en-US" dirty="0"/>
              <a:t>The </a:t>
            </a:r>
            <a:r>
              <a:rPr lang="en-US" altLang="en-US" dirty="0">
                <a:solidFill>
                  <a:srgbClr val="FF0000"/>
                </a:solidFill>
              </a:rPr>
              <a:t>class of the address </a:t>
            </a:r>
            <a:r>
              <a:rPr lang="en-US" altLang="en-US" dirty="0"/>
              <a:t>and the </a:t>
            </a:r>
            <a:r>
              <a:rPr lang="en-US" altLang="en-US" dirty="0">
                <a:solidFill>
                  <a:srgbClr val="FF0000"/>
                </a:solidFill>
              </a:rPr>
              <a:t>subnet mask </a:t>
            </a:r>
            <a:r>
              <a:rPr lang="en-US" altLang="en-US" dirty="0"/>
              <a:t>determine which part belongs to the network address and which part belongs </a:t>
            </a:r>
            <a:r>
              <a:rPr lang="en-US" altLang="en-US" dirty="0" smtClean="0"/>
              <a:t>to </a:t>
            </a:r>
            <a:r>
              <a:rPr lang="en-US" altLang="en-US" dirty="0"/>
              <a:t>the host </a:t>
            </a:r>
            <a:r>
              <a:rPr lang="en-US" altLang="en-US" dirty="0" smtClean="0"/>
              <a:t>address</a:t>
            </a:r>
            <a:r>
              <a:rPr lang="ar-SA" altLang="en-US" dirty="0" smtClean="0"/>
              <a:t>   </a:t>
            </a:r>
          </a:p>
          <a:p>
            <a:r>
              <a:rPr lang="ar-SA" altLang="en-US" dirty="0" smtClean="0"/>
              <a:t>فئة </a:t>
            </a:r>
            <a:r>
              <a:rPr lang="ar-SA" altLang="en-US" dirty="0"/>
              <a:t>العنوان وقناع الشبكة الافتراضية يحددان اي جزء ينتمي للشبكة واي جزء ينتمي للهوست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0E1F-0E81-4499-9B77-FF2A791EBCE0}" type="datetime1">
              <a:rPr lang="en-US" smtClean="0"/>
              <a:t>3/17/2012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419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IP Address Breakdowns:</a:t>
            </a:r>
            <a:br>
              <a:rPr lang="en-US" altLang="en-US" sz="32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</a:br>
            <a:r>
              <a:rPr lang="ar-SA" altLang="en-US" sz="32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تقسيم عنوان الانترنت </a:t>
            </a:r>
            <a:endParaRPr lang="en-US" altLang="en-US" sz="3200" b="1" i="1" u="sng" dirty="0" smtClean="0">
              <a:solidFill>
                <a:schemeClr val="bg2">
                  <a:lumMod val="50000"/>
                </a:schemeClr>
              </a:solidFill>
              <a:cs typeface="+mn-cs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899591" y="2204864"/>
            <a:ext cx="7488833" cy="3888432"/>
          </a:xfrm>
        </p:spPr>
        <p:txBody>
          <a:bodyPr>
            <a:normAutofit fontScale="77500" lnSpcReduction="20000"/>
          </a:bodyPr>
          <a:lstStyle/>
          <a:p>
            <a:pPr algn="l" rtl="0" eaLnBrk="1" hangingPunct="1"/>
            <a:r>
              <a:rPr lang="en-US" altLang="en-US" dirty="0" smtClean="0"/>
              <a:t>The class of the address determines, by default, which part is for the network (</a:t>
            </a:r>
            <a:r>
              <a:rPr lang="en-US" altLang="en-US" b="1" dirty="0" smtClean="0">
                <a:solidFill>
                  <a:schemeClr val="accent2"/>
                </a:solidFill>
              </a:rPr>
              <a:t>N</a:t>
            </a:r>
            <a:r>
              <a:rPr lang="en-US" altLang="en-US" dirty="0" smtClean="0"/>
              <a:t>) and which part belongs to the host (</a:t>
            </a:r>
            <a:r>
              <a:rPr lang="en-US" altLang="en-US" dirty="0" smtClean="0">
                <a:solidFill>
                  <a:srgbClr val="FF0066"/>
                </a:solidFill>
              </a:rPr>
              <a:t>H</a:t>
            </a:r>
            <a:r>
              <a:rPr lang="en-US" altLang="en-US" dirty="0" smtClean="0"/>
              <a:t>)</a:t>
            </a:r>
          </a:p>
          <a:p>
            <a:pPr eaLnBrk="1" hangingPunct="1"/>
            <a:r>
              <a:rPr lang="ar-SA" altLang="en-US" dirty="0" smtClean="0"/>
              <a:t>من خلال الفئة وعنوان الاي بي يتم تحديد اي جزء يعرف الشبكة وايهما يعرف المضيف</a:t>
            </a:r>
            <a:endParaRPr lang="en-US" altLang="en-US" dirty="0" smtClean="0"/>
          </a:p>
          <a:p>
            <a:pPr lvl="1" eaLnBrk="1" hangingPunct="1">
              <a:buFontTx/>
              <a:buNone/>
            </a:pPr>
            <a:r>
              <a:rPr lang="en-US" altLang="en-US" dirty="0" smtClean="0"/>
              <a:t>Class A:	</a:t>
            </a:r>
            <a:r>
              <a:rPr lang="en-US" altLang="en-US" sz="2400" b="1" dirty="0" smtClean="0">
                <a:solidFill>
                  <a:schemeClr val="accent2"/>
                </a:solidFill>
              </a:rPr>
              <a:t>NNNNNNNN.</a:t>
            </a:r>
            <a:r>
              <a:rPr lang="en-US" altLang="en-US" sz="2400" b="1" dirty="0" smtClean="0">
                <a:solidFill>
                  <a:srgbClr val="FF0066"/>
                </a:solidFill>
              </a:rPr>
              <a:t>HHHHHHHH.HHHHHHHH.HHHHHHHH</a:t>
            </a:r>
            <a:endParaRPr lang="en-US" altLang="en-US" dirty="0" smtClean="0">
              <a:solidFill>
                <a:srgbClr val="FF0066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en-US" dirty="0" smtClean="0"/>
              <a:t>Class B:	</a:t>
            </a:r>
            <a:r>
              <a:rPr lang="en-US" altLang="en-US" sz="2400" b="1" dirty="0" smtClean="0">
                <a:solidFill>
                  <a:schemeClr val="accent2"/>
                </a:solidFill>
              </a:rPr>
              <a:t>NNNNNNNN.NNNNNNNN.</a:t>
            </a:r>
            <a:r>
              <a:rPr lang="en-US" altLang="en-US" sz="2400" b="1" dirty="0" smtClean="0">
                <a:solidFill>
                  <a:srgbClr val="FF0066"/>
                </a:solidFill>
              </a:rPr>
              <a:t>HHHHHHHH.HHHHHHHH</a:t>
            </a:r>
          </a:p>
          <a:p>
            <a:pPr lvl="1" eaLnBrk="1" hangingPunct="1">
              <a:buFontTx/>
              <a:buNone/>
            </a:pPr>
            <a:r>
              <a:rPr lang="en-US" altLang="en-US" dirty="0" smtClean="0"/>
              <a:t>Class C:	</a:t>
            </a:r>
            <a:r>
              <a:rPr lang="en-US" altLang="en-US" sz="2400" b="1" dirty="0" smtClean="0">
                <a:solidFill>
                  <a:schemeClr val="accent2"/>
                </a:solidFill>
              </a:rPr>
              <a:t>NNNNNNNN.NNNNNNNN.NNNNNNNN</a:t>
            </a:r>
            <a:r>
              <a:rPr lang="en-US" altLang="en-US" sz="2400" b="1" dirty="0" smtClean="0">
                <a:solidFill>
                  <a:srgbClr val="FF0066"/>
                </a:solidFill>
              </a:rPr>
              <a:t>.HHHHHHHH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7D5E6-1895-44E6-A567-384B5D525AD3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</a:rPr>
              <a:t>140.179.220.200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832"/>
            <a:ext cx="7416824" cy="4248472"/>
          </a:xfrm>
        </p:spPr>
        <p:txBody>
          <a:bodyPr>
            <a:normAutofit fontScale="85000" lnSpcReduction="20000"/>
          </a:bodyPr>
          <a:lstStyle/>
          <a:p>
            <a:pPr algn="l" rtl="0" eaLnBrk="1" hangingPunct="1"/>
            <a:r>
              <a:rPr lang="en-US" altLang="en-US" sz="2400" dirty="0" smtClean="0"/>
              <a:t>Our example is a </a:t>
            </a:r>
            <a:r>
              <a:rPr lang="en-US" altLang="en-US" sz="2400" i="1" dirty="0" smtClean="0"/>
              <a:t>Class B</a:t>
            </a:r>
            <a:r>
              <a:rPr lang="en-US" altLang="en-US" sz="2400" dirty="0" smtClean="0"/>
              <a:t> address</a:t>
            </a:r>
            <a:r>
              <a:rPr lang="ar-SA" altLang="en-US" sz="2400" dirty="0" smtClean="0"/>
              <a:t> </a:t>
            </a:r>
          </a:p>
          <a:p>
            <a:pPr eaLnBrk="1" hangingPunct="1"/>
            <a:r>
              <a:rPr lang="ar-SA" altLang="en-US" sz="2400" dirty="0" smtClean="0"/>
              <a:t>العنوان ا علاه ينتمي للفئة </a:t>
            </a:r>
            <a:r>
              <a:rPr lang="en-US" altLang="en-US" dirty="0" smtClean="0"/>
              <a:t>B </a:t>
            </a:r>
            <a:r>
              <a:rPr lang="ar-SA" altLang="en-US" sz="2400" dirty="0" smtClean="0"/>
              <a:t>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By default, the </a:t>
            </a:r>
            <a:r>
              <a:rPr lang="en-US" altLang="en-US" sz="2400" dirty="0" smtClean="0">
                <a:solidFill>
                  <a:schemeClr val="accent2"/>
                </a:solidFill>
              </a:rPr>
              <a:t>Network</a:t>
            </a:r>
            <a:r>
              <a:rPr lang="en-US" altLang="en-US" sz="2400" dirty="0" smtClean="0"/>
              <a:t> part of the address is defined by the first 2 octets: </a:t>
            </a:r>
            <a:r>
              <a:rPr lang="en-US" altLang="en-US" sz="2400" i="1" dirty="0" smtClean="0"/>
              <a:t>140.179.X. X</a:t>
            </a:r>
            <a:r>
              <a:rPr lang="ar-SA" altLang="en-US" sz="2400" i="1" dirty="0" smtClean="0"/>
              <a:t> </a:t>
            </a:r>
          </a:p>
          <a:p>
            <a:pPr eaLnBrk="1" hangingPunct="1"/>
            <a:r>
              <a:rPr lang="ar-SA" altLang="en-US" sz="2400" i="1" dirty="0" smtClean="0"/>
              <a:t> افتراضياً الجزء المتعلق بتعريف الشبكة يمكن تعريفة من اول خانتين </a:t>
            </a:r>
            <a:endParaRPr lang="en-US" altLang="en-US" sz="2400" i="1" dirty="0" smtClean="0"/>
          </a:p>
          <a:p>
            <a:pPr algn="l" rtl="0" eaLnBrk="1" hangingPunct="1"/>
            <a:r>
              <a:rPr lang="en-US" altLang="en-US" sz="2400" dirty="0" smtClean="0"/>
              <a:t>By default, the </a:t>
            </a:r>
            <a:r>
              <a:rPr lang="en-US" altLang="en-US" sz="2400" dirty="0" smtClean="0">
                <a:solidFill>
                  <a:srgbClr val="FF0000"/>
                </a:solidFill>
              </a:rPr>
              <a:t>Host</a:t>
            </a:r>
            <a:r>
              <a:rPr lang="en-US" altLang="en-US" sz="2400" dirty="0" smtClean="0"/>
              <a:t> part of the  address is defined by the last 2 octets: </a:t>
            </a:r>
            <a:r>
              <a:rPr lang="en-US" altLang="en-US" sz="2400" i="1" dirty="0" smtClean="0"/>
              <a:t>X.X.220.200</a:t>
            </a:r>
            <a:endParaRPr lang="ar-SA" altLang="en-US" sz="2400" i="1" dirty="0" smtClean="0"/>
          </a:p>
          <a:p>
            <a:pPr eaLnBrk="1" hangingPunct="1"/>
            <a:r>
              <a:rPr lang="ar-SA" altLang="en-US" sz="2400" i="1" dirty="0" smtClean="0"/>
              <a:t>الجزء المتعلق بتعريف الهوست يمكن تحديده بآخر خانتين </a:t>
            </a:r>
            <a:endParaRPr lang="en-US" altLang="en-US" sz="2400" i="1" dirty="0" smtClean="0"/>
          </a:p>
          <a:p>
            <a:pPr algn="l" rtl="0" eaLnBrk="1" hangingPunct="1"/>
            <a:r>
              <a:rPr lang="en-US" altLang="en-US" sz="2400" i="1" dirty="0" smtClean="0"/>
              <a:t>What is the default subnet mask for this address</a:t>
            </a:r>
          </a:p>
          <a:p>
            <a:r>
              <a:rPr lang="ar-SA" altLang="en-US" sz="2400" i="1" dirty="0" smtClean="0"/>
              <a:t>قناع الشبكة الافتراضي للشبكة هو </a:t>
            </a:r>
            <a:r>
              <a:rPr lang="en-US" altLang="en-US" i="1" dirty="0"/>
              <a:t>255.255.0.0</a:t>
            </a:r>
            <a:endParaRPr lang="en-US" altLang="en-US" sz="2400" dirty="0" smtClean="0"/>
          </a:p>
          <a:p>
            <a:pPr algn="l" rtl="0" eaLnBrk="1" hangingPunct="1">
              <a:buFontTx/>
              <a:buNone/>
            </a:pPr>
            <a:r>
              <a:rPr lang="en-US" altLang="en-US" sz="2400" i="1" dirty="0" smtClean="0"/>
              <a:t>*</a:t>
            </a:r>
            <a:r>
              <a:rPr lang="en-US" altLang="en-US" sz="2400" b="1" i="1" dirty="0" smtClean="0"/>
              <a:t>Note that the network part of the address is also known as the </a:t>
            </a:r>
            <a:r>
              <a:rPr lang="en-US" altLang="en-US" sz="2400" b="1" dirty="0" smtClean="0">
                <a:solidFill>
                  <a:schemeClr val="accent2"/>
                </a:solidFill>
              </a:rPr>
              <a:t>Network</a:t>
            </a:r>
            <a:r>
              <a:rPr lang="en-US" altLang="en-US" b="1" dirty="0" smtClean="0">
                <a:solidFill>
                  <a:schemeClr val="accent2"/>
                </a:solidFill>
              </a:rPr>
              <a:t> </a:t>
            </a:r>
            <a:r>
              <a:rPr lang="en-US" altLang="en-US" sz="2400" b="1" dirty="0" smtClean="0">
                <a:solidFill>
                  <a:schemeClr val="accent2"/>
                </a:solidFill>
              </a:rPr>
              <a:t>Address    </a:t>
            </a:r>
          </a:p>
          <a:p>
            <a:pPr algn="r" eaLnBrk="1" hangingPunct="1">
              <a:buFontTx/>
              <a:buNone/>
            </a:pPr>
            <a:r>
              <a:rPr lang="ar-SA" altLang="en-US" sz="2400" dirty="0" smtClean="0"/>
              <a:t>الجزء المتعلق بالشبكة يعرف ايضاً بعنوان الشبكة</a:t>
            </a:r>
          </a:p>
          <a:p>
            <a:pPr algn="l" rtl="0" eaLnBrk="1" hangingPunct="1">
              <a:buFontTx/>
              <a:buNone/>
            </a:pPr>
            <a:r>
              <a:rPr lang="ar-SA" altLang="en-US" b="1" dirty="0">
                <a:solidFill>
                  <a:schemeClr val="accent2"/>
                </a:solidFill>
              </a:rPr>
              <a:t> </a:t>
            </a:r>
            <a:r>
              <a:rPr lang="ar-SA" altLang="en-US" sz="2400" b="1" dirty="0" smtClean="0">
                <a:solidFill>
                  <a:schemeClr val="accent2"/>
                </a:solidFill>
              </a:rPr>
              <a:t> </a:t>
            </a:r>
            <a:endParaRPr lang="en-US" altLang="en-US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928A-97AC-492B-9282-D19C341DCD51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817582"/>
            <a:ext cx="7365409" cy="120248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 i="1" u="sng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Two Reserved Addresses on a Subnet:</a:t>
            </a:r>
            <a:br>
              <a:rPr lang="en-US" altLang="en-US" sz="2800" b="1" i="1" u="sng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</a:br>
            <a:r>
              <a:rPr lang="ar-SA" altLang="en-US" sz="2800" b="1" i="1" u="sng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عنوانان في هذه الشبكة محجوزان هما : </a:t>
            </a:r>
            <a:endParaRPr lang="en-US" altLang="en-US" sz="2800" b="1" i="1" u="sng" dirty="0" smtClean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988841"/>
            <a:ext cx="6984776" cy="4104456"/>
          </a:xfrm>
        </p:spPr>
        <p:txBody>
          <a:bodyPr>
            <a:normAutofit fontScale="85000" lnSpcReduction="20000"/>
          </a:bodyPr>
          <a:lstStyle/>
          <a:p>
            <a:pPr algn="l" rtl="0" eaLnBrk="1" hangingPunct="1"/>
            <a:r>
              <a:rPr lang="en-US" altLang="en-US" sz="2800" dirty="0" smtClean="0"/>
              <a:t>In order to specify the </a:t>
            </a:r>
            <a:r>
              <a:rPr lang="en-US" altLang="en-US" sz="2800" dirty="0" smtClean="0">
                <a:solidFill>
                  <a:schemeClr val="accent2"/>
                </a:solidFill>
              </a:rPr>
              <a:t>Network Address</a:t>
            </a:r>
            <a:r>
              <a:rPr lang="en-US" altLang="en-US" sz="2800" dirty="0" smtClean="0"/>
              <a:t> of a given IP address, the </a:t>
            </a:r>
            <a:r>
              <a:rPr lang="en-US" altLang="en-US" sz="2800" dirty="0" smtClean="0">
                <a:solidFill>
                  <a:srgbClr val="FF0000"/>
                </a:solidFill>
              </a:rPr>
              <a:t>Host</a:t>
            </a:r>
            <a:r>
              <a:rPr lang="en-US" altLang="en-US" sz="2800" dirty="0" smtClean="0"/>
              <a:t> portion is set to all “0”s:</a:t>
            </a:r>
          </a:p>
          <a:p>
            <a:pPr algn="r" eaLnBrk="1" hangingPunct="1"/>
            <a:r>
              <a:rPr lang="ar-SA" altLang="en-US" sz="2800" dirty="0" smtClean="0"/>
              <a:t>من اجل تحديد عنوان الشبكة للرقم المعطى فجزء الهوست يجب ان يملأ بالاصفار </a:t>
            </a:r>
            <a:endParaRPr lang="en-US" altLang="en-US" sz="2800" dirty="0" smtClean="0"/>
          </a:p>
          <a:p>
            <a:pPr lvl="1" eaLnBrk="1" hangingPunct="1"/>
            <a:r>
              <a:rPr lang="en-US" altLang="en-US" sz="2600" b="1" dirty="0" smtClean="0">
                <a:solidFill>
                  <a:srgbClr val="C00000"/>
                </a:solidFill>
              </a:rPr>
              <a:t>140.179.0.0 </a:t>
            </a:r>
            <a:r>
              <a:rPr lang="en-US" altLang="en-US" sz="2600" b="1" dirty="0" smtClean="0">
                <a:solidFill>
                  <a:srgbClr val="C00000"/>
                </a:solidFill>
                <a:sym typeface="Wingdings" pitchFamily="2" charset="2"/>
              </a:rPr>
              <a:t>  Network address </a:t>
            </a:r>
            <a:endParaRPr lang="en-US" altLang="en-US" sz="2600" b="1" dirty="0" smtClean="0">
              <a:solidFill>
                <a:srgbClr val="C00000"/>
              </a:solidFill>
            </a:endParaRPr>
          </a:p>
          <a:p>
            <a:pPr algn="l" rtl="0" eaLnBrk="1" hangingPunct="1"/>
            <a:r>
              <a:rPr lang="en-US" altLang="en-US" sz="2800" dirty="0" smtClean="0"/>
              <a:t>If all the bits in the </a:t>
            </a:r>
            <a:r>
              <a:rPr lang="en-US" altLang="en-US" sz="2800" dirty="0" smtClean="0">
                <a:solidFill>
                  <a:srgbClr val="FF0000"/>
                </a:solidFill>
              </a:rPr>
              <a:t>Host</a:t>
            </a:r>
            <a:r>
              <a:rPr lang="en-US" altLang="en-US" sz="2800" dirty="0" smtClean="0"/>
              <a:t> portion are set to “1”s, then this specifies the broadcast address that is sent to all hosts on the network:</a:t>
            </a:r>
            <a:endParaRPr lang="ar-SA" altLang="en-US" sz="2800" dirty="0" smtClean="0"/>
          </a:p>
          <a:p>
            <a:pPr algn="r" eaLnBrk="1" hangingPunct="1"/>
            <a:r>
              <a:rPr lang="ar-SA" altLang="en-US" sz="2800" dirty="0" smtClean="0"/>
              <a:t>عندما يتم وضع واحد في كل خانات جزء المضيف عندها يتم استخدام الرقم الناتج لغاية البث الواسع ( بث الى جميع الاجهزة )</a:t>
            </a:r>
            <a:endParaRPr lang="en-US" altLang="en-US" sz="2800" dirty="0" smtClean="0"/>
          </a:p>
          <a:p>
            <a:pPr lvl="1" eaLnBrk="1" hangingPunct="1"/>
            <a:r>
              <a:rPr lang="en-US" altLang="en-US" sz="2900" dirty="0" smtClean="0">
                <a:solidFill>
                  <a:srgbClr val="FF0066"/>
                </a:solidFill>
              </a:rPr>
              <a:t>140.179.255.255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7990B-73B0-4C5E-8286-E421ECF7D638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620688"/>
            <a:ext cx="8229600" cy="57606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AU" b="1" i="1" u="sng" dirty="0" smtClean="0">
                <a:solidFill>
                  <a:schemeClr val="bg2">
                    <a:lumMod val="50000"/>
                  </a:schemeClr>
                </a:solidFill>
              </a:rPr>
              <a:t>Example Class 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340768"/>
            <a:ext cx="7128792" cy="4536504"/>
          </a:xfrm>
        </p:spPr>
        <p:txBody>
          <a:bodyPr>
            <a:normAutofit fontScale="92500" lnSpcReduction="20000"/>
          </a:bodyPr>
          <a:lstStyle/>
          <a:p>
            <a:pPr algn="l" rtl="0" eaLnBrk="1" hangingPunct="1"/>
            <a:r>
              <a:rPr lang="en-US" sz="2400" dirty="0" smtClean="0"/>
              <a:t>Millions of Addresses Available</a:t>
            </a:r>
            <a:endParaRPr lang="ar-SA" sz="2400" dirty="0" smtClean="0"/>
          </a:p>
          <a:p>
            <a:pPr algn="r" eaLnBrk="1" hangingPunct="1"/>
            <a:r>
              <a:rPr lang="ar-SA" sz="2400" dirty="0" smtClean="0"/>
              <a:t>العديد من العنوانين متوفرة في هذه الفئة </a:t>
            </a:r>
            <a:endParaRPr lang="en-US" sz="2400" dirty="0" smtClean="0"/>
          </a:p>
          <a:p>
            <a:pPr lvl="1" algn="l" rtl="0" eaLnBrk="1" hangingPunct="1"/>
            <a:r>
              <a:rPr lang="en-US" sz="2400" dirty="0" smtClean="0"/>
              <a:t>Over 16,000,000</a:t>
            </a:r>
          </a:p>
          <a:p>
            <a:pPr algn="l" rtl="0" eaLnBrk="1" hangingPunct="1"/>
            <a:r>
              <a:rPr lang="en-US" sz="2400" dirty="0" smtClean="0"/>
              <a:t>Efficiency</a:t>
            </a:r>
            <a:r>
              <a:rPr lang="ar-SA" sz="2400" dirty="0" smtClean="0"/>
              <a:t>الفعالية)  </a:t>
            </a:r>
            <a:r>
              <a:rPr lang="en-US" sz="2400" dirty="0" smtClean="0"/>
              <a:t>)</a:t>
            </a:r>
          </a:p>
          <a:p>
            <a:pPr lvl="1" algn="l" rtl="0" eaLnBrk="1" hangingPunct="1"/>
            <a:r>
              <a:rPr lang="en-US" sz="2400" dirty="0" smtClean="0"/>
              <a:t>Non-</a:t>
            </a:r>
            <a:r>
              <a:rPr lang="en-US" sz="2400" dirty="0" err="1" smtClean="0"/>
              <a:t>subnetted</a:t>
            </a:r>
            <a:r>
              <a:rPr lang="en-US" sz="2400" dirty="0" smtClean="0"/>
              <a:t> networks are wasteful</a:t>
            </a:r>
            <a:endParaRPr lang="ar-SA" sz="2400" dirty="0" smtClean="0"/>
          </a:p>
          <a:p>
            <a:pPr lvl="1" algn="r" eaLnBrk="1" hangingPunct="1"/>
            <a:r>
              <a:rPr lang="ar-SA" sz="2400" dirty="0" smtClean="0"/>
              <a:t>اذا لم يتم استخدام الشبكات الفرعية فان هناك العديد من العناوين سوف يتم هدرها وعدم الاستفادة منها </a:t>
            </a:r>
            <a:endParaRPr lang="en-US" sz="2400" dirty="0" smtClean="0"/>
          </a:p>
          <a:p>
            <a:pPr algn="l" rtl="0" eaLnBrk="1" hangingPunct="1"/>
            <a:r>
              <a:rPr lang="en-US" sz="2400" dirty="0" smtClean="0"/>
              <a:t>Smaller Network</a:t>
            </a:r>
          </a:p>
          <a:p>
            <a:pPr algn="r" eaLnBrk="1" hangingPunct="1"/>
            <a:r>
              <a:rPr lang="ar-SA" sz="2400" dirty="0" smtClean="0"/>
              <a:t>يجب تقسيم الشبكات الى شبكات صغيرة لماذا؟</a:t>
            </a:r>
            <a:endParaRPr lang="en-US" sz="2400" dirty="0" smtClean="0"/>
          </a:p>
          <a:p>
            <a:pPr lvl="1" algn="l" rtl="0" eaLnBrk="1" hangingPunct="1"/>
            <a:r>
              <a:rPr lang="en-US" sz="2400" dirty="0" smtClean="0"/>
              <a:t>Easier to manage</a:t>
            </a:r>
            <a:endParaRPr lang="ar-SA" sz="2400" dirty="0" smtClean="0"/>
          </a:p>
          <a:p>
            <a:pPr lvl="1" algn="r"/>
            <a:r>
              <a:rPr lang="ar-SA" sz="2400" dirty="0" smtClean="0"/>
              <a:t>سهولة </a:t>
            </a:r>
            <a:r>
              <a:rPr lang="ar-SA" sz="2400" dirty="0"/>
              <a:t>الادارة</a:t>
            </a:r>
            <a:r>
              <a:rPr lang="ar-SA" sz="2400" dirty="0" smtClean="0"/>
              <a:t>   </a:t>
            </a:r>
            <a:endParaRPr lang="en-US" sz="2400" dirty="0" smtClean="0"/>
          </a:p>
          <a:p>
            <a:pPr lvl="1" algn="l" rtl="0" eaLnBrk="1" hangingPunct="1"/>
            <a:r>
              <a:rPr lang="en-US" sz="2400" dirty="0" smtClean="0"/>
              <a:t>Smaller broadcast domains</a:t>
            </a:r>
            <a:endParaRPr lang="ar-SA" sz="2400" dirty="0" smtClean="0"/>
          </a:p>
          <a:p>
            <a:pPr lvl="1" eaLnBrk="1" hangingPunct="1"/>
            <a:r>
              <a:rPr lang="ar-SA" sz="2400" dirty="0" smtClean="0"/>
              <a:t>مجالات للبث بحجم اصغر ومناسب ولا تتسبب بالمشكلات </a:t>
            </a:r>
            <a:endParaRPr lang="en-AU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534A-6236-4365-8225-6CB9096E0D03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1556791"/>
            <a:ext cx="6965245" cy="288033"/>
          </a:xfrm>
        </p:spPr>
        <p:txBody>
          <a:bodyPr>
            <a:normAutofit fontScale="90000"/>
          </a:bodyPr>
          <a:lstStyle/>
          <a:p>
            <a:pPr rtl="0" eaLnBrk="1" hangingPunct="1"/>
            <a:r>
              <a:rPr lang="en-US" altLang="en-US" sz="36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 Subnet Mask   </a:t>
            </a:r>
            <a:br>
              <a:rPr lang="en-US" altLang="en-US" sz="36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</a:br>
            <a:r>
              <a:rPr lang="ar-SA" altLang="en-US" sz="36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قناع الشبكة الفرعية</a:t>
            </a:r>
            <a:br>
              <a:rPr lang="ar-SA" altLang="en-US" sz="36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</a:br>
            <a:r>
              <a:rPr lang="ar-SA" altLang="en-US" sz="36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/>
            </a:r>
            <a:br>
              <a:rPr lang="ar-SA" altLang="en-US" sz="36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</a:br>
            <a:r>
              <a:rPr lang="ar-SA" altLang="en-US" sz="36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 </a:t>
            </a:r>
            <a:endParaRPr lang="en-US" altLang="en-US" sz="3600" b="1" i="1" u="sng" dirty="0" smtClean="0">
              <a:solidFill>
                <a:schemeClr val="bg2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971599" y="1988840"/>
            <a:ext cx="7416825" cy="4196060"/>
          </a:xfrm>
        </p:spPr>
        <p:txBody>
          <a:bodyPr>
            <a:normAutofit fontScale="85000" lnSpcReduction="10000"/>
          </a:bodyPr>
          <a:lstStyle/>
          <a:p>
            <a:pPr algn="l" rtl="0" eaLnBrk="1" hangingPunct="1"/>
            <a:r>
              <a:rPr lang="en-US" altLang="en-US" sz="2800" dirty="0" smtClean="0"/>
              <a:t>Subnet masks are applied to an IP address to identify the </a:t>
            </a:r>
            <a:r>
              <a:rPr lang="en-US" altLang="en-US" sz="2800" b="1" dirty="0" smtClean="0">
                <a:solidFill>
                  <a:schemeClr val="accent2"/>
                </a:solidFill>
              </a:rPr>
              <a:t>Network</a:t>
            </a:r>
            <a:r>
              <a:rPr lang="en-US" altLang="en-US" sz="2800" dirty="0" smtClean="0"/>
              <a:t> portion and the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Host</a:t>
            </a:r>
            <a:r>
              <a:rPr lang="en-US" altLang="en-US" sz="2800" dirty="0" smtClean="0"/>
              <a:t> portion of the address.</a:t>
            </a:r>
          </a:p>
          <a:p>
            <a:pPr eaLnBrk="1" hangingPunct="1"/>
            <a:r>
              <a:rPr lang="ar-SA" altLang="en-US" sz="2800" dirty="0" smtClean="0"/>
              <a:t>الهدف من قناع الشبكة الافتراضية هو من اجل تعريف جزء الشبكة وجزء المضيف</a:t>
            </a:r>
            <a:endParaRPr lang="en-US" altLang="en-US" sz="2800" dirty="0" smtClean="0"/>
          </a:p>
          <a:p>
            <a:pPr algn="l" rtl="0" eaLnBrk="1" hangingPunct="1"/>
            <a:r>
              <a:rPr lang="en-US" altLang="en-US" sz="2800" dirty="0" smtClean="0"/>
              <a:t>Your computer performs a </a:t>
            </a:r>
            <a:r>
              <a:rPr lang="en-US" altLang="en-US" sz="2800" i="1" dirty="0" smtClean="0"/>
              <a:t>bitwise logical </a:t>
            </a:r>
            <a:r>
              <a:rPr lang="en-US" altLang="en-US" sz="2800" b="1" i="1" dirty="0" smtClean="0">
                <a:solidFill>
                  <a:srgbClr val="00B050"/>
                </a:solidFill>
              </a:rPr>
              <a:t>AND</a:t>
            </a:r>
            <a:r>
              <a:rPr lang="en-US" altLang="en-US" sz="2800" i="1" dirty="0" smtClean="0">
                <a:solidFill>
                  <a:srgbClr val="00B050"/>
                </a:solidFill>
              </a:rPr>
              <a:t> </a:t>
            </a:r>
            <a:r>
              <a:rPr lang="en-US" altLang="en-US" sz="2800" i="1" dirty="0" smtClean="0"/>
              <a:t>operation</a:t>
            </a:r>
            <a:r>
              <a:rPr lang="en-US" altLang="en-US" sz="2800" dirty="0" smtClean="0"/>
              <a:t> between the address and the subnet mask in order to find the </a:t>
            </a:r>
            <a:r>
              <a:rPr lang="en-US" altLang="en-US" sz="2800" b="1" i="1" dirty="0" smtClean="0">
                <a:solidFill>
                  <a:schemeClr val="accent2"/>
                </a:solidFill>
              </a:rPr>
              <a:t>Network Address</a:t>
            </a:r>
            <a:r>
              <a:rPr lang="en-US" altLang="en-US" sz="2800" dirty="0" smtClean="0"/>
              <a:t> or number.</a:t>
            </a:r>
          </a:p>
          <a:p>
            <a:pPr eaLnBrk="1" hangingPunct="1"/>
            <a:r>
              <a:rPr lang="ar-SA" altLang="en-US" sz="2800" dirty="0" smtClean="0"/>
              <a:t>يقوم الحاسوب بعمليات منطقية على الارقام الثانئة (( ضرب </a:t>
            </a:r>
            <a:r>
              <a:rPr lang="en-US" altLang="en-US" sz="2800" dirty="0" smtClean="0"/>
              <a:t>and( </a:t>
            </a:r>
            <a:r>
              <a:rPr lang="ar-SA" altLang="en-US" sz="2800" dirty="0" smtClean="0"/>
              <a:t> ) من اجل معرفة عنوان الشبكة </a:t>
            </a:r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1 and 1 =1  , 1 and 0 =0,  0 and 0=0,  0and 1= 0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92791-C9DD-488F-A18B-3CD3FCB15206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6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Default Subnet Masks</a:t>
            </a:r>
            <a:br>
              <a:rPr lang="en-US" altLang="en-US" sz="36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</a:br>
            <a:r>
              <a:rPr lang="ar-SA" altLang="en-US" sz="36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قناع الشبكات الفرعية الافتراضي </a:t>
            </a:r>
            <a:endParaRPr lang="en-US" altLang="en-US" sz="3600" b="1" i="1" u="sng" dirty="0" smtClean="0">
              <a:solidFill>
                <a:schemeClr val="bg2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altLang="en-US" smtClean="0"/>
              <a:t>Class A - 255.0.0.0</a:t>
            </a:r>
          </a:p>
          <a:p>
            <a:pPr lvl="1" eaLnBrk="1" hangingPunct="1">
              <a:buFontTx/>
              <a:buNone/>
            </a:pPr>
            <a:r>
              <a:rPr lang="en-US" altLang="en-US" smtClean="0"/>
              <a:t>	</a:t>
            </a:r>
            <a:r>
              <a:rPr lang="en-US" altLang="en-US" smtClean="0">
                <a:solidFill>
                  <a:schemeClr val="accent2"/>
                </a:solidFill>
              </a:rPr>
              <a:t>11111111.</a:t>
            </a:r>
            <a:r>
              <a:rPr lang="en-US" altLang="en-US" smtClean="0">
                <a:solidFill>
                  <a:srgbClr val="FF0000"/>
                </a:solidFill>
              </a:rPr>
              <a:t>00000000.00000000.00000000</a:t>
            </a:r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r>
              <a:rPr lang="en-US" altLang="en-US" smtClean="0"/>
              <a:t>Class B - 255.255.0.0</a:t>
            </a:r>
          </a:p>
          <a:p>
            <a:pPr lvl="1" eaLnBrk="1" hangingPunct="1">
              <a:buFontTx/>
              <a:buNone/>
            </a:pPr>
            <a:r>
              <a:rPr lang="en-US" altLang="en-US" smtClean="0"/>
              <a:t>	</a:t>
            </a:r>
            <a:r>
              <a:rPr lang="en-US" altLang="en-US" smtClean="0">
                <a:solidFill>
                  <a:schemeClr val="accent2"/>
                </a:solidFill>
              </a:rPr>
              <a:t>11111111.11111111.</a:t>
            </a:r>
            <a:r>
              <a:rPr lang="en-US" altLang="en-US" smtClean="0">
                <a:solidFill>
                  <a:srgbClr val="FF0000"/>
                </a:solidFill>
              </a:rPr>
              <a:t>00000000.00000000</a:t>
            </a:r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r>
              <a:rPr lang="en-US" altLang="en-US" smtClean="0"/>
              <a:t>Class C - 255.255.255.0</a:t>
            </a:r>
          </a:p>
          <a:p>
            <a:pPr lvl="1" eaLnBrk="1" hangingPunct="1">
              <a:buFontTx/>
              <a:buNone/>
            </a:pPr>
            <a:r>
              <a:rPr lang="en-US" altLang="en-US" smtClean="0"/>
              <a:t>	</a:t>
            </a:r>
            <a:r>
              <a:rPr lang="en-US" altLang="en-US" smtClean="0">
                <a:solidFill>
                  <a:schemeClr val="accent2"/>
                </a:solidFill>
              </a:rPr>
              <a:t>11111111.11111111.11111111.</a:t>
            </a:r>
            <a:r>
              <a:rPr lang="en-US" altLang="en-US" smtClean="0">
                <a:solidFill>
                  <a:srgbClr val="FF0000"/>
                </a:solidFill>
              </a:rPr>
              <a:t>00000000</a:t>
            </a:r>
            <a:endParaRPr lang="en-US" altLang="en-US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E7E4-04BA-45E5-BF07-3B9AB6CF69DF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817583"/>
            <a:ext cx="6965245" cy="88322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Logical Bitwise AND Operation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832"/>
            <a:ext cx="7416824" cy="2402756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altLang="en-US" dirty="0" smtClean="0"/>
              <a:t>Remember our example?</a:t>
            </a:r>
          </a:p>
          <a:p>
            <a:pPr lvl="1" algn="l" rtl="0" eaLnBrk="1" hangingPunct="1"/>
            <a:r>
              <a:rPr lang="en-US" altLang="en-US" sz="3200" dirty="0" smtClean="0"/>
              <a:t>140.179.240.200</a:t>
            </a:r>
          </a:p>
          <a:p>
            <a:pPr lvl="1" algn="l" rtl="0" eaLnBrk="1" hangingPunct="1"/>
            <a:endParaRPr lang="en-US" altLang="en-US" sz="3200" dirty="0" smtClean="0"/>
          </a:p>
          <a:p>
            <a:pPr algn="l" rtl="0" eaLnBrk="1" hangingPunct="1"/>
            <a:r>
              <a:rPr lang="en-US" altLang="en-US" dirty="0" smtClean="0"/>
              <a:t>It’s a Class B, so the subnet mask is:</a:t>
            </a:r>
          </a:p>
          <a:p>
            <a:pPr lvl="1" algn="l" rtl="0" eaLnBrk="1" hangingPunct="1"/>
            <a:r>
              <a:rPr lang="en-US" altLang="en-US" sz="3200" dirty="0" smtClean="0"/>
              <a:t>255.255.0.0</a:t>
            </a:r>
            <a:endParaRPr lang="en-US" altLang="en-US" dirty="0" smtClean="0"/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827584" y="4437112"/>
            <a:ext cx="7344816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dirty="0">
                <a:latin typeface="Times New Roman" pitchFamily="18" charset="0"/>
              </a:rPr>
              <a:t>We need to look at this as our computer does so we can perform the bitwise 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AND</a:t>
            </a:r>
            <a:r>
              <a:rPr lang="en-US" altLang="en-US" sz="3200" dirty="0">
                <a:latin typeface="Times New Roman" pitchFamily="18" charset="0"/>
              </a:rPr>
              <a:t>...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2DDE-3D8C-4789-9136-A065D0CEA1EA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 autoUpdateAnimBg="0"/>
      <p:bldP spid="9626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817582"/>
            <a:ext cx="7416823" cy="120248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Logical Bitwise AND Operation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2132856"/>
            <a:ext cx="7416824" cy="396044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altLang="en-US" dirty="0" smtClean="0">
                <a:solidFill>
                  <a:srgbClr val="FF0000"/>
                </a:solidFill>
              </a:rPr>
              <a:t>140.179.220.200	Class B address</a:t>
            </a:r>
          </a:p>
          <a:p>
            <a:pPr eaLnBrk="1" hangingPunct="1">
              <a:buFontTx/>
              <a:buNone/>
            </a:pPr>
            <a:r>
              <a:rPr lang="en-US" altLang="en-US" dirty="0" smtClean="0">
                <a:solidFill>
                  <a:schemeClr val="folHlink"/>
                </a:solidFill>
              </a:rPr>
              <a:t>255.255.0.0		Subnet Mask</a:t>
            </a:r>
          </a:p>
          <a:p>
            <a:pPr algn="ctr" eaLnBrk="1" hangingPunct="1">
              <a:buFontTx/>
              <a:buNone/>
            </a:pPr>
            <a:endParaRPr lang="en-US" altLang="en-US" sz="1800" dirty="0" smtClean="0"/>
          </a:p>
          <a:p>
            <a:pPr algn="ctr" eaLnBrk="1" hangingPunct="1">
              <a:buFontTx/>
              <a:buNone/>
            </a:pPr>
            <a:r>
              <a:rPr lang="en-US" altLang="en-US" dirty="0" smtClean="0"/>
              <a:t>In Binary:</a:t>
            </a:r>
          </a:p>
          <a:p>
            <a:pPr eaLnBrk="1" hangingPunct="1">
              <a:buFontTx/>
              <a:buNone/>
            </a:pPr>
            <a:r>
              <a:rPr lang="en-US" altLang="en-US" dirty="0" smtClean="0"/>
              <a:t>10001100.10110011.11110000.11001000</a:t>
            </a:r>
          </a:p>
          <a:p>
            <a:pPr eaLnBrk="1" hangingPunct="1">
              <a:buFontTx/>
              <a:buNone/>
            </a:pPr>
            <a:r>
              <a:rPr lang="en-US" altLang="en-US" u="sng" dirty="0" smtClean="0">
                <a:solidFill>
                  <a:schemeClr val="folHlink"/>
                </a:solidFill>
              </a:rPr>
              <a:t>11111111.11111111.00000000.00000000</a:t>
            </a:r>
            <a:endParaRPr lang="en-US" altLang="en-US" dirty="0" smtClean="0">
              <a:solidFill>
                <a:schemeClr val="folHlink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dirty="0" smtClean="0"/>
              <a:t>10001100.10110011.00000000.00000000</a:t>
            </a:r>
          </a:p>
          <a:p>
            <a:pPr algn="ctr" eaLnBrk="1" hangingPunct="1">
              <a:buFontTx/>
              <a:buNone/>
            </a:pPr>
            <a:endParaRPr lang="en-US" altLang="en-US" dirty="0" smtClean="0"/>
          </a:p>
          <a:p>
            <a:pPr algn="ctr" eaLnBrk="1" hangingPunct="1">
              <a:buFontTx/>
              <a:buNone/>
            </a:pPr>
            <a:r>
              <a:rPr lang="en-US" altLang="en-US" dirty="0" smtClean="0"/>
              <a:t>By doing this, the computer has found that our </a:t>
            </a:r>
            <a:r>
              <a:rPr lang="en-US" altLang="en-US" dirty="0" smtClean="0">
                <a:solidFill>
                  <a:schemeClr val="accent2"/>
                </a:solidFill>
              </a:rPr>
              <a:t>Network Address</a:t>
            </a:r>
            <a:r>
              <a:rPr lang="en-US" altLang="en-US" dirty="0" smtClean="0"/>
              <a:t> is </a:t>
            </a:r>
            <a:r>
              <a:rPr lang="en-US" altLang="en-US" b="1" i="1" dirty="0" smtClean="0">
                <a:solidFill>
                  <a:schemeClr val="accent2"/>
                </a:solidFill>
              </a:rPr>
              <a:t>140.179.0.0</a:t>
            </a:r>
            <a:endParaRPr lang="en-US" altLang="en-US" dirty="0" smtClean="0">
              <a:solidFill>
                <a:schemeClr val="accent2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3F40B-598E-4054-B035-C3F17AE3A436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629400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End 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Slide 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Show </a:t>
            </a:r>
            <a:r>
              <a:rPr lang="en-US" sz="4400" b="1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# 4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en-US" sz="96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20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smtClean="0">
                <a:solidFill>
                  <a:srgbClr val="0070C0"/>
                </a:solidFill>
              </a:rPr>
              <a:t>L.Rania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632D-6E90-46EC-A1FA-0B85F6C945F7}" type="datetime1">
              <a:rPr lang="en-US" smtClean="0"/>
              <a:t>3/17/2012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02159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321:Networks Protocols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736622"/>
            <a:ext cx="6912768" cy="1524000"/>
          </a:xfrm>
        </p:spPr>
        <p:txBody>
          <a:bodyPr>
            <a:noAutofit/>
          </a:bodyPr>
          <a:lstStyle/>
          <a:p>
            <a:pPr rtl="0"/>
            <a:r>
              <a:rPr lang="en-US" sz="3600" b="1" dirty="0" smtClean="0">
                <a:solidFill>
                  <a:srgbClr val="00B0F0"/>
                </a:solidFill>
                <a:cs typeface="Calibri" pitchFamily="34" charset="0"/>
              </a:rPr>
              <a:t>  </a:t>
            </a:r>
            <a:r>
              <a:rPr lang="ar-SA" sz="3600" b="1" dirty="0" smtClean="0">
                <a:solidFill>
                  <a:srgbClr val="00B0F0"/>
                </a:solidFill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00B0F0"/>
                </a:solidFill>
                <a:cs typeface="Calibri" pitchFamily="34" charset="0"/>
              </a:rPr>
              <a:t>Lecture # </a:t>
            </a:r>
            <a:r>
              <a:rPr lang="en-US" sz="3600" b="1" dirty="0" smtClean="0">
                <a:solidFill>
                  <a:srgbClr val="00B0F0"/>
                </a:solidFill>
                <a:cs typeface="Calibri" pitchFamily="34" charset="0"/>
              </a:rPr>
              <a:t>5 </a:t>
            </a:r>
          </a:p>
          <a:p>
            <a:pPr rtl="0"/>
            <a:r>
              <a:rPr lang="en-US" altLang="en-US" sz="3600" b="1" dirty="0" err="1" smtClean="0">
                <a:solidFill>
                  <a:srgbClr val="00B0F0"/>
                </a:solidFill>
                <a:latin typeface="+mj-lt"/>
              </a:rPr>
              <a:t>Subnetting</a:t>
            </a:r>
            <a:endParaRPr lang="en-US" altLang="en-US" sz="3600" b="1" dirty="0" smtClean="0">
              <a:solidFill>
                <a:srgbClr val="00B0F0"/>
              </a:solidFill>
              <a:latin typeface="+mj-lt"/>
            </a:endParaRPr>
          </a:p>
          <a:p>
            <a:r>
              <a:rPr lang="en-US" altLang="en-US" sz="3600" dirty="0">
                <a:solidFill>
                  <a:srgbClr val="00B0F0"/>
                </a:solidFill>
                <a:latin typeface="+mj-lt"/>
              </a:rPr>
              <a:t/>
            </a:r>
            <a:br>
              <a:rPr lang="en-US" altLang="en-US" sz="3600" dirty="0">
                <a:solidFill>
                  <a:srgbClr val="00B0F0"/>
                </a:solidFill>
                <a:latin typeface="+mj-lt"/>
              </a:rPr>
            </a:br>
            <a:r>
              <a:rPr lang="en-US" sz="3600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:</a:t>
            </a:r>
          </a:p>
          <a:p>
            <a:endParaRPr lang="en-US" sz="3600" dirty="0">
              <a:solidFill>
                <a:srgbClr val="00B0F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E75F-5752-477D-8FD1-9914947C9ACD}" type="datetime1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3109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41588"/>
            <a:ext cx="7339013" cy="881062"/>
          </a:xfrm>
        </p:spPr>
        <p:txBody>
          <a:bodyPr/>
          <a:lstStyle/>
          <a:p>
            <a:pPr eaLnBrk="1" hangingPunct="1"/>
            <a:r>
              <a:rPr lang="en-US" sz="4400" i="1" u="sng" dirty="0" smtClean="0">
                <a:solidFill>
                  <a:schemeClr val="bg2">
                    <a:lumMod val="50000"/>
                  </a:schemeClr>
                </a:solidFill>
                <a:latin typeface="Snap ITC" pitchFamily="82" charset="0"/>
              </a:rPr>
              <a:t>SUBNETTING</a:t>
            </a:r>
            <a:endParaRPr lang="en-US" i="1" u="sng" dirty="0" smtClean="0">
              <a:solidFill>
                <a:schemeClr val="bg2">
                  <a:lumMod val="50000"/>
                </a:schemeClr>
              </a:solidFill>
              <a:latin typeface="Snap ITC" pitchFamily="82" charset="0"/>
            </a:endParaRPr>
          </a:p>
        </p:txBody>
      </p:sp>
      <p:pic>
        <p:nvPicPr>
          <p:cNvPr id="25603" name="Picture 3" descr="bd13684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636912"/>
            <a:ext cx="3032125" cy="350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 descr="bd05011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4343400"/>
            <a:ext cx="1890712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35CB-3309-483C-BEFF-86EC12B57BF7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92492"/>
      </p:ext>
    </p:extLst>
  </p:cSld>
  <p:clrMapOvr>
    <a:masterClrMapping/>
  </p:clrMapOvr>
  <p:transition advTm="22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b="1" i="1" u="sng" dirty="0" err="1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Subnetting</a:t>
            </a:r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/>
            </a:r>
            <a:b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</a:br>
            <a:r>
              <a:rPr lang="ar-SA" altLang="en-US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تصميم شبكات فرعية</a:t>
            </a:r>
            <a:endParaRPr lang="en-US" altLang="en-US" b="1" i="1" u="sng" dirty="0" smtClean="0">
              <a:solidFill>
                <a:schemeClr val="bg2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 eaLnBrk="1" hangingPunct="1"/>
            <a:r>
              <a:rPr lang="en-US" altLang="en-US" dirty="0" err="1" smtClean="0"/>
              <a:t>Subnetting</a:t>
            </a:r>
            <a:r>
              <a:rPr lang="en-US" altLang="en-US" dirty="0" smtClean="0"/>
              <a:t> an IP network can be done for various reasons including:</a:t>
            </a:r>
            <a:endParaRPr lang="ar-SA" altLang="en-US" dirty="0" smtClean="0"/>
          </a:p>
          <a:p>
            <a:pPr algn="r" eaLnBrk="1" hangingPunct="1"/>
            <a:r>
              <a:rPr lang="ar-SA" altLang="en-US" dirty="0" smtClean="0"/>
              <a:t>تصميم الشبكات الفرعية في الشبكات يمكن عمله لعدة اسباب مختلفة </a:t>
            </a:r>
            <a:endParaRPr lang="en-US" altLang="en-US" dirty="0" smtClean="0"/>
          </a:p>
          <a:p>
            <a:pPr lvl="1" algn="l" rtl="0" eaLnBrk="1" hangingPunct="1"/>
            <a:r>
              <a:rPr lang="en-US" altLang="en-US" dirty="0" smtClean="0">
                <a:solidFill>
                  <a:srgbClr val="FF0066"/>
                </a:solidFill>
                <a:hlinkClick r:id="rId3" action="ppaction://hlinksldjump"/>
              </a:rPr>
              <a:t>Organization</a:t>
            </a:r>
            <a:r>
              <a:rPr lang="ar-SA" altLang="en-US" dirty="0" smtClean="0"/>
              <a:t>عملية تنظيم للاجهزة في المنظمات   </a:t>
            </a:r>
            <a:endParaRPr lang="en-US" altLang="en-US" dirty="0" smtClean="0"/>
          </a:p>
          <a:p>
            <a:pPr lvl="1" algn="l" rtl="0" eaLnBrk="1" hangingPunct="1"/>
            <a:r>
              <a:rPr lang="en-US" altLang="en-US" u="sng" dirty="0" smtClean="0">
                <a:solidFill>
                  <a:srgbClr val="C00000"/>
                </a:solidFill>
              </a:rPr>
              <a:t>Use of different physical media</a:t>
            </a:r>
            <a:r>
              <a:rPr lang="ar-SA" altLang="en-US" dirty="0" smtClean="0"/>
              <a:t>استخدام الوسائط المادية المختلفة بشكل افضل </a:t>
            </a:r>
            <a:endParaRPr lang="en-US" altLang="en-US" dirty="0" smtClean="0"/>
          </a:p>
          <a:p>
            <a:pPr lvl="1" algn="l" rtl="0" eaLnBrk="1" hangingPunct="1"/>
            <a:r>
              <a:rPr lang="en-US" altLang="en-US" u="sng" dirty="0" smtClean="0">
                <a:solidFill>
                  <a:srgbClr val="C00000"/>
                </a:solidFill>
              </a:rPr>
              <a:t>Security</a:t>
            </a:r>
            <a:r>
              <a:rPr lang="ar-SA" altLang="en-US" dirty="0" smtClean="0"/>
              <a:t>لغاية الحماية و الامن </a:t>
            </a:r>
            <a:endParaRPr lang="en-US" altLang="en-US" dirty="0" smtClean="0"/>
          </a:p>
          <a:p>
            <a:pPr lvl="1" algn="l" rtl="0" eaLnBrk="1" hangingPunct="1"/>
            <a:r>
              <a:rPr lang="en-US" altLang="en-US" u="sng" dirty="0" smtClean="0">
                <a:solidFill>
                  <a:srgbClr val="C00000"/>
                </a:solidFill>
              </a:rPr>
              <a:t>Control network traffic</a:t>
            </a:r>
            <a:r>
              <a:rPr lang="ar-SA" altLang="en-US" dirty="0" smtClean="0"/>
              <a:t>من اجل التحكم ومراقبة مرور البيانات في الشبكة ومن اجل عدم حصول الزحمة   </a:t>
            </a:r>
            <a:endParaRPr lang="en-US" alt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6293-E8F3-4EDE-AE0F-94D7468E66AD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14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817583"/>
            <a:ext cx="6965245" cy="883226"/>
          </a:xfrm>
        </p:spPr>
        <p:txBody>
          <a:bodyPr/>
          <a:lstStyle/>
          <a:p>
            <a:pPr eaLnBrk="1" hangingPunct="1"/>
            <a:r>
              <a:rPr lang="en-US" altLang="en-US" sz="4000" b="1" i="1" u="sng" dirty="0" err="1" smtClean="0">
                <a:solidFill>
                  <a:schemeClr val="bg2">
                    <a:lumMod val="50000"/>
                  </a:schemeClr>
                </a:solidFill>
              </a:rPr>
              <a:t>Subnetting</a:t>
            </a:r>
            <a:endParaRPr lang="en-US" altLang="en-US" sz="4000" b="1" i="1" u="sng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772816"/>
            <a:ext cx="7344816" cy="4340647"/>
          </a:xfrm>
        </p:spPr>
        <p:txBody>
          <a:bodyPr>
            <a:normAutofit/>
          </a:bodyPr>
          <a:lstStyle/>
          <a:p>
            <a:pPr algn="l" rtl="0" eaLnBrk="1" hangingPunct="1"/>
            <a:r>
              <a:rPr lang="en-US" altLang="en-US" sz="2400" dirty="0" err="1" smtClean="0"/>
              <a:t>Subnetting</a:t>
            </a:r>
            <a:r>
              <a:rPr lang="en-US" altLang="en-US" sz="2400" dirty="0" smtClean="0"/>
              <a:t> is a way of taking an existing class license and breaking it down to create more </a:t>
            </a:r>
            <a:r>
              <a:rPr lang="en-US" altLang="en-US" sz="2400" dirty="0" smtClean="0">
                <a:solidFill>
                  <a:schemeClr val="accent2"/>
                </a:solidFill>
              </a:rPr>
              <a:t>Network Addresses.</a:t>
            </a:r>
          </a:p>
          <a:p>
            <a:pPr eaLnBrk="1" hangingPunct="1"/>
            <a:r>
              <a:rPr lang="ar-SA" altLang="en-US" sz="2400" dirty="0" smtClean="0">
                <a:solidFill>
                  <a:schemeClr val="accent2"/>
                </a:solidFill>
              </a:rPr>
              <a:t>تعريف : هي طريقة من اجل استخدام الرخصة للفئة التي حصلت عليها وتقسيمها بطريقة معينة من اجل الحصول على المزيد من عناوين الشبكات والمضيفين</a:t>
            </a:r>
            <a:endParaRPr lang="en-US" altLang="en-US" sz="2400" dirty="0" smtClean="0">
              <a:solidFill>
                <a:schemeClr val="accent2"/>
              </a:solidFill>
            </a:endParaRPr>
          </a:p>
          <a:p>
            <a:pPr algn="l" rtl="0" eaLnBrk="1" hangingPunct="1"/>
            <a:r>
              <a:rPr lang="en-US" altLang="en-US" sz="2400" dirty="0" smtClean="0"/>
              <a:t>This will always reduce the number of </a:t>
            </a:r>
            <a:r>
              <a:rPr lang="en-US" altLang="en-US" sz="2400" dirty="0" smtClean="0">
                <a:solidFill>
                  <a:srgbClr val="FF0000"/>
                </a:solidFill>
              </a:rPr>
              <a:t>host</a:t>
            </a:r>
            <a:r>
              <a:rPr lang="en-US" altLang="en-US" sz="2400" dirty="0" smtClean="0"/>
              <a:t> addresses for a given network.</a:t>
            </a:r>
          </a:p>
          <a:p>
            <a:pPr eaLnBrk="1" hangingPunct="1"/>
            <a:r>
              <a:rPr lang="ar-SA" altLang="en-US" sz="2400" dirty="0" smtClean="0"/>
              <a:t>الهدف من </a:t>
            </a:r>
            <a:r>
              <a:rPr lang="en-US" altLang="en-US" sz="2400" dirty="0" smtClean="0"/>
              <a:t>SUBNETTING</a:t>
            </a:r>
            <a:r>
              <a:rPr lang="ar-SA" altLang="en-US" sz="2400" dirty="0" smtClean="0"/>
              <a:t>هو تقليل عدد الهوست ( جهاز حاسب ، </a:t>
            </a:r>
            <a:r>
              <a:rPr lang="en-US" altLang="en-US" sz="2400" dirty="0" smtClean="0"/>
              <a:t> </a:t>
            </a:r>
            <a:r>
              <a:rPr lang="ar-SA" altLang="en-US" sz="2400" dirty="0" smtClean="0"/>
              <a:t>طابعة ، ماسحة ، سويتش ، راوتر له اي بي )</a:t>
            </a:r>
            <a:r>
              <a:rPr lang="ar-SA" altLang="en-US" dirty="0"/>
              <a:t> </a:t>
            </a:r>
            <a:r>
              <a:rPr lang="ar-SA" altLang="en-US" sz="2400" dirty="0" smtClean="0"/>
              <a:t>في كل شبكة فرعية </a:t>
            </a:r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463F1-B3AC-4562-9D7D-B31D45DD4F82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97036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634330"/>
            <a:ext cx="7344816" cy="70643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b="1" i="1" u="sng" dirty="0" smtClean="0">
                <a:solidFill>
                  <a:schemeClr val="bg2">
                    <a:lumMod val="50000"/>
                  </a:schemeClr>
                </a:solidFill>
              </a:rPr>
              <a:t>How Does </a:t>
            </a:r>
            <a:r>
              <a:rPr lang="en-US" altLang="en-US" sz="3600" b="1" i="1" u="sng" dirty="0" err="1" smtClean="0">
                <a:solidFill>
                  <a:schemeClr val="bg2">
                    <a:lumMod val="50000"/>
                  </a:schemeClr>
                </a:solidFill>
              </a:rPr>
              <a:t>Subnetting</a:t>
            </a:r>
            <a:r>
              <a:rPr lang="en-US" altLang="en-US" sz="3600" b="1" i="1" u="sng" dirty="0" smtClean="0">
                <a:solidFill>
                  <a:schemeClr val="bg2">
                    <a:lumMod val="50000"/>
                  </a:schemeClr>
                </a:solidFill>
              </a:rPr>
              <a:t> Work?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484784"/>
            <a:ext cx="7128792" cy="4680519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altLang="en-US" sz="1800" dirty="0" smtClean="0"/>
              <a:t>Additional bits can be added (changed from 0 to 1) to the subnet mask to further subnet, or breakdown, a network.</a:t>
            </a:r>
          </a:p>
          <a:p>
            <a:pPr algn="r" eaLnBrk="1" hangingPunct="1"/>
            <a:r>
              <a:rPr lang="ar-SA" altLang="en-US" sz="1800" dirty="0" smtClean="0"/>
              <a:t>يمكن اضافة المزيد من البتات الى قناع الشبكة الافتراضية وذلك بتغيير الاصفار الى وحدات من اجل الحصول على المزيد من  الشبكات الفرعية ومن اجل تقسيم الشبكات الى شبكات اخرى اضافية </a:t>
            </a:r>
            <a:endParaRPr lang="en-US" altLang="en-US" sz="1800" dirty="0" smtClean="0"/>
          </a:p>
          <a:p>
            <a:pPr algn="l" rtl="0" eaLnBrk="1" hangingPunct="1"/>
            <a:r>
              <a:rPr lang="en-US" altLang="en-US" sz="1800" dirty="0" smtClean="0"/>
              <a:t>When the </a:t>
            </a:r>
            <a:r>
              <a:rPr lang="en-US" altLang="en-US" sz="1800" i="1" dirty="0" smtClean="0"/>
              <a:t>logical AND</a:t>
            </a:r>
            <a:r>
              <a:rPr lang="en-US" altLang="en-US" sz="1800" dirty="0" smtClean="0"/>
              <a:t> is done by the computer, the result will give it a new </a:t>
            </a:r>
            <a:r>
              <a:rPr lang="en-US" altLang="en-US" sz="1800" dirty="0" smtClean="0">
                <a:solidFill>
                  <a:schemeClr val="accent2"/>
                </a:solidFill>
              </a:rPr>
              <a:t>Network (or Subnet) Address.</a:t>
            </a:r>
            <a:endParaRPr lang="ar-SA" altLang="en-US" sz="1800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ar-SA" altLang="en-US" sz="1800" dirty="0" smtClean="0">
                <a:solidFill>
                  <a:schemeClr val="accent2"/>
                </a:solidFill>
              </a:rPr>
              <a:t>عندما يتم اجراء عملية الضرب من قبل الحاسوب فان النتيجة سوف تعطينا شبكة جديدة او قناع شبكة جديد </a:t>
            </a:r>
            <a:endParaRPr lang="en-US" altLang="en-US" sz="1800" dirty="0" smtClean="0">
              <a:solidFill>
                <a:schemeClr val="accent2"/>
              </a:solidFill>
            </a:endParaRPr>
          </a:p>
          <a:p>
            <a:pPr algn="l" rtl="0" eaLnBrk="1" hangingPunct="1"/>
            <a:r>
              <a:rPr lang="en-US" altLang="en-US" sz="2200" dirty="0" smtClean="0">
                <a:solidFill>
                  <a:srgbClr val="FF0000"/>
                </a:solidFill>
              </a:rPr>
              <a:t>Remember, an address of all “0”s or all “1”s cannot be used in the last octet (or host portion). All “0”s signify the Network Address and all “1”s signify the broadcast address</a:t>
            </a:r>
          </a:p>
          <a:p>
            <a:pPr eaLnBrk="1" hangingPunct="1"/>
            <a:r>
              <a:rPr lang="ar-SA" altLang="en-US" sz="2800" dirty="0" smtClean="0">
                <a:solidFill>
                  <a:srgbClr val="FF0000"/>
                </a:solidFill>
              </a:rPr>
              <a:t>العنوان الذ ي يحتوي على اصفار او وحدات غير مستخدم تجارياً ويستخدما لتعريف عنوان الشبكة وايضاً لتعريف عنوان البث </a:t>
            </a:r>
            <a:endParaRPr lang="en-US" altLang="en-US" sz="280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altLang="en-US" sz="2800" dirty="0" smtClean="0">
                <a:solidFill>
                  <a:schemeClr val="folHlink"/>
                </a:solidFill>
              </a:rPr>
              <a:t>0.0.0.0      255.255.255.255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22D54-1513-4BA4-8D65-5CCE4B39B3C5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2613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476673"/>
            <a:ext cx="6965245" cy="86409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i="1" u="sng" dirty="0" smtClean="0">
                <a:solidFill>
                  <a:schemeClr val="bg2">
                    <a:lumMod val="75000"/>
                  </a:schemeClr>
                </a:solidFill>
                <a:cs typeface="+mn-cs"/>
              </a:rPr>
              <a:t>Example: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1043607" y="1196975"/>
            <a:ext cx="6995493" cy="4518025"/>
          </a:xfrm>
        </p:spPr>
        <p:txBody>
          <a:bodyPr/>
          <a:lstStyle/>
          <a:p>
            <a:pPr algn="l" rtl="0">
              <a:tabLst>
                <a:tab pos="3200400" algn="l"/>
                <a:tab pos="3884613" algn="l"/>
              </a:tabLst>
            </a:pPr>
            <a:r>
              <a:rPr lang="en-US" altLang="en-US" sz="2800" dirty="0" smtClean="0"/>
              <a:t>Suppose we have the address of: 206.15.143.89?</a:t>
            </a:r>
            <a:r>
              <a:rPr lang="en-US" altLang="en-US" dirty="0" smtClean="0"/>
              <a:t>  </a:t>
            </a: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3635896" y="2417514"/>
            <a:ext cx="1676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i="1" dirty="0">
                <a:solidFill>
                  <a:srgbClr val="FF0000"/>
                </a:solidFill>
                <a:latin typeface="Times New Roman" pitchFamily="18" charset="0"/>
              </a:rPr>
              <a:t>Class C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3143250" y="3425627"/>
            <a:ext cx="49482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i="1" dirty="0">
                <a:solidFill>
                  <a:srgbClr val="FF0000"/>
                </a:solidFill>
                <a:latin typeface="Times New Roman" pitchFamily="18" charset="0"/>
              </a:rPr>
              <a:t>255.255.255.0</a:t>
            </a: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2910408" y="4495800"/>
            <a:ext cx="533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i="1" dirty="0">
                <a:solidFill>
                  <a:srgbClr val="FF0000"/>
                </a:solidFill>
                <a:latin typeface="Times New Roman" pitchFamily="18" charset="0"/>
              </a:rPr>
              <a:t>206.15.143.</a:t>
            </a:r>
            <a:r>
              <a:rPr lang="en-US" altLang="en-US" sz="3200" b="1" i="1" dirty="0">
                <a:solidFill>
                  <a:schemeClr val="accent2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3286125" y="5562600"/>
            <a:ext cx="40290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i="1" dirty="0" smtClean="0">
                <a:solidFill>
                  <a:schemeClr val="accent2"/>
                </a:solidFill>
                <a:latin typeface="Times New Roman" pitchFamily="18" charset="0"/>
              </a:rPr>
              <a:t>x.x.x</a:t>
            </a:r>
            <a:r>
              <a:rPr lang="en-US" altLang="en-US" sz="3200" b="1" i="1" dirty="0" smtClean="0">
                <a:solidFill>
                  <a:srgbClr val="FF0000"/>
                </a:solidFill>
                <a:latin typeface="Times New Roman" pitchFamily="18" charset="0"/>
              </a:rPr>
              <a:t>.89</a:t>
            </a:r>
            <a:endParaRPr lang="en-US" altLang="en-US" sz="3200" b="1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2500313" y="1988840"/>
            <a:ext cx="41290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i="1" dirty="0">
                <a:latin typeface="Times New Roman" pitchFamily="18" charset="0"/>
              </a:rPr>
              <a:t>What class is it?</a:t>
            </a:r>
          </a:p>
        </p:txBody>
      </p:sp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2411760" y="2981895"/>
            <a:ext cx="53244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i="1" dirty="0">
                <a:latin typeface="Times New Roman" pitchFamily="18" charset="0"/>
              </a:rPr>
              <a:t>What is the subnet mask?</a:t>
            </a:r>
          </a:p>
        </p:txBody>
      </p:sp>
      <p:sp>
        <p:nvSpPr>
          <p:cNvPr id="99338" name="Text Box 10"/>
          <p:cNvSpPr txBox="1">
            <a:spLocks noChangeArrowheads="1"/>
          </p:cNvSpPr>
          <p:nvPr/>
        </p:nvSpPr>
        <p:spPr bwMode="auto">
          <a:xfrm>
            <a:off x="2347415" y="3962400"/>
            <a:ext cx="5969001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i="1" dirty="0">
                <a:latin typeface="Times New Roman" pitchFamily="18" charset="0"/>
              </a:rPr>
              <a:t>What is the </a:t>
            </a:r>
            <a:r>
              <a:rPr lang="en-US" sz="2800" b="1" i="1" dirty="0">
                <a:solidFill>
                  <a:schemeClr val="accent2"/>
                </a:solidFill>
                <a:latin typeface="Times New Roman" pitchFamily="18" charset="0"/>
              </a:rPr>
              <a:t>Network Address</a:t>
            </a:r>
            <a:r>
              <a:rPr lang="en-US" sz="2800" b="1" i="1" dirty="0">
                <a:latin typeface="Times New Roman" pitchFamily="18" charset="0"/>
              </a:rPr>
              <a:t>?</a:t>
            </a:r>
          </a:p>
        </p:txBody>
      </p:sp>
      <p:sp>
        <p:nvSpPr>
          <p:cNvPr id="99339" name="Text Box 11"/>
          <p:cNvSpPr txBox="1">
            <a:spLocks noChangeArrowheads="1"/>
          </p:cNvSpPr>
          <p:nvPr/>
        </p:nvSpPr>
        <p:spPr bwMode="auto">
          <a:xfrm>
            <a:off x="1835696" y="5181600"/>
            <a:ext cx="6400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i="1" dirty="0">
                <a:latin typeface="Times New Roman" pitchFamily="18" charset="0"/>
              </a:rPr>
              <a:t>What is the host portion of the address?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468C-10BB-4536-A22C-E4EE148A25DD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65802" y="5872187"/>
            <a:ext cx="5540188" cy="365125"/>
          </a:xfrm>
        </p:spPr>
        <p:txBody>
          <a:bodyPr/>
          <a:lstStyle/>
          <a:p>
            <a:r>
              <a:rPr lang="en-US" dirty="0" err="1" smtClean="0"/>
              <a:t>L.Rania</a:t>
            </a:r>
            <a:r>
              <a:rPr lang="en-US" dirty="0" smtClean="0"/>
              <a:t> Ahmed </a:t>
            </a:r>
            <a:r>
              <a:rPr lang="en-US" dirty="0" err="1" smtClean="0"/>
              <a:t>Tabeidi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autoUpdateAnimBg="0"/>
      <p:bldP spid="99332" grpId="0" autoUpdateAnimBg="0"/>
      <p:bldP spid="99333" grpId="0" autoUpdateAnimBg="0"/>
      <p:bldP spid="99334" grpId="0" autoUpdateAnimBg="0"/>
      <p:bldP spid="99335" grpId="0" autoUpdateAnimBg="0"/>
      <p:bldP spid="99336" grpId="0" autoUpdateAnimBg="0"/>
      <p:bldP spid="99337" grpId="0" autoUpdateAnimBg="0"/>
      <p:bldP spid="99338" grpId="0" autoUpdateAnimBg="0"/>
      <p:bldP spid="9933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altLang="en-US" sz="4000" b="1" dirty="0" smtClean="0">
              <a:solidFill>
                <a:schemeClr val="bg2">
                  <a:lumMod val="75000"/>
                </a:schemeClr>
              </a:solidFill>
              <a:cs typeface="+mn-cs"/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844824"/>
            <a:ext cx="6840760" cy="3878245"/>
          </a:xfrm>
        </p:spPr>
        <p:txBody>
          <a:bodyPr>
            <a:normAutofit fontScale="77500" lnSpcReduction="20000"/>
          </a:bodyPr>
          <a:lstStyle/>
          <a:p>
            <a:pPr algn="l" rtl="0" eaLnBrk="1" hangingPunct="1"/>
            <a:r>
              <a:rPr lang="en-US" altLang="en-US" sz="2400" dirty="0" smtClean="0"/>
              <a:t>You can manipulate your subnet mask in order to create more network addresses. Why?</a:t>
            </a:r>
          </a:p>
          <a:p>
            <a:pPr eaLnBrk="1" hangingPunct="1"/>
            <a:r>
              <a:rPr lang="ar-SA" altLang="en-US" sz="2400" dirty="0" smtClean="0"/>
              <a:t>يمكن اجراء بعض العمليات على قناع الشبكة الفرعية من اجل خلق المزيد من عناوين الشبكات</a:t>
            </a:r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If you have a </a:t>
            </a:r>
            <a:r>
              <a:rPr lang="en-US" altLang="en-US" sz="2400" dirty="0" smtClean="0">
                <a:solidFill>
                  <a:srgbClr val="FF0000"/>
                </a:solidFill>
              </a:rPr>
              <a:t>Class C </a:t>
            </a:r>
            <a:r>
              <a:rPr lang="en-US" altLang="en-US" sz="2400" dirty="0" smtClean="0"/>
              <a:t>network, how many individual </a:t>
            </a:r>
            <a:r>
              <a:rPr lang="en-US" altLang="en-US" sz="2400" dirty="0" smtClean="0">
                <a:solidFill>
                  <a:srgbClr val="FF0000"/>
                </a:solidFill>
              </a:rPr>
              <a:t>host</a:t>
            </a:r>
            <a:r>
              <a:rPr lang="en-US" altLang="en-US" sz="2400" dirty="0" smtClean="0"/>
              <a:t> addresses can you have?</a:t>
            </a:r>
          </a:p>
          <a:p>
            <a:pPr lvl="1" algn="l" rtl="0" eaLnBrk="1" hangingPunct="1"/>
            <a:r>
              <a:rPr lang="en-US" altLang="en-US" sz="2400" dirty="0" smtClean="0"/>
              <a:t>1 to 254 </a:t>
            </a:r>
          </a:p>
          <a:p>
            <a:pPr lvl="1" algn="l" rtl="0" eaLnBrk="1" hangingPunct="1"/>
            <a:r>
              <a:rPr lang="en-US" altLang="en-US" sz="2400" dirty="0" smtClean="0">
                <a:solidFill>
                  <a:srgbClr val="FF0000"/>
                </a:solidFill>
              </a:rPr>
              <a:t>Remember, you can’t have all “0”s and all “1”s in the </a:t>
            </a:r>
          </a:p>
          <a:p>
            <a:pPr marL="365760" lvl="1" indent="0" algn="l" rtl="0" eaLnBrk="1" hangingPunct="1">
              <a:buNone/>
            </a:pPr>
            <a:r>
              <a:rPr lang="en-US" altLang="en-US" sz="2400" dirty="0" smtClean="0">
                <a:solidFill>
                  <a:srgbClr val="FF0000"/>
                </a:solidFill>
              </a:rPr>
              <a:t>    host portion of the address.</a:t>
            </a:r>
            <a:endParaRPr lang="ar-SA" altLang="en-US" sz="2400" dirty="0" smtClean="0">
              <a:solidFill>
                <a:srgbClr val="FF0000"/>
              </a:solidFill>
            </a:endParaRPr>
          </a:p>
          <a:p>
            <a:pPr marL="365760" lvl="1" indent="0" eaLnBrk="1" hangingPunct="1">
              <a:buNone/>
            </a:pPr>
            <a:r>
              <a:rPr lang="ar-SA" altLang="en-US" sz="2400" dirty="0" smtClean="0">
                <a:solidFill>
                  <a:srgbClr val="FF0000"/>
                </a:solidFill>
              </a:rPr>
              <a:t>يكون في كل شبكة الرقم الاول والرقم الاخير محجوزات ولا يمكن تعيينهما لاي مستخدم او مضيف</a:t>
            </a:r>
            <a:r>
              <a:rPr lang="en-US" altLang="en-US" sz="2400" dirty="0" smtClean="0">
                <a:solidFill>
                  <a:srgbClr val="FF0000"/>
                </a:solidFill>
              </a:rPr>
              <a:t> </a:t>
            </a:r>
          </a:p>
          <a:p>
            <a:pPr lvl="1" algn="l" rtl="0" eaLnBrk="1" hangingPunct="1"/>
            <a:r>
              <a:rPr lang="en-US" altLang="en-US" sz="2400" dirty="0" smtClean="0"/>
              <a:t>So we cannot use 206.25.143.0 (all “0”s) or 206.25.143.255 (all “1”s) as a host address.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68AC-B9DC-4358-9BFB-E7A8FE272B45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 bldLvl="2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706338"/>
            <a:ext cx="6840760" cy="706438"/>
          </a:xfrm>
        </p:spPr>
        <p:txBody>
          <a:bodyPr>
            <a:normAutofit fontScale="90000"/>
          </a:bodyPr>
          <a:lstStyle/>
          <a:p>
            <a:pPr eaLnBrk="1" hangingPunct="1"/>
            <a:endParaRPr lang="en-US" altLang="en-US" b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628800"/>
            <a:ext cx="7200800" cy="4536504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altLang="en-US" sz="2400" dirty="0" smtClean="0"/>
              <a:t>So we have </a:t>
            </a:r>
            <a:r>
              <a:rPr lang="en-US" altLang="en-US" sz="2400" dirty="0" smtClean="0">
                <a:hlinkClick r:id="rId3" action="ppaction://hlinksldjump"/>
              </a:rPr>
              <a:t>Class C Network  </a:t>
            </a:r>
            <a:r>
              <a:rPr lang="en-US" altLang="en-US" sz="2400" dirty="0" smtClean="0"/>
              <a:t>(206.15.143.0)</a:t>
            </a:r>
          </a:p>
          <a:p>
            <a:pPr algn="l" rtl="0" eaLnBrk="1" hangingPunct="1"/>
            <a:r>
              <a:rPr lang="en-US" altLang="en-US" sz="2400" dirty="0" smtClean="0"/>
              <a:t>And we have 254 host address (1 to 254)</a:t>
            </a:r>
          </a:p>
          <a:p>
            <a:pPr algn="l" rtl="0" eaLnBrk="1" hangingPunct="1"/>
            <a:r>
              <a:rPr lang="en-US" altLang="en-US" sz="2400" dirty="0" smtClean="0"/>
              <a:t>But what if our LAN has </a:t>
            </a:r>
            <a:r>
              <a:rPr lang="en-US" altLang="en-US" sz="2400" dirty="0" smtClean="0">
                <a:solidFill>
                  <a:schemeClr val="accent2"/>
                </a:solidFill>
              </a:rPr>
              <a:t>5 networks</a:t>
            </a:r>
            <a:r>
              <a:rPr lang="en-US" altLang="en-US" sz="2400" dirty="0" smtClean="0"/>
              <a:t> in it and </a:t>
            </a:r>
          </a:p>
          <a:p>
            <a:pPr marL="0" indent="0" algn="l" rtl="0" eaLnBrk="1" hangingPunct="1">
              <a:buNone/>
            </a:pPr>
            <a:r>
              <a:rPr lang="en-US" altLang="en-US" sz="2400" dirty="0" smtClean="0"/>
              <a:t>each network has no more than </a:t>
            </a:r>
            <a:r>
              <a:rPr lang="en-US" altLang="en-US" sz="2400" dirty="0" smtClean="0">
                <a:solidFill>
                  <a:srgbClr val="FF0000"/>
                </a:solidFill>
              </a:rPr>
              <a:t>30 hosts</a:t>
            </a:r>
            <a:r>
              <a:rPr lang="en-US" altLang="en-US" sz="2400" dirty="0" smtClean="0"/>
              <a:t> on it?</a:t>
            </a:r>
          </a:p>
          <a:p>
            <a:pPr marL="0" indent="0" algn="r">
              <a:buNone/>
            </a:pPr>
            <a:r>
              <a:rPr lang="ar-SA" altLang="en-US" dirty="0"/>
              <a:t>لكن لو افترضنا ان المنظمة تحتاج الى 5 شبكات وكل شبكة تحتاج ان يكون فيها 30 مضيف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Do we apply for 4 more Class C licenses, so we have one for each network?</a:t>
            </a:r>
            <a:endParaRPr lang="ar-SA" altLang="en-US" sz="2400" dirty="0" smtClean="0"/>
          </a:p>
          <a:p>
            <a:pPr eaLnBrk="1" hangingPunct="1"/>
            <a:r>
              <a:rPr lang="ar-SA" altLang="en-US" sz="2400" dirty="0" smtClean="0"/>
              <a:t>هل نعمل على الحصول على  ترخيص لفئة سي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We would be wasting 224 addresses on each network, a total of 1120 addresses!</a:t>
            </a:r>
          </a:p>
          <a:p>
            <a:pPr eaLnBrk="1" hangingPunct="1"/>
            <a:r>
              <a:rPr lang="ar-SA" altLang="en-US" sz="2400" dirty="0" smtClean="0"/>
              <a:t>لو حصلنا على ترخيص لفئة سي فانه سوف يضيع في كل شبكة 224 عنوان</a:t>
            </a:r>
            <a:endParaRPr lang="en-US" altLang="en-US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47D9-A62F-424C-B50B-D06A21BC027A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 bldLvl="2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908719"/>
            <a:ext cx="6965245" cy="720081"/>
          </a:xfrm>
        </p:spPr>
        <p:txBody>
          <a:bodyPr>
            <a:noAutofit/>
          </a:bodyPr>
          <a:lstStyle/>
          <a:p>
            <a:pPr eaLnBrk="1" hangingPunct="1"/>
            <a:endParaRPr lang="en-US" altLang="en-US" sz="3200" b="1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628800"/>
            <a:ext cx="7560840" cy="4608513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altLang="en-US" sz="2400" dirty="0" smtClean="0"/>
              <a:t>We ask our ISP for a Class C license.</a:t>
            </a:r>
          </a:p>
          <a:p>
            <a:pPr eaLnBrk="1" hangingPunct="1"/>
            <a:r>
              <a:rPr lang="ar-SA" altLang="en-US" sz="2400" dirty="0" smtClean="0"/>
              <a:t>على فرض اننا طلبنا ترخيص من مزود خدمة انترنت لفئة سي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They give us the Class C bank of 206.15.143.0</a:t>
            </a:r>
          </a:p>
          <a:p>
            <a:pPr eaLnBrk="1" hangingPunct="1"/>
            <a:r>
              <a:rPr lang="ar-SA" altLang="en-US" sz="2400" dirty="0" smtClean="0"/>
              <a:t>منحنا مزود الخدمة مجموعة </a:t>
            </a:r>
            <a:r>
              <a:rPr lang="en-US" altLang="en-US" sz="2400" dirty="0" smtClean="0"/>
              <a:t> </a:t>
            </a:r>
            <a:r>
              <a:rPr lang="en-US" altLang="en-US" dirty="0" smtClean="0"/>
              <a:t>IP</a:t>
            </a:r>
            <a:r>
              <a:rPr lang="ar-SA" altLang="en-US" sz="2400" dirty="0" smtClean="0"/>
              <a:t>المذكور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This gives us 1 </a:t>
            </a:r>
            <a:r>
              <a:rPr lang="en-US" altLang="en-US" sz="2400" dirty="0" smtClean="0">
                <a:solidFill>
                  <a:schemeClr val="accent2"/>
                </a:solidFill>
              </a:rPr>
              <a:t>Network</a:t>
            </a:r>
            <a:r>
              <a:rPr lang="en-US" altLang="en-US" sz="2400" dirty="0" smtClean="0"/>
              <a:t> (206.15.143.0) with the potential for 254 </a:t>
            </a:r>
            <a:r>
              <a:rPr lang="en-US" altLang="en-US" sz="2400" dirty="0" smtClean="0">
                <a:solidFill>
                  <a:srgbClr val="FF0000"/>
                </a:solidFill>
              </a:rPr>
              <a:t>host</a:t>
            </a:r>
            <a:r>
              <a:rPr lang="en-US" altLang="en-US" sz="2400" dirty="0" smtClean="0"/>
              <a:t> addresses (206.15.143.</a:t>
            </a:r>
            <a:r>
              <a:rPr lang="en-US" altLang="en-US" sz="2400" dirty="0" smtClean="0">
                <a:solidFill>
                  <a:srgbClr val="FF0000"/>
                </a:solidFill>
              </a:rPr>
              <a:t>1</a:t>
            </a:r>
            <a:r>
              <a:rPr lang="en-US" altLang="en-US" sz="2400" dirty="0" smtClean="0"/>
              <a:t> to 206.15.143.</a:t>
            </a:r>
            <a:r>
              <a:rPr lang="en-US" altLang="en-US" sz="2400" dirty="0" smtClean="0">
                <a:solidFill>
                  <a:srgbClr val="FF0000"/>
                </a:solidFill>
              </a:rPr>
              <a:t>254</a:t>
            </a:r>
            <a:r>
              <a:rPr lang="en-US" altLang="en-US" sz="2400" dirty="0" smtClean="0"/>
              <a:t>).</a:t>
            </a:r>
          </a:p>
          <a:p>
            <a:pPr eaLnBrk="1" hangingPunct="1"/>
            <a:r>
              <a:rPr lang="ar-SA" altLang="en-US" sz="2400" dirty="0" smtClean="0"/>
              <a:t>افتراضياً هذا يعطينا عنوان لشبكة واحدة تحتوي على 254 عنوانا مختلفاً لمضيفين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But we have a LAN made up of </a:t>
            </a:r>
            <a:r>
              <a:rPr lang="en-US" altLang="en-US" sz="2400" dirty="0" smtClean="0">
                <a:solidFill>
                  <a:schemeClr val="accent2"/>
                </a:solidFill>
              </a:rPr>
              <a:t>5 Networks</a:t>
            </a:r>
            <a:r>
              <a:rPr lang="en-US" altLang="en-US" sz="2400" dirty="0" smtClean="0"/>
              <a:t> with the largest one serving </a:t>
            </a:r>
            <a:r>
              <a:rPr lang="en-US" altLang="en-US" sz="2400" dirty="0" smtClean="0">
                <a:solidFill>
                  <a:srgbClr val="FF0000"/>
                </a:solidFill>
              </a:rPr>
              <a:t>25 hosts</a:t>
            </a:r>
            <a:r>
              <a:rPr lang="en-US" altLang="en-US" sz="2400" dirty="0" smtClean="0"/>
              <a:t>.</a:t>
            </a:r>
          </a:p>
          <a:p>
            <a:pPr eaLnBrk="1" hangingPunct="1"/>
            <a:r>
              <a:rPr lang="ar-SA" altLang="en-US" sz="2400" dirty="0" smtClean="0"/>
              <a:t>لكننا نحتاج الى ان يكون لدينا خمسة شبكات وفي كل شبكة 25 جهاز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So we need to </a:t>
            </a:r>
            <a:r>
              <a:rPr lang="en-US" altLang="en-US" sz="2400" b="1" i="1" dirty="0" smtClean="0"/>
              <a:t>Subnet</a:t>
            </a:r>
            <a:r>
              <a:rPr lang="en-US" altLang="en-US" sz="2400" dirty="0" smtClean="0"/>
              <a:t> our 1 IP address...</a:t>
            </a:r>
            <a:r>
              <a:rPr lang="ar-SA" altLang="en-US" sz="2400" dirty="0" smtClean="0"/>
              <a:t> </a:t>
            </a:r>
            <a:endParaRPr lang="en-US" altLang="en-US" sz="2400" dirty="0" smtClean="0"/>
          </a:p>
          <a:p>
            <a:pPr eaLnBrk="1" hangingPunct="1"/>
            <a:r>
              <a:rPr lang="ar-SA" altLang="en-US" sz="2400" dirty="0" smtClean="0"/>
              <a:t>لذا لا بد من عمل شبكة فرعية على عنوان </a:t>
            </a:r>
            <a:r>
              <a:rPr lang="en-US" altLang="en-US" dirty="0" smtClean="0"/>
              <a:t>IP</a:t>
            </a:r>
            <a:r>
              <a:rPr lang="ar-SA" altLang="en-US" dirty="0" smtClean="0"/>
              <a:t> </a:t>
            </a:r>
            <a:r>
              <a:rPr lang="ar-SA" altLang="en-US" sz="2400" dirty="0" smtClean="0"/>
              <a:t>الوحيد الذي تم منحه لنا </a:t>
            </a:r>
            <a:endParaRPr lang="en-US" altLang="en-US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1D2F-68ED-46A1-A1A5-71276D6BF36D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764704"/>
            <a:ext cx="6965245" cy="895323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200" b="1" i="1" u="sng" dirty="0" smtClean="0">
                <a:solidFill>
                  <a:schemeClr val="bg2">
                    <a:lumMod val="50000"/>
                  </a:schemeClr>
                </a:solidFill>
              </a:rPr>
              <a:t>So How Does This Work?</a:t>
            </a:r>
            <a:br>
              <a:rPr lang="en-US" altLang="en-US" sz="3200" b="1" i="1" u="sng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en-US" sz="3200" b="1" i="1" u="sng" dirty="0" smtClean="0">
                <a:solidFill>
                  <a:schemeClr val="bg2">
                    <a:lumMod val="50000"/>
                  </a:schemeClr>
                </a:solidFill>
              </a:rPr>
              <a:t>5network ==25h for each n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827583" y="1844825"/>
            <a:ext cx="7416825" cy="4176464"/>
          </a:xfrm>
        </p:spPr>
        <p:txBody>
          <a:bodyPr>
            <a:normAutofit/>
          </a:bodyPr>
          <a:lstStyle/>
          <a:p>
            <a:pPr algn="l" rtl="0" eaLnBrk="1" hangingPunct="1"/>
            <a:r>
              <a:rPr lang="en-US" altLang="en-US" sz="2400" dirty="0" smtClean="0"/>
              <a:t>To </a:t>
            </a:r>
            <a:r>
              <a:rPr lang="en-US" altLang="en-US" sz="2400" dirty="0" smtClean="0">
                <a:solidFill>
                  <a:schemeClr val="hlink"/>
                </a:solidFill>
              </a:rPr>
              <a:t>calculate the number of subnets</a:t>
            </a:r>
            <a:r>
              <a:rPr lang="en-US" altLang="en-US" sz="2400" dirty="0" smtClean="0"/>
              <a:t> (</a:t>
            </a:r>
            <a:r>
              <a:rPr lang="en-US" altLang="en-US" sz="2400" dirty="0" smtClean="0">
                <a:solidFill>
                  <a:schemeClr val="hlink"/>
                </a:solidFill>
              </a:rPr>
              <a:t>networks</a:t>
            </a:r>
            <a:r>
              <a:rPr lang="en-US" altLang="en-US" sz="2400" dirty="0" smtClean="0"/>
              <a:t>) and/or </a:t>
            </a:r>
            <a:r>
              <a:rPr lang="en-US" altLang="en-US" sz="2400" dirty="0" smtClean="0">
                <a:solidFill>
                  <a:srgbClr val="FF0000"/>
                </a:solidFill>
              </a:rPr>
              <a:t>hosts</a:t>
            </a:r>
            <a:r>
              <a:rPr lang="en-US" altLang="en-US" sz="2400" dirty="0" smtClean="0"/>
              <a:t>, we need to do some math:</a:t>
            </a:r>
          </a:p>
          <a:p>
            <a:pPr eaLnBrk="1" hangingPunct="1"/>
            <a:r>
              <a:rPr lang="ar-SA" altLang="en-US" sz="2400" dirty="0" smtClean="0"/>
              <a:t>لحساب عدد الشبكات و الهوست يجب ان نعمل بعض العمليات الرياضية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dirty="0" smtClean="0"/>
              <a:t>Use the formula </a:t>
            </a:r>
            <a:r>
              <a:rPr lang="en-US" altLang="en-US" sz="5400" dirty="0" smtClean="0">
                <a:solidFill>
                  <a:schemeClr val="accent6"/>
                </a:solidFill>
              </a:rPr>
              <a:t>2</a:t>
            </a:r>
            <a:r>
              <a:rPr lang="en-US" altLang="en-US" sz="5400" baseline="30000" dirty="0" smtClean="0">
                <a:solidFill>
                  <a:schemeClr val="accent6"/>
                </a:solidFill>
              </a:rPr>
              <a:t>N</a:t>
            </a:r>
            <a:r>
              <a:rPr lang="en-US" altLang="en-US" sz="5400" dirty="0" smtClean="0">
                <a:solidFill>
                  <a:schemeClr val="accent6"/>
                </a:solidFill>
              </a:rPr>
              <a:t>-2</a:t>
            </a:r>
            <a:r>
              <a:rPr lang="en-US" altLang="en-US" dirty="0" smtClean="0"/>
              <a:t> where the n can represent either how many subnets (</a:t>
            </a:r>
            <a:r>
              <a:rPr lang="en-US" altLang="en-US" dirty="0" smtClean="0">
                <a:solidFill>
                  <a:schemeClr val="hlink"/>
                </a:solidFill>
              </a:rPr>
              <a:t>networks</a:t>
            </a:r>
            <a:r>
              <a:rPr lang="en-US" altLang="en-US" dirty="0" smtClean="0"/>
              <a:t>) needed OR how many </a:t>
            </a:r>
            <a:r>
              <a:rPr lang="en-US" altLang="en-US" dirty="0" smtClean="0">
                <a:solidFill>
                  <a:srgbClr val="FF0000"/>
                </a:solidFill>
              </a:rPr>
              <a:t>hosts</a:t>
            </a:r>
            <a:r>
              <a:rPr lang="en-US" altLang="en-US" dirty="0" smtClean="0"/>
              <a:t> per subnet needed.</a:t>
            </a:r>
          </a:p>
          <a:p>
            <a:pPr eaLnBrk="1" hangingPunct="1"/>
            <a:r>
              <a:rPr lang="ar-SA" altLang="en-US" dirty="0" smtClean="0"/>
              <a:t>نستخدم هذه المعادلة حيث تمثل ان اما عدد الشبكات التي نحتاج اليها او عدد الهوست التي نحتاج اليها </a:t>
            </a:r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2A6EB-C922-44F1-BF18-5BAAC40E4C0D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620688"/>
            <a:ext cx="7128792" cy="86409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4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So How Does This Work?</a:t>
            </a:r>
            <a:br>
              <a:rPr lang="en-US" altLang="en-US" sz="24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</a:br>
            <a:r>
              <a:rPr lang="en-US" altLang="en-US" sz="2400" b="1" i="1" u="sng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5 net ===  25 host for each net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700808"/>
            <a:ext cx="7056784" cy="4176464"/>
          </a:xfrm>
        </p:spPr>
        <p:txBody>
          <a:bodyPr>
            <a:normAutofit fontScale="77500" lnSpcReduction="20000"/>
          </a:bodyPr>
          <a:lstStyle/>
          <a:p>
            <a:pPr algn="l" rtl="0" eaLnBrk="1" hangingPunct="1">
              <a:lnSpc>
                <a:spcPct val="90000"/>
              </a:lnSpc>
            </a:pPr>
            <a:r>
              <a:rPr lang="en-US" altLang="en-US" sz="2800" dirty="0" smtClean="0"/>
              <a:t>We know we need at least </a:t>
            </a:r>
            <a:r>
              <a:rPr lang="en-US" altLang="en-US" sz="2800" dirty="0" smtClean="0">
                <a:solidFill>
                  <a:schemeClr val="accent2"/>
                </a:solidFill>
              </a:rPr>
              <a:t>5 subnets</a:t>
            </a:r>
            <a:r>
              <a:rPr lang="en-US" altLang="en-US" sz="2800" dirty="0" smtClean="0"/>
              <a:t>. So 2</a:t>
            </a:r>
            <a:r>
              <a:rPr lang="en-US" altLang="en-US" sz="2800" baseline="30000" dirty="0" smtClean="0"/>
              <a:t>3</a:t>
            </a:r>
            <a:r>
              <a:rPr lang="en-US" altLang="en-US" sz="2800" dirty="0" smtClean="0"/>
              <a:t>-2 will give us 6 subnet addresses (Network Addresses).</a:t>
            </a:r>
            <a:r>
              <a:rPr lang="en-US" altLang="en-US" sz="2800" baseline="30000" dirty="0" smtClean="0"/>
              <a:t>   </a:t>
            </a:r>
          </a:p>
          <a:p>
            <a:pPr marL="0" indent="0" algn="l" rtl="0" eaLnBrk="1" hangingPunct="1">
              <a:lnSpc>
                <a:spcPct val="90000"/>
              </a:lnSpc>
              <a:buNone/>
            </a:pPr>
            <a:endParaRPr lang="en-US" altLang="en-US" sz="3400" baseline="30000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ar-SA" altLang="en-US" sz="2800" baseline="30000" dirty="0" smtClean="0"/>
              <a:t>نحتاج</a:t>
            </a:r>
            <a:r>
              <a:rPr lang="ar-SA" altLang="en-US" sz="2800" dirty="0" smtClean="0"/>
              <a:t> على الاقل 5 شبكات لذلك من الممكن  تعويض الرقم 3 في المعادلة لنحصل على 6 شبكات </a:t>
            </a:r>
            <a:endParaRPr lang="en-US" altLang="en-US" sz="2800" baseline="30000" dirty="0" smtClean="0"/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2800" dirty="0" smtClean="0"/>
              <a:t>We know we need at least </a:t>
            </a:r>
            <a:r>
              <a:rPr lang="en-US" altLang="en-US" sz="2800" dirty="0" smtClean="0">
                <a:solidFill>
                  <a:srgbClr val="FF0000"/>
                </a:solidFill>
              </a:rPr>
              <a:t>25 hosts</a:t>
            </a:r>
            <a:r>
              <a:rPr lang="en-US" altLang="en-US" sz="2800" dirty="0" smtClean="0"/>
              <a:t> per network. </a:t>
            </a:r>
            <a:r>
              <a:rPr lang="en-US" altLang="en-US" sz="3600" dirty="0" smtClean="0"/>
              <a:t>2</a:t>
            </a:r>
            <a:r>
              <a:rPr lang="en-US" altLang="en-US" sz="3600" baseline="30000" dirty="0" smtClean="0"/>
              <a:t>5</a:t>
            </a:r>
            <a:r>
              <a:rPr lang="en-US" altLang="en-US" sz="3600" dirty="0" smtClean="0"/>
              <a:t>-2 </a:t>
            </a:r>
            <a:r>
              <a:rPr lang="en-US" altLang="en-US" sz="2800" dirty="0" smtClean="0"/>
              <a:t>will give us </a:t>
            </a:r>
            <a:r>
              <a:rPr lang="en-US" altLang="en-US" sz="2800" dirty="0" smtClean="0">
                <a:solidFill>
                  <a:srgbClr val="FF0000"/>
                </a:solidFill>
              </a:rPr>
              <a:t>30 hosts</a:t>
            </a:r>
            <a:r>
              <a:rPr lang="en-US" altLang="en-US" sz="2800" dirty="0" smtClean="0"/>
              <a:t> per subnet (network).</a:t>
            </a:r>
          </a:p>
          <a:p>
            <a:pPr eaLnBrk="1" hangingPunct="1">
              <a:lnSpc>
                <a:spcPct val="90000"/>
              </a:lnSpc>
            </a:pPr>
            <a:r>
              <a:rPr lang="ar-SA" altLang="en-US" sz="2800" dirty="0" smtClean="0"/>
              <a:t>ونحتاج على الاقل الى 25 هوست لكل شبكة لذا من الممكن تعويض الرقم 5 في المعادلة لنحصل على الرقم 30 هوست في كل شبكة </a:t>
            </a:r>
            <a:endParaRPr lang="en-US" altLang="en-US" sz="2800" dirty="0" smtClean="0"/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2800" dirty="0" smtClean="0"/>
              <a:t>This will work, because we can steal the first 3 bits from the host’s portion of the address to give to the network portion and still have 5 (8-3) left for the host portion</a:t>
            </a:r>
            <a:r>
              <a:rPr lang="en-US" altLang="en-US" dirty="0" smtClean="0"/>
              <a:t>:</a:t>
            </a:r>
            <a:endParaRPr lang="ar-SA" altLang="en-US" dirty="0" smtClean="0"/>
          </a:p>
          <a:p>
            <a:pPr eaLnBrk="1" hangingPunct="1">
              <a:lnSpc>
                <a:spcPct val="90000"/>
              </a:lnSpc>
            </a:pPr>
            <a:r>
              <a:rPr lang="ar-SA" altLang="en-US" dirty="0" smtClean="0"/>
              <a:t>سوف يعمل ذلك بنجاح وذلك لاننا سوف نقوم بتعيين ثلاثة خانات من قسم الهوست واضافتها الى قسم تعريف الشبكة مما يقي 8-3 وتساوي 5 بقيت من اجل حصة الهوست </a:t>
            </a:r>
            <a:endParaRPr lang="en-US" alt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721D-41DD-47A5-97B1-73C2B847C5E1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692695"/>
            <a:ext cx="6965245" cy="936105"/>
          </a:xfrm>
        </p:spPr>
        <p:txBody>
          <a:bodyPr/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</a:rPr>
              <a:t>Break it down: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827583" y="1916831"/>
            <a:ext cx="7416825" cy="4176465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altLang="en-US" sz="2800" dirty="0" smtClean="0"/>
              <a:t>Let’s go back to what portion is what:</a:t>
            </a:r>
          </a:p>
          <a:p>
            <a:pPr algn="l" rtl="0" eaLnBrk="1" hangingPunct="1">
              <a:buFontTx/>
              <a:buNone/>
            </a:pPr>
            <a:r>
              <a:rPr lang="en-US" altLang="en-US" sz="2800" dirty="0" smtClean="0"/>
              <a:t>3 bits for networks  5 bits for hosts</a:t>
            </a:r>
          </a:p>
          <a:p>
            <a:pPr algn="ctr" eaLnBrk="1" hangingPunct="1">
              <a:buFontTx/>
              <a:buNone/>
            </a:pPr>
            <a:r>
              <a:rPr lang="en-US" altLang="en-US" sz="2800" dirty="0" smtClean="0"/>
              <a:t>We have a Class C address:</a:t>
            </a:r>
          </a:p>
          <a:p>
            <a:pPr algn="ctr" eaLnBrk="1" hangingPunct="1">
              <a:buFontTx/>
              <a:buNone/>
            </a:pPr>
            <a:r>
              <a:rPr lang="en-US" altLang="en-US" sz="2000" b="1" dirty="0" smtClean="0">
                <a:solidFill>
                  <a:schemeClr val="accent2"/>
                </a:solidFill>
              </a:rPr>
              <a:t>NNNNNNNN.NNNNNNNN.NNNNNNNN.</a:t>
            </a:r>
            <a:r>
              <a:rPr lang="en-US" altLang="en-US" sz="2000" b="1" dirty="0" smtClean="0">
                <a:solidFill>
                  <a:srgbClr val="FF0000"/>
                </a:solidFill>
              </a:rPr>
              <a:t>HHHHHHHH</a:t>
            </a:r>
          </a:p>
          <a:p>
            <a:pPr algn="ctr" eaLnBrk="1" hangingPunct="1">
              <a:buFontTx/>
              <a:buNone/>
            </a:pPr>
            <a:endParaRPr lang="en-US" altLang="en-US" sz="2000" b="1" dirty="0" smtClean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en-US" sz="2800" dirty="0" smtClean="0"/>
              <a:t>With a Subnet mask of:</a:t>
            </a:r>
          </a:p>
          <a:p>
            <a:pPr algn="ctr" eaLnBrk="1" hangingPunct="1">
              <a:buFontTx/>
              <a:buNone/>
            </a:pPr>
            <a:r>
              <a:rPr lang="en-US" altLang="en-US" sz="2000" dirty="0" smtClean="0">
                <a:solidFill>
                  <a:schemeClr val="accent2"/>
                </a:solidFill>
              </a:rPr>
              <a:t>11111111.11111111.11111111.</a:t>
            </a:r>
            <a:r>
              <a:rPr lang="en-US" altLang="en-US" sz="2000" dirty="0" smtClean="0">
                <a:solidFill>
                  <a:srgbClr val="FF0000"/>
                </a:solidFill>
              </a:rPr>
              <a:t>00000000</a:t>
            </a:r>
            <a:endParaRPr lang="en-US" altLang="en-US" sz="2000" b="1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endParaRPr lang="en-US" altLang="en-US" sz="2000" dirty="0" smtClean="0"/>
          </a:p>
          <a:p>
            <a:pPr algn="l" rtl="0" eaLnBrk="1" hangingPunct="1">
              <a:buFontTx/>
              <a:buNone/>
            </a:pPr>
            <a:r>
              <a:rPr lang="en-US" altLang="en-US" sz="2800" dirty="0" smtClean="0"/>
              <a:t>We need to </a:t>
            </a:r>
            <a:r>
              <a:rPr lang="en-US" altLang="en-US" sz="2800" dirty="0" smtClean="0">
                <a:solidFill>
                  <a:srgbClr val="339966"/>
                </a:solidFill>
              </a:rPr>
              <a:t>steal</a:t>
            </a:r>
            <a:r>
              <a:rPr lang="en-US" altLang="en-US" sz="2800" dirty="0" smtClean="0">
                <a:solidFill>
                  <a:schemeClr val="hlink"/>
                </a:solidFill>
              </a:rPr>
              <a:t> </a:t>
            </a:r>
            <a:r>
              <a:rPr lang="en-US" altLang="en-US" sz="2800" u="sng" dirty="0" smtClean="0"/>
              <a:t>3</a:t>
            </a:r>
            <a:r>
              <a:rPr lang="en-US" altLang="en-US" sz="2800" dirty="0" smtClean="0"/>
              <a:t> bits from the </a:t>
            </a:r>
            <a:r>
              <a:rPr lang="en-US" altLang="en-US" sz="2800" dirty="0" smtClean="0">
                <a:solidFill>
                  <a:srgbClr val="FF0000"/>
                </a:solidFill>
              </a:rPr>
              <a:t>host</a:t>
            </a:r>
            <a:r>
              <a:rPr lang="en-US" altLang="en-US" sz="2800" dirty="0" smtClean="0"/>
              <a:t> portion to give it to the </a:t>
            </a:r>
            <a:r>
              <a:rPr lang="en-US" altLang="en-US" sz="2800" dirty="0" smtClean="0">
                <a:solidFill>
                  <a:schemeClr val="accent2"/>
                </a:solidFill>
              </a:rPr>
              <a:t>Network </a:t>
            </a:r>
            <a:r>
              <a:rPr lang="en-US" altLang="en-US" sz="2800" dirty="0" smtClean="0"/>
              <a:t>portion:</a:t>
            </a:r>
          </a:p>
          <a:p>
            <a:pPr algn="ctr" eaLnBrk="1" hangingPunct="1">
              <a:buFontTx/>
              <a:buNone/>
            </a:pPr>
            <a:r>
              <a:rPr lang="en-US" altLang="en-US" sz="2000" b="1" dirty="0" smtClean="0">
                <a:solidFill>
                  <a:schemeClr val="accent2"/>
                </a:solidFill>
              </a:rPr>
              <a:t>NNNNNNNN.NNNNNNNN.NNNNNNNN.</a:t>
            </a:r>
            <a:r>
              <a:rPr lang="en-US" altLang="en-US" sz="2000" b="1" u="sng" dirty="0" smtClean="0">
                <a:solidFill>
                  <a:schemeClr val="accent2"/>
                </a:solidFill>
              </a:rPr>
              <a:t>NNN</a:t>
            </a:r>
            <a:r>
              <a:rPr lang="en-US" altLang="en-US" sz="2000" b="1" dirty="0" smtClean="0">
                <a:solidFill>
                  <a:srgbClr val="FF0000"/>
                </a:solidFill>
              </a:rPr>
              <a:t>HHHHH</a:t>
            </a:r>
            <a:endParaRPr lang="en-US" altLang="en-US" sz="20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2C87-8ECB-477A-95DB-D81915F9DCC9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548681"/>
            <a:ext cx="6965245" cy="1080120"/>
          </a:xfrm>
        </p:spPr>
        <p:txBody>
          <a:bodyPr/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</a:rPr>
              <a:t>Break it down: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844824"/>
            <a:ext cx="7488832" cy="4176464"/>
          </a:xfrm>
        </p:spPr>
        <p:txBody>
          <a:bodyPr>
            <a:normAutofit fontScale="92500" lnSpcReduction="10000"/>
          </a:bodyPr>
          <a:lstStyle/>
          <a:p>
            <a:pPr lvl="1" eaLnBrk="1" hangingPunct="1">
              <a:buFontTx/>
              <a:buNone/>
            </a:pPr>
            <a:r>
              <a:rPr lang="en-US" altLang="en-US" sz="1900" b="1" dirty="0" smtClean="0">
                <a:solidFill>
                  <a:schemeClr val="accent2"/>
                </a:solidFill>
              </a:rPr>
              <a:t>NNNNNNNN.NNNNNNNN.NNNNNNNN.</a:t>
            </a:r>
            <a:r>
              <a:rPr lang="en-US" altLang="en-US" sz="1900" b="1" u="sng" dirty="0" smtClean="0">
                <a:solidFill>
                  <a:schemeClr val="accent2"/>
                </a:solidFill>
              </a:rPr>
              <a:t>NNN</a:t>
            </a:r>
            <a:r>
              <a:rPr lang="en-US" altLang="en-US" sz="1900" b="1" dirty="0" smtClean="0">
                <a:solidFill>
                  <a:srgbClr val="FF0000"/>
                </a:solidFill>
              </a:rPr>
              <a:t>HHHHH</a:t>
            </a:r>
          </a:p>
          <a:p>
            <a:pPr eaLnBrk="1" hangingPunct="1">
              <a:buFontTx/>
              <a:buNone/>
            </a:pPr>
            <a:r>
              <a:rPr lang="ar-SA" altLang="en-US" sz="2400" dirty="0" smtClean="0"/>
              <a:t>وهذا سوف يؤدي الى تغيير قناع الشبكة الافتراضية الى الرقم التالي :</a:t>
            </a:r>
            <a:endParaRPr lang="en-US" altLang="en-US" sz="2400" dirty="0" smtClean="0"/>
          </a:p>
          <a:p>
            <a:pPr algn="ctr" rtl="0"/>
            <a:r>
              <a:rPr lang="en-US" altLang="en-US" sz="2400" dirty="0" smtClean="0"/>
              <a:t>This will change our subnet mask to the following:</a:t>
            </a:r>
          </a:p>
          <a:p>
            <a:pPr algn="ctr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11111111.11111111.11111111.111</a:t>
            </a:r>
            <a:r>
              <a:rPr lang="en-US" altLang="en-US" sz="2400" dirty="0" smtClean="0">
                <a:solidFill>
                  <a:srgbClr val="FF0000"/>
                </a:solidFill>
              </a:rPr>
              <a:t>00000</a:t>
            </a:r>
            <a:endParaRPr lang="en-US" altLang="en-US" sz="2400" dirty="0" smtClean="0"/>
          </a:p>
          <a:p>
            <a:pPr eaLnBrk="1" hangingPunct="1">
              <a:buFontTx/>
              <a:buNone/>
            </a:pP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Above is how the computer will see our new subnet mask, but we need to express it in decimal form as well:</a:t>
            </a:r>
          </a:p>
          <a:p>
            <a:pPr eaLnBrk="1" hangingPunct="1"/>
            <a:r>
              <a:rPr lang="ar-SA" altLang="en-US" sz="2400" dirty="0" smtClean="0"/>
              <a:t>الرقم اعلاه يبين كيف سوف يرى الحاسوب الشبكة الافتراضية الجديدة ولكن يجب ان يتم تحويلها الى ارقام عشرية لكي نفهمها بشكل اكثر</a:t>
            </a:r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		255.255.255.224	128+64+32=224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49E88-B80A-42ED-BA6B-F9B9F73FC1DD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9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620688"/>
            <a:ext cx="6965245" cy="1202485"/>
          </a:xfrm>
        </p:spPr>
        <p:txBody>
          <a:bodyPr/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</a:rPr>
              <a:t>What address is what?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772816"/>
            <a:ext cx="6912768" cy="4018384"/>
          </a:xfrm>
        </p:spPr>
        <p:txBody>
          <a:bodyPr>
            <a:normAutofit/>
          </a:bodyPr>
          <a:lstStyle/>
          <a:p>
            <a:pPr algn="l" rtl="0" eaLnBrk="1" hangingPunct="1"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Which of our 254 addresses will be a </a:t>
            </a:r>
            <a:r>
              <a:rPr lang="en-US" altLang="en-US" dirty="0" smtClean="0">
                <a:solidFill>
                  <a:schemeClr val="accent2"/>
                </a:solidFill>
              </a:rPr>
              <a:t>Subnet (or Network) address</a:t>
            </a:r>
            <a:r>
              <a:rPr lang="en-US" altLang="en-US" dirty="0" smtClean="0"/>
              <a:t> and which will be our </a:t>
            </a:r>
            <a:r>
              <a:rPr lang="en-US" altLang="en-US" dirty="0" smtClean="0">
                <a:solidFill>
                  <a:srgbClr val="FF0000"/>
                </a:solidFill>
              </a:rPr>
              <a:t>host</a:t>
            </a:r>
            <a:r>
              <a:rPr lang="en-US" altLang="en-US" dirty="0" smtClean="0"/>
              <a:t> addresses?</a:t>
            </a:r>
          </a:p>
          <a:p>
            <a:pPr eaLnBrk="1" hangingPunct="1">
              <a:tabLst>
                <a:tab pos="1879600" algn="l"/>
                <a:tab pos="4568825" algn="l"/>
              </a:tabLst>
            </a:pPr>
            <a:r>
              <a:rPr lang="ar-SA" altLang="en-US" dirty="0" smtClean="0"/>
              <a:t>أي من العناوين المحتملة والتي مجموعها يساوي 254 سوف يكون للهوست واي منها سوف يكون لتعريف الشبكات الفرعية </a:t>
            </a:r>
            <a:endParaRPr lang="en-US" altLang="en-US" dirty="0" smtClean="0"/>
          </a:p>
          <a:p>
            <a:pPr algn="l" rtl="0" eaLnBrk="1" hangingPunct="1"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Because we are using the first 3 bits for our subnet mask, we can configure them into eight different ways (binary form):</a:t>
            </a:r>
          </a:p>
          <a:p>
            <a:pPr eaLnBrk="1" hangingPunct="1">
              <a:tabLst>
                <a:tab pos="1879600" algn="l"/>
                <a:tab pos="4568825" algn="l"/>
              </a:tabLst>
            </a:pPr>
            <a:endParaRPr lang="en-US" altLang="en-US" dirty="0" smtClean="0"/>
          </a:p>
          <a:p>
            <a:pPr eaLnBrk="1" hangingPunct="1">
              <a:spcBef>
                <a:spcPct val="0"/>
              </a:spcBef>
              <a:buFontTx/>
              <a:buNone/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		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B7E4-0C82-461A-9EC1-F2F2236B483E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548681"/>
            <a:ext cx="6965245" cy="1008112"/>
          </a:xfrm>
        </p:spPr>
        <p:txBody>
          <a:bodyPr/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</a:rPr>
              <a:t>What address is what?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1524000"/>
            <a:ext cx="6624736" cy="2667000"/>
          </a:xfrm>
        </p:spPr>
        <p:txBody>
          <a:bodyPr/>
          <a:lstStyle/>
          <a:p>
            <a:pPr eaLnBrk="1" hangingPunct="1"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We cannot use all “0”s or all “1”s</a:t>
            </a:r>
          </a:p>
          <a:p>
            <a:pPr algn="l" rtl="0" eaLnBrk="1" hangingPunct="1">
              <a:spcBef>
                <a:spcPct val="0"/>
              </a:spcBef>
              <a:buFontTx/>
              <a:buNone/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		</a:t>
            </a:r>
            <a:r>
              <a:rPr lang="en-US" altLang="en-US" dirty="0" smtClean="0">
                <a:solidFill>
                  <a:srgbClr val="FF0000"/>
                </a:solidFill>
              </a:rPr>
              <a:t>000</a:t>
            </a:r>
            <a:r>
              <a:rPr lang="en-US" altLang="en-US" dirty="0" smtClean="0"/>
              <a:t>	001</a:t>
            </a:r>
          </a:p>
          <a:p>
            <a:pPr algn="l" rtl="0" eaLnBrk="1" hangingPunct="1">
              <a:spcBef>
                <a:spcPct val="0"/>
              </a:spcBef>
              <a:buFontTx/>
              <a:buNone/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		010	011</a:t>
            </a:r>
          </a:p>
          <a:p>
            <a:pPr algn="l" rtl="0" eaLnBrk="1" hangingPunct="1">
              <a:spcBef>
                <a:spcPct val="0"/>
              </a:spcBef>
              <a:buFontTx/>
              <a:buNone/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		100	101</a:t>
            </a:r>
          </a:p>
          <a:p>
            <a:pPr algn="l" rtl="0" eaLnBrk="1" hangingPunct="1">
              <a:spcBef>
                <a:spcPct val="0"/>
              </a:spcBef>
              <a:buFontTx/>
              <a:buNone/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		110	</a:t>
            </a:r>
            <a:r>
              <a:rPr lang="en-US" altLang="en-US" dirty="0" smtClean="0">
                <a:solidFill>
                  <a:srgbClr val="FF0000"/>
                </a:solidFill>
              </a:rPr>
              <a:t>111</a:t>
            </a:r>
          </a:p>
        </p:txBody>
      </p:sp>
      <p:sp>
        <p:nvSpPr>
          <p:cNvPr id="45060" name="Line 4"/>
          <p:cNvSpPr>
            <a:spLocks noChangeShapeType="1"/>
          </p:cNvSpPr>
          <p:nvPr/>
        </p:nvSpPr>
        <p:spPr bwMode="auto">
          <a:xfrm>
            <a:off x="3017912" y="2286000"/>
            <a:ext cx="762000" cy="0"/>
          </a:xfrm>
          <a:prstGeom prst="line">
            <a:avLst/>
          </a:prstGeom>
          <a:noFill/>
          <a:ln w="28575" cap="sq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5061" name="Line 5"/>
          <p:cNvSpPr>
            <a:spLocks noChangeShapeType="1"/>
          </p:cNvSpPr>
          <p:nvPr/>
        </p:nvSpPr>
        <p:spPr bwMode="auto">
          <a:xfrm>
            <a:off x="5834608" y="3429000"/>
            <a:ext cx="609600" cy="0"/>
          </a:xfrm>
          <a:prstGeom prst="line">
            <a:avLst/>
          </a:prstGeom>
          <a:noFill/>
          <a:ln w="28575" cap="sq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4694" name="Text Box 6"/>
          <p:cNvSpPr txBox="1">
            <a:spLocks noChangeArrowheads="1"/>
          </p:cNvSpPr>
          <p:nvPr/>
        </p:nvSpPr>
        <p:spPr bwMode="auto">
          <a:xfrm>
            <a:off x="971600" y="3933056"/>
            <a:ext cx="7344816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latin typeface="Times" pitchFamily="18" charset="0"/>
              </a:rPr>
              <a:t>We are left with 6 useable network numbers.</a:t>
            </a:r>
          </a:p>
          <a:p>
            <a:pPr algn="r" rtl="1">
              <a:spcBef>
                <a:spcPct val="50000"/>
              </a:spcBef>
              <a:buFontTx/>
              <a:buChar char="•"/>
            </a:pPr>
            <a:r>
              <a:rPr lang="ar-SA" altLang="en-US" sz="2800" dirty="0">
                <a:latin typeface="Times" pitchFamily="18" charset="0"/>
              </a:rPr>
              <a:t>لا يمكن استخدام كل ارقام صفر او واحد مما يتبقى لنا 6 ارقام يمكن استخدامها كمعرفات للشبكات الفرعية </a:t>
            </a:r>
            <a:endParaRPr lang="en-US" altLang="en-US" sz="2800" dirty="0">
              <a:latin typeface="Times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9D31D-CBF5-47A0-B948-26F7B305D83A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4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629816"/>
            <a:ext cx="763284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i="1" u="sng" dirty="0" smtClean="0">
                <a:solidFill>
                  <a:schemeClr val="bg2">
                    <a:lumMod val="50000"/>
                  </a:schemeClr>
                </a:solidFill>
              </a:rPr>
              <a:t>Network (Subnet) Addresses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943472"/>
            <a:ext cx="7272808" cy="4149824"/>
          </a:xfrm>
        </p:spPr>
        <p:txBody>
          <a:bodyPr>
            <a:normAutofit fontScale="92500" lnSpcReduction="10000"/>
          </a:bodyPr>
          <a:lstStyle/>
          <a:p>
            <a:pPr algn="l" defTabSz="909638" rtl="0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Remember our values:</a:t>
            </a: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128	64	32	16	8	4	2	1	</a:t>
            </a:r>
            <a:r>
              <a:rPr lang="en-US" altLang="en-US" sz="2400" dirty="0" smtClean="0"/>
              <a:t>Equals</a:t>
            </a:r>
            <a:endParaRPr lang="en-US" altLang="en-US" dirty="0" smtClean="0"/>
          </a:p>
          <a:p>
            <a:pPr algn="l" defTabSz="909638" rtl="0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Now our 3 bit configurations:</a:t>
            </a: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0	0	1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32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0	1	0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64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0	1	1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96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1	0	0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128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1	0	1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160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1	1	0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       	</a:t>
            </a:r>
            <a:r>
              <a:rPr lang="ar-SA" altLang="en-US" dirty="0" smtClean="0">
                <a:solidFill>
                  <a:srgbClr val="FF0000"/>
                </a:solidFill>
              </a:rPr>
              <a:t>       </a:t>
            </a:r>
            <a:r>
              <a:rPr lang="en-US" altLang="en-US" dirty="0" smtClean="0">
                <a:solidFill>
                  <a:srgbClr val="FF0000"/>
                </a:solidFill>
              </a:rPr>
              <a:t>H</a:t>
            </a:r>
            <a:r>
              <a:rPr lang="ar-SA" altLang="en-US" dirty="0" smtClean="0">
                <a:solidFill>
                  <a:srgbClr val="FF0000"/>
                </a:solidFill>
              </a:rPr>
              <a:t>    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>
                <a:solidFill>
                  <a:schemeClr val="accent2"/>
                </a:solidFill>
              </a:rPr>
              <a:t>192 </a:t>
            </a:r>
            <a:r>
              <a:rPr lang="ar-SA" altLang="en-US" dirty="0" smtClean="0">
                <a:solidFill>
                  <a:schemeClr val="accent2"/>
                </a:solidFill>
              </a:rPr>
              <a:t> </a:t>
            </a:r>
            <a:endParaRPr lang="en-US" alt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8AEE-4619-431E-8823-BB8F9680A2CB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701824"/>
            <a:ext cx="756084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i="1" u="sng" dirty="0" smtClean="0">
                <a:solidFill>
                  <a:schemeClr val="bg2">
                    <a:lumMod val="50000"/>
                  </a:schemeClr>
                </a:solidFill>
              </a:rPr>
              <a:t>Network (Subnet) Addresses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59496"/>
            <a:ext cx="7416824" cy="2333600"/>
          </a:xfrm>
        </p:spPr>
        <p:txBody>
          <a:bodyPr>
            <a:normAutofit fontScale="92500" lnSpcReduction="10000"/>
          </a:bodyPr>
          <a:lstStyle/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0	0	1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32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0	1	0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64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0	1	1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96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1	0	0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128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1	0	1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160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1	1	0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192</a:t>
            </a:r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762000" y="4725144"/>
            <a:ext cx="748240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dirty="0" smtClean="0">
                <a:latin typeface="Times" pitchFamily="18" charset="0"/>
              </a:rPr>
              <a:t>Each </a:t>
            </a:r>
            <a:r>
              <a:rPr lang="en-US" altLang="en-US" sz="3200" dirty="0">
                <a:latin typeface="Times" pitchFamily="18" charset="0"/>
              </a:rPr>
              <a:t>of these numbers becomes the </a:t>
            </a:r>
            <a:r>
              <a:rPr lang="en-US" altLang="en-US" sz="3200" dirty="0">
                <a:solidFill>
                  <a:srgbClr val="339966"/>
                </a:solidFill>
              </a:rPr>
              <a:t>Network Address </a:t>
            </a:r>
            <a:r>
              <a:rPr lang="en-US" altLang="en-US" sz="3200" dirty="0">
                <a:latin typeface="Times" pitchFamily="18" charset="0"/>
              </a:rPr>
              <a:t>of their subnet...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F103-44CA-48F0-B36C-985D25B90108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836712"/>
            <a:ext cx="7560840" cy="86409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i="1" u="sng" dirty="0" smtClean="0">
                <a:solidFill>
                  <a:schemeClr val="bg2">
                    <a:lumMod val="50000"/>
                  </a:schemeClr>
                </a:solidFill>
              </a:rPr>
              <a:t>Network (Subnet) Addresses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844823"/>
            <a:ext cx="7128792" cy="3512989"/>
          </a:xfrm>
        </p:spPr>
        <p:txBody>
          <a:bodyPr/>
          <a:lstStyle/>
          <a:p>
            <a:pPr algn="ctr" defTabSz="909638" rtl="0" eaLnBrk="1" hangingPunct="1"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206.15.143.32</a:t>
            </a:r>
            <a:endParaRPr lang="en-US" altLang="en-US" dirty="0" smtClean="0">
              <a:solidFill>
                <a:schemeClr val="accent2"/>
              </a:solidFill>
            </a:endParaRPr>
          </a:p>
          <a:p>
            <a:pPr algn="ctr" defTabSz="909638" rtl="0" eaLnBrk="1" hangingPunct="1"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206.15.143.64</a:t>
            </a:r>
          </a:p>
          <a:p>
            <a:pPr algn="ctr" defTabSz="909638" rtl="0" eaLnBrk="1" hangingPunct="1"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206.15.143.96</a:t>
            </a:r>
          </a:p>
          <a:p>
            <a:pPr algn="ctr" defTabSz="909638" rtl="0" eaLnBrk="1" hangingPunct="1"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206.15.143.128</a:t>
            </a:r>
          </a:p>
          <a:p>
            <a:pPr algn="ctr" defTabSz="909638" rtl="0" eaLnBrk="1" hangingPunct="1"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206.15.143.160</a:t>
            </a:r>
          </a:p>
          <a:p>
            <a:pPr algn="ctr" defTabSz="909638" rtl="0" eaLnBrk="1" hangingPunct="1"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206.15.143.192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927E4-D125-4ACC-AF97-307E47ED975C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618009"/>
            <a:ext cx="8229600" cy="8667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</a:rPr>
              <a:t>Host Addresses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755575" y="1628800"/>
            <a:ext cx="7560841" cy="4746600"/>
          </a:xfrm>
        </p:spPr>
        <p:txBody>
          <a:bodyPr>
            <a:normAutofit fontScale="85000" lnSpcReduction="20000"/>
          </a:bodyPr>
          <a:lstStyle/>
          <a:p>
            <a:pPr algn="l" rtl="0" eaLnBrk="1" hangingPunct="1"/>
            <a:r>
              <a:rPr lang="en-US" altLang="en-US" sz="2400" dirty="0" smtClean="0"/>
              <a:t>The device assigned the first address will receive the first number AFTER the network address shown before.</a:t>
            </a:r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206.15.143.32</a:t>
            </a:r>
            <a:r>
              <a:rPr lang="ar-SA" altLang="en-US" sz="2400" dirty="0" smtClean="0"/>
              <a:t>  </a:t>
            </a:r>
          </a:p>
          <a:p>
            <a:pPr algn="ctr" eaLnBrk="1" hangingPunct="1">
              <a:buFontTx/>
              <a:buNone/>
            </a:pPr>
            <a:r>
              <a:rPr lang="ar-SA" altLang="en-US" sz="2400" dirty="0" smtClean="0"/>
              <a:t>عنوان الشبكة الفرعية الاولى </a:t>
            </a:r>
            <a:endParaRPr lang="en-US" altLang="en-US" sz="2400" dirty="0" smtClean="0">
              <a:solidFill>
                <a:schemeClr val="accent2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 </a:t>
            </a:r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206.15.143.33 or 32+1</a:t>
            </a:r>
          </a:p>
          <a:p>
            <a:pPr algn="ctr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1		0	0</a:t>
            </a:r>
            <a:r>
              <a:rPr lang="en-US" altLang="en-US" sz="2400" dirty="0" smtClean="0"/>
              <a:t>	</a:t>
            </a:r>
            <a:r>
              <a:rPr lang="en-US" altLang="en-US" sz="2400" dirty="0" smtClean="0">
                <a:solidFill>
                  <a:srgbClr val="FF0000"/>
                </a:solidFill>
              </a:rPr>
              <a:t>0	0	1	0	0</a:t>
            </a:r>
          </a:p>
          <a:p>
            <a:pPr algn="ctr" eaLnBrk="1" hangingPunct="1">
              <a:buFontTx/>
              <a:buNone/>
            </a:pPr>
            <a:endParaRPr lang="en-US" altLang="en-US" sz="2400" dirty="0" smtClean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And the last address in the Network will look like this: </a:t>
            </a:r>
          </a:p>
          <a:p>
            <a:pPr algn="ctr" eaLnBrk="1" hangingPunct="1">
              <a:buFontTx/>
              <a:buNone/>
            </a:pPr>
            <a:endParaRPr lang="en-US" altLang="en-US" sz="2400" dirty="0" smtClean="0"/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206.15.143.62</a:t>
            </a:r>
          </a:p>
          <a:p>
            <a:pPr algn="ctr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0		1	1	</a:t>
            </a:r>
            <a:r>
              <a:rPr lang="en-US" altLang="en-US" sz="2400" dirty="0" smtClean="0">
                <a:solidFill>
                  <a:srgbClr val="FF0000"/>
                </a:solidFill>
              </a:rPr>
              <a:t>1	1	1	0	0</a:t>
            </a:r>
          </a:p>
          <a:p>
            <a:pPr algn="ctr" eaLnBrk="1" hangingPunct="1">
              <a:buFontTx/>
              <a:buNone/>
            </a:pPr>
            <a:endParaRPr lang="en-US" altLang="en-US" sz="2400" dirty="0" smtClean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*Remember, we cannot use all “1”s, that is the broadcast address (206.15.143.63)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7B09-3CCF-4AD1-9CCC-CEA9474532A6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9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98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620688"/>
            <a:ext cx="6965245" cy="1202485"/>
          </a:xfrm>
        </p:spPr>
        <p:txBody>
          <a:bodyPr/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</a:rPr>
              <a:t>Host Addresses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844824"/>
            <a:ext cx="7560840" cy="4248472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altLang="en-US" sz="2400" dirty="0" smtClean="0"/>
              <a:t>The next network will start at 206.15.143.64</a:t>
            </a:r>
          </a:p>
          <a:p>
            <a:pPr eaLnBrk="1" hangingPunct="1"/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The first IP address on this subnet network will receive:</a:t>
            </a:r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206.15.143.65</a:t>
            </a:r>
          </a:p>
          <a:p>
            <a:pPr algn="ctr" rtl="0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0		1	0</a:t>
            </a:r>
            <a:r>
              <a:rPr lang="en-US" altLang="en-US" sz="2400" dirty="0" smtClean="0"/>
              <a:t>	</a:t>
            </a:r>
            <a:r>
              <a:rPr lang="en-US" altLang="en-US" sz="2400" dirty="0" smtClean="0">
                <a:solidFill>
                  <a:srgbClr val="FF0000"/>
                </a:solidFill>
              </a:rPr>
              <a:t>0	0	0	0	1</a:t>
            </a:r>
          </a:p>
          <a:p>
            <a:pPr algn="ctr" eaLnBrk="1" hangingPunct="1">
              <a:buFontTx/>
              <a:buNone/>
            </a:pPr>
            <a:endParaRPr lang="en-US" altLang="en-US" sz="2400" dirty="0" smtClean="0">
              <a:solidFill>
                <a:schemeClr val="folHlink"/>
              </a:solidFill>
            </a:endParaRPr>
          </a:p>
          <a:p>
            <a:pPr algn="ctr" rtl="0" eaLnBrk="1" hangingPunct="1">
              <a:buFontTx/>
              <a:buNone/>
            </a:pPr>
            <a:r>
              <a:rPr lang="en-US" altLang="en-US" sz="2400" dirty="0" smtClean="0">
                <a:solidFill>
                  <a:srgbClr val="339966"/>
                </a:solidFill>
              </a:rPr>
              <a:t>And the last address in the Network will receive: 206.15.143.94</a:t>
            </a:r>
          </a:p>
          <a:p>
            <a:pPr algn="ctr" rtl="0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0		1	0	</a:t>
            </a:r>
            <a:r>
              <a:rPr lang="en-US" altLang="en-US" sz="2400" dirty="0" smtClean="0">
                <a:solidFill>
                  <a:srgbClr val="FF0000"/>
                </a:solidFill>
              </a:rPr>
              <a:t>1	1	1	1	0</a:t>
            </a:r>
          </a:p>
          <a:p>
            <a:pPr algn="ctr" eaLnBrk="1" hangingPunct="1">
              <a:buFontTx/>
              <a:buNone/>
            </a:pPr>
            <a:endParaRPr lang="en-US" altLang="en-US" sz="2400" dirty="0" smtClean="0">
              <a:solidFill>
                <a:srgbClr val="FF0000"/>
              </a:solidFill>
            </a:endParaRPr>
          </a:p>
          <a:p>
            <a:pPr algn="l" rtl="0" eaLnBrk="1" hangingPunct="1">
              <a:buFontTx/>
              <a:buNone/>
            </a:pPr>
            <a:r>
              <a:rPr lang="en-US" altLang="en-US" sz="2400" dirty="0" smtClean="0"/>
              <a:t>*</a:t>
            </a:r>
            <a:r>
              <a:rPr lang="en-US" altLang="en-US" sz="2400" dirty="0" smtClean="0">
                <a:solidFill>
                  <a:srgbClr val="FF0000"/>
                </a:solidFill>
              </a:rPr>
              <a:t>Remember, the broadcast address (206.15.143.95)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0B273-F61F-4C00-AF46-9189CF64F51A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0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476672"/>
            <a:ext cx="6965245" cy="1202485"/>
          </a:xfrm>
        </p:spPr>
        <p:txBody>
          <a:bodyPr>
            <a:normAutofit/>
          </a:bodyPr>
          <a:lstStyle/>
          <a:p>
            <a:pPr rtl="0" eaLnBrk="1" hangingPunct="1"/>
            <a:r>
              <a:rPr lang="en-US" altLang="en-US" sz="3600" b="1" i="1" u="sng" dirty="0" smtClean="0">
                <a:solidFill>
                  <a:schemeClr val="bg2">
                    <a:lumMod val="50000"/>
                  </a:schemeClr>
                </a:solidFill>
              </a:rPr>
              <a:t>Can you figure out the rest?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2060848"/>
            <a:ext cx="7416824" cy="3984352"/>
          </a:xfrm>
        </p:spPr>
        <p:txBody>
          <a:bodyPr>
            <a:normAutofit fontScale="92500"/>
          </a:bodyPr>
          <a:lstStyle/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dirty="0" smtClean="0"/>
              <a:t>Network:		Host Range</a:t>
            </a:r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endParaRPr lang="en-US" altLang="en-US" dirty="0" smtClean="0"/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/>
              <a:t>206.15.143.32	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33</a:t>
            </a:r>
            <a:r>
              <a:rPr lang="en-US" altLang="en-US" sz="2400" b="1" dirty="0" smtClean="0"/>
              <a:t> to 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62</a:t>
            </a:r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/>
              <a:t>206.15.143.64	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65</a:t>
            </a:r>
            <a:r>
              <a:rPr lang="en-US" altLang="en-US" sz="2400" b="1" dirty="0" smtClean="0"/>
              <a:t> to 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94</a:t>
            </a:r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/>
              <a:t>206.15.143.96	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97</a:t>
            </a:r>
            <a:r>
              <a:rPr lang="en-US" altLang="en-US" sz="2400" b="1" dirty="0" smtClean="0"/>
              <a:t> to 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126</a:t>
            </a:r>
            <a:endParaRPr lang="en-US" altLang="en-US" sz="2400" b="1" dirty="0" smtClean="0"/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/>
              <a:t>206.15.143.128	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129</a:t>
            </a:r>
            <a:r>
              <a:rPr lang="en-US" altLang="en-US" sz="2400" b="1" dirty="0" smtClean="0"/>
              <a:t> to 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158</a:t>
            </a:r>
            <a:endParaRPr lang="en-US" altLang="en-US" sz="2400" b="1" dirty="0" smtClean="0"/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/>
              <a:t>206.15.143.160	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161</a:t>
            </a:r>
            <a:r>
              <a:rPr lang="en-US" altLang="en-US" sz="2400" b="1" dirty="0" smtClean="0"/>
              <a:t> to 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190</a:t>
            </a:r>
            <a:endParaRPr lang="en-US" altLang="en-US" sz="2400" b="1" dirty="0" smtClean="0"/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/>
              <a:t>206.15.143.192	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193</a:t>
            </a:r>
            <a:r>
              <a:rPr lang="en-US" altLang="en-US" sz="2400" b="1" dirty="0" smtClean="0"/>
              <a:t> to 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222</a:t>
            </a:r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1204" name="Text Box 5"/>
          <p:cNvSpPr txBox="1">
            <a:spLocks noChangeArrowheads="1"/>
          </p:cNvSpPr>
          <p:nvPr/>
        </p:nvSpPr>
        <p:spPr bwMode="auto">
          <a:xfrm>
            <a:off x="3733800" y="3644900"/>
            <a:ext cx="54102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en-US" sz="2800" b="1">
              <a:latin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en-US" sz="2800" b="1">
              <a:latin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en-US" sz="2800" b="1">
              <a:latin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en-US" sz="2800" b="1">
              <a:latin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AFBF-9A59-47FF-97F6-A2608F567A04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1357313" y="1857375"/>
            <a:ext cx="6705600" cy="936625"/>
          </a:xfrm>
          <a:prstGeom prst="rect">
            <a:avLst/>
          </a:prstGeom>
          <a:solidFill>
            <a:srgbClr val="FFFF66"/>
          </a:solidFill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57808"/>
            <a:ext cx="7999040" cy="11430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b="1" i="1" u="sng" dirty="0" smtClean="0">
                <a:solidFill>
                  <a:schemeClr val="bg2">
                    <a:lumMod val="50000"/>
                  </a:schemeClr>
                </a:solidFill>
              </a:rPr>
              <a:t>How the computer finds the Network Address:</a:t>
            </a:r>
            <a:br>
              <a:rPr lang="en-US" altLang="en-US" sz="2800" b="1" i="1" u="sng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ar-SA" altLang="en-US" sz="2800" b="1" i="1" u="sng" dirty="0" smtClean="0">
                <a:solidFill>
                  <a:schemeClr val="bg2">
                    <a:lumMod val="50000"/>
                  </a:schemeClr>
                </a:solidFill>
              </a:rPr>
              <a:t>كيف يحسب او يجد الحاسوب عنوان شبكة الهوست</a:t>
            </a:r>
            <a:endParaRPr lang="en-US" altLang="en-US" sz="2800" b="1" i="1" u="sng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988839"/>
            <a:ext cx="7632848" cy="4248473"/>
          </a:xfrm>
          <a:noFill/>
        </p:spPr>
        <p:txBody>
          <a:bodyPr>
            <a:normAutofit fontScale="92500" lnSpcReduction="20000"/>
          </a:bodyPr>
          <a:lstStyle/>
          <a:p>
            <a:pPr algn="ctr" rtl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200.15.143.89 An address on the subnet</a:t>
            </a:r>
          </a:p>
          <a:p>
            <a:pPr algn="ctr" rtl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255.255.255.224 The new subnet mask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 smtClean="0"/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2400" dirty="0" smtClean="0"/>
              <a:t>When the computer does the </a:t>
            </a:r>
            <a:r>
              <a:rPr lang="en-US" altLang="en-US" sz="2400" i="1" dirty="0" smtClean="0"/>
              <a:t>Logical Bitwise AND Operation</a:t>
            </a:r>
            <a:r>
              <a:rPr lang="en-US" altLang="en-US" sz="2400" dirty="0" smtClean="0"/>
              <a:t> it will come up with the following </a:t>
            </a:r>
            <a:r>
              <a:rPr lang="en-US" altLang="en-US" sz="2400" dirty="0" smtClean="0">
                <a:solidFill>
                  <a:schemeClr val="accent2"/>
                </a:solidFill>
              </a:rPr>
              <a:t>Network Address </a:t>
            </a:r>
            <a:r>
              <a:rPr lang="en-US" altLang="en-US" sz="2400" dirty="0" smtClean="0"/>
              <a:t>(</a:t>
            </a:r>
            <a:r>
              <a:rPr lang="en-US" altLang="en-US" sz="2400" dirty="0" smtClean="0">
                <a:solidFill>
                  <a:schemeClr val="accent2"/>
                </a:solidFill>
              </a:rPr>
              <a:t>or Subnet Address</a:t>
            </a:r>
            <a:r>
              <a:rPr lang="en-US" altLang="en-US" sz="2400" dirty="0" smtClean="0"/>
              <a:t>): </a:t>
            </a:r>
          </a:p>
          <a:p>
            <a:pPr algn="r" eaLnBrk="1" hangingPunct="1">
              <a:lnSpc>
                <a:spcPct val="90000"/>
              </a:lnSpc>
            </a:pPr>
            <a:r>
              <a:rPr lang="ar-SA" altLang="en-US" sz="2400" dirty="0" smtClean="0"/>
              <a:t>يحسب الحاسوب عنوان الشبكة للهوست وذلك باجراء عملية ضرب اند بين رقم الهوست وقناع الشبكة الافتراضية </a:t>
            </a:r>
            <a:endParaRPr lang="en-US" altLang="en-US" sz="2400" dirty="0" smtClean="0"/>
          </a:p>
          <a:p>
            <a:pPr eaLnBrk="1" hangingPunct="1">
              <a:lnSpc>
                <a:spcPct val="90000"/>
              </a:lnSpc>
            </a:pPr>
            <a:endParaRPr lang="en-US" altLang="en-US" sz="2400" dirty="0" smtClean="0">
              <a:solidFill>
                <a:schemeClr val="accent2"/>
              </a:solidFill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11001000.00001111.10001111.01011001= 200.15.143.89</a:t>
            </a:r>
            <a:endParaRPr lang="en-US" altLang="en-US" sz="2400" dirty="0" smtClean="0">
              <a:solidFill>
                <a:schemeClr val="accent2"/>
              </a:solidFill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altLang="en-US" sz="2400" u="sng" dirty="0" smtClean="0">
                <a:solidFill>
                  <a:schemeClr val="accent2"/>
                </a:solidFill>
              </a:rPr>
              <a:t>11111111.11111111.11111111.111</a:t>
            </a:r>
            <a:r>
              <a:rPr lang="en-US" altLang="en-US" sz="2400" u="sng" dirty="0" smtClean="0">
                <a:solidFill>
                  <a:srgbClr val="FF0000"/>
                </a:solidFill>
              </a:rPr>
              <a:t>00000</a:t>
            </a:r>
            <a:r>
              <a:rPr lang="en-US" altLang="en-US" sz="2400" u="sng" dirty="0" smtClean="0"/>
              <a:t> = 255.255.255.224</a:t>
            </a:r>
            <a:endParaRPr lang="en-US" altLang="en-US" sz="2400" u="sng" dirty="0" smtClean="0">
              <a:solidFill>
                <a:srgbClr val="FF0000"/>
              </a:solidFill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11001000.00001111.10001111.01000000 = 200.15.143.64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altLang="en-US" sz="2400" dirty="0" smtClean="0"/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This address falls on our 2nd Subnet (Network)</a:t>
            </a:r>
            <a:endParaRPr lang="en-US" alt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0726-6C41-4E85-A829-50009295A0BD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0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6" grpId="0" animBg="1"/>
      <p:bldP spid="110595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476672"/>
            <a:ext cx="6965245" cy="1202485"/>
          </a:xfrm>
        </p:spPr>
        <p:txBody>
          <a:bodyPr/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</a:rPr>
              <a:t>Example Review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628801"/>
            <a:ext cx="7344816" cy="4536503"/>
          </a:xfrm>
        </p:spPr>
        <p:txBody>
          <a:bodyPr>
            <a:normAutofit fontScale="77500" lnSpcReduction="20000"/>
          </a:bodyPr>
          <a:lstStyle/>
          <a:p>
            <a:pPr algn="l" rtl="0" eaLnBrk="1" hangingPunct="1"/>
            <a:r>
              <a:rPr lang="en-US" altLang="en-US" sz="2400" dirty="0" smtClean="0"/>
              <a:t>We have one class C license.</a:t>
            </a:r>
          </a:p>
          <a:p>
            <a:pPr algn="l" rtl="0" eaLnBrk="1" hangingPunct="1"/>
            <a:r>
              <a:rPr lang="en-US" altLang="en-US" sz="2400" dirty="0" smtClean="0"/>
              <a:t>Class C bank of 206.15.143.0</a:t>
            </a:r>
          </a:p>
          <a:p>
            <a:pPr eaLnBrk="1" hangingPunct="1"/>
            <a:r>
              <a:rPr lang="ar-SA" altLang="en-US" sz="2400" dirty="0" smtClean="0"/>
              <a:t>على فرض اننا حجزنا الرقم اعلاه من فئة سي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We need to subnet that into 12 possible networks.</a:t>
            </a:r>
          </a:p>
          <a:p>
            <a:pPr eaLnBrk="1" hangingPunct="1"/>
            <a:r>
              <a:rPr lang="ar-SA" altLang="en-US" sz="2400" dirty="0" smtClean="0"/>
              <a:t>والمطلوب تصميم 12 شبكة فرعية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Each network needs a maximum of 10 hosts.</a:t>
            </a:r>
          </a:p>
          <a:p>
            <a:pPr eaLnBrk="1" hangingPunct="1"/>
            <a:r>
              <a:rPr lang="ar-SA" altLang="en-US" sz="2400" dirty="0" smtClean="0"/>
              <a:t>كل شبكة تحتوي على 10 هوست على الاكثر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How many bits do we need to take?</a:t>
            </a:r>
          </a:p>
          <a:p>
            <a:pPr eaLnBrk="1" hangingPunct="1"/>
            <a:r>
              <a:rPr lang="ar-SA" altLang="en-US" sz="2400" dirty="0" smtClean="0"/>
              <a:t>اذن نحن بحاجة الى ان تكون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N=??  4  subnet</a:t>
            </a:r>
          </a:p>
          <a:p>
            <a:pPr eaLnBrk="1" hangingPunct="1"/>
            <a:r>
              <a:rPr lang="ar-SA" altLang="en-US" sz="2400" dirty="0" smtClean="0"/>
              <a:t>هناك اربعة بتات سوف يتم اقتطاعها من جزء الهوست واضافتها الى جزء الشبكة </a:t>
            </a:r>
            <a:r>
              <a:rPr lang="en-US" altLang="en-US" sz="2400" dirty="0" smtClean="0"/>
              <a:t> </a:t>
            </a:r>
          </a:p>
          <a:p>
            <a:pPr algn="ctr" eaLnBrk="1" hangingPunct="1">
              <a:buFontTx/>
              <a:buNone/>
            </a:pPr>
            <a:r>
              <a:rPr lang="en-US" altLang="en-US" b="1" dirty="0" smtClean="0">
                <a:solidFill>
                  <a:schemeClr val="accent2"/>
                </a:solidFill>
              </a:rPr>
              <a:t>2</a:t>
            </a:r>
            <a:r>
              <a:rPr lang="en-US" altLang="en-US" b="1" baseline="30000" dirty="0" smtClean="0">
                <a:solidFill>
                  <a:schemeClr val="accent2"/>
                </a:solidFill>
              </a:rPr>
              <a:t>4</a:t>
            </a:r>
            <a:r>
              <a:rPr lang="en-US" altLang="en-US" b="1" dirty="0" smtClean="0">
                <a:solidFill>
                  <a:schemeClr val="accent2"/>
                </a:solidFill>
              </a:rPr>
              <a:t>-2=14</a:t>
            </a:r>
            <a:endParaRPr lang="en-US" altLang="en-US" b="1" dirty="0" smtClean="0"/>
          </a:p>
          <a:p>
            <a:pPr algn="ctr" eaLnBrk="1" hangingPunct="1">
              <a:buFontTx/>
              <a:buNone/>
            </a:pPr>
            <a:endParaRPr lang="en-US" altLang="en-US" b="1" dirty="0" smtClean="0"/>
          </a:p>
          <a:p>
            <a:pPr algn="ctr" rtl="0" eaLnBrk="1" hangingPunct="1">
              <a:buFontTx/>
              <a:buNone/>
            </a:pPr>
            <a:r>
              <a:rPr lang="en-US" altLang="en-US" sz="2400" dirty="0" smtClean="0"/>
              <a:t>4 bits need to be taken from the host portion and given to the network portion.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6D13B-A9C1-434A-B118-09DF886FCD14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2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2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2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28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</a:rPr>
              <a:t>Review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 rtl="0" eaLnBrk="1" hangingPunct="1"/>
            <a:r>
              <a:rPr lang="en-US" altLang="en-US" sz="2800" dirty="0" smtClean="0"/>
              <a:t>N=4   network    n=4</a:t>
            </a:r>
          </a:p>
          <a:p>
            <a:pPr algn="l" rtl="0" eaLnBrk="1" hangingPunct="1"/>
            <a:r>
              <a:rPr lang="en-US" altLang="en-US" sz="2800" dirty="0" smtClean="0"/>
              <a:t>Will that leave enough bits for the host portion? We need a maximum of 10 on each network…</a:t>
            </a:r>
          </a:p>
          <a:p>
            <a:pPr algn="l" rtl="0" eaLnBrk="1" hangingPunct="1"/>
            <a:r>
              <a:rPr lang="en-US" altLang="en-US" sz="2800" dirty="0" smtClean="0"/>
              <a:t>License : Class C bank of 206.15.143.0</a:t>
            </a:r>
          </a:p>
          <a:p>
            <a:pPr algn="ctr" eaLnBrk="1" hangingPunct="1">
              <a:buFontTx/>
              <a:buNone/>
            </a:pPr>
            <a:r>
              <a:rPr lang="en-US" altLang="en-US" sz="5700" b="1" dirty="0" smtClean="0">
                <a:solidFill>
                  <a:srgbClr val="FF0000"/>
                </a:solidFill>
              </a:rPr>
              <a:t>2</a:t>
            </a:r>
            <a:r>
              <a:rPr lang="en-US" altLang="en-US" sz="5700" b="1" baseline="30000" dirty="0" smtClean="0">
                <a:solidFill>
                  <a:srgbClr val="FF0000"/>
                </a:solidFill>
              </a:rPr>
              <a:t>4</a:t>
            </a:r>
            <a:r>
              <a:rPr lang="en-US" altLang="en-US" sz="5700" b="1" dirty="0" smtClean="0">
                <a:solidFill>
                  <a:srgbClr val="FF0000"/>
                </a:solidFill>
              </a:rPr>
              <a:t>-2=14</a:t>
            </a:r>
          </a:p>
          <a:p>
            <a:pPr eaLnBrk="1" hangingPunct="1"/>
            <a:endParaRPr lang="en-US" altLang="en-US" sz="2800" dirty="0" smtClean="0"/>
          </a:p>
          <a:p>
            <a:pPr algn="l" rtl="0" eaLnBrk="1" hangingPunct="1"/>
            <a:r>
              <a:rPr lang="en-US" altLang="en-US" sz="2800" dirty="0" smtClean="0"/>
              <a:t>If we take 4 away, that leaves us with 4. That is enough for our individual networks of 10 hosts each.</a:t>
            </a:r>
          </a:p>
          <a:p>
            <a:pPr eaLnBrk="1" hangingPunct="1"/>
            <a:r>
              <a:rPr lang="ar-SA" altLang="en-US" sz="2800" dirty="0" smtClean="0"/>
              <a:t>بعد ان اقتطعنا اربعة بتات من حصة الهوست فسوف يتبقى 4 بتات للهوست وهذه كافية لتصميم 10 هوست لكل شبكة فرعية</a:t>
            </a:r>
            <a:endParaRPr lang="en-US" altLang="en-US" sz="28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C3A0-A097-421C-AB3D-D5F166FEF9E0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908720"/>
            <a:ext cx="7344816" cy="7064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i="1" u="sng" dirty="0" smtClean="0">
                <a:solidFill>
                  <a:schemeClr val="bg2">
                    <a:lumMod val="50000"/>
                  </a:schemeClr>
                </a:solidFill>
              </a:rPr>
              <a:t>Review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2204864"/>
            <a:ext cx="7272808" cy="3528392"/>
          </a:xfrm>
        </p:spPr>
        <p:txBody>
          <a:bodyPr>
            <a:normAutofit/>
          </a:bodyPr>
          <a:lstStyle/>
          <a:p>
            <a:pPr algn="l" rtl="0" eaLnBrk="1" hangingPunct="1"/>
            <a:r>
              <a:rPr lang="en-US" altLang="en-US" sz="2400" dirty="0" smtClean="0"/>
              <a:t>Our new subnet mask will look like this:</a:t>
            </a:r>
          </a:p>
          <a:p>
            <a:pPr algn="l" rtl="0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11111111.11111111.11111111.</a:t>
            </a:r>
            <a:r>
              <a:rPr lang="en-US" altLang="en-US" sz="2400" u="sng" dirty="0" smtClean="0">
                <a:solidFill>
                  <a:schemeClr val="accent2"/>
                </a:solidFill>
              </a:rPr>
              <a:t>1111</a:t>
            </a:r>
            <a:r>
              <a:rPr lang="en-US" altLang="en-US" sz="2400" dirty="0" smtClean="0">
                <a:solidFill>
                  <a:srgbClr val="FF0000"/>
                </a:solidFill>
              </a:rPr>
              <a:t>0000</a:t>
            </a:r>
          </a:p>
          <a:p>
            <a:pPr algn="l" rtl="0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255.255.255</a:t>
            </a:r>
            <a:r>
              <a:rPr lang="en-US" altLang="en-US" sz="2400" dirty="0" smtClean="0">
                <a:solidFill>
                  <a:srgbClr val="FF0000"/>
                </a:solidFill>
              </a:rPr>
              <a:t>.240 	128+64+32+16= 240</a:t>
            </a:r>
          </a:p>
          <a:p>
            <a:pPr algn="r" eaLnBrk="1" hangingPunct="1">
              <a:buFont typeface="Arial" pitchFamily="34" charset="0"/>
              <a:buChar char="•"/>
            </a:pPr>
            <a:r>
              <a:rPr lang="ar-SA" altLang="en-US" sz="2400" dirty="0" smtClean="0">
                <a:solidFill>
                  <a:srgbClr val="FF0000"/>
                </a:solidFill>
              </a:rPr>
              <a:t>هذا هو قناع الشبكة الفرعية الجديد </a:t>
            </a:r>
            <a:r>
              <a:rPr lang="en-US" altLang="en-US" sz="2400" dirty="0" smtClean="0">
                <a:solidFill>
                  <a:srgbClr val="FF0000"/>
                </a:solidFill>
              </a:rPr>
              <a:t> </a:t>
            </a:r>
          </a:p>
          <a:p>
            <a:pPr algn="l" rtl="0" eaLnBrk="1" hangingPunct="1">
              <a:buFontTx/>
              <a:buNone/>
            </a:pPr>
            <a:r>
              <a:rPr lang="en-US" altLang="en-US" sz="2400" dirty="0" smtClean="0">
                <a:solidFill>
                  <a:srgbClr val="FF0000"/>
                </a:solidFill>
              </a:rPr>
              <a:t>14 IP for networks</a:t>
            </a:r>
          </a:p>
          <a:p>
            <a:pPr algn="l" rtl="0" eaLnBrk="1" hangingPunct="1"/>
            <a:r>
              <a:rPr lang="en-US" altLang="en-US" sz="2400" b="1" u="sng" dirty="0" smtClean="0">
                <a:solidFill>
                  <a:srgbClr val="FF0000"/>
                </a:solidFill>
              </a:rPr>
              <a:t>0000</a:t>
            </a:r>
            <a:r>
              <a:rPr lang="en-US" altLang="en-US" sz="2400" dirty="0" smtClean="0">
                <a:solidFill>
                  <a:srgbClr val="FF0000"/>
                </a:solidFill>
              </a:rPr>
              <a:t>  0011  0000    0010   0011 …..</a:t>
            </a:r>
            <a:r>
              <a:rPr lang="en-US" altLang="en-US" sz="2400" b="1" u="sng" dirty="0" smtClean="0">
                <a:solidFill>
                  <a:srgbClr val="FF0000"/>
                </a:solidFill>
              </a:rPr>
              <a:t>1111</a:t>
            </a:r>
            <a:r>
              <a:rPr lang="en-US" altLang="en-US" sz="2400" dirty="0" smtClean="0">
                <a:solidFill>
                  <a:srgbClr val="FF0000"/>
                </a:solidFill>
              </a:rPr>
              <a:t>   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algn="l" rtl="0" eaLnBrk="1" hangingPunct="1"/>
            <a:r>
              <a:rPr lang="en-US" altLang="en-US" dirty="0" smtClean="0"/>
              <a:t>Our subnet, or </a:t>
            </a:r>
            <a:r>
              <a:rPr lang="en-US" altLang="en-US" u="sng" dirty="0" smtClean="0"/>
              <a:t>network addresses</a:t>
            </a:r>
            <a:r>
              <a:rPr lang="en-US" altLang="en-US" dirty="0" smtClean="0"/>
              <a:t> will be:</a:t>
            </a:r>
          </a:p>
          <a:p>
            <a:pPr algn="l" rtl="0" eaLnBrk="1" hangingPunct="1">
              <a:buFontTx/>
              <a:buNone/>
            </a:pPr>
            <a:endParaRPr lang="en-US" alt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78A0-0753-40E9-8BBD-F1A76093AC00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i="1" u="sng" dirty="0">
                <a:solidFill>
                  <a:schemeClr val="bg2">
                    <a:lumMod val="50000"/>
                  </a:schemeClr>
                </a:solidFill>
              </a:rPr>
              <a:t>Review</a:t>
            </a:r>
            <a:endParaRPr lang="ar-SA" b="1" i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119257"/>
            <a:ext cx="7344816" cy="3603812"/>
          </a:xfrm>
        </p:spPr>
        <p:txBody>
          <a:bodyPr>
            <a:normAutofit fontScale="92500"/>
          </a:bodyPr>
          <a:lstStyle/>
          <a:p>
            <a:pPr algn="l" rtl="0"/>
            <a:r>
              <a:rPr lang="en-US" altLang="en-US" dirty="0">
                <a:latin typeface="Times New Roman" pitchFamily="18" charset="0"/>
              </a:rPr>
              <a:t>206.15.143.16  hosts:  206.15.143.17 ……… 206.15.143.30     </a:t>
            </a:r>
          </a:p>
          <a:p>
            <a:pPr algn="l" rtl="0"/>
            <a:r>
              <a:rPr lang="en-US" altLang="en-US" dirty="0">
                <a:latin typeface="Times New Roman" pitchFamily="18" charset="0"/>
              </a:rPr>
              <a:t> 206.15.143.32     hosts:  206.15.143. 33 </a:t>
            </a:r>
            <a:r>
              <a:rPr lang="en-US" altLang="en-US" dirty="0" smtClean="0">
                <a:latin typeface="Times New Roman" pitchFamily="18" charset="0"/>
              </a:rPr>
              <a:t>……206.15.143.46  </a:t>
            </a:r>
            <a:endParaRPr lang="en-US" altLang="en-US" dirty="0">
              <a:latin typeface="Times New Roman" pitchFamily="18" charset="0"/>
            </a:endParaRPr>
          </a:p>
          <a:p>
            <a:pPr algn="l" rtl="0"/>
            <a:r>
              <a:rPr lang="en-US" altLang="en-US" dirty="0">
                <a:latin typeface="Times New Roman" pitchFamily="18" charset="0"/>
              </a:rPr>
              <a:t> 206.15.143.48 </a:t>
            </a:r>
            <a:r>
              <a:rPr lang="en-US" altLang="en-US" sz="2800" dirty="0">
                <a:latin typeface="Times New Roman" pitchFamily="18" charset="0"/>
              </a:rPr>
              <a:t>hosts</a:t>
            </a:r>
            <a:r>
              <a:rPr lang="en-US" altLang="en-US" dirty="0">
                <a:latin typeface="Times New Roman" pitchFamily="18" charset="0"/>
              </a:rPr>
              <a:t>:  206.15.143.49 ……… 206.15.143.62 </a:t>
            </a:r>
          </a:p>
          <a:p>
            <a:pPr algn="l" rtl="0"/>
            <a:r>
              <a:rPr lang="en-US" altLang="en-US" dirty="0">
                <a:latin typeface="Times New Roman" pitchFamily="18" charset="0"/>
              </a:rPr>
              <a:t>206.15.143.64  hosts:  206.15.143.65 ……… 206.15.143.78 </a:t>
            </a:r>
          </a:p>
          <a:p>
            <a:pPr algn="l" rtl="0"/>
            <a:r>
              <a:rPr lang="en-US" altLang="en-US" dirty="0" smtClean="0">
                <a:latin typeface="Times New Roman" pitchFamily="18" charset="0"/>
              </a:rPr>
              <a:t> </a:t>
            </a:r>
            <a:r>
              <a:rPr lang="en-US" altLang="en-US" dirty="0">
                <a:latin typeface="Times New Roman" pitchFamily="18" charset="0"/>
              </a:rPr>
              <a:t>206.15.143.80	 206.15.143.96</a:t>
            </a:r>
          </a:p>
          <a:p>
            <a:pPr algn="l" rtl="0"/>
            <a:r>
              <a:rPr lang="en-US" altLang="en-US" dirty="0">
                <a:latin typeface="Times New Roman" pitchFamily="18" charset="0"/>
              </a:rPr>
              <a:t>206.15.143.112	 206.15.143.128	 206.15.143.144</a:t>
            </a:r>
          </a:p>
          <a:p>
            <a:pPr algn="l" rtl="0"/>
            <a:r>
              <a:rPr lang="en-US" altLang="en-US" dirty="0">
                <a:latin typeface="Times New Roman" pitchFamily="18" charset="0"/>
              </a:rPr>
              <a:t>206.15.143.160	 206.15.143.176	 206.15.143.192</a:t>
            </a:r>
          </a:p>
          <a:p>
            <a:pPr algn="l" rtl="0"/>
            <a:r>
              <a:rPr lang="en-US" altLang="en-US" dirty="0">
                <a:latin typeface="Times New Roman" pitchFamily="18" charset="0"/>
              </a:rPr>
              <a:t>206.15.143.208	 206.15.143.224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2980-AD5E-46FC-B63F-2AD87CB88E7E}" type="datetime1">
              <a:rPr lang="en-US" smtClean="0"/>
              <a:t>3/17/2012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4506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629400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End 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Slide 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Show # 5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en-US" sz="96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47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smtClean="0">
                <a:solidFill>
                  <a:srgbClr val="0070C0"/>
                </a:solidFill>
              </a:rPr>
              <a:t>L.Rania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632D-6E90-46EC-A1FA-0B85F6C945F7}" type="datetime1">
              <a:rPr lang="en-US" smtClean="0"/>
              <a:t>3/17/2012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2656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130009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321:Networks Protocols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068960"/>
            <a:ext cx="6912768" cy="2191662"/>
          </a:xfrm>
        </p:spPr>
        <p:txBody>
          <a:bodyPr>
            <a:noAutofit/>
          </a:bodyPr>
          <a:lstStyle/>
          <a:p>
            <a:pPr rtl="0"/>
            <a:r>
              <a:rPr lang="ar-SA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Lecture # 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6: </a:t>
            </a:r>
          </a:p>
          <a:p>
            <a:pPr rtl="0"/>
            <a:r>
              <a:rPr lang="en-US" altLang="en-US" sz="3600" b="1" dirty="0" err="1" smtClean="0">
                <a:solidFill>
                  <a:srgbClr val="00B0F0"/>
                </a:solidFill>
                <a:latin typeface="+mj-lt"/>
              </a:rPr>
              <a:t>Subnetting</a:t>
            </a:r>
            <a:r>
              <a:rPr lang="en-US" altLang="en-US" sz="3600" b="1" dirty="0" smtClean="0">
                <a:solidFill>
                  <a:srgbClr val="00B0F0"/>
                </a:solidFill>
                <a:latin typeface="+mj-lt"/>
              </a:rPr>
              <a:t> cont.</a:t>
            </a:r>
            <a:r>
              <a:rPr lang="en-US" altLang="en-US" sz="3600" dirty="0">
                <a:solidFill>
                  <a:srgbClr val="00B0F0"/>
                </a:solidFill>
                <a:latin typeface="+mj-lt"/>
              </a:rPr>
              <a:t/>
            </a:r>
            <a:br>
              <a:rPr lang="en-US" altLang="en-US" sz="3600" dirty="0">
                <a:solidFill>
                  <a:srgbClr val="00B0F0"/>
                </a:solidFill>
                <a:latin typeface="+mj-lt"/>
              </a:rPr>
            </a:br>
            <a:r>
              <a:rPr lang="en-US" sz="3600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:</a:t>
            </a:r>
          </a:p>
          <a:p>
            <a:endParaRPr lang="en-US" sz="3600" dirty="0">
              <a:solidFill>
                <a:srgbClr val="00B0F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E75F-5752-477D-8FD1-9914947C9ACD}" type="datetime1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25531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700807"/>
            <a:ext cx="6567487" cy="4245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676400" y="836712"/>
            <a:ext cx="5532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</a:rPr>
              <a:t>Default mask and subnet mask</a:t>
            </a:r>
          </a:p>
        </p:txBody>
      </p:sp>
    </p:spTree>
    <p:extLst>
      <p:ext uri="{BB962C8B-B14F-4D97-AF65-F5344CB8AC3E}">
        <p14:creationId xmlns:p14="http://schemas.microsoft.com/office/powerpoint/2010/main" val="309700952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043607" y="908050"/>
            <a:ext cx="7128793" cy="3793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spcAft>
                <a:spcPts val="300"/>
              </a:spcAft>
            </a:pPr>
            <a:r>
              <a:rPr lang="en-US" sz="2800" b="1" i="1" u="sng" dirty="0">
                <a:solidFill>
                  <a:schemeClr val="bg2">
                    <a:lumMod val="50000"/>
                  </a:schemeClr>
                </a:solidFill>
                <a:latin typeface="Times" pitchFamily="18" charset="0"/>
              </a:rPr>
              <a:t>Finding the Subnet Address</a:t>
            </a:r>
          </a:p>
          <a:p>
            <a:pPr>
              <a:spcBef>
                <a:spcPct val="50000"/>
              </a:spcBef>
            </a:pPr>
            <a:r>
              <a:rPr lang="en-US" sz="2800" b="0" dirty="0">
                <a:latin typeface="Times" pitchFamily="18" charset="0"/>
              </a:rPr>
              <a:t>Given an IP address, we can find the subnet address by applying the mask to the address. We can do this in two ways: straight or short-cut.</a:t>
            </a:r>
          </a:p>
          <a:p>
            <a:pPr algn="r" rtl="1">
              <a:spcBef>
                <a:spcPct val="50000"/>
              </a:spcBef>
            </a:pPr>
            <a:r>
              <a:rPr lang="ar-SA" sz="2800" b="0" dirty="0">
                <a:latin typeface="Times" pitchFamily="18" charset="0"/>
                <a:cs typeface="Arial" pitchFamily="34" charset="0"/>
              </a:rPr>
              <a:t>لو تم اعطائنا عنوان انترنت  فيمكننا ان نجد الشبكة التي ينتمي اليها هذا الرقم بطريقتين هما :</a:t>
            </a:r>
          </a:p>
          <a:p>
            <a:pPr>
              <a:spcBef>
                <a:spcPct val="50000"/>
              </a:spcBef>
            </a:pPr>
            <a:r>
              <a:rPr lang="ar-SA" sz="2800" b="0" dirty="0">
                <a:latin typeface="Times" pitchFamily="18" charset="0"/>
                <a:cs typeface="Arial" pitchFamily="34" charset="0"/>
              </a:rPr>
              <a:t>المباشرة والمختصرة </a:t>
            </a:r>
            <a:endParaRPr lang="en-US" sz="2800" b="0" dirty="0">
              <a:latin typeface="Times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47111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ChangeArrowheads="1"/>
          </p:cNvSpPr>
          <p:nvPr/>
        </p:nvSpPr>
        <p:spPr bwMode="auto">
          <a:xfrm>
            <a:off x="827088" y="692150"/>
            <a:ext cx="7620000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i="1" u="sng" dirty="0" smtClean="0">
                <a:solidFill>
                  <a:schemeClr val="bg2">
                    <a:lumMod val="50000"/>
                  </a:schemeClr>
                </a:solidFill>
                <a:latin typeface="Times" pitchFamily="18" charset="0"/>
              </a:rPr>
              <a:t>1.Straight </a:t>
            </a:r>
            <a:r>
              <a:rPr lang="en-US" sz="3600" b="1" i="1" u="sng" dirty="0">
                <a:solidFill>
                  <a:schemeClr val="bg2">
                    <a:lumMod val="50000"/>
                  </a:schemeClr>
                </a:solidFill>
                <a:latin typeface="Times" pitchFamily="18" charset="0"/>
              </a:rPr>
              <a:t>Method</a:t>
            </a:r>
          </a:p>
          <a:p>
            <a:pPr marL="571500" indent="-5715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3600" b="0" dirty="0">
                <a:latin typeface="Times" pitchFamily="18" charset="0"/>
              </a:rPr>
              <a:t>In the straight method, we use binary notation for both the address and the mask and then apply the AND operation to find the subnet address.</a:t>
            </a:r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827088" y="4292600"/>
            <a:ext cx="7417319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 algn="r" rtl="1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ar-SA" i="1" u="sng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الطريقة المباشرة </a:t>
            </a:r>
            <a:endParaRPr lang="ar-SA" i="1" u="sng" dirty="0" smtClean="0">
              <a:solidFill>
                <a:schemeClr val="bg2">
                  <a:lumMod val="50000"/>
                </a:schemeClr>
              </a:solidFill>
              <a:cs typeface="Times New Roman" pitchFamily="18" charset="0"/>
            </a:endParaRPr>
          </a:p>
          <a:p>
            <a:pPr algn="r" rtl="1" eaLnBrk="1" hangingPunct="1">
              <a:spcBef>
                <a:spcPct val="50000"/>
              </a:spcBef>
            </a:pPr>
            <a:r>
              <a:rPr lang="ar-SA" dirty="0" smtClean="0">
                <a:cs typeface="Times New Roman" pitchFamily="18" charset="0"/>
              </a:rPr>
              <a:t>تتم </a:t>
            </a:r>
            <a:r>
              <a:rPr lang="ar-SA" dirty="0">
                <a:cs typeface="Times New Roman" pitchFamily="18" charset="0"/>
              </a:rPr>
              <a:t>باستخدام النظام الثنائي حيث يتم تحويل عنوان الاي بي الى ثنائي ورقم قناع الشبكة الى ثنائي ايضا ومن ثم نقوم بحساب عنوان الشبكة بعملية الاند </a:t>
            </a: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782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ext Box 2"/>
          <p:cNvSpPr txBox="1">
            <a:spLocks noChangeArrowheads="1"/>
          </p:cNvSpPr>
          <p:nvPr/>
        </p:nvSpPr>
        <p:spPr bwMode="auto">
          <a:xfrm>
            <a:off x="864196" y="836712"/>
            <a:ext cx="20425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1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134269" y="1393825"/>
            <a:ext cx="711014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indent="-571500"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3600" b="0" dirty="0">
                <a:latin typeface="Times" pitchFamily="18" charset="0"/>
              </a:rPr>
              <a:t>What is the </a:t>
            </a:r>
            <a:r>
              <a:rPr lang="en-US" sz="3600" b="0" dirty="0" err="1">
                <a:latin typeface="Times" pitchFamily="18" charset="0"/>
              </a:rPr>
              <a:t>subnetwork</a:t>
            </a:r>
            <a:r>
              <a:rPr lang="en-US" sz="3600" b="0" dirty="0">
                <a:latin typeface="Times" pitchFamily="18" charset="0"/>
              </a:rPr>
              <a:t> address if the destination address is 200.45.34.56 and the subnet mask is 255.255.240.0?</a:t>
            </a:r>
          </a:p>
          <a:p>
            <a:pPr marL="571500" indent="-571500" algn="just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600" b="0" dirty="0">
                <a:latin typeface="Times" pitchFamily="18" charset="0"/>
                <a:cs typeface="Arial" pitchFamily="34" charset="0"/>
              </a:rPr>
              <a:t>ما هو عنوان الشبكة الفرعية اذا كان الرقم المستهدف هو ..... وعنوان قناع الشبكة الفرعية هو .....</a:t>
            </a:r>
            <a:endParaRPr lang="en-US" sz="3600" b="0" dirty="0">
              <a:latin typeface="Times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51147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ext Box 2"/>
          <p:cNvSpPr txBox="1">
            <a:spLocks noChangeArrowheads="1"/>
          </p:cNvSpPr>
          <p:nvPr/>
        </p:nvSpPr>
        <p:spPr bwMode="auto">
          <a:xfrm>
            <a:off x="1202012" y="1260049"/>
            <a:ext cx="16417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</a:t>
            </a:r>
          </a:p>
        </p:txBody>
      </p:sp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1187624" y="2359000"/>
            <a:ext cx="6696744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dirty="0">
                <a:latin typeface="Times" pitchFamily="18" charset="0"/>
              </a:rPr>
              <a:t>11001000  00101101  00100010  00111000</a:t>
            </a:r>
          </a:p>
          <a:p>
            <a:pPr>
              <a:spcBef>
                <a:spcPct val="50000"/>
              </a:spcBef>
            </a:pPr>
            <a:r>
              <a:rPr lang="en-US" sz="2800" b="0" dirty="0">
                <a:latin typeface="Times" pitchFamily="18" charset="0"/>
              </a:rPr>
              <a:t>11111111  11111111  1111</a:t>
            </a:r>
            <a:r>
              <a:rPr lang="en-US" sz="2800" u="sng" dirty="0">
                <a:latin typeface="Times" pitchFamily="18" charset="0"/>
              </a:rPr>
              <a:t>0000</a:t>
            </a:r>
            <a:r>
              <a:rPr lang="en-US" sz="2800" dirty="0">
                <a:latin typeface="Times" pitchFamily="18" charset="0"/>
              </a:rPr>
              <a:t> </a:t>
            </a:r>
            <a:r>
              <a:rPr lang="en-US" sz="2800" b="0" dirty="0">
                <a:latin typeface="Times" pitchFamily="18" charset="0"/>
              </a:rPr>
              <a:t> </a:t>
            </a:r>
            <a:r>
              <a:rPr lang="en-US" sz="2800" u="sng" dirty="0">
                <a:latin typeface="Times" pitchFamily="18" charset="0"/>
              </a:rPr>
              <a:t>00000000</a:t>
            </a:r>
          </a:p>
          <a:p>
            <a:pPr>
              <a:spcBef>
                <a:spcPct val="50000"/>
              </a:spcBef>
            </a:pPr>
            <a:r>
              <a:rPr lang="en-US" sz="2800" b="0" dirty="0">
                <a:latin typeface="Times" pitchFamily="18" charset="0"/>
              </a:rPr>
              <a:t>11001000  00101101  0010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18" charset="0"/>
              </a:rPr>
              <a:t>0000</a:t>
            </a:r>
            <a:r>
              <a:rPr lang="en-US" sz="2800" b="0" dirty="0">
                <a:latin typeface="Times" pitchFamily="18" charset="0"/>
              </a:rPr>
              <a:t>  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18" charset="0"/>
              </a:rPr>
              <a:t>00000000</a:t>
            </a:r>
          </a:p>
          <a:p>
            <a:pPr>
              <a:spcBef>
                <a:spcPct val="50000"/>
              </a:spcBef>
            </a:pPr>
            <a:r>
              <a:rPr lang="en-US" sz="2800" b="0" dirty="0">
                <a:latin typeface="Times" pitchFamily="18" charset="0"/>
              </a:rPr>
              <a:t/>
            </a:r>
            <a:br>
              <a:rPr lang="en-US" sz="2800" b="0" dirty="0">
                <a:latin typeface="Times" pitchFamily="18" charset="0"/>
              </a:rPr>
            </a:br>
            <a:r>
              <a:rPr lang="en-US" sz="2800" b="0" dirty="0">
                <a:latin typeface="Times" pitchFamily="18" charset="0"/>
              </a:rPr>
              <a:t>The </a:t>
            </a:r>
            <a:r>
              <a:rPr lang="en-US" sz="2800" dirty="0" err="1">
                <a:latin typeface="Times" pitchFamily="18" charset="0"/>
              </a:rPr>
              <a:t>subnetwork</a:t>
            </a:r>
            <a:r>
              <a:rPr lang="en-US" sz="2800" dirty="0">
                <a:latin typeface="Times" pitchFamily="18" charset="0"/>
              </a:rPr>
              <a:t> address</a:t>
            </a:r>
            <a:r>
              <a:rPr lang="en-US" sz="2800" b="0" dirty="0">
                <a:latin typeface="Times" pitchFamily="18" charset="0"/>
              </a:rPr>
              <a:t> is </a:t>
            </a:r>
            <a:r>
              <a:rPr lang="en-US" sz="2800" dirty="0">
                <a:latin typeface="Times" pitchFamily="18" charset="0"/>
              </a:rPr>
              <a:t>200.45.32.0</a:t>
            </a:r>
            <a:r>
              <a:rPr lang="en-US" sz="2800" b="0" dirty="0">
                <a:latin typeface="Times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631433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4CF5-F86C-415A-97BE-820739001C1A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71600" y="2204864"/>
            <a:ext cx="712879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 b="0" dirty="0">
                <a:latin typeface="Times" pitchFamily="18" charset="0"/>
              </a:rPr>
              <a:t>200= </a:t>
            </a:r>
            <a:r>
              <a:rPr lang="en-US" sz="2400" b="0" dirty="0"/>
              <a:t>11001000</a:t>
            </a:r>
            <a:r>
              <a:rPr lang="en-US" sz="2400" b="0" dirty="0">
                <a:latin typeface="Times" pitchFamily="18" charset="0"/>
              </a:rPr>
              <a:t>. 45=</a:t>
            </a:r>
            <a:r>
              <a:rPr lang="en-US" sz="2400" b="0" dirty="0"/>
              <a:t>00101101</a:t>
            </a:r>
            <a:r>
              <a:rPr lang="en-US" sz="2400" dirty="0"/>
              <a:t> </a:t>
            </a:r>
            <a:r>
              <a:rPr lang="en-US" sz="2400" b="0" dirty="0">
                <a:latin typeface="Times" pitchFamily="18" charset="0"/>
              </a:rPr>
              <a:t>, 240=11110000, 255=11111111</a:t>
            </a:r>
          </a:p>
          <a:p>
            <a:pPr algn="just">
              <a:spcBef>
                <a:spcPct val="50000"/>
              </a:spcBef>
            </a:pPr>
            <a:r>
              <a:rPr lang="en-US" sz="2400" b="0" dirty="0">
                <a:latin typeface="Times" pitchFamily="18" charset="0"/>
              </a:rPr>
              <a:t>56= </a:t>
            </a:r>
            <a:r>
              <a:rPr lang="en-US" sz="2400" b="0" dirty="0"/>
              <a:t>00111000</a:t>
            </a:r>
            <a:endParaRPr lang="en-US" sz="2400" b="0" dirty="0">
              <a:latin typeface="Times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2400" b="0" dirty="0">
                <a:latin typeface="Times" pitchFamily="18" charset="0"/>
              </a:rPr>
              <a:t>What is the </a:t>
            </a:r>
            <a:r>
              <a:rPr lang="en-US" sz="2400" b="0" dirty="0" err="1">
                <a:latin typeface="Times" pitchFamily="18" charset="0"/>
              </a:rPr>
              <a:t>subnetwork</a:t>
            </a:r>
            <a:r>
              <a:rPr lang="en-US" sz="2400" b="0" dirty="0">
                <a:latin typeface="Times" pitchFamily="18" charset="0"/>
              </a:rPr>
              <a:t> address if the destination address is 200.45.34.56 and the subnet mask is 255.255.240.0?</a:t>
            </a:r>
          </a:p>
        </p:txBody>
      </p:sp>
    </p:spTree>
    <p:extLst>
      <p:ext uri="{BB962C8B-B14F-4D97-AF65-F5344CB8AC3E}">
        <p14:creationId xmlns:p14="http://schemas.microsoft.com/office/powerpoint/2010/main" val="10514834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755576" y="980728"/>
            <a:ext cx="7488832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i="1" u="sng" dirty="0" smtClean="0">
                <a:solidFill>
                  <a:schemeClr val="bg2">
                    <a:lumMod val="50000"/>
                  </a:schemeClr>
                </a:solidFill>
                <a:latin typeface="Times" pitchFamily="18" charset="0"/>
              </a:rPr>
              <a:t>2.Short-Cut Method</a:t>
            </a:r>
          </a:p>
          <a:p>
            <a:pPr algn="r">
              <a:spcBef>
                <a:spcPct val="50000"/>
              </a:spcBef>
            </a:pPr>
            <a:r>
              <a:rPr lang="ar-SA" sz="2800" b="1" i="1" u="sng" dirty="0" smtClean="0">
                <a:solidFill>
                  <a:schemeClr val="bg2">
                    <a:lumMod val="50000"/>
                  </a:schemeClr>
                </a:solidFill>
                <a:latin typeface="Times" pitchFamily="18" charset="0"/>
              </a:rPr>
              <a:t>الطريقة المختصرة:</a:t>
            </a:r>
            <a:endParaRPr lang="en-US" sz="2800" b="1" i="1" u="sng" dirty="0">
              <a:solidFill>
                <a:schemeClr val="bg2">
                  <a:lumMod val="50000"/>
                </a:schemeClr>
              </a:solidFill>
              <a:latin typeface="Times" pitchFamily="18" charset="0"/>
            </a:endParaRPr>
          </a:p>
          <a:p>
            <a:pPr lvl="2">
              <a:spcBef>
                <a:spcPct val="50000"/>
              </a:spcBef>
            </a:pPr>
            <a:r>
              <a:rPr lang="en-US" sz="2800" b="0" dirty="0">
                <a:latin typeface="Times" pitchFamily="18" charset="0"/>
              </a:rPr>
              <a:t>** If the byte in the mask is 255, copy the byte in the address.</a:t>
            </a:r>
          </a:p>
          <a:p>
            <a:pPr lvl="2" algn="r" rtl="1">
              <a:spcBef>
                <a:spcPct val="50000"/>
              </a:spcBef>
            </a:pPr>
            <a:r>
              <a:rPr lang="ar-SA" sz="2800" b="0" dirty="0">
                <a:latin typeface="Times" pitchFamily="18" charset="0"/>
                <a:cs typeface="Arial" pitchFamily="34" charset="0"/>
              </a:rPr>
              <a:t>اذا كان </a:t>
            </a:r>
            <a:r>
              <a:rPr lang="ar-SA" sz="2800" b="0" dirty="0" smtClean="0">
                <a:latin typeface="Times" pitchFamily="18" charset="0"/>
                <a:cs typeface="Arial" pitchFamily="34" charset="0"/>
              </a:rPr>
              <a:t>البايت </a:t>
            </a:r>
            <a:r>
              <a:rPr lang="ar-SA" sz="2800" b="0" dirty="0">
                <a:latin typeface="Times" pitchFamily="18" charset="0"/>
                <a:cs typeface="Arial" pitchFamily="34" charset="0"/>
              </a:rPr>
              <a:t>في قناع الشبكة 255 انسخ  البايت الى العنوان</a:t>
            </a:r>
            <a:endParaRPr lang="en-US" sz="2800" dirty="0">
              <a:latin typeface="Times" pitchFamily="18" charset="0"/>
              <a:cs typeface="Arial" pitchFamily="34" charset="0"/>
            </a:endParaRPr>
          </a:p>
          <a:p>
            <a:pPr lvl="2">
              <a:spcBef>
                <a:spcPct val="50000"/>
              </a:spcBef>
            </a:pPr>
            <a:r>
              <a:rPr lang="en-US" sz="2800" b="0" dirty="0">
                <a:latin typeface="Times" pitchFamily="18" charset="0"/>
              </a:rPr>
              <a:t>** If the byte in the mask is 0, replace the byte in the address with 0.</a:t>
            </a:r>
          </a:p>
          <a:p>
            <a:pPr lvl="2" algn="r" rtl="1">
              <a:spcBef>
                <a:spcPct val="50000"/>
              </a:spcBef>
            </a:pPr>
            <a:r>
              <a:rPr lang="ar-SA" sz="2800" b="0" dirty="0">
                <a:latin typeface="Times" pitchFamily="18" charset="0"/>
                <a:cs typeface="Arial" pitchFamily="34" charset="0"/>
              </a:rPr>
              <a:t>اذا كان صفر ننسخ الصفر الى العنوان</a:t>
            </a:r>
            <a:endParaRPr lang="en-US" sz="2800" dirty="0">
              <a:latin typeface="Times" pitchFamily="18" charset="0"/>
              <a:cs typeface="Arial" pitchFamily="34" charset="0"/>
            </a:endParaRPr>
          </a:p>
          <a:p>
            <a:pPr lvl="2">
              <a:spcBef>
                <a:spcPct val="50000"/>
              </a:spcBef>
            </a:pPr>
            <a:endParaRPr lang="en-US" sz="2800" b="0" dirty="0">
              <a:latin typeface="Times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957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4CF5-F86C-415A-97BE-820739001C1A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3568" y="1120676"/>
            <a:ext cx="763284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spcBef>
                <a:spcPct val="50000"/>
              </a:spcBef>
            </a:pPr>
            <a:r>
              <a:rPr lang="en-US" sz="2800" dirty="0">
                <a:latin typeface="Times" pitchFamily="18" charset="0"/>
              </a:rPr>
              <a:t>** </a:t>
            </a:r>
            <a:r>
              <a:rPr lang="en-US" sz="2800" dirty="0" smtClean="0">
                <a:latin typeface="Times" pitchFamily="18" charset="0"/>
              </a:rPr>
              <a:t> If the </a:t>
            </a:r>
            <a:r>
              <a:rPr lang="en-US" sz="2800" dirty="0">
                <a:latin typeface="Times" pitchFamily="18" charset="0"/>
              </a:rPr>
              <a:t>byte in the mask is neither 255 nor 0</a:t>
            </a:r>
            <a:r>
              <a:rPr lang="en-US" sz="2800" dirty="0" smtClean="0">
                <a:latin typeface="Times" pitchFamily="18" charset="0"/>
              </a:rPr>
              <a:t>, </a:t>
            </a:r>
            <a:r>
              <a:rPr lang="en-US" sz="2800" dirty="0">
                <a:latin typeface="Times" pitchFamily="18" charset="0"/>
              </a:rPr>
              <a:t>we write the mask and the address in binary and apply </a:t>
            </a:r>
            <a:r>
              <a:rPr lang="en-US" sz="2800" dirty="0" smtClean="0">
                <a:latin typeface="Times" pitchFamily="18" charset="0"/>
              </a:rPr>
              <a:t> the </a:t>
            </a:r>
            <a:r>
              <a:rPr lang="en-US" sz="2800" dirty="0">
                <a:latin typeface="Times" pitchFamily="18" charset="0"/>
              </a:rPr>
              <a:t>AND operation.</a:t>
            </a:r>
          </a:p>
          <a:p>
            <a:pPr lvl="2" algn="r" rtl="1">
              <a:spcBef>
                <a:spcPct val="50000"/>
              </a:spcBef>
            </a:pPr>
            <a:r>
              <a:rPr lang="en-US" sz="2800" dirty="0" smtClean="0">
                <a:latin typeface="Times" pitchFamily="18" charset="0"/>
              </a:rPr>
              <a:t> ** </a:t>
            </a:r>
            <a:r>
              <a:rPr lang="ar-SA" sz="2800" dirty="0" smtClean="0">
                <a:latin typeface="Times" pitchFamily="18" charset="0"/>
                <a:cs typeface="Arial" pitchFamily="34" charset="0"/>
              </a:rPr>
              <a:t>اذا </a:t>
            </a:r>
            <a:r>
              <a:rPr lang="ar-SA" sz="2800" dirty="0">
                <a:latin typeface="Times" pitchFamily="18" charset="0"/>
                <a:cs typeface="Arial" pitchFamily="34" charset="0"/>
              </a:rPr>
              <a:t>لم يكن صفر او 255 نعمل على تحويل الرقمين الى ثنائي ومن ثم نعمل حساب الاند لهما </a:t>
            </a:r>
            <a:endParaRPr lang="en-US" sz="2800" dirty="0">
              <a:latin typeface="Times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0903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873269" y="836712"/>
            <a:ext cx="20425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</a:t>
            </a:r>
            <a:r>
              <a:rPr lang="en-US" sz="3200" i="1" u="sng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259632" y="1393825"/>
            <a:ext cx="655272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800" b="0" dirty="0">
                <a:latin typeface="Times" pitchFamily="18" charset="0"/>
              </a:rPr>
              <a:t>What is the </a:t>
            </a:r>
            <a:r>
              <a:rPr lang="en-US" sz="2800" b="0" dirty="0" err="1">
                <a:latin typeface="Times" pitchFamily="18" charset="0"/>
              </a:rPr>
              <a:t>subnetwork</a:t>
            </a:r>
            <a:r>
              <a:rPr lang="en-US" sz="2800" b="0" dirty="0">
                <a:latin typeface="Times" pitchFamily="18" charset="0"/>
              </a:rPr>
              <a:t> address if the destination address is 19.30.80.5 and the mask is 255.255.192.0?</a:t>
            </a:r>
          </a:p>
        </p:txBody>
      </p:sp>
      <p:sp>
        <p:nvSpPr>
          <p:cNvPr id="177156" name="Text Box 4"/>
          <p:cNvSpPr txBox="1">
            <a:spLocks noChangeArrowheads="1"/>
          </p:cNvSpPr>
          <p:nvPr/>
        </p:nvSpPr>
        <p:spPr bwMode="auto">
          <a:xfrm>
            <a:off x="1057996" y="3389313"/>
            <a:ext cx="16417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057996" y="4262438"/>
            <a:ext cx="7042396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0" dirty="0">
                <a:latin typeface="Times" pitchFamily="18" charset="0"/>
              </a:rPr>
              <a:t>See Figure </a:t>
            </a:r>
            <a:r>
              <a:rPr lang="en-US" sz="3600" b="0" dirty="0" smtClean="0">
                <a:latin typeface="Times" pitchFamily="18" charset="0"/>
              </a:rPr>
              <a:t>below</a:t>
            </a:r>
            <a:endParaRPr lang="en-US" sz="3600" b="0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36427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91" y="2780928"/>
            <a:ext cx="7265109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907290" y="692696"/>
            <a:ext cx="726510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800" b="0" dirty="0">
                <a:latin typeface="Times" pitchFamily="18" charset="0"/>
              </a:rPr>
              <a:t>What is the </a:t>
            </a:r>
            <a:r>
              <a:rPr lang="en-US" sz="2800" b="0" dirty="0" err="1">
                <a:latin typeface="Times" pitchFamily="18" charset="0"/>
              </a:rPr>
              <a:t>subnetwork</a:t>
            </a:r>
            <a:r>
              <a:rPr lang="en-US" sz="2800" b="0" dirty="0">
                <a:latin typeface="Times" pitchFamily="18" charset="0"/>
              </a:rPr>
              <a:t> address if the destination address is 19.30.84.5 and the mask is 255.255.192.0?</a:t>
            </a:r>
          </a:p>
          <a:p>
            <a:pPr algn="ctr">
              <a:spcBef>
                <a:spcPct val="50000"/>
              </a:spcBef>
            </a:pPr>
            <a:r>
              <a:rPr lang="ar-SA" sz="2800" dirty="0">
                <a:latin typeface="Times" pitchFamily="18" charset="0"/>
                <a:cs typeface="Arial" pitchFamily="34" charset="0"/>
              </a:rPr>
              <a:t>الحل بالطريقة المختصرة</a:t>
            </a:r>
            <a:endParaRPr lang="en-US" sz="2800" dirty="0">
              <a:latin typeface="Times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1897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066008"/>
            <a:ext cx="6862762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717279" y="866725"/>
            <a:ext cx="763542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</a:rPr>
              <a:t>Comparison of a default mask and </a:t>
            </a:r>
          </a:p>
          <a:p>
            <a:pPr algn="ctr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</a:rPr>
              <a:t>a subnet mask</a:t>
            </a:r>
          </a:p>
          <a:p>
            <a:pPr algn="ctr"/>
            <a:r>
              <a:rPr lang="ar-SA" sz="3200" i="1" u="sng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مقارنة بين قناع الشبكة الافتراضية وقناع الشبكة الفرعية</a:t>
            </a:r>
            <a:endParaRPr lang="en-US" sz="3200" i="1" u="sng" dirty="0">
              <a:solidFill>
                <a:schemeClr val="bg2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42890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ChangeArrowheads="1"/>
          </p:cNvSpPr>
          <p:nvPr/>
        </p:nvSpPr>
        <p:spPr bwMode="auto">
          <a:xfrm>
            <a:off x="684213" y="1557338"/>
            <a:ext cx="7620000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rgbClr val="FFEBFA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1100"/>
              </a:spcBef>
              <a:spcAft>
                <a:spcPts val="1100"/>
              </a:spcAft>
              <a:defRPr/>
            </a:pPr>
            <a:r>
              <a:rPr lang="en-US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The number of subnets must be </a:t>
            </a:r>
            <a:br>
              <a:rPr lang="en-US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</a:br>
            <a:r>
              <a:rPr lang="en-US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a power of 2. </a:t>
            </a:r>
          </a:p>
          <a:p>
            <a:pPr algn="ctr">
              <a:spcBef>
                <a:spcPts val="1100"/>
              </a:spcBef>
              <a:spcAft>
                <a:spcPts val="1100"/>
              </a:spcAft>
              <a:defRPr/>
            </a:pPr>
            <a:r>
              <a:rPr lang="ar-SA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  <a:cs typeface="Arial" pitchFamily="34" charset="0"/>
              </a:rPr>
              <a:t>يجب ان يكون عدد الشبكات الفرعية من مضاعفات الرقم الثنائي </a:t>
            </a:r>
            <a:endParaRPr lang="en-US" sz="3600" i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" pitchFamily="18" charset="0"/>
              <a:cs typeface="Arial" pitchFamily="34" charset="0"/>
            </a:endParaRPr>
          </a:p>
          <a:p>
            <a:pPr algn="ctr">
              <a:spcBef>
                <a:spcPts val="1100"/>
              </a:spcBef>
              <a:spcAft>
                <a:spcPts val="1100"/>
              </a:spcAft>
              <a:defRPr/>
            </a:pPr>
            <a:r>
              <a:rPr lang="en-US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  <a:cs typeface="Arial" pitchFamily="34" charset="0"/>
              </a:rPr>
              <a:t>1 2 4 8 16 32 64 128 256 1024 2048 ………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150"/>
            <a:ext cx="20574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86781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Text Box 2"/>
          <p:cNvSpPr txBox="1">
            <a:spLocks noChangeArrowheads="1"/>
          </p:cNvSpPr>
          <p:nvPr/>
        </p:nvSpPr>
        <p:spPr bwMode="auto">
          <a:xfrm>
            <a:off x="994512" y="1196752"/>
            <a:ext cx="20425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3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304925" y="2173213"/>
            <a:ext cx="6723459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 b="0" dirty="0">
                <a:latin typeface="Times" pitchFamily="18" charset="0"/>
              </a:rPr>
              <a:t>A company is granted the site address 201.70.64.0 (class C). </a:t>
            </a:r>
          </a:p>
          <a:p>
            <a:pPr algn="just" rtl="1">
              <a:spcBef>
                <a:spcPct val="50000"/>
              </a:spcBef>
            </a:pPr>
            <a:r>
              <a:rPr lang="ar-SA" sz="2400" b="0" dirty="0">
                <a:latin typeface="Times" pitchFamily="18" charset="0"/>
                <a:cs typeface="Arial" pitchFamily="34" charset="0"/>
              </a:rPr>
              <a:t>تم منح شركة عنوان......</a:t>
            </a:r>
            <a:endParaRPr lang="en-US" sz="2400" b="0" dirty="0">
              <a:latin typeface="Times" pitchFamily="18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n-US" sz="2400" b="0" dirty="0">
                <a:latin typeface="Times" pitchFamily="18" charset="0"/>
              </a:rPr>
              <a:t>The company needs six subnets. Design the subnets. </a:t>
            </a:r>
          </a:p>
          <a:p>
            <a:pPr algn="just" rtl="1">
              <a:spcBef>
                <a:spcPct val="50000"/>
              </a:spcBef>
            </a:pPr>
            <a:r>
              <a:rPr lang="ar-SA" sz="2400" b="0" dirty="0">
                <a:latin typeface="Times" pitchFamily="18" charset="0"/>
                <a:cs typeface="Arial" pitchFamily="34" charset="0"/>
              </a:rPr>
              <a:t>الشركة بحاجة الى ستة شبكات فرعية . صمم الشبكات الفرعية </a:t>
            </a:r>
            <a:endParaRPr lang="en-US" sz="2400" b="0" dirty="0">
              <a:latin typeface="Times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4037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4CF5-F86C-415A-97BE-820739001C1A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1" y="5661248"/>
            <a:ext cx="5540188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87624" y="1556793"/>
            <a:ext cx="6480720" cy="415498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en-US" sz="1100" dirty="0" smtClean="0"/>
              <a:t>The number </a:t>
            </a:r>
            <a:r>
              <a:rPr lang="en-US" sz="1100" dirty="0"/>
              <a:t>of 1s in the default </a:t>
            </a:r>
            <a:br>
              <a:rPr lang="en-US" sz="1100" dirty="0"/>
            </a:br>
            <a:r>
              <a:rPr lang="en-US" sz="1100" dirty="0"/>
              <a:t>mask is 24 (class C). </a:t>
            </a:r>
          </a:p>
          <a:p>
            <a:pPr algn="just">
              <a:spcBef>
                <a:spcPct val="50000"/>
              </a:spcBef>
            </a:pPr>
            <a:r>
              <a:rPr lang="en-US" sz="1100" dirty="0">
                <a:latin typeface="Times" pitchFamily="18" charset="0"/>
              </a:rPr>
              <a:t>11111111. 11111111. 11111111.0000000 DSNM(Default)</a:t>
            </a:r>
          </a:p>
          <a:p>
            <a:pPr algn="just">
              <a:spcBef>
                <a:spcPct val="50000"/>
              </a:spcBef>
            </a:pPr>
            <a:r>
              <a:rPr lang="en-US" sz="1100" dirty="0"/>
              <a:t>11111111. 11111111. 11111111.11100000/27</a:t>
            </a:r>
          </a:p>
          <a:p>
            <a:pPr algn="just">
              <a:spcBef>
                <a:spcPct val="50000"/>
              </a:spcBef>
            </a:pPr>
            <a:r>
              <a:rPr lang="en-US" sz="1100" dirty="0"/>
              <a:t>New Subnet Mask (SM)</a:t>
            </a:r>
          </a:p>
          <a:p>
            <a:pPr algn="just">
              <a:spcBef>
                <a:spcPct val="50000"/>
              </a:spcBef>
            </a:pPr>
            <a:r>
              <a:rPr lang="en-US" sz="1100" dirty="0">
                <a:latin typeface="Times" pitchFamily="18" charset="0"/>
              </a:rPr>
              <a:t>How many hosts in each subnet </a:t>
            </a:r>
          </a:p>
          <a:p>
            <a:pPr algn="just">
              <a:spcBef>
                <a:spcPct val="50000"/>
              </a:spcBef>
            </a:pPr>
            <a:r>
              <a:rPr lang="en-US" sz="1100" dirty="0">
                <a:latin typeface="Times" pitchFamily="18" charset="0"/>
              </a:rPr>
              <a:t>N=5 hosts    </a:t>
            </a:r>
            <a:r>
              <a:rPr lang="en-US" sz="1100" dirty="0" smtClean="0">
                <a:latin typeface="Times" pitchFamily="18" charset="0"/>
              </a:rPr>
              <a:t>2</a:t>
            </a:r>
            <a:r>
              <a:rPr lang="en-US" sz="1100" baseline="30000" dirty="0" smtClean="0">
                <a:latin typeface="Times" pitchFamily="18" charset="0"/>
              </a:rPr>
              <a:t>5     </a:t>
            </a:r>
          </a:p>
          <a:p>
            <a:pPr algn="just">
              <a:spcBef>
                <a:spcPct val="50000"/>
              </a:spcBef>
            </a:pPr>
            <a:r>
              <a:rPr lang="en-US" sz="1100" baseline="30000" dirty="0" smtClean="0">
                <a:latin typeface="Times" pitchFamily="18" charset="0"/>
              </a:rPr>
              <a:t>=32-2 =30</a:t>
            </a:r>
            <a:endParaRPr lang="en-US" sz="1100" baseline="30000" dirty="0">
              <a:latin typeface="Times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1100" u="sng" dirty="0">
                <a:latin typeface="Times" pitchFamily="18" charset="0"/>
              </a:rPr>
              <a:t>00000</a:t>
            </a:r>
            <a:r>
              <a:rPr lang="en-US" sz="1100" dirty="0">
                <a:latin typeface="Times" pitchFamily="18" charset="0"/>
              </a:rPr>
              <a:t>      00011</a:t>
            </a:r>
          </a:p>
          <a:p>
            <a:pPr algn="just">
              <a:spcBef>
                <a:spcPct val="50000"/>
              </a:spcBef>
            </a:pPr>
            <a:r>
              <a:rPr lang="en-US" sz="1100" dirty="0">
                <a:latin typeface="Times" pitchFamily="18" charset="0"/>
              </a:rPr>
              <a:t>00001      00100</a:t>
            </a:r>
          </a:p>
          <a:p>
            <a:pPr algn="just">
              <a:spcBef>
                <a:spcPct val="50000"/>
              </a:spcBef>
            </a:pPr>
            <a:r>
              <a:rPr lang="en-US" sz="1100" dirty="0">
                <a:latin typeface="Times" pitchFamily="18" charset="0"/>
              </a:rPr>
              <a:t>00010 ………………… </a:t>
            </a:r>
            <a:r>
              <a:rPr lang="en-US" sz="1100" u="sng" dirty="0">
                <a:latin typeface="Times" pitchFamily="18" charset="0"/>
              </a:rPr>
              <a:t>11111</a:t>
            </a:r>
          </a:p>
          <a:p>
            <a:pPr algn="just">
              <a:spcBef>
                <a:spcPct val="50000"/>
              </a:spcBef>
            </a:pPr>
            <a:endParaRPr lang="en-US" sz="1100" u="sng" dirty="0">
              <a:latin typeface="Times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1100" dirty="0"/>
              <a:t>11100000/27</a:t>
            </a:r>
          </a:p>
          <a:p>
            <a:pPr algn="just">
              <a:spcBef>
                <a:spcPct val="50000"/>
              </a:spcBef>
            </a:pPr>
            <a:r>
              <a:rPr lang="en-US" sz="1100" dirty="0">
                <a:latin typeface="Times" pitchFamily="18" charset="0"/>
              </a:rPr>
              <a:t>N=3</a:t>
            </a:r>
          </a:p>
          <a:p>
            <a:pPr algn="just">
              <a:spcBef>
                <a:spcPct val="50000"/>
              </a:spcBef>
            </a:pPr>
            <a:r>
              <a:rPr lang="en-US" sz="1100" dirty="0">
                <a:latin typeface="Times" pitchFamily="18" charset="0"/>
              </a:rPr>
              <a:t>Find n ????   =2</a:t>
            </a:r>
            <a:r>
              <a:rPr lang="en-US" sz="1100" baseline="30000" dirty="0">
                <a:latin typeface="Times" pitchFamily="18" charset="0"/>
              </a:rPr>
              <a:t>n</a:t>
            </a:r>
            <a:r>
              <a:rPr lang="en-US" sz="1100" dirty="0">
                <a:latin typeface="Times" pitchFamily="18" charset="0"/>
              </a:rPr>
              <a:t>-2&gt;=6        </a:t>
            </a:r>
          </a:p>
          <a:p>
            <a:pPr algn="just">
              <a:spcBef>
                <a:spcPct val="50000"/>
              </a:spcBef>
            </a:pPr>
            <a:r>
              <a:rPr lang="en-US" sz="1100" dirty="0">
                <a:latin typeface="Times" pitchFamily="18" charset="0"/>
              </a:rPr>
              <a:t>2</a:t>
            </a:r>
            <a:r>
              <a:rPr lang="en-US" sz="1100" baseline="30000" dirty="0">
                <a:latin typeface="Times" pitchFamily="18" charset="0"/>
              </a:rPr>
              <a:t>3</a:t>
            </a:r>
            <a:r>
              <a:rPr lang="en-US" sz="1100" dirty="0">
                <a:latin typeface="Times" pitchFamily="18" charset="0"/>
              </a:rPr>
              <a:t> -2</a:t>
            </a:r>
          </a:p>
          <a:p>
            <a:pPr algn="just">
              <a:spcBef>
                <a:spcPct val="50000"/>
              </a:spcBef>
            </a:pPr>
            <a:endParaRPr lang="en-US" sz="1100" dirty="0">
              <a:latin typeface="Times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115616" y="980728"/>
            <a:ext cx="37449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8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168300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ext Box 2"/>
          <p:cNvSpPr txBox="1">
            <a:spLocks noChangeArrowheads="1"/>
          </p:cNvSpPr>
          <p:nvPr/>
        </p:nvSpPr>
        <p:spPr bwMode="auto">
          <a:xfrm>
            <a:off x="854061" y="828001"/>
            <a:ext cx="38619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 (Continued)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899592" y="1746682"/>
            <a:ext cx="7344816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800" b="0" dirty="0">
                <a:latin typeface="Times" pitchFamily="18" charset="0"/>
              </a:rPr>
              <a:t>The company needs six subnets. This number 6 is not a power of 2. The next number that is a power of 2 is 8 (2</a:t>
            </a:r>
            <a:r>
              <a:rPr lang="en-US" sz="1800" b="0" baseline="30000" dirty="0">
                <a:latin typeface="Times" pitchFamily="18" charset="0"/>
              </a:rPr>
              <a:t>3</a:t>
            </a:r>
            <a:r>
              <a:rPr lang="en-US" sz="1800" b="0" dirty="0">
                <a:latin typeface="Times" pitchFamily="18" charset="0"/>
              </a:rPr>
              <a:t>). We need 3 more 1s in the subnet mask. The total number of 1s in the subnet mask is 27 (24 </a:t>
            </a:r>
            <a:r>
              <a:rPr lang="en-US" sz="1800" b="0" dirty="0">
                <a:latin typeface="Symbol" pitchFamily="18" charset="2"/>
              </a:rPr>
              <a:t>+</a:t>
            </a:r>
            <a:r>
              <a:rPr lang="en-US" sz="1800" b="0" dirty="0">
                <a:latin typeface="Times" pitchFamily="18" charset="0"/>
              </a:rPr>
              <a:t> 3).</a:t>
            </a:r>
          </a:p>
          <a:p>
            <a:pPr marL="285750" indent="-285750"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800" b="0" dirty="0">
                <a:latin typeface="Times" pitchFamily="18" charset="0"/>
              </a:rPr>
              <a:t>The total number of 0s is </a:t>
            </a:r>
            <a:r>
              <a:rPr lang="en-US" sz="1800" b="0" dirty="0" smtClean="0">
                <a:latin typeface="Times" pitchFamily="18" charset="0"/>
              </a:rPr>
              <a:t>5= </a:t>
            </a:r>
            <a:r>
              <a:rPr lang="en-US" sz="1800" b="0" dirty="0">
                <a:latin typeface="Times" pitchFamily="18" charset="0"/>
              </a:rPr>
              <a:t>(32 </a:t>
            </a:r>
            <a:r>
              <a:rPr lang="en-US" sz="1800" b="0" dirty="0">
                <a:latin typeface="Symbol" pitchFamily="18" charset="2"/>
              </a:rPr>
              <a:t>-</a:t>
            </a:r>
            <a:r>
              <a:rPr lang="en-US" sz="1800" b="0" dirty="0">
                <a:latin typeface="Times" pitchFamily="18" charset="0"/>
              </a:rPr>
              <a:t> 27). The mask is </a:t>
            </a:r>
            <a:r>
              <a:rPr lang="en-US" sz="1800" b="0" dirty="0" smtClean="0">
                <a:latin typeface="Times" pitchFamily="18" charset="0"/>
              </a:rPr>
              <a:t>N=3</a:t>
            </a:r>
            <a:endParaRPr lang="en-US" sz="1800" b="0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826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4CF5-F86C-415A-97BE-820739001C1A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59632" y="1420758"/>
            <a:ext cx="5598368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dirty="0">
                <a:latin typeface="Times" pitchFamily="18" charset="0"/>
              </a:rPr>
              <a:t>11111111. </a:t>
            </a:r>
            <a:r>
              <a:rPr lang="en-US" sz="1400" dirty="0"/>
              <a:t>11111111. 11111111.11100000</a:t>
            </a:r>
            <a:endParaRPr lang="en-US" dirty="0">
              <a:latin typeface="Times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dirty="0">
                <a:latin typeface="Times" pitchFamily="18" charset="0"/>
              </a:rPr>
              <a:t>00000000=0= 201.70.64.0</a:t>
            </a:r>
          </a:p>
          <a:p>
            <a:pPr algn="just">
              <a:spcBef>
                <a:spcPct val="50000"/>
              </a:spcBef>
            </a:pPr>
            <a:r>
              <a:rPr lang="en-US" sz="1400" dirty="0"/>
              <a:t>201.70.64.0</a:t>
            </a:r>
            <a:endParaRPr lang="en-US" dirty="0">
              <a:latin typeface="Times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dirty="0">
                <a:latin typeface="Times" pitchFamily="18" charset="0"/>
              </a:rPr>
              <a:t>00100000=32  1</a:t>
            </a:r>
            <a:r>
              <a:rPr lang="en-US" baseline="30000" dirty="0">
                <a:latin typeface="Times" pitchFamily="18" charset="0"/>
              </a:rPr>
              <a:t>st</a:t>
            </a:r>
            <a:r>
              <a:rPr lang="en-US" dirty="0">
                <a:latin typeface="Times" pitchFamily="18" charset="0"/>
              </a:rPr>
              <a:t> subnet= 201.70.64.32</a:t>
            </a:r>
          </a:p>
          <a:p>
            <a:pPr algn="just">
              <a:spcBef>
                <a:spcPct val="50000"/>
              </a:spcBef>
            </a:pPr>
            <a:r>
              <a:rPr lang="en-US" dirty="0">
                <a:latin typeface="Times" pitchFamily="18" charset="0"/>
              </a:rPr>
              <a:t>01000000=64  2</a:t>
            </a:r>
            <a:r>
              <a:rPr lang="en-US" baseline="30000" dirty="0">
                <a:latin typeface="Times" pitchFamily="18" charset="0"/>
              </a:rPr>
              <a:t>nd</a:t>
            </a:r>
            <a:r>
              <a:rPr lang="en-US" dirty="0">
                <a:latin typeface="Times" pitchFamily="18" charset="0"/>
              </a:rPr>
              <a:t>  </a:t>
            </a:r>
            <a:r>
              <a:rPr lang="en-US" dirty="0" err="1">
                <a:latin typeface="Times" pitchFamily="18" charset="0"/>
              </a:rPr>
              <a:t>sn</a:t>
            </a:r>
            <a:r>
              <a:rPr lang="en-US" dirty="0">
                <a:latin typeface="Times" pitchFamily="18" charset="0"/>
              </a:rPr>
              <a:t>= 201.70.64.64</a:t>
            </a:r>
          </a:p>
          <a:p>
            <a:pPr algn="just">
              <a:spcBef>
                <a:spcPct val="50000"/>
              </a:spcBef>
            </a:pPr>
            <a:r>
              <a:rPr lang="en-US" dirty="0">
                <a:latin typeface="Times" pitchFamily="18" charset="0"/>
              </a:rPr>
              <a:t>01100000=96     3</a:t>
            </a:r>
            <a:r>
              <a:rPr lang="en-US" baseline="30000" dirty="0">
                <a:latin typeface="Times" pitchFamily="18" charset="0"/>
              </a:rPr>
              <a:t>rd</a:t>
            </a:r>
            <a:r>
              <a:rPr lang="en-US" dirty="0">
                <a:latin typeface="Times" pitchFamily="18" charset="0"/>
              </a:rPr>
              <a:t> = 201.70.64.96</a:t>
            </a:r>
          </a:p>
          <a:p>
            <a:pPr algn="just">
              <a:spcBef>
                <a:spcPct val="50000"/>
              </a:spcBef>
            </a:pPr>
            <a:r>
              <a:rPr lang="en-US" dirty="0">
                <a:latin typeface="Times" pitchFamily="18" charset="0"/>
              </a:rPr>
              <a:t>10000000=128         4</a:t>
            </a:r>
            <a:r>
              <a:rPr lang="en-US" baseline="30000" dirty="0">
                <a:latin typeface="Times" pitchFamily="18" charset="0"/>
              </a:rPr>
              <a:t>th</a:t>
            </a:r>
            <a:r>
              <a:rPr lang="en-US" dirty="0">
                <a:latin typeface="Times" pitchFamily="18" charset="0"/>
              </a:rPr>
              <a:t>  =201.70.64.128</a:t>
            </a:r>
          </a:p>
          <a:p>
            <a:pPr algn="just">
              <a:spcBef>
                <a:spcPct val="50000"/>
              </a:spcBef>
            </a:pPr>
            <a:r>
              <a:rPr lang="en-US" dirty="0">
                <a:latin typeface="Times" pitchFamily="18" charset="0"/>
              </a:rPr>
              <a:t>10100000=160      5</a:t>
            </a:r>
            <a:r>
              <a:rPr lang="en-US" baseline="30000" dirty="0">
                <a:latin typeface="Times" pitchFamily="18" charset="0"/>
              </a:rPr>
              <a:t>th</a:t>
            </a:r>
            <a:r>
              <a:rPr lang="en-US" dirty="0">
                <a:latin typeface="Times" pitchFamily="18" charset="0"/>
              </a:rPr>
              <a:t> =201.70.64.160</a:t>
            </a:r>
          </a:p>
          <a:p>
            <a:pPr algn="just">
              <a:spcBef>
                <a:spcPct val="50000"/>
              </a:spcBef>
            </a:pPr>
            <a:r>
              <a:rPr lang="en-US" dirty="0">
                <a:latin typeface="Times" pitchFamily="18" charset="0"/>
              </a:rPr>
              <a:t>11000000=192  6</a:t>
            </a:r>
            <a:r>
              <a:rPr lang="en-US" baseline="30000" dirty="0">
                <a:latin typeface="Times" pitchFamily="18" charset="0"/>
              </a:rPr>
              <a:t>th</a:t>
            </a:r>
            <a:r>
              <a:rPr lang="en-US" dirty="0">
                <a:latin typeface="Times" pitchFamily="18" charset="0"/>
              </a:rPr>
              <a:t>  =201.70.64.192</a:t>
            </a:r>
          </a:p>
          <a:p>
            <a:pPr algn="just">
              <a:spcBef>
                <a:spcPct val="50000"/>
              </a:spcBef>
            </a:pPr>
            <a:r>
              <a:rPr lang="en-US" dirty="0">
                <a:latin typeface="Times" pitchFamily="18" charset="0"/>
              </a:rPr>
              <a:t>111   8</a:t>
            </a:r>
            <a:r>
              <a:rPr lang="en-US" baseline="30000" dirty="0">
                <a:latin typeface="Times" pitchFamily="18" charset="0"/>
              </a:rPr>
              <a:t>th</a:t>
            </a:r>
            <a:r>
              <a:rPr lang="en-US" dirty="0">
                <a:latin typeface="Times" pitchFamily="18" charset="0"/>
              </a:rPr>
              <a:t>   201.70.64.224</a:t>
            </a:r>
          </a:p>
        </p:txBody>
      </p:sp>
    </p:spTree>
    <p:extLst>
      <p:ext uri="{BB962C8B-B14F-4D97-AF65-F5344CB8AC3E}">
        <p14:creationId xmlns:p14="http://schemas.microsoft.com/office/powerpoint/2010/main" val="26028129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ext Box 2"/>
          <p:cNvSpPr txBox="1">
            <a:spLocks noChangeArrowheads="1"/>
          </p:cNvSpPr>
          <p:nvPr/>
        </p:nvSpPr>
        <p:spPr bwMode="auto">
          <a:xfrm>
            <a:off x="971600" y="620688"/>
            <a:ext cx="38619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 (Continued)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899592" y="1222732"/>
            <a:ext cx="7272808" cy="487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700"/>
              </a:spcBef>
            </a:pPr>
            <a:r>
              <a:rPr lang="en-US" sz="1800" u="sng" dirty="0">
                <a:latin typeface="Times" pitchFamily="18" charset="0"/>
              </a:rPr>
              <a:t>11111111 11111111 11111111</a:t>
            </a:r>
            <a:r>
              <a:rPr lang="en-US" sz="1800" b="0" dirty="0">
                <a:latin typeface="Times" pitchFamily="18" charset="0"/>
              </a:rPr>
              <a:t> </a:t>
            </a:r>
            <a:r>
              <a:rPr lang="en-US" sz="1800" u="sng" dirty="0">
                <a:latin typeface="Times" pitchFamily="18" charset="0"/>
              </a:rPr>
              <a:t>111</a:t>
            </a:r>
            <a:r>
              <a:rPr lang="en-US" sz="1800" b="0" dirty="0">
                <a:latin typeface="Times" pitchFamily="18" charset="0"/>
              </a:rPr>
              <a:t>00000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sz="2800" b="0" dirty="0"/>
              <a:t>201.70.64.0</a:t>
            </a:r>
            <a:endParaRPr lang="en-US" sz="2800" b="0" dirty="0">
              <a:latin typeface="Times" pitchFamily="18" charset="0"/>
            </a:endParaRP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b="0" u="sng" dirty="0">
                <a:latin typeface="Times" pitchFamily="18" charset="0"/>
              </a:rPr>
              <a:t>000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b="0" dirty="0">
                <a:latin typeface="Times" pitchFamily="18" charset="0"/>
              </a:rPr>
              <a:t>00100000 =32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b="0" dirty="0">
                <a:latin typeface="Times" pitchFamily="18" charset="0"/>
              </a:rPr>
              <a:t>01000000=64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b="0" dirty="0">
                <a:latin typeface="Times" pitchFamily="18" charset="0"/>
              </a:rPr>
              <a:t>01100000=96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b="0" dirty="0">
                <a:latin typeface="Times" pitchFamily="18" charset="0"/>
              </a:rPr>
              <a:t>10000000=128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b="0" dirty="0">
                <a:latin typeface="Times" pitchFamily="18" charset="0"/>
              </a:rPr>
              <a:t>10100000=160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b="0" dirty="0">
                <a:latin typeface="Times" pitchFamily="18" charset="0"/>
              </a:rPr>
              <a:t>11000000=192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b="0" u="sng" dirty="0">
                <a:latin typeface="Times" pitchFamily="18" charset="0"/>
              </a:rPr>
              <a:t>111</a:t>
            </a:r>
          </a:p>
          <a:p>
            <a:pPr algn="ctr">
              <a:spcBef>
                <a:spcPct val="50000"/>
              </a:spcBef>
              <a:spcAft>
                <a:spcPts val="700"/>
              </a:spcAft>
            </a:pPr>
            <a:r>
              <a:rPr lang="en-US" dirty="0">
                <a:latin typeface="Times" pitchFamily="18" charset="0"/>
              </a:rPr>
              <a:t>255.255.255.224</a:t>
            </a:r>
          </a:p>
          <a:p>
            <a:pPr lvl="1" algn="just">
              <a:spcBef>
                <a:spcPct val="50000"/>
              </a:spcBef>
            </a:pPr>
            <a:r>
              <a:rPr lang="en-US" b="0" dirty="0">
                <a:latin typeface="Times" pitchFamily="18" charset="0"/>
              </a:rPr>
              <a:t>The number of subnets is 8.</a:t>
            </a:r>
            <a:endParaRPr lang="en-US" dirty="0">
              <a:latin typeface="Times" pitchFamily="18" charset="0"/>
            </a:endParaRPr>
          </a:p>
          <a:p>
            <a:pPr lvl="1" algn="just">
              <a:spcBef>
                <a:spcPts val="200"/>
              </a:spcBef>
            </a:pPr>
            <a:r>
              <a:rPr lang="en-US" b="0" dirty="0">
                <a:latin typeface="Times" pitchFamily="18" charset="0"/>
              </a:rPr>
              <a:t>The number of addresses in each subnet is 2</a:t>
            </a:r>
            <a:r>
              <a:rPr lang="en-US" b="0" baseline="30000" dirty="0">
                <a:latin typeface="Times" pitchFamily="18" charset="0"/>
              </a:rPr>
              <a:t>5</a:t>
            </a:r>
            <a:r>
              <a:rPr lang="en-US" b="0" dirty="0">
                <a:latin typeface="Times" pitchFamily="18" charset="0"/>
              </a:rPr>
              <a:t> (5 is the number of 0s) or </a:t>
            </a:r>
            <a:r>
              <a:rPr lang="en-US" b="0" dirty="0" smtClean="0">
                <a:latin typeface="Times" pitchFamily="18" charset="0"/>
              </a:rPr>
              <a:t>32.     See </a:t>
            </a:r>
            <a:r>
              <a:rPr lang="en-US" b="0" dirty="0">
                <a:latin typeface="Times" pitchFamily="18" charset="0"/>
              </a:rPr>
              <a:t>Figure </a:t>
            </a:r>
            <a:r>
              <a:rPr lang="en-US" b="0" dirty="0" smtClean="0">
                <a:latin typeface="Times" pitchFamily="18" charset="0"/>
              </a:rPr>
              <a:t>below</a:t>
            </a:r>
            <a:endParaRPr lang="en-US" b="0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1980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916832"/>
            <a:ext cx="7185025" cy="435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259632" y="836712"/>
            <a:ext cx="20240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</a:rPr>
              <a:t>Example 3</a:t>
            </a:r>
          </a:p>
        </p:txBody>
      </p:sp>
    </p:spTree>
    <p:extLst>
      <p:ext uri="{BB962C8B-B14F-4D97-AF65-F5344CB8AC3E}">
        <p14:creationId xmlns:p14="http://schemas.microsoft.com/office/powerpoint/2010/main" val="218865350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Text Box 2"/>
          <p:cNvSpPr txBox="1">
            <a:spLocks noChangeArrowheads="1"/>
          </p:cNvSpPr>
          <p:nvPr/>
        </p:nvSpPr>
        <p:spPr bwMode="auto">
          <a:xfrm>
            <a:off x="873269" y="611977"/>
            <a:ext cx="20425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4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827584" y="1113125"/>
            <a:ext cx="7272808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800" b="0" dirty="0">
                <a:latin typeface="Times" pitchFamily="18" charset="0"/>
              </a:rPr>
              <a:t>A company is granted the site address 181.56.0.0 (class B). The company needs 1000 subnets. Design the subnets.</a:t>
            </a:r>
          </a:p>
          <a:p>
            <a:pPr algn="just">
              <a:spcBef>
                <a:spcPct val="50000"/>
              </a:spcBef>
            </a:pPr>
            <a:r>
              <a:rPr lang="en-US" sz="2800" b="0" dirty="0">
                <a:latin typeface="Times" pitchFamily="18" charset="0"/>
              </a:rPr>
              <a:t>2</a:t>
            </a:r>
            <a:r>
              <a:rPr lang="en-US" sz="2800" b="0" baseline="30000" dirty="0">
                <a:latin typeface="Times" pitchFamily="18" charset="0"/>
              </a:rPr>
              <a:t>n</a:t>
            </a:r>
            <a:r>
              <a:rPr lang="en-US" sz="2800" b="0" dirty="0">
                <a:latin typeface="Times" pitchFamily="18" charset="0"/>
              </a:rPr>
              <a:t>-2&gt;=1000</a:t>
            </a:r>
          </a:p>
          <a:p>
            <a:pPr algn="just">
              <a:spcBef>
                <a:spcPct val="50000"/>
              </a:spcBef>
            </a:pPr>
            <a:r>
              <a:rPr lang="en-US" sz="2800" b="0" dirty="0">
                <a:latin typeface="Times" pitchFamily="18" charset="0"/>
              </a:rPr>
              <a:t>N=10</a:t>
            </a:r>
          </a:p>
          <a:p>
            <a:pPr algn="just">
              <a:spcBef>
                <a:spcPct val="50000"/>
              </a:spcBef>
            </a:pPr>
            <a:r>
              <a:rPr lang="en-US" sz="2800" b="0" dirty="0">
                <a:latin typeface="Times" pitchFamily="18" charset="0"/>
              </a:rPr>
              <a:t>2</a:t>
            </a:r>
            <a:r>
              <a:rPr lang="en-US" sz="2800" b="0" baseline="30000" dirty="0">
                <a:latin typeface="Times" pitchFamily="18" charset="0"/>
              </a:rPr>
              <a:t>10</a:t>
            </a:r>
            <a:r>
              <a:rPr lang="en-US" sz="2800" b="0" dirty="0">
                <a:latin typeface="Times" pitchFamily="18" charset="0"/>
              </a:rPr>
              <a:t>=1024</a:t>
            </a:r>
          </a:p>
        </p:txBody>
      </p:sp>
      <p:sp>
        <p:nvSpPr>
          <p:cNvPr id="184324" name="Text Box 4"/>
          <p:cNvSpPr txBox="1">
            <a:spLocks noChangeArrowheads="1"/>
          </p:cNvSpPr>
          <p:nvPr/>
        </p:nvSpPr>
        <p:spPr bwMode="auto">
          <a:xfrm>
            <a:off x="769964" y="4437112"/>
            <a:ext cx="16417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769964" y="5013176"/>
            <a:ext cx="74024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 b="0" dirty="0">
                <a:latin typeface="Times" pitchFamily="18" charset="0"/>
              </a:rPr>
              <a:t>The number of 1s in the default mask is 16 (class B).</a:t>
            </a:r>
          </a:p>
        </p:txBody>
      </p:sp>
    </p:spTree>
    <p:extLst>
      <p:ext uri="{BB962C8B-B14F-4D97-AF65-F5344CB8AC3E}">
        <p14:creationId xmlns:p14="http://schemas.microsoft.com/office/powerpoint/2010/main" val="4279897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ext Box 2"/>
          <p:cNvSpPr txBox="1">
            <a:spLocks noChangeArrowheads="1"/>
          </p:cNvSpPr>
          <p:nvPr/>
        </p:nvSpPr>
        <p:spPr bwMode="auto">
          <a:xfrm>
            <a:off x="854061" y="828001"/>
            <a:ext cx="38619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 (Continued)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827584" y="1724079"/>
            <a:ext cx="7344816" cy="3495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700"/>
              </a:spcBef>
            </a:pPr>
            <a:r>
              <a:rPr lang="en-US" sz="2400" b="0" dirty="0">
                <a:latin typeface="Times" pitchFamily="18" charset="0"/>
              </a:rPr>
              <a:t>The company needs 1000 subnets. This number is not a power of 2. The next number that is a power of 2 is 1024 (2</a:t>
            </a:r>
            <a:r>
              <a:rPr lang="en-US" sz="2400" b="0" baseline="30000" dirty="0">
                <a:latin typeface="Times" pitchFamily="18" charset="0"/>
              </a:rPr>
              <a:t>10</a:t>
            </a:r>
            <a:r>
              <a:rPr lang="en-US" sz="2400" b="0" dirty="0">
                <a:latin typeface="Times" pitchFamily="18" charset="0"/>
              </a:rPr>
              <a:t>). We need 10 more 1s in the subnet mask.</a:t>
            </a:r>
          </a:p>
          <a:p>
            <a:pPr algn="just">
              <a:spcBef>
                <a:spcPts val="700"/>
              </a:spcBef>
            </a:pPr>
            <a:r>
              <a:rPr lang="en-US" sz="2400" b="0" dirty="0">
                <a:latin typeface="Times" pitchFamily="18" charset="0"/>
              </a:rPr>
              <a:t>The total number of 1s in the subnet mask is 26 (16 </a:t>
            </a:r>
            <a:r>
              <a:rPr lang="en-US" sz="2400" b="0" dirty="0">
                <a:latin typeface="Symbol" pitchFamily="18" charset="2"/>
              </a:rPr>
              <a:t>+</a:t>
            </a:r>
            <a:r>
              <a:rPr lang="en-US" sz="2400" b="0" dirty="0">
                <a:latin typeface="Times" pitchFamily="18" charset="0"/>
              </a:rPr>
              <a:t> 10).</a:t>
            </a:r>
          </a:p>
          <a:p>
            <a:pPr algn="just">
              <a:spcBef>
                <a:spcPts val="700"/>
              </a:spcBef>
            </a:pPr>
            <a:r>
              <a:rPr lang="en-US" sz="2400" b="0" dirty="0">
                <a:latin typeface="Times" pitchFamily="18" charset="0"/>
              </a:rPr>
              <a:t>The total number of 0s is </a:t>
            </a:r>
            <a:r>
              <a:rPr lang="en-US" sz="2400" b="0" dirty="0" smtClean="0">
                <a:latin typeface="Times" pitchFamily="18" charset="0"/>
              </a:rPr>
              <a:t>6= </a:t>
            </a:r>
            <a:r>
              <a:rPr lang="en-US" sz="2400" b="0" dirty="0">
                <a:latin typeface="Times" pitchFamily="18" charset="0"/>
              </a:rPr>
              <a:t>(32 </a:t>
            </a:r>
            <a:r>
              <a:rPr lang="en-US" sz="2400" b="0" dirty="0">
                <a:latin typeface="Symbol" pitchFamily="18" charset="2"/>
              </a:rPr>
              <a:t>-</a:t>
            </a:r>
            <a:r>
              <a:rPr lang="en-US" sz="2400" b="0" dirty="0">
                <a:latin typeface="Times" pitchFamily="18" charset="0"/>
              </a:rPr>
              <a:t> 26).</a:t>
            </a:r>
          </a:p>
          <a:p>
            <a:pPr algn="just">
              <a:spcBef>
                <a:spcPts val="700"/>
              </a:spcBef>
            </a:pPr>
            <a:r>
              <a:rPr lang="en-US" sz="2400" b="0" dirty="0">
                <a:latin typeface="Times" pitchFamily="18" charset="0"/>
              </a:rPr>
              <a:t>11111111. 11111111.00000000.00000000/16</a:t>
            </a:r>
          </a:p>
          <a:p>
            <a:pPr algn="just">
              <a:spcBef>
                <a:spcPts val="700"/>
              </a:spcBef>
            </a:pPr>
            <a:r>
              <a:rPr lang="en-US" sz="2400" b="0" dirty="0">
                <a:latin typeface="Times" pitchFamily="18" charset="0"/>
              </a:rPr>
              <a:t>11111111. 11111111. 11111111.11000000/26</a:t>
            </a:r>
          </a:p>
          <a:p>
            <a:pPr algn="just">
              <a:spcBef>
                <a:spcPts val="700"/>
              </a:spcBef>
            </a:pPr>
            <a:endParaRPr lang="en-US" sz="2400" b="0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87919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ext Box 2"/>
          <p:cNvSpPr txBox="1">
            <a:spLocks noChangeArrowheads="1"/>
          </p:cNvSpPr>
          <p:nvPr/>
        </p:nvSpPr>
        <p:spPr bwMode="auto">
          <a:xfrm>
            <a:off x="854061" y="755993"/>
            <a:ext cx="38619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 (Continued)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115616" y="1412776"/>
            <a:ext cx="6552728" cy="445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700"/>
              </a:spcBef>
            </a:pPr>
            <a:r>
              <a:rPr lang="en-US" sz="2000" b="0" dirty="0">
                <a:latin typeface="Times" pitchFamily="18" charset="0"/>
              </a:rPr>
              <a:t>The mask is</a:t>
            </a:r>
          </a:p>
          <a:p>
            <a:pPr algn="just">
              <a:spcBef>
                <a:spcPts val="700"/>
              </a:spcBef>
            </a:pPr>
            <a:r>
              <a:rPr lang="en-US" sz="2000" dirty="0">
                <a:latin typeface="Times" pitchFamily="18" charset="0"/>
              </a:rPr>
              <a:t>    </a:t>
            </a:r>
            <a:r>
              <a:rPr lang="en-US" sz="2000" b="0" u="sng" dirty="0">
                <a:latin typeface="Times" pitchFamily="18" charset="0"/>
              </a:rPr>
              <a:t>11111111 11111111 11111111</a:t>
            </a:r>
            <a:r>
              <a:rPr lang="en-US" sz="2000" dirty="0">
                <a:latin typeface="Times" pitchFamily="18" charset="0"/>
              </a:rPr>
              <a:t> </a:t>
            </a:r>
            <a:r>
              <a:rPr lang="en-US" sz="2000" b="0" u="sng" dirty="0">
                <a:latin typeface="Times" pitchFamily="18" charset="0"/>
              </a:rPr>
              <a:t>11</a:t>
            </a:r>
            <a:r>
              <a:rPr lang="en-US" sz="2000" b="0" dirty="0">
                <a:latin typeface="Times" pitchFamily="18" charset="0"/>
              </a:rPr>
              <a:t>000000</a:t>
            </a:r>
          </a:p>
          <a:p>
            <a:pPr algn="just">
              <a:spcBef>
                <a:spcPts val="700"/>
              </a:spcBef>
            </a:pPr>
            <a:r>
              <a:rPr lang="en-US" sz="2000" b="0" dirty="0">
                <a:latin typeface="Times" pitchFamily="18" charset="0"/>
              </a:rPr>
              <a:t>                                or </a:t>
            </a:r>
          </a:p>
          <a:p>
            <a:pPr algn="just">
              <a:spcBef>
                <a:spcPts val="700"/>
              </a:spcBef>
            </a:pPr>
            <a:r>
              <a:rPr lang="en-US" sz="2000" b="0" dirty="0">
                <a:latin typeface="Times" pitchFamily="18" charset="0"/>
              </a:rPr>
              <a:t>1111111111  (1 or/and 0)</a:t>
            </a:r>
          </a:p>
          <a:p>
            <a:pPr algn="just">
              <a:spcBef>
                <a:spcPts val="700"/>
              </a:spcBef>
            </a:pPr>
            <a:r>
              <a:rPr lang="en-US" sz="2000" b="0" dirty="0">
                <a:latin typeface="Times" pitchFamily="18" charset="0"/>
              </a:rPr>
              <a:t>2</a:t>
            </a:r>
            <a:r>
              <a:rPr lang="en-US" sz="2000" b="0" baseline="30000" dirty="0">
                <a:latin typeface="Times" pitchFamily="18" charset="0"/>
              </a:rPr>
              <a:t>10</a:t>
            </a:r>
          </a:p>
          <a:p>
            <a:pPr algn="just">
              <a:spcBef>
                <a:spcPts val="700"/>
              </a:spcBef>
            </a:pPr>
            <a:r>
              <a:rPr lang="en-US" sz="2000" b="0" u="sng" baseline="30000" dirty="0">
                <a:latin typeface="Times" pitchFamily="18" charset="0"/>
              </a:rPr>
              <a:t>00000000.00</a:t>
            </a:r>
          </a:p>
          <a:p>
            <a:pPr algn="just">
              <a:spcBef>
                <a:spcPts val="700"/>
              </a:spcBef>
            </a:pPr>
            <a:r>
              <a:rPr lang="en-US" sz="2000" b="0" baseline="30000" dirty="0">
                <a:latin typeface="Times" pitchFamily="18" charset="0"/>
              </a:rPr>
              <a:t>0000000.01 </a:t>
            </a:r>
          </a:p>
          <a:p>
            <a:pPr algn="just">
              <a:spcBef>
                <a:spcPts val="700"/>
              </a:spcBef>
            </a:pPr>
            <a:r>
              <a:rPr lang="en-US" sz="2000" b="0" baseline="30000" dirty="0">
                <a:latin typeface="Times" pitchFamily="18" charset="0"/>
              </a:rPr>
              <a:t>0000000.10 </a:t>
            </a:r>
          </a:p>
          <a:p>
            <a:pPr algn="just">
              <a:spcBef>
                <a:spcPts val="700"/>
              </a:spcBef>
            </a:pPr>
            <a:r>
              <a:rPr lang="en-US" sz="2000" b="0" baseline="30000" dirty="0">
                <a:latin typeface="Times" pitchFamily="18" charset="0"/>
              </a:rPr>
              <a:t>0000000.11</a:t>
            </a:r>
          </a:p>
          <a:p>
            <a:pPr algn="just">
              <a:spcBef>
                <a:spcPts val="700"/>
              </a:spcBef>
            </a:pPr>
            <a:r>
              <a:rPr lang="en-US" sz="2000" b="0" baseline="30000" dirty="0">
                <a:latin typeface="Times" pitchFamily="18" charset="0"/>
              </a:rPr>
              <a:t>00000001.00</a:t>
            </a:r>
          </a:p>
          <a:p>
            <a:pPr algn="just">
              <a:spcBef>
                <a:spcPts val="700"/>
              </a:spcBef>
            </a:pPr>
            <a:r>
              <a:rPr lang="en-US" sz="2000" b="0" baseline="30000" dirty="0">
                <a:latin typeface="Times" pitchFamily="18" charset="0"/>
              </a:rPr>
              <a:t>00000001.10</a:t>
            </a:r>
          </a:p>
          <a:p>
            <a:pPr algn="just">
              <a:spcBef>
                <a:spcPts val="700"/>
              </a:spcBef>
            </a:pPr>
            <a:r>
              <a:rPr lang="en-US" sz="2000" b="0" baseline="30000" dirty="0">
                <a:latin typeface="Times" pitchFamily="18" charset="0"/>
              </a:rPr>
              <a:t>….</a:t>
            </a:r>
          </a:p>
          <a:p>
            <a:pPr algn="just">
              <a:spcBef>
                <a:spcPts val="700"/>
              </a:spcBef>
            </a:pPr>
            <a:r>
              <a:rPr lang="en-US" sz="2000" b="0" u="sng" baseline="30000" dirty="0" smtClean="0">
                <a:latin typeface="Times" pitchFamily="18" charset="0"/>
              </a:rPr>
              <a:t>11111111.11000000</a:t>
            </a:r>
            <a:endParaRPr lang="en-US" sz="2000" b="0" u="sng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626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4CF5-F86C-415A-97BE-820739001C1A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71600" y="2555684"/>
            <a:ext cx="7272808" cy="2208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700"/>
              </a:spcBef>
            </a:pPr>
            <a:r>
              <a:rPr lang="en-US" sz="2400" dirty="0">
                <a:latin typeface="Times" pitchFamily="18" charset="0"/>
              </a:rPr>
              <a:t> 255.255.255.192.</a:t>
            </a:r>
          </a:p>
          <a:p>
            <a:pPr algn="just">
              <a:spcBef>
                <a:spcPts val="700"/>
              </a:spcBef>
            </a:pPr>
            <a:r>
              <a:rPr lang="en-US" sz="2400" dirty="0">
                <a:latin typeface="Times" pitchFamily="18" charset="0"/>
              </a:rPr>
              <a:t>The number of subnets is 1024.</a:t>
            </a:r>
          </a:p>
          <a:p>
            <a:pPr algn="just">
              <a:spcBef>
                <a:spcPts val="700"/>
              </a:spcBef>
            </a:pPr>
            <a:r>
              <a:rPr lang="en-US" sz="2400" dirty="0">
                <a:latin typeface="Times" pitchFamily="18" charset="0"/>
              </a:rPr>
              <a:t>The number of addresses in each subnet is 2</a:t>
            </a:r>
            <a:r>
              <a:rPr lang="en-US" sz="2400" baseline="30000" dirty="0">
                <a:latin typeface="Times" pitchFamily="18" charset="0"/>
              </a:rPr>
              <a:t>6</a:t>
            </a:r>
            <a:r>
              <a:rPr lang="en-US" sz="2400" dirty="0">
                <a:latin typeface="Times" pitchFamily="18" charset="0"/>
              </a:rPr>
              <a:t> (6 is the number of 0s) or 64.</a:t>
            </a:r>
          </a:p>
          <a:p>
            <a:pPr algn="just">
              <a:spcBef>
                <a:spcPts val="700"/>
              </a:spcBef>
            </a:pPr>
            <a:r>
              <a:rPr lang="en-US" sz="2400" dirty="0">
                <a:latin typeface="Times" pitchFamily="18" charset="0"/>
              </a:rPr>
              <a:t>See </a:t>
            </a:r>
            <a:r>
              <a:rPr lang="en-US" sz="2400" dirty="0" smtClean="0">
                <a:latin typeface="Times" pitchFamily="18" charset="0"/>
              </a:rPr>
              <a:t>Figure below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86679553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700808"/>
            <a:ext cx="6216650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763688" y="761330"/>
            <a:ext cx="20240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</a:rPr>
              <a:t>Example 4</a:t>
            </a:r>
          </a:p>
        </p:txBody>
      </p:sp>
    </p:spTree>
    <p:extLst>
      <p:ext uri="{BB962C8B-B14F-4D97-AF65-F5344CB8AC3E}">
        <p14:creationId xmlns:p14="http://schemas.microsoft.com/office/powerpoint/2010/main" val="228677535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629400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End 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Slide 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Show # 6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en-US" sz="96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72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smtClean="0">
                <a:solidFill>
                  <a:srgbClr val="0070C0"/>
                </a:solidFill>
              </a:rPr>
              <a:t>L.Rania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632D-6E90-46EC-A1FA-0B85F6C945F7}" type="datetime1">
              <a:rPr lang="en-US" smtClean="0"/>
              <a:t>3/17/2012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5433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130009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321:Networks Protocols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068960"/>
            <a:ext cx="6912768" cy="2191662"/>
          </a:xfrm>
        </p:spPr>
        <p:txBody>
          <a:bodyPr>
            <a:noAutofit/>
          </a:bodyPr>
          <a:lstStyle/>
          <a:p>
            <a:pPr rtl="0"/>
            <a:r>
              <a:rPr lang="ar-SA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Lecture # 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7: </a:t>
            </a:r>
          </a:p>
          <a:p>
            <a:pPr rtl="0"/>
            <a:r>
              <a:rPr lang="en-US" altLang="en-US" sz="3600" b="1" dirty="0" err="1" smtClean="0">
                <a:solidFill>
                  <a:srgbClr val="00B0F0"/>
                </a:solidFill>
                <a:latin typeface="+mj-lt"/>
              </a:rPr>
              <a:t>Supernetting</a:t>
            </a:r>
            <a:endParaRPr lang="en-US" altLang="en-US" sz="3600" b="1" dirty="0" smtClean="0">
              <a:solidFill>
                <a:srgbClr val="00B0F0"/>
              </a:solidFill>
              <a:latin typeface="+mj-lt"/>
            </a:endParaRPr>
          </a:p>
          <a:p>
            <a:r>
              <a:rPr lang="en-US" altLang="en-US" sz="3600" dirty="0">
                <a:solidFill>
                  <a:srgbClr val="00B0F0"/>
                </a:solidFill>
                <a:latin typeface="+mj-lt"/>
              </a:rPr>
              <a:t/>
            </a:r>
            <a:br>
              <a:rPr lang="en-US" altLang="en-US" sz="3600" dirty="0">
                <a:solidFill>
                  <a:srgbClr val="00B0F0"/>
                </a:solidFill>
                <a:latin typeface="+mj-lt"/>
              </a:rPr>
            </a:br>
            <a:r>
              <a:rPr lang="en-US" sz="3600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:</a:t>
            </a:r>
          </a:p>
          <a:p>
            <a:endParaRPr lang="en-US" sz="3600" dirty="0">
              <a:solidFill>
                <a:srgbClr val="00B0F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E75F-5752-477D-8FD1-9914947C9ACD}" type="datetime1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219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775"/>
            <a:ext cx="7092776" cy="419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894013" y="617314"/>
            <a:ext cx="29956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</a:rPr>
              <a:t>A </a:t>
            </a:r>
            <a:r>
              <a:rPr lang="en-US" sz="3200" i="1" u="sng" dirty="0" err="1">
                <a:solidFill>
                  <a:schemeClr val="bg2">
                    <a:lumMod val="50000"/>
                  </a:schemeClr>
                </a:solidFill>
              </a:rPr>
              <a:t>supernetwork</a:t>
            </a:r>
            <a:endParaRPr lang="en-US" sz="3200" i="1" u="sng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15041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971600" y="609600"/>
            <a:ext cx="7272808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i="1" u="sng" dirty="0">
                <a:solidFill>
                  <a:schemeClr val="bg2">
                    <a:lumMod val="50000"/>
                  </a:schemeClr>
                </a:solidFill>
                <a:latin typeface="Times" pitchFamily="18" charset="0"/>
              </a:rPr>
              <a:t>Rules:</a:t>
            </a:r>
            <a:r>
              <a:rPr lang="ar-SA" sz="2800" b="1" i="1" u="sng" dirty="0">
                <a:solidFill>
                  <a:schemeClr val="bg2">
                    <a:lumMod val="50000"/>
                  </a:schemeClr>
                </a:solidFill>
                <a:latin typeface="Times" pitchFamily="18" charset="0"/>
                <a:cs typeface="Arial" pitchFamily="34" charset="0"/>
              </a:rPr>
              <a:t>قواعد </a:t>
            </a:r>
            <a:endParaRPr lang="en-US" sz="2800" b="1" i="1" u="sng" dirty="0">
              <a:solidFill>
                <a:schemeClr val="bg2">
                  <a:lumMod val="50000"/>
                </a:schemeClr>
              </a:solidFill>
              <a:latin typeface="Times" pitchFamily="18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2000" b="0" dirty="0">
                <a:latin typeface="Times" pitchFamily="18" charset="0"/>
              </a:rPr>
              <a:t>** The number of blocks must be a power of 2 (1, 2, 4, 8, 16, . . .).</a:t>
            </a:r>
          </a:p>
          <a:p>
            <a:pPr algn="r" rtl="1">
              <a:spcBef>
                <a:spcPct val="50000"/>
              </a:spcBef>
            </a:pPr>
            <a:r>
              <a:rPr lang="ar-SA" sz="2000" b="0" dirty="0">
                <a:latin typeface="Times" pitchFamily="18" charset="0"/>
                <a:cs typeface="Arial" pitchFamily="34" charset="0"/>
              </a:rPr>
              <a:t>عدد الكتل في الشبكة يجب ان يكون من مضاعفات الرقم 2</a:t>
            </a:r>
            <a:endParaRPr lang="en-US" sz="2000" b="0" dirty="0">
              <a:latin typeface="Times" pitchFamily="18" charset="0"/>
              <a:cs typeface="Arial" pitchFamily="34" charset="0"/>
            </a:endParaRPr>
          </a:p>
          <a:p>
            <a:pPr algn="l">
              <a:spcBef>
                <a:spcPct val="50000"/>
              </a:spcBef>
            </a:pPr>
            <a:r>
              <a:rPr lang="en-US" sz="2000" b="0" dirty="0">
                <a:latin typeface="Times" pitchFamily="18" charset="0"/>
              </a:rPr>
              <a:t>** The blocks must be contiguous in the address space (no gaps between the blocks</a:t>
            </a:r>
            <a:r>
              <a:rPr lang="en-US" sz="2000" b="0" dirty="0" smtClean="0">
                <a:latin typeface="Times" pitchFamily="18" charset="0"/>
              </a:rPr>
              <a:t>).</a:t>
            </a:r>
          </a:p>
          <a:p>
            <a:pPr algn="r" rtl="1">
              <a:spcBef>
                <a:spcPct val="50000"/>
              </a:spcBef>
            </a:pPr>
            <a:r>
              <a:rPr lang="ar-SA" sz="2000" b="0" dirty="0" smtClean="0">
                <a:latin typeface="Times" pitchFamily="18" charset="0"/>
                <a:cs typeface="Arial" pitchFamily="34" charset="0"/>
              </a:rPr>
              <a:t>يجب </a:t>
            </a:r>
            <a:r>
              <a:rPr lang="ar-SA" sz="2000" b="0" dirty="0">
                <a:latin typeface="Times" pitchFamily="18" charset="0"/>
                <a:cs typeface="Arial" pitchFamily="34" charset="0"/>
              </a:rPr>
              <a:t>ان تكون ارقام الكتل متصلة ( لا يوجد فراغات بين الكتل</a:t>
            </a:r>
            <a:r>
              <a:rPr lang="ar-SA" sz="2000" b="0" dirty="0" smtClean="0">
                <a:latin typeface="Times" pitchFamily="18" charset="0"/>
                <a:cs typeface="Arial" pitchFamily="34" charset="0"/>
              </a:rPr>
              <a:t>)</a:t>
            </a:r>
            <a:endParaRPr lang="en-US" sz="2000" b="0" dirty="0">
              <a:latin typeface="Times" pitchFamily="18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2000" b="0" dirty="0">
                <a:latin typeface="Times" pitchFamily="18" charset="0"/>
              </a:rPr>
              <a:t>** The third byte of the first address in the superblock must be evenly divisible by the number of blocks. In other words, if the number of blocks is </a:t>
            </a:r>
            <a:r>
              <a:rPr lang="en-US" sz="2000" b="0" i="1" dirty="0">
                <a:latin typeface="Times" pitchFamily="18" charset="0"/>
              </a:rPr>
              <a:t>N</a:t>
            </a:r>
            <a:r>
              <a:rPr lang="en-US" sz="2000" b="0" dirty="0">
                <a:latin typeface="Times" pitchFamily="18" charset="0"/>
              </a:rPr>
              <a:t>, the third byte must be divisible by </a:t>
            </a:r>
            <a:r>
              <a:rPr lang="en-US" sz="2000" b="0" i="1" dirty="0">
                <a:latin typeface="Times" pitchFamily="18" charset="0"/>
              </a:rPr>
              <a:t>N</a:t>
            </a:r>
            <a:r>
              <a:rPr lang="en-US" sz="2000" b="0" dirty="0">
                <a:latin typeface="Times" pitchFamily="18" charset="0"/>
              </a:rPr>
              <a:t>. </a:t>
            </a:r>
          </a:p>
          <a:p>
            <a:pPr algn="r" rtl="1">
              <a:spcBef>
                <a:spcPct val="50000"/>
              </a:spcBef>
            </a:pPr>
            <a:r>
              <a:rPr lang="ar-SA" sz="2000" b="0" dirty="0">
                <a:latin typeface="Times" pitchFamily="18" charset="0"/>
                <a:cs typeface="Arial" pitchFamily="34" charset="0"/>
              </a:rPr>
              <a:t>الخانة الثالثة من العنوان الاول في الشبكة الفرعية العظمى يجب ان يقبل القسمة على عدد الكتل </a:t>
            </a:r>
          </a:p>
          <a:p>
            <a:pPr algn="r" rtl="1">
              <a:spcBef>
                <a:spcPct val="50000"/>
              </a:spcBef>
            </a:pPr>
            <a:r>
              <a:rPr lang="ar-SA" sz="2000" b="0" dirty="0">
                <a:latin typeface="Times" pitchFamily="18" charset="0"/>
                <a:cs typeface="Arial" pitchFamily="34" charset="0"/>
              </a:rPr>
              <a:t>لو كان عدد الكتل يساوي نون فيجب ان تقبل الخانة الثالثة القسمة على نون  </a:t>
            </a:r>
            <a:endParaRPr lang="en-US" sz="2000" b="0" dirty="0">
              <a:latin typeface="Times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94541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ext Box 2"/>
          <p:cNvSpPr txBox="1">
            <a:spLocks noChangeArrowheads="1"/>
          </p:cNvSpPr>
          <p:nvPr/>
        </p:nvSpPr>
        <p:spPr bwMode="auto">
          <a:xfrm>
            <a:off x="914693" y="828001"/>
            <a:ext cx="2145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</a:t>
            </a:r>
            <a:r>
              <a:rPr lang="en-US" sz="3200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</a:t>
            </a:r>
            <a:endParaRPr lang="en-US" sz="3200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827583" y="1639828"/>
            <a:ext cx="7488833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>
                <a:latin typeface="Times" pitchFamily="18" charset="0"/>
              </a:rPr>
              <a:t>A company needs 600 addresses. Which of the following set of class C blocks can be used to form a </a:t>
            </a:r>
            <a:r>
              <a:rPr lang="en-US" sz="2000" b="0" dirty="0" err="1">
                <a:latin typeface="Times" pitchFamily="18" charset="0"/>
              </a:rPr>
              <a:t>supernet</a:t>
            </a:r>
            <a:r>
              <a:rPr lang="en-US" sz="2000" b="0" dirty="0">
                <a:latin typeface="Times" pitchFamily="18" charset="0"/>
              </a:rPr>
              <a:t> for this company?</a:t>
            </a:r>
          </a:p>
          <a:p>
            <a:pPr algn="just" rtl="1">
              <a:spcBef>
                <a:spcPct val="50000"/>
              </a:spcBef>
            </a:pPr>
            <a:r>
              <a:rPr lang="en-US" sz="2000" dirty="0">
                <a:latin typeface="Times" pitchFamily="18" charset="0"/>
              </a:rPr>
              <a:t>198.47.32.0 	198.47.33.0	198.47.34.0  </a:t>
            </a:r>
            <a:r>
              <a:rPr lang="ar-SA" sz="2000" dirty="0">
                <a:latin typeface="Times" pitchFamily="18" charset="0"/>
              </a:rPr>
              <a:t>   ليس من مضاعفات الرقم 2</a:t>
            </a:r>
            <a:endParaRPr lang="en-US" sz="2000" dirty="0">
              <a:latin typeface="Times" pitchFamily="18" charset="0"/>
            </a:endParaRPr>
          </a:p>
          <a:p>
            <a:pPr algn="just" rtl="1">
              <a:spcBef>
                <a:spcPct val="50000"/>
              </a:spcBef>
            </a:pPr>
            <a:r>
              <a:rPr lang="en-US" sz="2000" dirty="0">
                <a:latin typeface="Times" pitchFamily="18" charset="0"/>
              </a:rPr>
              <a:t>198.47.32.0	198.47.42.0 	198.47.52.0 	198.47.62.0</a:t>
            </a:r>
            <a:r>
              <a:rPr lang="ar-SA" sz="2000" dirty="0">
                <a:latin typeface="Times" pitchFamily="18" charset="0"/>
              </a:rPr>
              <a:t> ليست متصلة  لا تعتبر جزء من السوبرنت</a:t>
            </a:r>
            <a:endParaRPr lang="en-US" sz="2000" dirty="0">
              <a:latin typeface="Times" pitchFamily="18" charset="0"/>
            </a:endParaRPr>
          </a:p>
          <a:p>
            <a:pPr algn="just" rtl="1">
              <a:spcBef>
                <a:spcPct val="50000"/>
              </a:spcBef>
            </a:pPr>
            <a:r>
              <a:rPr lang="en-US" sz="2000" dirty="0">
                <a:latin typeface="Times" pitchFamily="18" charset="0"/>
              </a:rPr>
              <a:t>198.47.31.0	198.47.32.0 	198.47.33.0 	198.47.34.0</a:t>
            </a:r>
            <a:r>
              <a:rPr lang="ar-SA" sz="2000" dirty="0">
                <a:latin typeface="Times" pitchFamily="18" charset="0"/>
              </a:rPr>
              <a:t> </a:t>
            </a:r>
            <a:r>
              <a:rPr lang="ar-SA" sz="2000" dirty="0" smtClean="0">
                <a:latin typeface="Times" pitchFamily="18" charset="0"/>
              </a:rPr>
              <a:t>ليست </a:t>
            </a:r>
          </a:p>
          <a:p>
            <a:pPr algn="just" rtl="1">
              <a:spcBef>
                <a:spcPct val="50000"/>
              </a:spcBef>
            </a:pPr>
            <a:r>
              <a:rPr lang="ar-SA" sz="2000" dirty="0" smtClean="0">
                <a:latin typeface="Times" pitchFamily="18" charset="0"/>
              </a:rPr>
              <a:t> </a:t>
            </a:r>
            <a:r>
              <a:rPr lang="ar-SA" sz="2000" dirty="0">
                <a:latin typeface="Times" pitchFamily="18" charset="0"/>
              </a:rPr>
              <a:t>جزء من السوبرنت لان الخانة الثالثة من العنوان الاول لا يقسم على عدد الكتل (4)</a:t>
            </a:r>
            <a:endParaRPr lang="en-US" sz="2000" dirty="0">
              <a:latin typeface="Times" pitchFamily="18" charset="0"/>
            </a:endParaRPr>
          </a:p>
          <a:p>
            <a:pPr algn="just" rtl="1">
              <a:spcBef>
                <a:spcPct val="50000"/>
              </a:spcBef>
            </a:pPr>
            <a:r>
              <a:rPr lang="en-US" sz="2000" dirty="0">
                <a:latin typeface="Times" pitchFamily="18" charset="0"/>
              </a:rPr>
              <a:t>198.47.32.0 	198.47.33.0 	198.47.34.0 	198.47.35.0</a:t>
            </a:r>
          </a:p>
          <a:p>
            <a:pPr algn="just" rtl="1">
              <a:spcBef>
                <a:spcPct val="50000"/>
              </a:spcBef>
            </a:pPr>
            <a:r>
              <a:rPr lang="ar-SA" sz="2000" dirty="0">
                <a:latin typeface="Times" pitchFamily="18" charset="0"/>
              </a:rPr>
              <a:t>حققت كل الشروط اذن هي تكون جزء من السوبرنت</a:t>
            </a:r>
            <a:endParaRPr lang="en-US" sz="2000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92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913980" y="683985"/>
            <a:ext cx="16417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755576" y="1343665"/>
            <a:ext cx="756084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en-US" sz="2400" dirty="0">
                <a:latin typeface="Times" pitchFamily="18" charset="0"/>
              </a:rPr>
              <a:t>1: No, there are only three blocks. </a:t>
            </a:r>
            <a:endParaRPr lang="ar-SA" sz="2400" dirty="0" smtClean="0">
              <a:latin typeface="Times" pitchFamily="18" charset="0"/>
            </a:endParaRPr>
          </a:p>
          <a:p>
            <a:pPr algn="justLow" rtl="1">
              <a:spcBef>
                <a:spcPct val="50000"/>
              </a:spcBef>
            </a:pPr>
            <a:r>
              <a:rPr lang="ar-SA" sz="2400" dirty="0" smtClean="0">
                <a:latin typeface="Times" pitchFamily="18" charset="0"/>
                <a:cs typeface="Arial" pitchFamily="34" charset="0"/>
              </a:rPr>
              <a:t>فقط </a:t>
            </a:r>
            <a:r>
              <a:rPr lang="ar-SA" sz="2400" dirty="0">
                <a:latin typeface="Times" pitchFamily="18" charset="0"/>
                <a:cs typeface="Arial" pitchFamily="34" charset="0"/>
              </a:rPr>
              <a:t>3 كتل وهي ليست من مضاعفات </a:t>
            </a:r>
            <a:r>
              <a:rPr lang="ar-SA" sz="2400" dirty="0" smtClean="0">
                <a:latin typeface="Times" pitchFamily="18" charset="0"/>
                <a:cs typeface="Arial" pitchFamily="34" charset="0"/>
              </a:rPr>
              <a:t>الرقم </a:t>
            </a:r>
            <a:r>
              <a:rPr lang="ar-SA" sz="2400" dirty="0">
                <a:latin typeface="Times" pitchFamily="18" charset="0"/>
                <a:cs typeface="Arial" pitchFamily="34" charset="0"/>
              </a:rPr>
              <a:t>اثنان</a:t>
            </a:r>
            <a:endParaRPr lang="en-US" sz="2400" dirty="0">
              <a:latin typeface="Times" pitchFamily="18" charset="0"/>
              <a:cs typeface="Arial" pitchFamily="34" charset="0"/>
            </a:endParaRPr>
          </a:p>
          <a:p>
            <a:pPr algn="justLow">
              <a:spcBef>
                <a:spcPct val="50000"/>
              </a:spcBef>
            </a:pPr>
            <a:r>
              <a:rPr lang="en-US" sz="2400" dirty="0">
                <a:latin typeface="Times" pitchFamily="18" charset="0"/>
              </a:rPr>
              <a:t>2: No, the blocks are not contiguous</a:t>
            </a:r>
            <a:r>
              <a:rPr lang="en-US" sz="2400" dirty="0" smtClean="0">
                <a:latin typeface="Times" pitchFamily="18" charset="0"/>
              </a:rPr>
              <a:t>.</a:t>
            </a:r>
          </a:p>
          <a:p>
            <a:pPr algn="justLow" rtl="1">
              <a:spcBef>
                <a:spcPct val="50000"/>
              </a:spcBef>
            </a:pPr>
            <a:r>
              <a:rPr lang="ar-SA" sz="2400" dirty="0" smtClean="0">
                <a:latin typeface="Times" pitchFamily="18" charset="0"/>
                <a:cs typeface="Arial" pitchFamily="34" charset="0"/>
              </a:rPr>
              <a:t>الكتل </a:t>
            </a:r>
            <a:r>
              <a:rPr lang="ar-SA" sz="2400" dirty="0">
                <a:latin typeface="Times" pitchFamily="18" charset="0"/>
                <a:cs typeface="Arial" pitchFamily="34" charset="0"/>
              </a:rPr>
              <a:t>غير متصلة (فراغات بين الكتل)</a:t>
            </a:r>
            <a:endParaRPr lang="en-US" sz="2400" dirty="0">
              <a:latin typeface="Times" pitchFamily="18" charset="0"/>
              <a:cs typeface="Arial" pitchFamily="34" charset="0"/>
            </a:endParaRPr>
          </a:p>
          <a:p>
            <a:pPr algn="justLow">
              <a:spcBef>
                <a:spcPct val="50000"/>
              </a:spcBef>
            </a:pPr>
            <a:r>
              <a:rPr lang="en-US" sz="2400" dirty="0">
                <a:latin typeface="Times" pitchFamily="18" charset="0"/>
              </a:rPr>
              <a:t>3: No, 31 in the first block is not divisible by 4. </a:t>
            </a:r>
          </a:p>
          <a:p>
            <a:pPr algn="justLow" rtl="1">
              <a:spcBef>
                <a:spcPct val="50000"/>
              </a:spcBef>
            </a:pPr>
            <a:r>
              <a:rPr lang="ar-SA" sz="2400" dirty="0">
                <a:latin typeface="Times" pitchFamily="18" charset="0"/>
                <a:cs typeface="Arial" pitchFamily="34" charset="0"/>
              </a:rPr>
              <a:t>الرقم 31 لا يقبل القسمة على عدد الكتل 4</a:t>
            </a:r>
            <a:endParaRPr lang="en-US" sz="2400" dirty="0">
              <a:latin typeface="Times" pitchFamily="18" charset="0"/>
              <a:cs typeface="Arial" pitchFamily="34" charset="0"/>
            </a:endParaRPr>
          </a:p>
          <a:p>
            <a:pPr algn="justLow">
              <a:spcBef>
                <a:spcPct val="50000"/>
              </a:spcBef>
            </a:pPr>
            <a:r>
              <a:rPr lang="en-US" sz="2400" dirty="0">
                <a:latin typeface="Times" pitchFamily="18" charset="0"/>
              </a:rPr>
              <a:t>4: Yes, all three requirements are fulfilled. </a:t>
            </a:r>
          </a:p>
          <a:p>
            <a:pPr algn="justLow" rtl="1">
              <a:spcBef>
                <a:spcPct val="50000"/>
              </a:spcBef>
            </a:pPr>
            <a:r>
              <a:rPr lang="ar-SA" sz="2400" dirty="0">
                <a:latin typeface="Times" pitchFamily="18" charset="0"/>
                <a:cs typeface="Arial" pitchFamily="34" charset="0"/>
              </a:rPr>
              <a:t>هي الصحية لانها تلبي كل القواعد الثلاثة</a:t>
            </a:r>
          </a:p>
          <a:p>
            <a:pPr algn="justLow">
              <a:spcBef>
                <a:spcPct val="50000"/>
              </a:spcBef>
            </a:pPr>
            <a:r>
              <a:rPr lang="ar-SA" sz="2400" dirty="0">
                <a:latin typeface="Times" pitchFamily="18" charset="0"/>
                <a:cs typeface="Arial" pitchFamily="34" charset="0"/>
              </a:rPr>
              <a:t>الى هنا المجموعة الثانية </a:t>
            </a:r>
            <a:endParaRPr lang="en-US" sz="2400" dirty="0">
              <a:latin typeface="Times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1309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857250" y="1500188"/>
            <a:ext cx="7391400" cy="3698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rgbClr val="FFEBFA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1100"/>
              </a:spcBef>
              <a:spcAft>
                <a:spcPts val="1100"/>
              </a:spcAft>
              <a:defRPr/>
            </a:pPr>
            <a:r>
              <a:rPr lang="en-US" sz="3600" i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In </a:t>
            </a:r>
            <a:r>
              <a:rPr lang="en-US" sz="3600" i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subnetting</a:t>
            </a:r>
            <a:r>
              <a:rPr lang="en-US" sz="3600" i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, </a:t>
            </a:r>
            <a:br>
              <a:rPr lang="en-US" sz="3600" i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</a:br>
            <a:r>
              <a:rPr lang="en-US" sz="3600" i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we need the first address of the </a:t>
            </a:r>
            <a:br>
              <a:rPr lang="en-US" sz="3600" i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</a:br>
            <a:r>
              <a:rPr lang="en-US" sz="3600" i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subnet and the subnet mask to </a:t>
            </a:r>
            <a:br>
              <a:rPr lang="en-US" sz="3600" i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</a:br>
            <a:r>
              <a:rPr lang="en-US" sz="3600" i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define the range of addresses.</a:t>
            </a:r>
          </a:p>
          <a:p>
            <a:pPr algn="ctr" rtl="1">
              <a:spcBef>
                <a:spcPts val="1100"/>
              </a:spcBef>
              <a:spcAft>
                <a:spcPts val="1100"/>
              </a:spcAft>
              <a:defRPr/>
            </a:pPr>
            <a:r>
              <a:rPr lang="ar-SA" sz="3600" i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العنوان الاول </a:t>
            </a:r>
            <a:r>
              <a:rPr lang="ar-SA" sz="3600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في السبنتيع وقناع </a:t>
            </a:r>
            <a:r>
              <a:rPr lang="ar-SA" sz="3600" i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الشبكة هو الذي يحددمدى باقي العناوين</a:t>
            </a:r>
            <a:endParaRPr lang="en-US" sz="3600" i="1" dirty="0">
              <a:solidFill>
                <a:srgbClr val="FF006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150"/>
            <a:ext cx="20574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443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971600" y="778346"/>
            <a:ext cx="7200800" cy="4596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rgbClr val="FFEBFA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1100"/>
              </a:spcBef>
              <a:spcAft>
                <a:spcPts val="1100"/>
              </a:spcAft>
              <a:defRPr/>
            </a:pPr>
            <a:endParaRPr lang="en-US" sz="3200" dirty="0" smtClean="0">
              <a:solidFill>
                <a:srgbClr val="FF0066"/>
              </a:solidFill>
              <a:latin typeface="Times" pitchFamily="18" charset="0"/>
            </a:endParaRPr>
          </a:p>
          <a:p>
            <a:pPr algn="ctr">
              <a:spcBef>
                <a:spcPts val="1100"/>
              </a:spcBef>
              <a:spcAft>
                <a:spcPts val="1100"/>
              </a:spcAft>
              <a:defRPr/>
            </a:pPr>
            <a:r>
              <a:rPr lang="en-US" sz="3200" dirty="0" smtClean="0">
                <a:solidFill>
                  <a:srgbClr val="FF0066"/>
                </a:solidFill>
                <a:latin typeface="Times" pitchFamily="18" charset="0"/>
              </a:rPr>
              <a:t>In </a:t>
            </a:r>
            <a:r>
              <a:rPr lang="en-US" sz="3200" dirty="0" err="1">
                <a:solidFill>
                  <a:srgbClr val="FF0066"/>
                </a:solidFill>
                <a:latin typeface="Times" pitchFamily="18" charset="0"/>
              </a:rPr>
              <a:t>supernetting</a:t>
            </a:r>
            <a:r>
              <a:rPr lang="en-US" sz="3200" dirty="0">
                <a:solidFill>
                  <a:srgbClr val="FF0066"/>
                </a:solidFill>
                <a:latin typeface="Times" pitchFamily="18" charset="0"/>
              </a:rPr>
              <a:t>, </a:t>
            </a:r>
            <a:br>
              <a:rPr lang="en-US" sz="3200" dirty="0">
                <a:solidFill>
                  <a:srgbClr val="FF0066"/>
                </a:solidFill>
                <a:latin typeface="Times" pitchFamily="18" charset="0"/>
              </a:rPr>
            </a:br>
            <a:r>
              <a:rPr lang="en-US" sz="3200" dirty="0">
                <a:solidFill>
                  <a:srgbClr val="FF0066"/>
                </a:solidFill>
                <a:latin typeface="Times" pitchFamily="18" charset="0"/>
              </a:rPr>
              <a:t>we need the </a:t>
            </a:r>
            <a:r>
              <a:rPr lang="en-US" sz="3200" u="sng" dirty="0">
                <a:solidFill>
                  <a:srgbClr val="FF0066"/>
                </a:solidFill>
                <a:latin typeface="Times" pitchFamily="18" charset="0"/>
              </a:rPr>
              <a:t>first address </a:t>
            </a:r>
            <a:r>
              <a:rPr lang="en-US" sz="3200" dirty="0">
                <a:solidFill>
                  <a:srgbClr val="FF0066"/>
                </a:solidFill>
                <a:latin typeface="Times" pitchFamily="18" charset="0"/>
              </a:rPr>
              <a:t>of </a:t>
            </a:r>
            <a:br>
              <a:rPr lang="en-US" sz="3200" dirty="0">
                <a:solidFill>
                  <a:srgbClr val="FF0066"/>
                </a:solidFill>
                <a:latin typeface="Times" pitchFamily="18" charset="0"/>
              </a:rPr>
            </a:br>
            <a:r>
              <a:rPr lang="en-US" sz="3200" dirty="0">
                <a:solidFill>
                  <a:srgbClr val="FF0066"/>
                </a:solidFill>
                <a:latin typeface="Times" pitchFamily="18" charset="0"/>
              </a:rPr>
              <a:t>the </a:t>
            </a:r>
            <a:r>
              <a:rPr lang="en-US" sz="3200" dirty="0" err="1">
                <a:solidFill>
                  <a:srgbClr val="FF0066"/>
                </a:solidFill>
                <a:latin typeface="Times" pitchFamily="18" charset="0"/>
              </a:rPr>
              <a:t>supernet</a:t>
            </a:r>
            <a:r>
              <a:rPr lang="en-US" sz="3200" dirty="0">
                <a:solidFill>
                  <a:srgbClr val="FF0066"/>
                </a:solidFill>
                <a:latin typeface="Times" pitchFamily="18" charset="0"/>
              </a:rPr>
              <a:t> </a:t>
            </a:r>
            <a:br>
              <a:rPr lang="en-US" sz="3200" dirty="0">
                <a:solidFill>
                  <a:srgbClr val="FF0066"/>
                </a:solidFill>
                <a:latin typeface="Times" pitchFamily="18" charset="0"/>
              </a:rPr>
            </a:br>
            <a:r>
              <a:rPr lang="en-US" sz="3200" dirty="0">
                <a:solidFill>
                  <a:srgbClr val="FF0066"/>
                </a:solidFill>
                <a:latin typeface="Times" pitchFamily="18" charset="0"/>
              </a:rPr>
              <a:t>and the </a:t>
            </a:r>
            <a:r>
              <a:rPr lang="en-US" sz="3200" u="sng" dirty="0" err="1">
                <a:solidFill>
                  <a:srgbClr val="FF0066"/>
                </a:solidFill>
                <a:latin typeface="Times" pitchFamily="18" charset="0"/>
              </a:rPr>
              <a:t>supernet</a:t>
            </a:r>
            <a:r>
              <a:rPr lang="en-US" sz="3200" u="sng" dirty="0">
                <a:solidFill>
                  <a:srgbClr val="FF0066"/>
                </a:solidFill>
                <a:latin typeface="Times" pitchFamily="18" charset="0"/>
              </a:rPr>
              <a:t> mas</a:t>
            </a:r>
            <a:r>
              <a:rPr lang="en-US" sz="3200" dirty="0">
                <a:solidFill>
                  <a:srgbClr val="FF0066"/>
                </a:solidFill>
                <a:latin typeface="Times" pitchFamily="18" charset="0"/>
              </a:rPr>
              <a:t>k to </a:t>
            </a:r>
            <a:br>
              <a:rPr lang="en-US" sz="3200" dirty="0">
                <a:solidFill>
                  <a:srgbClr val="FF0066"/>
                </a:solidFill>
                <a:latin typeface="Times" pitchFamily="18" charset="0"/>
              </a:rPr>
            </a:br>
            <a:r>
              <a:rPr lang="en-US" sz="3200" dirty="0">
                <a:solidFill>
                  <a:srgbClr val="FF0066"/>
                </a:solidFill>
                <a:latin typeface="Times" pitchFamily="18" charset="0"/>
              </a:rPr>
              <a:t>define the range of addresses.</a:t>
            </a:r>
          </a:p>
          <a:p>
            <a:pPr algn="ctr" rtl="1">
              <a:spcBef>
                <a:spcPts val="1100"/>
              </a:spcBef>
              <a:spcAft>
                <a:spcPts val="1100"/>
              </a:spcAft>
              <a:defRPr/>
            </a:pPr>
            <a:r>
              <a:rPr lang="ar-SA" sz="3200" i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في السوبر نحتاج الى العنوان الاول في السوبر وقناع الشبكة السوبر </a:t>
            </a:r>
            <a:r>
              <a:rPr lang="ar-SA" sz="3200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لتحديد مدى </a:t>
            </a:r>
            <a:r>
              <a:rPr lang="ar-SA" sz="3200" i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8" charset="0"/>
              </a:rPr>
              <a:t>العناوين </a:t>
            </a:r>
            <a:endParaRPr lang="en-US" sz="3200" i="1" dirty="0">
              <a:solidFill>
                <a:srgbClr val="FF006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150"/>
            <a:ext cx="20574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0265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276872"/>
            <a:ext cx="7096125" cy="3776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828800" y="706016"/>
            <a:ext cx="56451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</a:rPr>
              <a:t>Comparison of subnet, default, </a:t>
            </a:r>
          </a:p>
          <a:p>
            <a:pPr algn="ctr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</a:rPr>
              <a:t>and </a:t>
            </a:r>
            <a:r>
              <a:rPr lang="en-US" sz="3200" i="1" u="sng" dirty="0" err="1">
                <a:solidFill>
                  <a:schemeClr val="bg2">
                    <a:lumMod val="50000"/>
                  </a:schemeClr>
                </a:solidFill>
              </a:rPr>
              <a:t>supernet</a:t>
            </a:r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</a:rPr>
              <a:t> masks</a:t>
            </a:r>
          </a:p>
        </p:txBody>
      </p:sp>
    </p:spTree>
    <p:extLst>
      <p:ext uri="{BB962C8B-B14F-4D97-AF65-F5344CB8AC3E}">
        <p14:creationId xmlns:p14="http://schemas.microsoft.com/office/powerpoint/2010/main" val="24107476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ext Box 2"/>
          <p:cNvSpPr txBox="1">
            <a:spLocks noChangeArrowheads="1"/>
          </p:cNvSpPr>
          <p:nvPr/>
        </p:nvSpPr>
        <p:spPr bwMode="auto">
          <a:xfrm>
            <a:off x="3316288" y="683985"/>
            <a:ext cx="2145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</a:t>
            </a:r>
            <a:r>
              <a:rPr lang="en-US" sz="3200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</a:t>
            </a:r>
            <a:endParaRPr lang="en-US" sz="3200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952500" y="1395353"/>
            <a:ext cx="72199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>
                <a:latin typeface="Times" pitchFamily="18" charset="0"/>
              </a:rPr>
              <a:t>We need to make a </a:t>
            </a:r>
            <a:r>
              <a:rPr lang="en-US" sz="2000" b="0" dirty="0" err="1">
                <a:latin typeface="Times" pitchFamily="18" charset="0"/>
              </a:rPr>
              <a:t>supernetwork</a:t>
            </a:r>
            <a:r>
              <a:rPr lang="en-US" sz="2000" b="0" dirty="0">
                <a:latin typeface="Times" pitchFamily="18" charset="0"/>
              </a:rPr>
              <a:t> out of 16 class C blocks. What is the </a:t>
            </a:r>
            <a:r>
              <a:rPr lang="en-US" sz="2000" b="0" dirty="0" err="1">
                <a:latin typeface="Times" pitchFamily="18" charset="0"/>
              </a:rPr>
              <a:t>supernet</a:t>
            </a:r>
            <a:r>
              <a:rPr lang="en-US" sz="2000" b="0" dirty="0">
                <a:latin typeface="Times" pitchFamily="18" charset="0"/>
              </a:rPr>
              <a:t> mask?</a:t>
            </a:r>
          </a:p>
          <a:p>
            <a:pPr algn="just" rtl="1">
              <a:spcBef>
                <a:spcPct val="50000"/>
              </a:spcBef>
            </a:pPr>
            <a:r>
              <a:rPr lang="ar-SA" sz="2000" b="0" dirty="0">
                <a:latin typeface="Times" pitchFamily="18" charset="0"/>
              </a:rPr>
              <a:t>شركة تحتاج الى ان تصنع شبكة عظمى من 16 لفئة سي ما هو قناع الشبكة العظمى</a:t>
            </a:r>
            <a:endParaRPr lang="en-US" sz="2000" dirty="0">
              <a:latin typeface="Times" pitchFamily="18" charset="0"/>
            </a:endParaRPr>
          </a:p>
        </p:txBody>
      </p:sp>
      <p:sp>
        <p:nvSpPr>
          <p:cNvPr id="189444" name="Text Box 4"/>
          <p:cNvSpPr txBox="1">
            <a:spLocks noChangeArrowheads="1"/>
          </p:cNvSpPr>
          <p:nvPr/>
        </p:nvSpPr>
        <p:spPr bwMode="auto">
          <a:xfrm>
            <a:off x="3576638" y="2636912"/>
            <a:ext cx="16417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1043607" y="3716338"/>
            <a:ext cx="7056785" cy="2146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b="0" dirty="0">
                <a:latin typeface="Times" pitchFamily="18" charset="0"/>
              </a:rPr>
              <a:t>We need 16 blocks. For 16 blocks we need to change four 1s to 0s in the default mask. So the mask </a:t>
            </a:r>
            <a:r>
              <a:rPr lang="en-US" b="0">
                <a:latin typeface="Times" pitchFamily="18" charset="0"/>
              </a:rPr>
              <a:t>is  </a:t>
            </a:r>
            <a:r>
              <a:rPr lang="en-US" b="0" smtClean="0">
                <a:latin typeface="Times" pitchFamily="18" charset="0"/>
              </a:rPr>
              <a:t>16=2^4   </a:t>
            </a:r>
            <a:r>
              <a:rPr lang="en-US" b="0" dirty="0">
                <a:latin typeface="Times" pitchFamily="18" charset="0"/>
              </a:rPr>
              <a:t>n=4</a:t>
            </a:r>
          </a:p>
          <a:p>
            <a:pPr algn="just">
              <a:spcBef>
                <a:spcPct val="50000"/>
              </a:spcBef>
            </a:pPr>
            <a:r>
              <a:rPr lang="en-US" b="0" dirty="0">
                <a:latin typeface="Times" pitchFamily="18" charset="0"/>
              </a:rPr>
              <a:t>11111111.11111111.11111111.00000000</a:t>
            </a:r>
          </a:p>
          <a:p>
            <a:pPr algn="ctr">
              <a:spcBef>
                <a:spcPts val="700"/>
              </a:spcBef>
            </a:pPr>
            <a:r>
              <a:rPr lang="en-US" b="0" dirty="0">
                <a:latin typeface="Times" pitchFamily="18" charset="0"/>
              </a:rPr>
              <a:t>11111111   11111111   1111</a:t>
            </a:r>
            <a:r>
              <a:rPr lang="en-US" dirty="0">
                <a:latin typeface="Times" pitchFamily="18" charset="0"/>
              </a:rPr>
              <a:t>0000</a:t>
            </a:r>
            <a:r>
              <a:rPr lang="en-US" b="0" dirty="0">
                <a:latin typeface="Times" pitchFamily="18" charset="0"/>
              </a:rPr>
              <a:t>  00000000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b="0" dirty="0">
                <a:latin typeface="Times" pitchFamily="18" charset="0"/>
              </a:rPr>
              <a:t>or</a:t>
            </a:r>
          </a:p>
          <a:p>
            <a:pPr algn="ctr">
              <a:spcBef>
                <a:spcPct val="50000"/>
              </a:spcBef>
              <a:spcAft>
                <a:spcPts val="700"/>
              </a:spcAft>
            </a:pPr>
            <a:r>
              <a:rPr lang="en-US" dirty="0">
                <a:latin typeface="Times" pitchFamily="18" charset="0"/>
              </a:rPr>
              <a:t>255.255.240.0</a:t>
            </a:r>
          </a:p>
        </p:txBody>
      </p:sp>
    </p:spTree>
    <p:extLst>
      <p:ext uri="{BB962C8B-B14F-4D97-AF65-F5344CB8AC3E}">
        <p14:creationId xmlns:p14="http://schemas.microsoft.com/office/powerpoint/2010/main" val="113934166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2"/>
          <p:cNvSpPr txBox="1">
            <a:spLocks noChangeArrowheads="1"/>
          </p:cNvSpPr>
          <p:nvPr/>
        </p:nvSpPr>
        <p:spPr bwMode="auto">
          <a:xfrm>
            <a:off x="914693" y="755993"/>
            <a:ext cx="2145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</a:t>
            </a:r>
            <a:r>
              <a:rPr lang="en-US" sz="3200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</a:t>
            </a:r>
            <a:endParaRPr lang="en-US" sz="3200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755576" y="1435030"/>
            <a:ext cx="7416824" cy="4442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 b="0" dirty="0">
                <a:latin typeface="Times" pitchFamily="18" charset="0"/>
              </a:rPr>
              <a:t>A </a:t>
            </a:r>
            <a:r>
              <a:rPr lang="en-US" sz="2400" b="0" dirty="0" err="1">
                <a:latin typeface="Times" pitchFamily="18" charset="0"/>
              </a:rPr>
              <a:t>supernet</a:t>
            </a:r>
            <a:r>
              <a:rPr lang="en-US" sz="2400" b="0" dirty="0">
                <a:latin typeface="Times" pitchFamily="18" charset="0"/>
              </a:rPr>
              <a:t> has a first address of </a:t>
            </a:r>
            <a:r>
              <a:rPr lang="en-US" sz="2400" dirty="0">
                <a:latin typeface="Times" pitchFamily="18" charset="0"/>
              </a:rPr>
              <a:t>205.16.32.0</a:t>
            </a:r>
            <a:r>
              <a:rPr lang="en-US" sz="2400" b="0" dirty="0">
                <a:latin typeface="Times" pitchFamily="18" charset="0"/>
              </a:rPr>
              <a:t> and a </a:t>
            </a:r>
            <a:r>
              <a:rPr lang="en-US" sz="2400" b="0" dirty="0" err="1">
                <a:latin typeface="Times" pitchFamily="18" charset="0"/>
              </a:rPr>
              <a:t>supernet</a:t>
            </a:r>
            <a:r>
              <a:rPr lang="en-US" sz="2400" b="0" dirty="0">
                <a:latin typeface="Times" pitchFamily="18" charset="0"/>
              </a:rPr>
              <a:t> mask of </a:t>
            </a:r>
            <a:r>
              <a:rPr lang="en-US" sz="2400" dirty="0">
                <a:latin typeface="Times" pitchFamily="18" charset="0"/>
              </a:rPr>
              <a:t>255.255.248.0</a:t>
            </a:r>
            <a:r>
              <a:rPr lang="en-US" sz="2400" b="0" dirty="0">
                <a:latin typeface="Times" pitchFamily="18" charset="0"/>
              </a:rPr>
              <a:t>. A router receives three packets with the following destination addresses:</a:t>
            </a:r>
          </a:p>
          <a:p>
            <a:pPr algn="just">
              <a:spcBef>
                <a:spcPct val="50000"/>
              </a:spcBef>
            </a:pPr>
            <a:r>
              <a:rPr lang="ar-SA" sz="2400" b="0" dirty="0">
                <a:latin typeface="Times" pitchFamily="18" charset="0"/>
              </a:rPr>
              <a:t>شبكة عظمى فيها العنوان الاول هو ...... ولها قناع شبكة عظمى هو ...... قام موجه باستلام ثلاثة حزم للبيانات بالعناوين التالية </a:t>
            </a:r>
            <a:endParaRPr lang="en-US" sz="2400" b="0" dirty="0">
              <a:latin typeface="Times" pitchFamily="18" charset="0"/>
            </a:endParaRPr>
          </a:p>
          <a:p>
            <a:pPr lvl="2" algn="just">
              <a:spcBef>
                <a:spcPts val="200"/>
              </a:spcBef>
            </a:pPr>
            <a:r>
              <a:rPr lang="en-US" sz="2400" dirty="0">
                <a:latin typeface="Times" pitchFamily="18" charset="0"/>
              </a:rPr>
              <a:t>*205.16.37.44</a:t>
            </a:r>
          </a:p>
          <a:p>
            <a:pPr lvl="2" algn="just">
              <a:spcBef>
                <a:spcPts val="200"/>
              </a:spcBef>
            </a:pPr>
            <a:r>
              <a:rPr lang="en-US" sz="2400" dirty="0">
                <a:latin typeface="Times" pitchFamily="18" charset="0"/>
              </a:rPr>
              <a:t>205.16.42.56</a:t>
            </a:r>
          </a:p>
          <a:p>
            <a:pPr lvl="2" algn="just">
              <a:spcBef>
                <a:spcPts val="200"/>
              </a:spcBef>
              <a:spcAft>
                <a:spcPts val="200"/>
              </a:spcAft>
            </a:pPr>
            <a:r>
              <a:rPr lang="en-US" sz="2400" dirty="0">
                <a:latin typeface="Times" pitchFamily="18" charset="0"/>
              </a:rPr>
              <a:t>205.17.33.76</a:t>
            </a:r>
          </a:p>
          <a:p>
            <a:pPr algn="just">
              <a:spcBef>
                <a:spcPct val="50000"/>
              </a:spcBef>
            </a:pPr>
            <a:r>
              <a:rPr lang="en-US" sz="2400" b="0" dirty="0">
                <a:latin typeface="Times" pitchFamily="18" charset="0"/>
              </a:rPr>
              <a:t>Which packet belongs to the </a:t>
            </a:r>
            <a:r>
              <a:rPr lang="en-US" sz="2400" b="0" dirty="0" err="1">
                <a:latin typeface="Times" pitchFamily="18" charset="0"/>
              </a:rPr>
              <a:t>supernet</a:t>
            </a:r>
            <a:r>
              <a:rPr lang="en-US" sz="2400" b="0" dirty="0">
                <a:latin typeface="Times" pitchFamily="18" charset="0"/>
              </a:rPr>
              <a:t>?</a:t>
            </a:r>
          </a:p>
          <a:p>
            <a:pPr algn="just">
              <a:spcBef>
                <a:spcPct val="50000"/>
              </a:spcBef>
            </a:pPr>
            <a:r>
              <a:rPr lang="ar-SA" sz="2400" b="0" dirty="0">
                <a:latin typeface="Times" pitchFamily="18" charset="0"/>
              </a:rPr>
              <a:t>أي من العناوين اعلاه الثلاثة تنتمي للشبكة العظمى المذكورة </a:t>
            </a:r>
            <a:endParaRPr lang="en-US" sz="2400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21760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Text Box 2"/>
          <p:cNvSpPr txBox="1">
            <a:spLocks noChangeArrowheads="1"/>
          </p:cNvSpPr>
          <p:nvPr/>
        </p:nvSpPr>
        <p:spPr bwMode="auto">
          <a:xfrm>
            <a:off x="1259632" y="972017"/>
            <a:ext cx="16417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115616" y="1906954"/>
            <a:ext cx="705678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 b="0" dirty="0">
                <a:latin typeface="Times" pitchFamily="18" charset="0"/>
              </a:rPr>
              <a:t>We apply the </a:t>
            </a:r>
            <a:r>
              <a:rPr lang="en-US" sz="2400" b="0" dirty="0" err="1">
                <a:latin typeface="Times" pitchFamily="18" charset="0"/>
              </a:rPr>
              <a:t>supernet</a:t>
            </a:r>
            <a:r>
              <a:rPr lang="en-US" sz="2400" b="0" dirty="0">
                <a:latin typeface="Times" pitchFamily="18" charset="0"/>
              </a:rPr>
              <a:t> mask to see if we can find the beginning address.</a:t>
            </a:r>
          </a:p>
          <a:p>
            <a:pPr algn="just">
              <a:spcBef>
                <a:spcPct val="50000"/>
              </a:spcBef>
            </a:pPr>
            <a:r>
              <a:rPr lang="ar-SA" sz="2400" b="0" dirty="0">
                <a:latin typeface="Times" pitchFamily="18" charset="0"/>
              </a:rPr>
              <a:t>عند تطبيق قناع الشبكة العظمى وذلك باجراء عملية اند بين الرقم وقناع الشبكة العظمى فالرقم الناتج هو العنوان الذي ينتمي اليه الرقم </a:t>
            </a:r>
            <a:endParaRPr lang="en-US" sz="2400" b="0" dirty="0">
              <a:latin typeface="Times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2400" b="0" dirty="0">
                <a:latin typeface="Times" pitchFamily="18" charset="0"/>
              </a:rPr>
              <a:t>205.16.37.44   AND  255.255.248.0</a:t>
            </a:r>
            <a:r>
              <a:rPr lang="en-US" sz="2400" b="0" dirty="0">
                <a:latin typeface="ZapfDingbats"/>
              </a:rPr>
              <a:t> 	</a:t>
            </a:r>
            <a:r>
              <a:rPr lang="en-US" sz="2400" b="0" dirty="0">
                <a:latin typeface="ZapfDingbats"/>
                <a:sym typeface="Wingdings" pitchFamily="2" charset="2"/>
              </a:rPr>
              <a:t> </a:t>
            </a:r>
            <a:r>
              <a:rPr lang="en-US" sz="2400" dirty="0">
                <a:latin typeface="ZapfDingbats"/>
                <a:sym typeface="Wingdings" pitchFamily="2" charset="2"/>
              </a:rPr>
              <a:t> </a:t>
            </a:r>
            <a:r>
              <a:rPr lang="en-US" sz="2400" dirty="0">
                <a:latin typeface="Times" pitchFamily="18" charset="0"/>
              </a:rPr>
              <a:t>205.16.32.0</a:t>
            </a:r>
          </a:p>
          <a:p>
            <a:pPr algn="just">
              <a:spcBef>
                <a:spcPct val="50000"/>
              </a:spcBef>
            </a:pPr>
            <a:r>
              <a:rPr lang="en-US" sz="2400" b="0" dirty="0">
                <a:latin typeface="Times" pitchFamily="18" charset="0"/>
              </a:rPr>
              <a:t>205.16.42.56   AND  255.255.248.0	</a:t>
            </a:r>
            <a:r>
              <a:rPr lang="en-US" sz="2400" b="0" dirty="0">
                <a:latin typeface="ZapfDingbats"/>
                <a:sym typeface="Wingdings" pitchFamily="2" charset="2"/>
              </a:rPr>
              <a:t>  </a:t>
            </a:r>
            <a:r>
              <a:rPr lang="en-US" sz="2400" b="0" dirty="0">
                <a:latin typeface="Times" pitchFamily="18" charset="0"/>
              </a:rPr>
              <a:t>205.16.40.0</a:t>
            </a:r>
          </a:p>
          <a:p>
            <a:pPr algn="just">
              <a:spcBef>
                <a:spcPct val="50000"/>
              </a:spcBef>
            </a:pPr>
            <a:r>
              <a:rPr lang="en-US" sz="2400" b="0" dirty="0">
                <a:latin typeface="Times" pitchFamily="18" charset="0"/>
              </a:rPr>
              <a:t>205.17.33.76   AND  255.255.248.0	</a:t>
            </a:r>
            <a:r>
              <a:rPr lang="en-US" sz="2400" b="0" dirty="0">
                <a:latin typeface="ZapfDingbats"/>
                <a:sym typeface="Wingdings" pitchFamily="2" charset="2"/>
              </a:rPr>
              <a:t>  </a:t>
            </a:r>
            <a:r>
              <a:rPr lang="en-US" sz="2400" b="0" dirty="0">
                <a:latin typeface="Times" pitchFamily="18" charset="0"/>
              </a:rPr>
              <a:t>205.17.32.0</a:t>
            </a:r>
          </a:p>
          <a:p>
            <a:pPr algn="just">
              <a:spcBef>
                <a:spcPct val="50000"/>
              </a:spcBef>
            </a:pPr>
            <a:r>
              <a:rPr lang="en-US" sz="2400" dirty="0">
                <a:latin typeface="Times" pitchFamily="18" charset="0"/>
              </a:rPr>
              <a:t>Only the first address belongs to this </a:t>
            </a:r>
            <a:r>
              <a:rPr lang="en-US" sz="2400" dirty="0" err="1">
                <a:latin typeface="Times" pitchFamily="18" charset="0"/>
              </a:rPr>
              <a:t>supernet</a:t>
            </a:r>
            <a:r>
              <a:rPr lang="en-US" sz="2400" dirty="0">
                <a:latin typeface="Times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9068270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ext Box 2"/>
          <p:cNvSpPr txBox="1">
            <a:spLocks noChangeArrowheads="1"/>
          </p:cNvSpPr>
          <p:nvPr/>
        </p:nvSpPr>
        <p:spPr bwMode="auto">
          <a:xfrm>
            <a:off x="698669" y="900009"/>
            <a:ext cx="2145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</a:t>
            </a:r>
            <a:r>
              <a:rPr lang="en-US" sz="3200" i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 </a:t>
            </a:r>
            <a:endParaRPr lang="en-US" sz="3200" i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072569" y="1813173"/>
            <a:ext cx="717184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>
                <a:latin typeface="Times" pitchFamily="18" charset="0"/>
              </a:rPr>
              <a:t>A </a:t>
            </a:r>
            <a:r>
              <a:rPr lang="en-US" sz="1800" b="0" dirty="0" err="1">
                <a:latin typeface="Times" pitchFamily="18" charset="0"/>
              </a:rPr>
              <a:t>supernet</a:t>
            </a:r>
            <a:r>
              <a:rPr lang="en-US" sz="1800" b="0" dirty="0">
                <a:latin typeface="Times" pitchFamily="18" charset="0"/>
              </a:rPr>
              <a:t> has a first address of 205.16.32.0 and a </a:t>
            </a:r>
            <a:r>
              <a:rPr lang="en-US" sz="1800" b="0" dirty="0" err="1">
                <a:latin typeface="Times" pitchFamily="18" charset="0"/>
              </a:rPr>
              <a:t>supernet</a:t>
            </a:r>
            <a:r>
              <a:rPr lang="en-US" sz="1800" b="0" dirty="0">
                <a:latin typeface="Times" pitchFamily="18" charset="0"/>
              </a:rPr>
              <a:t> mask of 255.255.248.0. How many blocks are in this </a:t>
            </a:r>
            <a:r>
              <a:rPr lang="en-US" sz="1800" b="0" dirty="0" err="1">
                <a:latin typeface="Times" pitchFamily="18" charset="0"/>
              </a:rPr>
              <a:t>supernet</a:t>
            </a:r>
            <a:r>
              <a:rPr lang="en-US" sz="1800" b="0" dirty="0">
                <a:latin typeface="Times" pitchFamily="18" charset="0"/>
              </a:rPr>
              <a:t> and what is the range of addresses?</a:t>
            </a:r>
          </a:p>
          <a:p>
            <a:pPr algn="just">
              <a:spcBef>
                <a:spcPct val="50000"/>
              </a:spcBef>
            </a:pPr>
            <a:r>
              <a:rPr lang="ar-SA" sz="1800" b="0" dirty="0">
                <a:latin typeface="Times" pitchFamily="18" charset="0"/>
              </a:rPr>
              <a:t>شبكة عظمى العنوان الاول لها ..... وقناع الشبكة العظمى ..... كم كتلة موجودة وما هي عناوين هذه الكتل</a:t>
            </a:r>
            <a:endParaRPr lang="en-US" sz="1800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6648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4CF5-F86C-415A-97BE-820739001C1A}" type="datetime1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85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87624" y="1823913"/>
            <a:ext cx="56703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u="sng" dirty="0">
                <a:latin typeface="Times" pitchFamily="18" charset="0"/>
              </a:rPr>
              <a:t>11111111.11111111.11111</a:t>
            </a:r>
            <a:r>
              <a:rPr lang="en-US" dirty="0">
                <a:latin typeface="Times" pitchFamily="18" charset="0"/>
              </a:rPr>
              <a:t>000.00000000</a:t>
            </a:r>
            <a:r>
              <a:rPr lang="en-US" sz="2400" dirty="0">
                <a:latin typeface="Times" pitchFamily="18" charset="0"/>
              </a:rPr>
              <a:t>/2</a:t>
            </a:r>
            <a:r>
              <a:rPr lang="en-US" dirty="0">
                <a:latin typeface="Times" pitchFamily="18" charset="0"/>
              </a:rPr>
              <a:t>1 </a:t>
            </a:r>
            <a:r>
              <a:rPr lang="en-US" dirty="0" err="1">
                <a:latin typeface="Times" pitchFamily="18" charset="0"/>
              </a:rPr>
              <a:t>snm</a:t>
            </a:r>
            <a:endParaRPr lang="en-US" dirty="0">
              <a:latin typeface="Times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dirty="0">
                <a:latin typeface="Times" pitchFamily="18" charset="0"/>
              </a:rPr>
              <a:t>11111111.11111111.11111111.00000000/24 default </a:t>
            </a:r>
            <a:r>
              <a:rPr lang="en-US" dirty="0" err="1">
                <a:latin typeface="Times" pitchFamily="18" charset="0"/>
              </a:rPr>
              <a:t>snm</a:t>
            </a:r>
            <a:endParaRPr lang="en-US" dirty="0">
              <a:latin typeface="Times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dirty="0">
                <a:latin typeface="Times" pitchFamily="18" charset="0"/>
              </a:rPr>
              <a:t>Since  n=3   </a:t>
            </a:r>
            <a:r>
              <a:rPr lang="en-US" dirty="0" smtClean="0">
                <a:latin typeface="Times" pitchFamily="18" charset="0"/>
              </a:rPr>
              <a:t>2^</a:t>
            </a:r>
            <a:r>
              <a:rPr lang="en-US" sz="2000" dirty="0" smtClean="0">
                <a:latin typeface="Times" pitchFamily="18" charset="0"/>
              </a:rPr>
              <a:t>3=8</a:t>
            </a:r>
            <a:r>
              <a:rPr lang="en-US" sz="3200" dirty="0" smtClean="0">
                <a:latin typeface="Times" pitchFamily="18" charset="0"/>
              </a:rPr>
              <a:t>  </a:t>
            </a:r>
            <a:r>
              <a:rPr lang="en-US" sz="3200" dirty="0">
                <a:latin typeface="Times" pitchFamily="18" charset="0"/>
              </a:rPr>
              <a:t># of blocks</a:t>
            </a:r>
          </a:p>
          <a:p>
            <a:pPr algn="just">
              <a:spcBef>
                <a:spcPct val="50000"/>
              </a:spcBef>
            </a:pPr>
            <a:r>
              <a:rPr lang="en-US" u="sng" dirty="0">
                <a:latin typeface="Times" pitchFamily="18" charset="0"/>
              </a:rPr>
              <a:t>205.16.32.0</a:t>
            </a:r>
            <a:r>
              <a:rPr lang="en-US" dirty="0">
                <a:latin typeface="Times" pitchFamily="18" charset="0"/>
              </a:rPr>
              <a:t>   205.16.33.0    205.16.34.0    205.16.35.0 </a:t>
            </a:r>
          </a:p>
          <a:p>
            <a:pPr algn="just">
              <a:spcBef>
                <a:spcPct val="50000"/>
              </a:spcBef>
            </a:pPr>
            <a:r>
              <a:rPr lang="en-US" dirty="0">
                <a:latin typeface="Times" pitchFamily="18" charset="0"/>
              </a:rPr>
              <a:t>205.16.36. 0   205.16.37.0   205.16.38.0   </a:t>
            </a:r>
            <a:r>
              <a:rPr lang="en-US" u="sng" dirty="0">
                <a:latin typeface="Times" pitchFamily="18" charset="0"/>
              </a:rPr>
              <a:t>205.16.39.0</a:t>
            </a:r>
          </a:p>
          <a:p>
            <a:pPr algn="just">
              <a:spcBef>
                <a:spcPct val="50000"/>
              </a:spcBef>
            </a:pPr>
            <a:r>
              <a:rPr lang="en-US" dirty="0">
                <a:latin typeface="Times" pitchFamily="18" charset="0"/>
              </a:rPr>
              <a:t>The </a:t>
            </a:r>
            <a:r>
              <a:rPr lang="en-US" dirty="0" err="1">
                <a:latin typeface="Times" pitchFamily="18" charset="0"/>
              </a:rPr>
              <a:t>supernet</a:t>
            </a:r>
            <a:r>
              <a:rPr lang="en-US" dirty="0">
                <a:latin typeface="Times" pitchFamily="18" charset="0"/>
              </a:rPr>
              <a:t> has 21 1s. The default mask has 24 1s. Since the difference is 3, there are 2</a:t>
            </a:r>
            <a:r>
              <a:rPr lang="en-US" baseline="30000" dirty="0">
                <a:latin typeface="Times" pitchFamily="18" charset="0"/>
              </a:rPr>
              <a:t>3</a:t>
            </a:r>
            <a:r>
              <a:rPr lang="en-US" dirty="0">
                <a:latin typeface="Times" pitchFamily="18" charset="0"/>
              </a:rPr>
              <a:t> or 8 blocks in this </a:t>
            </a:r>
            <a:r>
              <a:rPr lang="en-US" dirty="0" err="1">
                <a:latin typeface="Times" pitchFamily="18" charset="0"/>
              </a:rPr>
              <a:t>supernet</a:t>
            </a:r>
            <a:r>
              <a:rPr lang="en-US" dirty="0">
                <a:latin typeface="Times" pitchFamily="18" charset="0"/>
              </a:rPr>
              <a:t>. The blocks are 205.16.32.0 to 205.16.39.0. The first address is 205.16.32.0. The last address is 205.16.39.255.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043608" y="1052736"/>
            <a:ext cx="16417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423531662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Text Box 2"/>
          <p:cNvSpPr txBox="1">
            <a:spLocks noChangeArrowheads="1"/>
          </p:cNvSpPr>
          <p:nvPr/>
        </p:nvSpPr>
        <p:spPr bwMode="auto">
          <a:xfrm>
            <a:off x="781517" y="828001"/>
            <a:ext cx="18710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Example:</a:t>
            </a:r>
            <a:endParaRPr lang="en-US" sz="3200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899592" y="1701963"/>
            <a:ext cx="7128792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>
                <a:latin typeface="Times" pitchFamily="18" charset="0"/>
              </a:rPr>
              <a:t>An ISP is granted a block of addresses starting with 190.100.0.0/16. The ISP needs to distribute these addresses to three groups of </a:t>
            </a:r>
            <a:r>
              <a:rPr lang="en-US" sz="2000" b="0" dirty="0" smtClean="0">
                <a:latin typeface="Times" pitchFamily="18" charset="0"/>
              </a:rPr>
              <a:t>customers as follows: </a:t>
            </a:r>
          </a:p>
          <a:p>
            <a:pPr algn="just">
              <a:spcBef>
                <a:spcPct val="50000"/>
              </a:spcBef>
            </a:pPr>
            <a:r>
              <a:rPr lang="en-US" sz="2000" b="0" dirty="0" smtClean="0">
                <a:latin typeface="Times" pitchFamily="18" charset="0"/>
              </a:rPr>
              <a:t>1</a:t>
            </a:r>
            <a:r>
              <a:rPr lang="en-US" sz="2000" b="0" dirty="0">
                <a:latin typeface="Times" pitchFamily="18" charset="0"/>
              </a:rPr>
              <a:t>. The first group has 64 customers </a:t>
            </a:r>
            <a:r>
              <a:rPr lang="ar-SA" sz="2000" b="0" dirty="0">
                <a:latin typeface="Times" pitchFamily="18" charset="0"/>
              </a:rPr>
              <a:t>عددالشبكات</a:t>
            </a:r>
            <a:r>
              <a:rPr lang="en-US" sz="2000" b="0" dirty="0">
                <a:latin typeface="Times" pitchFamily="18" charset="0"/>
              </a:rPr>
              <a:t>; each needs 256 addresses. </a:t>
            </a:r>
            <a:r>
              <a:rPr lang="ar-SA" sz="2000" b="0" dirty="0">
                <a:latin typeface="Times" pitchFamily="18" charset="0"/>
              </a:rPr>
              <a:t>كل شبكة فيها 256 هوست</a:t>
            </a:r>
            <a:endParaRPr lang="en-US" sz="2000" b="0" dirty="0">
              <a:latin typeface="Times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2000" b="0" dirty="0">
                <a:latin typeface="Times" pitchFamily="18" charset="0"/>
              </a:rPr>
              <a:t>2. The second group has 128 customers; each needs 128 addresses.</a:t>
            </a:r>
          </a:p>
          <a:p>
            <a:pPr algn="just">
              <a:spcBef>
                <a:spcPct val="50000"/>
              </a:spcBef>
            </a:pPr>
            <a:r>
              <a:rPr lang="en-US" sz="2000" b="0" dirty="0">
                <a:latin typeface="Times" pitchFamily="18" charset="0"/>
              </a:rPr>
              <a:t>3. The third group has 128 customers; each needs 64 addresses.</a:t>
            </a:r>
            <a:br>
              <a:rPr lang="en-US" sz="2000" b="0" dirty="0">
                <a:latin typeface="Times" pitchFamily="18" charset="0"/>
              </a:rPr>
            </a:br>
            <a:r>
              <a:rPr lang="en-US" sz="2000" b="0" dirty="0">
                <a:latin typeface="Times" pitchFamily="18" charset="0"/>
              </a:rPr>
              <a:t/>
            </a:r>
            <a:br>
              <a:rPr lang="en-US" sz="2000" b="0" dirty="0">
                <a:latin typeface="Times" pitchFamily="18" charset="0"/>
              </a:rPr>
            </a:br>
            <a:r>
              <a:rPr lang="en-US" sz="2000" b="0" dirty="0">
                <a:latin typeface="Times" pitchFamily="18" charset="0"/>
              </a:rPr>
              <a:t>Design the </a:t>
            </a:r>
            <a:r>
              <a:rPr lang="en-US" sz="2000" b="0" dirty="0" err="1">
                <a:latin typeface="Times" pitchFamily="18" charset="0"/>
              </a:rPr>
              <a:t>subblocks</a:t>
            </a:r>
            <a:r>
              <a:rPr lang="en-US" sz="2000" b="0" dirty="0">
                <a:latin typeface="Times" pitchFamily="18" charset="0"/>
              </a:rPr>
              <a:t> and give the slash notation for each </a:t>
            </a:r>
            <a:r>
              <a:rPr lang="en-US" sz="2000" b="0" dirty="0" err="1">
                <a:latin typeface="Times" pitchFamily="18" charset="0"/>
              </a:rPr>
              <a:t>subblock</a:t>
            </a:r>
            <a:r>
              <a:rPr lang="en-US" sz="2000" b="0" dirty="0">
                <a:latin typeface="Times" pitchFamily="18" charset="0"/>
              </a:rPr>
              <a:t>. Find out how many addresses are still available after these allocations.</a:t>
            </a:r>
            <a:endParaRPr lang="en-US" sz="2000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8050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629400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End 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Slide 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Show # 7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en-US" sz="96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87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smtClean="0">
                <a:solidFill>
                  <a:srgbClr val="0070C0"/>
                </a:solidFill>
              </a:rPr>
              <a:t>L.Rania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632D-6E90-46EC-A1FA-0B85F6C945F7}" type="datetime1">
              <a:rPr lang="en-US" smtClean="0"/>
              <a:t>3/17/2012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5433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Glass Layers">
  <a:themeElements>
    <a:clrScheme name="Glass Layers 8">
      <a:dk1>
        <a:srgbClr val="000000"/>
      </a:dk1>
      <a:lt1>
        <a:srgbClr val="EAEAEA"/>
      </a:lt1>
      <a:dk2>
        <a:srgbClr val="000000"/>
      </a:dk2>
      <a:lt2>
        <a:srgbClr val="C1C2CB"/>
      </a:lt2>
      <a:accent1>
        <a:srgbClr val="F1F1F7"/>
      </a:accent1>
      <a:accent2>
        <a:srgbClr val="8C8CB4"/>
      </a:accent2>
      <a:accent3>
        <a:srgbClr val="F3F3F3"/>
      </a:accent3>
      <a:accent4>
        <a:srgbClr val="000000"/>
      </a:accent4>
      <a:accent5>
        <a:srgbClr val="F7F7FA"/>
      </a:accent5>
      <a:accent6>
        <a:srgbClr val="7E7EA3"/>
      </a:accent6>
      <a:hlink>
        <a:srgbClr val="A3FFFF"/>
      </a:hlink>
      <a:folHlink>
        <a:srgbClr val="9E99FF"/>
      </a:folHlink>
    </a:clrScheme>
    <a:fontScheme name="Glass Layer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2522</TotalTime>
  <Words>4159</Words>
  <Application>Microsoft Office PowerPoint</Application>
  <PresentationFormat>On-screen Show (4:3)</PresentationFormat>
  <Paragraphs>748</Paragraphs>
  <Slides>87</Slides>
  <Notes>67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87</vt:i4>
      </vt:variant>
    </vt:vector>
  </HeadingPairs>
  <TitlesOfParts>
    <vt:vector size="89" baseType="lpstr">
      <vt:lpstr>Glass Layers</vt:lpstr>
      <vt:lpstr>Pushpin</vt:lpstr>
      <vt:lpstr>321:Networks Protocols</vt:lpstr>
      <vt:lpstr>IP Addressing عنونة بروتوكول عنوان الانترنت </vt:lpstr>
      <vt:lpstr>IP Addressing عنونة بروتوكول عنوان الانترنت </vt:lpstr>
      <vt:lpstr>Example</vt:lpstr>
      <vt:lpstr>Example</vt:lpstr>
      <vt:lpstr>Binary Octet:</vt:lpstr>
      <vt:lpstr>Binary Octet:</vt:lpstr>
      <vt:lpstr> IP Address Classer IP ver 4  </vt:lpstr>
      <vt:lpstr>PowerPoint Presentation</vt:lpstr>
      <vt:lpstr>Network vs. Host</vt:lpstr>
      <vt:lpstr>Network vs. Host</vt:lpstr>
      <vt:lpstr>IP Address Breakdowns: تقسيم عنوان الانترنت </vt:lpstr>
      <vt:lpstr>140.179.220.200</vt:lpstr>
      <vt:lpstr>Two Reserved Addresses on a Subnet: عنوانان في هذه الشبكة محجوزان هما : </vt:lpstr>
      <vt:lpstr>Example Class A</vt:lpstr>
      <vt:lpstr> Subnet Mask    قناع الشبكة الفرعية   </vt:lpstr>
      <vt:lpstr>Default Subnet Masks قناع الشبكات الفرعية الافتراضي </vt:lpstr>
      <vt:lpstr>Logical Bitwise AND Operation</vt:lpstr>
      <vt:lpstr>Logical Bitwise AND Operation</vt:lpstr>
      <vt:lpstr>PowerPoint Presentation</vt:lpstr>
      <vt:lpstr>321:Networks Protocols</vt:lpstr>
      <vt:lpstr>SUBNETTING</vt:lpstr>
      <vt:lpstr>Subnetting تصميم شبكات فرعية</vt:lpstr>
      <vt:lpstr>Subnetting</vt:lpstr>
      <vt:lpstr>How Does Subnetting Work?</vt:lpstr>
      <vt:lpstr>Example:</vt:lpstr>
      <vt:lpstr>PowerPoint Presentation</vt:lpstr>
      <vt:lpstr>PowerPoint Presentation</vt:lpstr>
      <vt:lpstr>PowerPoint Presentation</vt:lpstr>
      <vt:lpstr>So How Does This Work? 5network ==25h for each n</vt:lpstr>
      <vt:lpstr>So How Does This Work? 5 net ===  25 host for each net</vt:lpstr>
      <vt:lpstr>Break it down:</vt:lpstr>
      <vt:lpstr>Break it down:</vt:lpstr>
      <vt:lpstr>What address is what?</vt:lpstr>
      <vt:lpstr>What address is what?</vt:lpstr>
      <vt:lpstr>Network (Subnet) Addresses</vt:lpstr>
      <vt:lpstr>Network (Subnet) Addresses</vt:lpstr>
      <vt:lpstr>Network (Subnet) Addresses</vt:lpstr>
      <vt:lpstr>Host Addresses</vt:lpstr>
      <vt:lpstr>Host Addresses</vt:lpstr>
      <vt:lpstr>Can you figure out the rest?</vt:lpstr>
      <vt:lpstr>How the computer finds the Network Address: كيف يحسب او يجد الحاسوب عنوان شبكة الهوست</vt:lpstr>
      <vt:lpstr>Example Review</vt:lpstr>
      <vt:lpstr>Review</vt:lpstr>
      <vt:lpstr>Review</vt:lpstr>
      <vt:lpstr>Review</vt:lpstr>
      <vt:lpstr>PowerPoint Presentation</vt:lpstr>
      <vt:lpstr>321:Networks Protocols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321:Networks Protocols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LAUSD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Subnetting</dc:title>
  <dc:creator>Durrani JCU</dc:creator>
  <cp:lastModifiedBy>userr</cp:lastModifiedBy>
  <cp:revision>277</cp:revision>
  <dcterms:created xsi:type="dcterms:W3CDTF">2001-05-06T16:14:33Z</dcterms:created>
  <dcterms:modified xsi:type="dcterms:W3CDTF">2012-03-17T07:59:04Z</dcterms:modified>
</cp:coreProperties>
</file>