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6"/>
  </p:notesMasterIdLst>
  <p:sldIdLst>
    <p:sldId id="327" r:id="rId2"/>
    <p:sldId id="289" r:id="rId3"/>
    <p:sldId id="290" r:id="rId4"/>
    <p:sldId id="291" r:id="rId5"/>
    <p:sldId id="292" r:id="rId6"/>
    <p:sldId id="329" r:id="rId7"/>
    <p:sldId id="293" r:id="rId8"/>
    <p:sldId id="296" r:id="rId9"/>
    <p:sldId id="332" r:id="rId10"/>
    <p:sldId id="330" r:id="rId11"/>
    <p:sldId id="297" r:id="rId12"/>
    <p:sldId id="298" r:id="rId13"/>
    <p:sldId id="341" r:id="rId14"/>
    <p:sldId id="301" r:id="rId15"/>
    <p:sldId id="333" r:id="rId16"/>
    <p:sldId id="302" r:id="rId17"/>
    <p:sldId id="334" r:id="rId18"/>
    <p:sldId id="337" r:id="rId19"/>
    <p:sldId id="335" r:id="rId20"/>
    <p:sldId id="336" r:id="rId21"/>
    <p:sldId id="305" r:id="rId22"/>
    <p:sldId id="306" r:id="rId23"/>
    <p:sldId id="307" r:id="rId24"/>
    <p:sldId id="338" r:id="rId25"/>
    <p:sldId id="339" r:id="rId26"/>
    <p:sldId id="340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2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3/15/2012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BC87FD3-CCFE-492D-8E50-ADE351BB1FEF}" type="datetime1">
              <a:rPr lang="en-US" smtClean="0"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F597-F3DA-4899-BB63-000BC0B30618}" type="datetime1">
              <a:rPr lang="en-US" smtClean="0"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D8F0-BAC7-4560-837A-D7A37A8DAFD4}" type="datetime1">
              <a:rPr lang="en-US" smtClean="0"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4530-64C3-41BC-9F8A-239443711F9C}" type="datetime1">
              <a:rPr lang="en-US" smtClean="0"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1063-A148-4942-B9AE-5426325C82D9}" type="datetime1">
              <a:rPr lang="en-US" smtClean="0"/>
              <a:t>3/15/2012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BBE2-EAAF-487C-9483-58B257F3551D}" type="datetime1">
              <a:rPr lang="en-US" smtClean="0"/>
              <a:t>3/15/2012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242C-09E2-4B99-87EA-A4AF37632806}" type="datetime1">
              <a:rPr lang="en-US" smtClean="0"/>
              <a:t>3/15/2012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084F8A7-937B-4693-BC78-0B6894C4C943}" type="datetime1">
              <a:rPr lang="en-US" smtClean="0"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9B4AA27-22C1-449F-B3DC-8CEEBD8B43BC}" type="datetime1">
              <a:rPr lang="en-US" smtClean="0"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D9CA-3645-444B-99B2-D0EADCC40C66}" type="datetime1">
              <a:rPr lang="en-US" smtClean="0"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7F06-0477-4F49-958D-1D10683777F9}" type="datetime1">
              <a:rPr lang="en-US" smtClean="0"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E2F70C-8592-4565-8A71-7EC3EDE86AB2}" type="datetime1">
              <a:rPr lang="en-US" smtClean="0"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3.xml"/><Relationship Id="rId5" Type="http://schemas.openxmlformats.org/officeDocument/2006/relationships/slide" Target="slide28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91276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10: 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Bridge ,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Router &amp;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(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Routing)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endParaRPr lang="en-US" sz="3600" b="1" dirty="0" smtClean="0">
              <a:solidFill>
                <a:srgbClr val="00B0F0"/>
              </a:solidFill>
              <a:latin typeface="+mj-lt"/>
              <a:cs typeface="Calibri" pitchFamily="34" charset="0"/>
            </a:endParaRP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L.Rania</a:t>
            </a:r>
            <a:r>
              <a:rPr lang="en-US" dirty="0" smtClean="0"/>
              <a:t> Ahmed </a:t>
            </a:r>
            <a:r>
              <a:rPr lang="en-US" dirty="0" err="1" smtClean="0"/>
              <a:t>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72" name="Text Box 32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005888" y="1504890"/>
            <a:ext cx="4006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العناصر الرئيسية المستخدمة في توسيع الشبكات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73" name="Text Box 33"/>
          <p:cNvSpPr txBox="1">
            <a:spLocks noChangeArrowheads="1"/>
          </p:cNvSpPr>
          <p:nvPr/>
        </p:nvSpPr>
        <p:spPr bwMode="auto">
          <a:xfrm>
            <a:off x="709427" y="1916668"/>
            <a:ext cx="7215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FF0000"/>
                </a:solidFill>
                <a:cs typeface="Times New Roman" pitchFamily="18" charset="0"/>
              </a:rPr>
              <a:t>Repeaters – Bridges – Brouters – Routers – Gateways – Switches - Hubs</a:t>
            </a:r>
            <a:endParaRPr lang="en-US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40674" name="Line 34"/>
          <p:cNvSpPr>
            <a:spLocks noChangeShapeType="1"/>
          </p:cNvSpPr>
          <p:nvPr/>
        </p:nvSpPr>
        <p:spPr bwMode="auto">
          <a:xfrm>
            <a:off x="8101013" y="549275"/>
            <a:ext cx="0" cy="5975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40675" name="Text Box 35"/>
          <p:cNvSpPr txBox="1">
            <a:spLocks noChangeArrowheads="1"/>
          </p:cNvSpPr>
          <p:nvPr/>
        </p:nvSpPr>
        <p:spPr bwMode="auto">
          <a:xfrm>
            <a:off x="2062568" y="2420938"/>
            <a:ext cx="60447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تقنيات الاتصال المستخدمة في تراسل البيانات في الشبكات الواسعة </a:t>
            </a:r>
            <a:r>
              <a:rPr lang="de-DE" sz="2000" dirty="0">
                <a:cs typeface="Times New Roman" pitchFamily="18" charset="0"/>
              </a:rPr>
              <a:t>WAN</a:t>
            </a:r>
          </a:p>
        </p:txBody>
      </p:sp>
      <p:sp>
        <p:nvSpPr>
          <p:cNvPr id="240677" name="Text Box 37"/>
          <p:cNvSpPr txBox="1">
            <a:spLocks noChangeArrowheads="1"/>
          </p:cNvSpPr>
          <p:nvPr/>
        </p:nvSpPr>
        <p:spPr bwMode="auto">
          <a:xfrm>
            <a:off x="742950" y="2743200"/>
            <a:ext cx="74419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Circuit Switching – Dedicated Circuit Switching – Packket Switching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40678" name="Text Box 38"/>
          <p:cNvSpPr txBox="1">
            <a:spLocks noChangeArrowheads="1"/>
          </p:cNvSpPr>
          <p:nvPr/>
        </p:nvSpPr>
        <p:spPr bwMode="auto">
          <a:xfrm>
            <a:off x="3618574" y="3505200"/>
            <a:ext cx="4403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البروتوكول (</a:t>
            </a:r>
            <a:r>
              <a:rPr lang="de-DE" sz="2000" dirty="0">
                <a:cs typeface="Times New Roman" pitchFamily="18" charset="0"/>
              </a:rPr>
              <a:t>TCP/IP</a:t>
            </a:r>
            <a:r>
              <a:rPr lang="ar-SA" sz="2000" dirty="0">
                <a:cs typeface="Times New Roman" pitchFamily="18" charset="0"/>
              </a:rPr>
              <a:t>) طبقاته والبروتوكولات تحته.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79" name="Text Box 39"/>
          <p:cNvSpPr txBox="1">
            <a:spLocks noChangeArrowheads="1"/>
          </p:cNvSpPr>
          <p:nvPr/>
        </p:nvSpPr>
        <p:spPr bwMode="auto">
          <a:xfrm>
            <a:off x="1042988" y="3886200"/>
            <a:ext cx="68849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البروتوكول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IP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و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IP Adressing 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--</a:t>
            </a:r>
            <a:r>
              <a:rPr lang="ar-SA" sz="2000" dirty="0">
                <a:solidFill>
                  <a:srgbClr val="FF0000"/>
                </a:solidFill>
              </a:rPr>
              <a:t> </a:t>
            </a:r>
            <a:r>
              <a:rPr lang="de-DE" sz="2000" dirty="0">
                <a:solidFill>
                  <a:srgbClr val="FF0000"/>
                </a:solidFill>
              </a:rPr>
              <a:t>(IP V4 - IP V6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240680" name="Text Box 40"/>
          <p:cNvSpPr txBox="1">
            <a:spLocks noChangeArrowheads="1"/>
          </p:cNvSpPr>
          <p:nvPr/>
        </p:nvSpPr>
        <p:spPr bwMode="auto">
          <a:xfrm>
            <a:off x="3608112" y="4933890"/>
            <a:ext cx="4335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تهيئة البروتوكول (</a:t>
            </a:r>
            <a:r>
              <a:rPr lang="de-DE" sz="2000" dirty="0">
                <a:cs typeface="Times New Roman" pitchFamily="18" charset="0"/>
              </a:rPr>
              <a:t>TCP/IP</a:t>
            </a:r>
            <a:r>
              <a:rPr lang="ar-SA" sz="2000" dirty="0">
                <a:cs typeface="Times New Roman" pitchFamily="18" charset="0"/>
              </a:rPr>
              <a:t>) وكيفية اختبار إعداداته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81" name="Text Box 41"/>
          <p:cNvSpPr txBox="1">
            <a:spLocks noChangeArrowheads="1"/>
          </p:cNvSpPr>
          <p:nvPr/>
        </p:nvSpPr>
        <p:spPr bwMode="auto">
          <a:xfrm>
            <a:off x="2032404" y="5543490"/>
            <a:ext cx="60447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تقنيات الاتصال المستخدمة في تراسل البيانات في الشبكات الواسعة </a:t>
            </a:r>
            <a:r>
              <a:rPr lang="de-DE" sz="2000" dirty="0">
                <a:cs typeface="Times New Roman" pitchFamily="18" charset="0"/>
              </a:rPr>
              <a:t>WAN</a:t>
            </a:r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4501796" y="4400490"/>
            <a:ext cx="36150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خدمة ال </a:t>
            </a:r>
            <a:r>
              <a:rPr lang="de-DE" sz="2000" dirty="0">
                <a:cs typeface="Times New Roman" pitchFamily="18" charset="0"/>
              </a:rPr>
              <a:t>DHCP </a:t>
            </a:r>
            <a:r>
              <a:rPr lang="ar-SA" sz="2000" dirty="0">
                <a:cs typeface="Times New Roman" pitchFamily="18" charset="0"/>
              </a:rPr>
              <a:t> بروتوكول العنونة الآلية 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609600"/>
            <a:ext cx="1713674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4000" b="1" i="1" u="sng" dirty="0" smtClean="0">
                <a:solidFill>
                  <a:schemeClr val="accent2">
                    <a:lumMod val="75000"/>
                  </a:schemeClr>
                </a:solidFill>
              </a:rPr>
              <a:t>Review</a:t>
            </a:r>
            <a:endParaRPr lang="ar-SA" sz="40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62" name="Text Box 14"/>
          <p:cNvSpPr txBox="1">
            <a:spLocks noChangeArrowheads="1"/>
          </p:cNvSpPr>
          <p:nvPr/>
        </p:nvSpPr>
        <p:spPr bwMode="auto">
          <a:xfrm>
            <a:off x="0" y="471487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/>
            <a:r>
              <a:rPr lang="ar-SA" sz="4800" b="1" i="1" u="sng" dirty="0">
                <a:solidFill>
                  <a:srgbClr val="00B0F0"/>
                </a:solidFill>
                <a:cs typeface="Times New Roman" pitchFamily="18" charset="0"/>
              </a:rPr>
              <a:t>توسيع الشبكات الحاسوبية</a:t>
            </a:r>
            <a:endParaRPr lang="en-US" sz="48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258064" name="Text Box 1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763713" y="1773238"/>
            <a:ext cx="41513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  <p:sp>
        <p:nvSpPr>
          <p:cNvPr id="258065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408363" y="2492375"/>
            <a:ext cx="25320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36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  <p:sp>
        <p:nvSpPr>
          <p:cNvPr id="258066" name="Text Box 1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3276600" y="3213100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  <p:sp>
        <p:nvSpPr>
          <p:cNvPr id="258067" name="Text Box 19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124075" y="4005263"/>
            <a:ext cx="382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بوابة العبور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Gateway</a:t>
            </a:r>
          </a:p>
        </p:txBody>
      </p:sp>
      <p:sp>
        <p:nvSpPr>
          <p:cNvPr id="258094" name="Line 46"/>
          <p:cNvSpPr>
            <a:spLocks noChangeShapeType="1"/>
          </p:cNvSpPr>
          <p:nvPr/>
        </p:nvSpPr>
        <p:spPr bwMode="auto">
          <a:xfrm>
            <a:off x="5940425" y="1341438"/>
            <a:ext cx="0" cy="4895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58095" name="Text Box 47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3473450" y="4868863"/>
            <a:ext cx="2479675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3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المجمع الـ </a:t>
            </a:r>
            <a:r>
              <a:rPr lang="de-DE" sz="33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HUB</a:t>
            </a:r>
          </a:p>
        </p:txBody>
      </p:sp>
      <p:sp>
        <p:nvSpPr>
          <p:cNvPr id="258096" name="Text Box 4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987675" y="5661025"/>
            <a:ext cx="2936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المبدل الـ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161160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876934" y="1628775"/>
            <a:ext cx="738695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مع تزايد تقنية الشبكات وإدراك اهميتها في جودة وزيادة </a:t>
            </a:r>
            <a:endParaRPr lang="ar-SA" sz="2800" dirty="0" smtClean="0"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 smtClean="0">
                <a:cs typeface="Times New Roman" pitchFamily="18" charset="0"/>
              </a:rPr>
              <a:t>الانتاج </a:t>
            </a:r>
            <a:r>
              <a:rPr lang="ar-SA" sz="2800" dirty="0">
                <a:cs typeface="Times New Roman" pitchFamily="18" charset="0"/>
              </a:rPr>
              <a:t>كانت الحاجة الى مضاعفة الاعتماد على تقنية تبادل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المعلومات والبيانات في المعمل الواحد او في فروع المؤسسة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المنتشرة في انحاء العالم مع المحافظة على البنية التحتية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الموجودة. 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من هنا اتت اهمية توسيع الشبكات المحلية والعالمية الموجودة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دون الحاجة الى أي تغيير او تجديد في وضع الشبكة الحالية.</a:t>
            </a:r>
            <a:endParaRPr lang="en-US" sz="28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762000"/>
            <a:ext cx="136127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800" b="1" i="1" u="sng" dirty="0" smtClean="0">
                <a:solidFill>
                  <a:srgbClr val="00B0F0"/>
                </a:solidFill>
              </a:rPr>
              <a:t>مقدمة</a:t>
            </a:r>
            <a:endParaRPr lang="ar-SA" sz="4800" b="1" i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4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  <p:sp>
        <p:nvSpPr>
          <p:cNvPr id="317445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743200" y="1929825"/>
            <a:ext cx="4894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ماهو مقوي الاشارة </a:t>
            </a:r>
            <a:r>
              <a:rPr lang="de-DE" sz="3200" dirty="0">
                <a:cs typeface="Times New Roman" pitchFamily="18" charset="0"/>
              </a:rPr>
              <a:t>Repeater </a:t>
            </a:r>
          </a:p>
        </p:txBody>
      </p:sp>
      <p:sp>
        <p:nvSpPr>
          <p:cNvPr id="317446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667000" y="3733800"/>
            <a:ext cx="50305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المهام التى يقوم بها مقوي الاشارة </a:t>
            </a:r>
            <a:endParaRPr lang="en-US" sz="3200" dirty="0">
              <a:cs typeface="Times New Roman" pitchFamily="18" charset="0"/>
            </a:endParaRPr>
          </a:p>
        </p:txBody>
      </p:sp>
      <p:sp>
        <p:nvSpPr>
          <p:cNvPr id="317447" name="Text Box 7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990600" y="2781300"/>
            <a:ext cx="67189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التقنية التي يعمل بها مقوي الاشارة </a:t>
            </a:r>
            <a:r>
              <a:rPr lang="de-DE" sz="3200" dirty="0">
                <a:cs typeface="Times New Roman" pitchFamily="18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39707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9" t="11551" b="3630"/>
          <a:stretch>
            <a:fillRect/>
          </a:stretch>
        </p:blipFill>
        <p:spPr bwMode="auto">
          <a:xfrm>
            <a:off x="1371600" y="1739194"/>
            <a:ext cx="6324600" cy="382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1163857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761999" y="1442621"/>
            <a:ext cx="746760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جهاز يقوم بتضخيم الاشارة بهدف ارسالها </a:t>
            </a:r>
            <a:r>
              <a:rPr lang="ar-SA" sz="2400" dirty="0" smtClean="0">
                <a:cs typeface="Times New Roman" pitchFamily="18" charset="0"/>
              </a:rPr>
              <a:t>لمسافات بعيدة </a:t>
            </a:r>
            <a:r>
              <a:rPr lang="ar-SA" sz="2400" dirty="0">
                <a:cs typeface="Times New Roman" pitchFamily="18" charset="0"/>
              </a:rPr>
              <a:t>ضمن الشبكة الواحدة.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يتصف برخص ثمنه مقارنة مع اجهزة توسيع </a:t>
            </a:r>
            <a:r>
              <a:rPr lang="ar-SA" sz="2400" dirty="0" smtClean="0">
                <a:cs typeface="Times New Roman" pitchFamily="18" charset="0"/>
              </a:rPr>
              <a:t>لشبكات </a:t>
            </a:r>
            <a:r>
              <a:rPr lang="ar-SA" sz="2400" dirty="0">
                <a:cs typeface="Times New Roman" pitchFamily="18" charset="0"/>
              </a:rPr>
              <a:t>الاخرى.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ان استخدام مقوي الاشارة في شبكة ما يرفع من </a:t>
            </a:r>
            <a:r>
              <a:rPr lang="ar-SA" sz="2400" dirty="0" smtClean="0">
                <a:cs typeface="Times New Roman" pitchFamily="18" charset="0"/>
              </a:rPr>
              <a:t>قدرةها </a:t>
            </a:r>
            <a:r>
              <a:rPr lang="ar-SA" sz="2400" dirty="0">
                <a:cs typeface="Times New Roman" pitchFamily="18" charset="0"/>
              </a:rPr>
              <a:t>على التوسع جغرافيا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يعمل مقوي الاشارة في الطبقة الفيزيائية لنظام الطبقات السبع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لذلك فان مقوي الاشارة </a:t>
            </a:r>
            <a:r>
              <a:rPr lang="de-DE" sz="2400" dirty="0">
                <a:cs typeface="Times New Roman" pitchFamily="18" charset="0"/>
              </a:rPr>
              <a:t>Repeater</a:t>
            </a:r>
            <a:r>
              <a:rPr lang="ar-SA" sz="2400" dirty="0">
                <a:cs typeface="Times New Roman" pitchFamily="18" charset="0"/>
              </a:rPr>
              <a:t> يمكن استخدامه لتقوية اشارة بين شبكتين مختلفتين فقط بالطبقة الفيزيائية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يقوم بتقوية الاشارة بين شبكتين حتى ولو كانت وسائط </a:t>
            </a:r>
            <a:r>
              <a:rPr lang="ar-SA" sz="2400" dirty="0" smtClean="0">
                <a:cs typeface="Times New Roman" pitchFamily="18" charset="0"/>
              </a:rPr>
              <a:t>النقل مختلفة</a:t>
            </a:r>
            <a:r>
              <a:rPr lang="ar-SA" sz="2400" dirty="0">
                <a:cs typeface="Times New Roman" pitchFamily="18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مثلا 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شبكة مربوطة بكبل ليف ضوئي مع شبكة مربوطة </a:t>
            </a: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بكبل 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de-DE" sz="2400" dirty="0">
                <a:solidFill>
                  <a:srgbClr val="FF0000"/>
                </a:solidFill>
                <a:cs typeface="Times New Roman" pitchFamily="18" charset="0"/>
              </a:rPr>
              <a:t>UTP, STP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)</a:t>
            </a:r>
            <a:endParaRPr lang="en-US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endParaRPr lang="ar-SA" sz="2400" dirty="0" smtClean="0">
              <a:cs typeface="Times New Roman" pitchFamily="18" charset="0"/>
            </a:endParaRPr>
          </a:p>
          <a:p>
            <a:pPr algn="just" rtl="1"/>
            <a:endParaRPr lang="en-US" sz="2400" dirty="0">
              <a:cs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345357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2611734" y="981075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231775" y="47450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1543" name="Text Box 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724400" y="1916113"/>
            <a:ext cx="34932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ماهو الجسر </a:t>
            </a:r>
            <a:r>
              <a:rPr lang="de-DE" sz="3200" dirty="0">
                <a:cs typeface="Times New Roman" pitchFamily="18" charset="0"/>
              </a:rPr>
              <a:t>Bridge </a:t>
            </a:r>
          </a:p>
        </p:txBody>
      </p:sp>
      <p:sp>
        <p:nvSpPr>
          <p:cNvPr id="321544" name="Text Box 8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124200" y="2514600"/>
            <a:ext cx="51379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جداول التوجيه </a:t>
            </a:r>
            <a:r>
              <a:rPr lang="de-DE" sz="3200" dirty="0">
                <a:cs typeface="Times New Roman" pitchFamily="18" charset="0"/>
              </a:rPr>
              <a:t>Routing Tables</a:t>
            </a:r>
          </a:p>
        </p:txBody>
      </p:sp>
    </p:spTree>
    <p:extLst>
      <p:ext uri="{BB962C8B-B14F-4D97-AF65-F5344CB8AC3E}">
        <p14:creationId xmlns:p14="http://schemas.microsoft.com/office/powerpoint/2010/main" val="23314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37472"/>
            <a:ext cx="6096000" cy="423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609600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2936831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96290"/>
            <a:ext cx="5943600" cy="399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464403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1319739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1066800" y="1854801"/>
            <a:ext cx="7391400" cy="142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>
                <a:cs typeface="Times New Roman" pitchFamily="18" charset="0"/>
              </a:rPr>
              <a:t>مهمة الجسر في الشبكات هو الربط  بين الشبكات المحلية </a:t>
            </a:r>
            <a:r>
              <a:rPr lang="ar-SA" sz="2000" dirty="0" smtClean="0">
                <a:cs typeface="Times New Roman" pitchFamily="18" charset="0"/>
              </a:rPr>
              <a:t>و </a:t>
            </a:r>
            <a:r>
              <a:rPr lang="ar-SA" sz="2000" dirty="0">
                <a:cs typeface="Times New Roman" pitchFamily="18" charset="0"/>
              </a:rPr>
              <a:t>يعمل في طبقة ربط البيانات(</a:t>
            </a:r>
            <a:r>
              <a:rPr lang="de-DE" sz="2000" dirty="0">
                <a:cs typeface="Times New Roman" pitchFamily="18" charset="0"/>
              </a:rPr>
              <a:t>MAC</a:t>
            </a:r>
            <a:r>
              <a:rPr lang="ar-SA" sz="2000" dirty="0">
                <a:cs typeface="Times New Roman" pitchFamily="18" charset="0"/>
              </a:rPr>
              <a:t>) وليس في طبقة </a:t>
            </a:r>
            <a:r>
              <a:rPr lang="ar-SA" sz="2000" dirty="0" smtClean="0">
                <a:cs typeface="Times New Roman" pitchFamily="18" charset="0"/>
              </a:rPr>
              <a:t>ربط البيانات </a:t>
            </a:r>
            <a:r>
              <a:rPr lang="ar-SA" sz="2000" dirty="0">
                <a:cs typeface="Times New Roman" pitchFamily="18" charset="0"/>
              </a:rPr>
              <a:t>(</a:t>
            </a:r>
            <a:r>
              <a:rPr lang="de-DE" sz="2000" dirty="0">
                <a:cs typeface="Times New Roman" pitchFamily="18" charset="0"/>
              </a:rPr>
              <a:t>LLC</a:t>
            </a:r>
            <a:r>
              <a:rPr lang="ar-SA" sz="2000" dirty="0">
                <a:cs typeface="Times New Roman" pitchFamily="18" charset="0"/>
              </a:rPr>
              <a:t>)  في نظام السبع طبقات (</a:t>
            </a:r>
            <a:r>
              <a:rPr lang="de-DE" sz="2000" dirty="0">
                <a:cs typeface="Times New Roman" pitchFamily="18" charset="0"/>
              </a:rPr>
              <a:t>OSI</a:t>
            </a:r>
            <a:r>
              <a:rPr lang="ar-SA" sz="2000" dirty="0">
                <a:cs typeface="Times New Roman" pitchFamily="18" charset="0"/>
              </a:rPr>
              <a:t>) وبالتالي </a:t>
            </a:r>
            <a:r>
              <a:rPr lang="ar-SA" sz="2000" dirty="0" smtClean="0">
                <a:cs typeface="Times New Roman" pitchFamily="18" charset="0"/>
              </a:rPr>
              <a:t>فان </a:t>
            </a:r>
            <a:r>
              <a:rPr lang="ar-SA" sz="2000" dirty="0">
                <a:cs typeface="Times New Roman" pitchFamily="18" charset="0"/>
              </a:rPr>
              <a:t>الجسر يهتم بالعناوين الفيزيائية (</a:t>
            </a:r>
            <a:r>
              <a:rPr lang="de-DE" sz="2000" dirty="0">
                <a:cs typeface="Times New Roman" pitchFamily="18" charset="0"/>
              </a:rPr>
              <a:t>MAC Adress</a:t>
            </a:r>
            <a:r>
              <a:rPr lang="ar-SA" sz="2000" dirty="0">
                <a:cs typeface="Times New Roman" pitchFamily="18" charset="0"/>
              </a:rPr>
              <a:t>). 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2095500" y="4495800"/>
            <a:ext cx="59055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cs typeface="Times New Roman" pitchFamily="18" charset="0"/>
              </a:rPr>
              <a:t>طبقة التحكم بالنفاذ الى الوسط </a:t>
            </a:r>
            <a:r>
              <a:rPr lang="en-US" b="1" dirty="0" smtClean="0">
                <a:cs typeface="Times New Roman" pitchFamily="18" charset="0"/>
              </a:rPr>
              <a:t>(</a:t>
            </a:r>
            <a:r>
              <a:rPr lang="de-DE" b="1" dirty="0" smtClean="0">
                <a:cs typeface="Times New Roman" pitchFamily="18" charset="0"/>
              </a:rPr>
              <a:t>MAC) </a:t>
            </a:r>
            <a:r>
              <a:rPr lang="en-US" b="1" dirty="0">
                <a:cs typeface="Times New Roman" pitchFamily="18" charset="0"/>
              </a:rPr>
              <a:t>Media Access </a:t>
            </a:r>
            <a:r>
              <a:rPr lang="en-US" b="1" dirty="0" smtClean="0">
                <a:cs typeface="Times New Roman" pitchFamily="18" charset="0"/>
              </a:rPr>
              <a:t>Control  </a:t>
            </a:r>
            <a:endParaRPr lang="en-US" b="1" dirty="0">
              <a:cs typeface="Times New Roman" pitchFamily="18" charset="0"/>
            </a:endParaRPr>
          </a:p>
          <a:p>
            <a:pPr algn="r" rtl="1"/>
            <a:r>
              <a:rPr lang="de-DE" b="1" dirty="0" smtClean="0">
                <a:cs typeface="Times New Roman" pitchFamily="18" charset="0"/>
              </a:rPr>
              <a:t> </a:t>
            </a:r>
            <a:endParaRPr lang="de-DE" b="1" dirty="0">
              <a:cs typeface="Times New Roman" pitchFamily="18" charset="0"/>
            </a:endParaRPr>
          </a:p>
          <a:p>
            <a:pPr algn="r" rtl="1"/>
            <a:r>
              <a:rPr lang="ar-SA" b="1" dirty="0">
                <a:cs typeface="Times New Roman" pitchFamily="18" charset="0"/>
              </a:rPr>
              <a:t>طبقة التحكم بالاتصال المنطقي </a:t>
            </a:r>
            <a:r>
              <a:rPr lang="en-US" b="1" dirty="0">
                <a:cs typeface="Times New Roman" pitchFamily="18" charset="0"/>
              </a:rPr>
              <a:t>Logical Link </a:t>
            </a:r>
            <a:r>
              <a:rPr lang="en-US" b="1" dirty="0" smtClean="0">
                <a:cs typeface="Times New Roman" pitchFamily="18" charset="0"/>
              </a:rPr>
              <a:t>Control</a:t>
            </a:r>
            <a:r>
              <a:rPr lang="ar-SA" b="1" dirty="0" smtClean="0">
                <a:cs typeface="Times New Roman" pitchFamily="18" charset="0"/>
              </a:rPr>
              <a:t>(</a:t>
            </a:r>
            <a:r>
              <a:rPr lang="de-DE" b="1" dirty="0">
                <a:cs typeface="Times New Roman" pitchFamily="18" charset="0"/>
              </a:rPr>
              <a:t>LLC</a:t>
            </a:r>
            <a:r>
              <a:rPr lang="ar-SA" b="1" dirty="0">
                <a:cs typeface="Times New Roman" pitchFamily="18" charset="0"/>
              </a:rPr>
              <a:t>) </a:t>
            </a:r>
            <a:endParaRPr lang="ar-SA" b="1" dirty="0" smtClean="0">
              <a:cs typeface="Times New Roman" pitchFamily="18" charset="0"/>
            </a:endParaRPr>
          </a:p>
        </p:txBody>
      </p:sp>
      <p:sp>
        <p:nvSpPr>
          <p:cNvPr id="322566" name="Text Box 6"/>
          <p:cNvSpPr txBox="1">
            <a:spLocks noChangeArrowheads="1"/>
          </p:cNvSpPr>
          <p:nvPr/>
        </p:nvSpPr>
        <p:spPr bwMode="auto">
          <a:xfrm>
            <a:off x="749936" y="3500735"/>
            <a:ext cx="77082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كل جسر </a:t>
            </a:r>
            <a:r>
              <a:rPr lang="de-DE" sz="2400" b="1" dirty="0">
                <a:solidFill>
                  <a:srgbClr val="FF0000"/>
                </a:solidFill>
                <a:cs typeface="Times New Roman" pitchFamily="18" charset="0"/>
              </a:rPr>
              <a:t>Bridge 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 هو مقوي اشارة </a:t>
            </a:r>
            <a:r>
              <a:rPr lang="de-DE" sz="2400" b="1" dirty="0">
                <a:solidFill>
                  <a:srgbClr val="FF0000"/>
                </a:solidFill>
                <a:cs typeface="Times New Roman" pitchFamily="18" charset="0"/>
              </a:rPr>
              <a:t>Repeater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 ولكن العكس غير صحيح</a:t>
            </a:r>
            <a:endParaRPr lang="en-US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685800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421887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8151813" y="19367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3589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964510" y="908050"/>
            <a:ext cx="642054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4400" b="1" i="1" u="sng" dirty="0">
                <a:solidFill>
                  <a:srgbClr val="00B0F0"/>
                </a:solidFill>
                <a:cs typeface="Times New Roman" pitchFamily="18" charset="0"/>
              </a:rPr>
              <a:t>جداول التوجيه </a:t>
            </a:r>
            <a:r>
              <a:rPr lang="de-DE" sz="4400" b="1" i="1" u="sng" dirty="0">
                <a:solidFill>
                  <a:srgbClr val="00B0F0"/>
                </a:solidFill>
                <a:cs typeface="Times New Roman" pitchFamily="18" charset="0"/>
              </a:rPr>
              <a:t>Routing Tables</a:t>
            </a: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838200" y="1981200"/>
            <a:ext cx="752894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000" dirty="0">
                <a:cs typeface="Times New Roman" pitchFamily="18" charset="0"/>
              </a:rPr>
              <a:t>يخزن الجسر العنوان الفيزيائي لكل حاسب قد ارسل بيانات عبر الشبكة </a:t>
            </a:r>
            <a:r>
              <a:rPr lang="ar-SA" sz="2000" dirty="0" smtClean="0">
                <a:cs typeface="Times New Roman" pitchFamily="18" charset="0"/>
              </a:rPr>
              <a:t>وذلك في   </a:t>
            </a:r>
            <a:r>
              <a:rPr lang="ar-SA" sz="2000" dirty="0">
                <a:cs typeface="Times New Roman" pitchFamily="18" charset="0"/>
              </a:rPr>
              <a:t>جدول يدعى جدول التوجيه </a:t>
            </a:r>
            <a:r>
              <a:rPr lang="de-DE" sz="2000" dirty="0">
                <a:cs typeface="Times New Roman" pitchFamily="18" charset="0"/>
              </a:rPr>
              <a:t>Routing Tables</a:t>
            </a:r>
            <a:r>
              <a:rPr lang="ar-SA" sz="2000" dirty="0">
                <a:cs typeface="Times New Roman" pitchFamily="18" charset="0"/>
              </a:rPr>
              <a:t>.</a:t>
            </a:r>
          </a:p>
          <a:p>
            <a:pPr algn="r" rtl="1"/>
            <a:endParaRPr lang="ar-SA" sz="2000" dirty="0">
              <a:cs typeface="Times New Roman" pitchFamily="18" charset="0"/>
            </a:endParaRPr>
          </a:p>
        </p:txBody>
      </p:sp>
      <p:sp>
        <p:nvSpPr>
          <p:cNvPr id="323591" name="Rectangle 7"/>
          <p:cNvSpPr>
            <a:spLocks noChangeArrowheads="1"/>
          </p:cNvSpPr>
          <p:nvPr/>
        </p:nvSpPr>
        <p:spPr bwMode="auto">
          <a:xfrm>
            <a:off x="685800" y="2743200"/>
            <a:ext cx="7696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(يتم التخزين بذاكرة 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RAM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داخل الجسر- اذا انقطع التيار </a:t>
            </a:r>
            <a:r>
              <a:rPr lang="ar-SA" sz="2000" dirty="0" smtClean="0">
                <a:solidFill>
                  <a:srgbClr val="FF0000"/>
                </a:solidFill>
                <a:cs typeface="Times New Roman" pitchFamily="18" charset="0"/>
              </a:rPr>
              <a:t>الكهربائي عند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الجسر تفقد جميع الجداول)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3429000"/>
            <a:ext cx="7239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000" dirty="0" smtClean="0">
                <a:cs typeface="Times New Roman" pitchFamily="18" charset="0"/>
              </a:rPr>
              <a:t>عند </a:t>
            </a:r>
            <a:r>
              <a:rPr lang="ar-SA" sz="2000" dirty="0">
                <a:cs typeface="Times New Roman" pitchFamily="18" charset="0"/>
              </a:rPr>
              <a:t>استقبال الجسر لأية اطار فانه يختبر عنوان الجهة المرسل اليها  فإذا وقعت في نفس الجهة المرسلة قام بإهمال هذا الاطار.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490058" y="4114800"/>
            <a:ext cx="48157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(ان استخدام الجسور في الشبكات يخفف من تدفق البيانات)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19200" y="4558605"/>
            <a:ext cx="6858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cs typeface="Times New Roman" pitchFamily="18" charset="0"/>
              </a:rPr>
              <a:t>-اذا تلقى الجسر اطارا من جهة عنوانها غير مخزن سابقا فان الجسر يرسل  رسالة الى جميع الاجهزة لمعرفة الشبكة  التي يقع   فيها هذا الحاسب.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9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9" name="Rectangle 5"/>
          <p:cNvSpPr>
            <a:spLocks noChangeArrowheads="1"/>
          </p:cNvSpPr>
          <p:nvPr/>
        </p:nvSpPr>
        <p:spPr bwMode="auto">
          <a:xfrm>
            <a:off x="1795281" y="549275"/>
            <a:ext cx="49103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4800" b="1" i="1" u="sng" dirty="0">
                <a:solidFill>
                  <a:srgbClr val="00B0F0"/>
                </a:solidFill>
                <a:cs typeface="Times New Roman" pitchFamily="18" charset="0"/>
              </a:rPr>
              <a:t>محتويات جداول التوجيه</a:t>
            </a:r>
            <a:endParaRPr lang="en-US" sz="48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3830" name="Text Box 6"/>
          <p:cNvSpPr txBox="1">
            <a:spLocks noChangeArrowheads="1"/>
          </p:cNvSpPr>
          <p:nvPr/>
        </p:nvSpPr>
        <p:spPr bwMode="auto">
          <a:xfrm>
            <a:off x="762973" y="2271713"/>
            <a:ext cx="7515840" cy="21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عناوين (</a:t>
            </a:r>
            <a:r>
              <a:rPr lang="de-DE" sz="2400" dirty="0">
                <a:cs typeface="Times New Roman" pitchFamily="18" charset="0"/>
              </a:rPr>
              <a:t>IP</a:t>
            </a:r>
            <a:r>
              <a:rPr lang="ar-SA" sz="2400" dirty="0">
                <a:cs typeface="Times New Roman" pitchFamily="18" charset="0"/>
              </a:rPr>
              <a:t>) جميع اجهزة  الشبكة</a:t>
            </a:r>
            <a:r>
              <a:rPr lang="en-US" sz="2400" dirty="0">
                <a:cs typeface="Times New Roman" pitchFamily="18" charset="0"/>
              </a:rPr>
              <a:t>.</a:t>
            </a:r>
            <a:endParaRPr lang="ar-SA" sz="2400" dirty="0">
              <a:cs typeface="Times New Roman" pitchFamily="18" charset="0"/>
            </a:endParaRP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طول المسار المؤدي الى شبكة الهدف مقدرا بعدد القفزات.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مؤشر </a:t>
            </a:r>
            <a:r>
              <a:rPr lang="de-DE" sz="2400" dirty="0">
                <a:cs typeface="Times New Roman" pitchFamily="18" charset="0"/>
              </a:rPr>
              <a:t>Flag</a:t>
            </a:r>
            <a:r>
              <a:rPr lang="ar-SA" sz="2400" dirty="0">
                <a:cs typeface="Times New Roman" pitchFamily="18" charset="0"/>
              </a:rPr>
              <a:t> يدل على فيما اذا كان حدث تعديل على معلومات المسار ام لا.</a:t>
            </a:r>
          </a:p>
        </p:txBody>
      </p:sp>
    </p:spTree>
    <p:extLst>
      <p:ext uri="{BB962C8B-B14F-4D97-AF65-F5344CB8AC3E}">
        <p14:creationId xmlns:p14="http://schemas.microsoft.com/office/powerpoint/2010/main" val="251834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1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  <p:sp>
        <p:nvSpPr>
          <p:cNvPr id="326662" name="Text Box 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110336" y="1557338"/>
            <a:ext cx="37056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 هو الموجه </a:t>
            </a:r>
            <a:r>
              <a:rPr lang="de-DE" sz="3200" dirty="0">
                <a:cs typeface="Times New Roman" pitchFamily="18" charset="0"/>
              </a:rPr>
              <a:t>Router </a:t>
            </a:r>
          </a:p>
        </p:txBody>
      </p:sp>
      <p:sp>
        <p:nvSpPr>
          <p:cNvPr id="326663" name="Text Box 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150425" y="2349500"/>
            <a:ext cx="26981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انواع الموجهات</a:t>
            </a:r>
            <a:endParaRPr lang="en-US" sz="3200" dirty="0">
              <a:cs typeface="Times New Roman" pitchFamily="18" charset="0"/>
            </a:endParaRPr>
          </a:p>
        </p:txBody>
      </p:sp>
      <p:sp>
        <p:nvSpPr>
          <p:cNvPr id="326664" name="Text Box 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114800" y="3068638"/>
            <a:ext cx="37850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مهام الموجه في الشبكات</a:t>
            </a:r>
            <a:endParaRPr lang="en-US" sz="32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00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371600"/>
            <a:ext cx="68167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0" y="6096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2760719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8224838" y="1793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7685" name="Text Box 5"/>
          <p:cNvSpPr txBox="1">
            <a:spLocks noChangeArrowheads="1"/>
          </p:cNvSpPr>
          <p:nvPr/>
        </p:nvSpPr>
        <p:spPr bwMode="auto">
          <a:xfrm>
            <a:off x="685800" y="1530489"/>
            <a:ext cx="7699375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الموجه هو من تجهيزات الشبكة التي تعمل عند الطبقة الثالثة طبقة </a:t>
            </a:r>
            <a:r>
              <a:rPr lang="ar-SA" sz="2400" dirty="0" smtClean="0">
                <a:cs typeface="Times New Roman" pitchFamily="18" charset="0"/>
              </a:rPr>
              <a:t>الشبكة </a:t>
            </a:r>
            <a:r>
              <a:rPr lang="ar-SA" sz="2400" dirty="0">
                <a:cs typeface="Times New Roman" pitchFamily="18" charset="0"/>
              </a:rPr>
              <a:t>(</a:t>
            </a:r>
            <a:r>
              <a:rPr lang="de-DE" sz="2400" dirty="0">
                <a:cs typeface="Times New Roman" pitchFamily="18" charset="0"/>
              </a:rPr>
              <a:t>Network</a:t>
            </a:r>
            <a:r>
              <a:rPr lang="ar-SA" sz="2400" dirty="0">
                <a:cs typeface="Times New Roman" pitchFamily="18" charset="0"/>
              </a:rPr>
              <a:t>) لنظام الطبقات السبع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ويستخدم لربط </a:t>
            </a:r>
            <a:r>
              <a:rPr lang="ar-SA" sz="2400" dirty="0" smtClean="0">
                <a:cs typeface="Times New Roman" pitchFamily="18" charset="0"/>
              </a:rPr>
              <a:t>عدة </a:t>
            </a:r>
            <a:r>
              <a:rPr lang="ar-SA" sz="2400" dirty="0">
                <a:cs typeface="Times New Roman" pitchFamily="18" charset="0"/>
              </a:rPr>
              <a:t>شبكات  محلية من انواع مختلفة (</a:t>
            </a:r>
            <a:r>
              <a:rPr lang="de-DE" sz="2400" dirty="0">
                <a:cs typeface="Times New Roman" pitchFamily="18" charset="0"/>
              </a:rPr>
              <a:t>Ethernet – Token Ring,….</a:t>
            </a:r>
            <a:r>
              <a:rPr lang="ar-SA" sz="2400" dirty="0">
                <a:cs typeface="Times New Roman" pitchFamily="18" charset="0"/>
              </a:rPr>
              <a:t>) </a:t>
            </a:r>
            <a:r>
              <a:rPr lang="ar-SA" sz="2400" dirty="0" smtClean="0">
                <a:cs typeface="Times New Roman" pitchFamily="18" charset="0"/>
              </a:rPr>
              <a:t>على </a:t>
            </a:r>
            <a:r>
              <a:rPr lang="ar-SA" sz="2400" dirty="0">
                <a:cs typeface="Times New Roman" pitchFamily="18" charset="0"/>
              </a:rPr>
              <a:t>ان يستخدم في تجهيزات  الشبكة  نفس البروتوكول</a:t>
            </a:r>
            <a:r>
              <a:rPr lang="ar-SA" sz="2400" dirty="0" smtClean="0">
                <a:cs typeface="Times New Roman" pitchFamily="18" charset="0"/>
              </a:rPr>
              <a:t>.</a:t>
            </a:r>
            <a:endParaRPr lang="ar-SA" sz="2400" dirty="0">
              <a:cs typeface="Times New Roman" pitchFamily="18" charset="0"/>
            </a:endParaRPr>
          </a:p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 يستخدم الموجه </a:t>
            </a:r>
            <a:r>
              <a:rPr lang="de-DE" sz="2400" dirty="0">
                <a:cs typeface="Times New Roman" pitchFamily="18" charset="0"/>
              </a:rPr>
              <a:t>Router</a:t>
            </a:r>
            <a:r>
              <a:rPr lang="ar-SA" sz="2400" dirty="0">
                <a:cs typeface="Times New Roman" pitchFamily="18" charset="0"/>
              </a:rPr>
              <a:t> لربط الشبكات المحلية فيم بينها او </a:t>
            </a:r>
            <a:r>
              <a:rPr lang="ar-SA" sz="2400" dirty="0" smtClean="0">
                <a:cs typeface="Times New Roman" pitchFamily="18" charset="0"/>
              </a:rPr>
              <a:t>لربط الشبكات </a:t>
            </a:r>
            <a:r>
              <a:rPr lang="ar-SA" sz="2400" dirty="0">
                <a:cs typeface="Times New Roman" pitchFamily="18" charset="0"/>
              </a:rPr>
              <a:t>الواسعة  معا او لربط شبكة محلية مع شبكة واسعة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342900" indent="-342900"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يستخدم في الموجهات ايضا كما في الجسور تقنية جداول التوجيه </a:t>
            </a:r>
            <a:r>
              <a:rPr lang="de-DE" sz="2400" dirty="0">
                <a:cs typeface="Times New Roman" pitchFamily="18" charset="0"/>
              </a:rPr>
              <a:t>Routing Tables</a:t>
            </a:r>
            <a:r>
              <a:rPr lang="ar-SA" sz="2400" dirty="0">
                <a:cs typeface="Times New Roman" pitchFamily="18" charset="0"/>
              </a:rPr>
              <a:t>التي تحوي هنا (</a:t>
            </a:r>
            <a:r>
              <a:rPr lang="de-DE" sz="2400" dirty="0">
                <a:cs typeface="Times New Roman" pitchFamily="18" charset="0"/>
              </a:rPr>
              <a:t>IP Adress</a:t>
            </a:r>
            <a:r>
              <a:rPr lang="ar-SA" sz="2400" dirty="0">
                <a:cs typeface="Times New Roman" pitchFamily="18" charset="0"/>
              </a:rPr>
              <a:t>) بدلا </a:t>
            </a:r>
            <a:r>
              <a:rPr lang="ar-SA" sz="2400" dirty="0" smtClean="0">
                <a:cs typeface="Times New Roman" pitchFamily="18" charset="0"/>
              </a:rPr>
              <a:t>من (</a:t>
            </a:r>
            <a:r>
              <a:rPr lang="de-DE" sz="2400" dirty="0">
                <a:cs typeface="Times New Roman" pitchFamily="18" charset="0"/>
              </a:rPr>
              <a:t>MAC Adress</a:t>
            </a:r>
            <a:r>
              <a:rPr lang="ar-SA" sz="2400" dirty="0">
                <a:cs typeface="Times New Roman" pitchFamily="18" charset="0"/>
              </a:rPr>
              <a:t>) </a:t>
            </a:r>
            <a:endParaRPr lang="en-US" sz="2400" dirty="0">
              <a:cs typeface="Times New Roman" pitchFamily="18" charset="0"/>
            </a:endParaRPr>
          </a:p>
          <a:p>
            <a:pPr algn="r" rtl="1">
              <a:lnSpc>
                <a:spcPct val="150000"/>
              </a:lnSpc>
            </a:pPr>
            <a:endParaRPr lang="de-DE" sz="2400" dirty="0">
              <a:cs typeface="Times New Roman" pitchFamily="18" charset="0"/>
            </a:endParaRPr>
          </a:p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</p:txBody>
      </p:sp>
      <p:sp>
        <p:nvSpPr>
          <p:cNvPr id="5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21716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003AC7-EF94-4703-AA48-42DC2D9754E4}" type="slidenum">
              <a:rPr lang="ar-SA"/>
              <a:pPr/>
              <a:t>17</a:t>
            </a:fld>
            <a:endParaRPr lang="en-US"/>
          </a:p>
        </p:txBody>
      </p:sp>
      <p:pic>
        <p:nvPicPr>
          <p:cNvPr id="517138" name="Picture 1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381000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b="1" i="1" u="sng" dirty="0" smtClean="0">
                <a:solidFill>
                  <a:srgbClr val="00B0F0"/>
                </a:solidFill>
              </a:rPr>
              <a:t> التوجيه </a:t>
            </a:r>
            <a:r>
              <a:rPr lang="en-US" b="1" i="1" u="sng" dirty="0" smtClean="0">
                <a:solidFill>
                  <a:srgbClr val="00B0F0"/>
                </a:solidFill>
              </a:rPr>
              <a:t>Routing</a:t>
            </a:r>
            <a:endParaRPr lang="en-US" b="1" i="1" u="sng" dirty="0">
              <a:solidFill>
                <a:srgbClr val="00B0F0"/>
              </a:solidFill>
            </a:endParaRPr>
          </a:p>
        </p:txBody>
      </p:sp>
      <p:sp>
        <p:nvSpPr>
          <p:cNvPr id="517136" name="Rectangle 16"/>
          <p:cNvSpPr>
            <a:spLocks noChangeArrowheads="1"/>
          </p:cNvSpPr>
          <p:nvPr/>
        </p:nvSpPr>
        <p:spPr bwMode="auto">
          <a:xfrm>
            <a:off x="609600" y="2011740"/>
            <a:ext cx="7620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dirty="0">
                <a:cs typeface="Arial" pitchFamily="34" charset="0"/>
              </a:rPr>
              <a:t>إن التوجيه هو العملية التي يستخدمها جهاز التوجيه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ar-SA" sz="2400" dirty="0">
                <a:cs typeface="Arial" pitchFamily="34" charset="0"/>
              </a:rPr>
              <a:t>لإعادة توجيه الحزم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ar-SA" sz="2400" dirty="0">
                <a:cs typeface="Arial" pitchFamily="34" charset="0"/>
              </a:rPr>
              <a:t>نحو الشبكة الوجهة, بناء على عنوان </a:t>
            </a:r>
            <a:r>
              <a:rPr lang="en-US" sz="2400" dirty="0">
                <a:cs typeface="Arial" pitchFamily="34" charset="0"/>
              </a:rPr>
              <a:t>IP</a:t>
            </a:r>
            <a:r>
              <a:rPr lang="ar-SA" sz="2400" dirty="0">
                <a:cs typeface="Arial" pitchFamily="34" charset="0"/>
              </a:rPr>
              <a:t> الذي تحمله حزمة البيانات </a:t>
            </a:r>
            <a:r>
              <a:rPr lang="en-US" sz="2400" dirty="0">
                <a:cs typeface="Arial" pitchFamily="34" charset="0"/>
              </a:rPr>
              <a:t>Packet</a:t>
            </a:r>
            <a:r>
              <a:rPr lang="ar-SA" sz="2400" dirty="0" smtClean="0">
                <a:cs typeface="Arial" pitchFamily="34" charset="0"/>
              </a:rPr>
              <a:t>.لاتخاذ </a:t>
            </a:r>
            <a:r>
              <a:rPr lang="ar-SA" sz="2400" dirty="0">
                <a:cs typeface="Arial" pitchFamily="34" charset="0"/>
              </a:rPr>
              <a:t>القرارات الصحيحة، يجب أن تعرف أجهزة التوجيه كيف تصل إلى الشبكات البعيدة</a:t>
            </a:r>
            <a:r>
              <a:rPr lang="ar-SA" sz="2400" dirty="0"/>
              <a:t> </a:t>
            </a:r>
            <a:r>
              <a:rPr lang="ar-SA" sz="2400" dirty="0">
                <a:cs typeface="Arial" pitchFamily="34" charset="0"/>
              </a:rPr>
              <a:t>.</a:t>
            </a:r>
            <a:endParaRPr lang="en-US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271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2" name="Text 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453331" y="1773238"/>
            <a:ext cx="5173019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1- </a:t>
            </a:r>
            <a:r>
              <a:rPr lang="ar-SA" sz="3200" dirty="0" smtClean="0">
                <a:cs typeface="Times New Roman" pitchFamily="18" charset="0"/>
              </a:rPr>
              <a:t>التوجيه </a:t>
            </a:r>
            <a:r>
              <a:rPr lang="ar-SA" sz="3200" dirty="0" smtClean="0">
                <a:cs typeface="Times New Roman" pitchFamily="18" charset="0"/>
              </a:rPr>
              <a:t>الساكن </a:t>
            </a:r>
            <a:r>
              <a:rPr lang="de-DE" sz="3200" dirty="0">
                <a:cs typeface="Times New Roman" pitchFamily="18" charset="0"/>
              </a:rPr>
              <a:t>Static </a:t>
            </a:r>
            <a:r>
              <a:rPr lang="de-DE" sz="3200" dirty="0" smtClean="0">
                <a:cs typeface="Times New Roman" pitchFamily="18" charset="0"/>
              </a:rPr>
              <a:t>Rout</a:t>
            </a:r>
            <a:r>
              <a:rPr lang="en-US" sz="3200" dirty="0" smtClean="0">
                <a:cs typeface="Times New Roman" pitchFamily="18" charset="0"/>
              </a:rPr>
              <a:t>ing</a:t>
            </a:r>
            <a:endParaRPr lang="de-DE" sz="3200" dirty="0">
              <a:cs typeface="Times New Roman" pitchFamily="18" charset="0"/>
            </a:endParaRPr>
          </a:p>
        </p:txBody>
      </p:sp>
      <p:sp>
        <p:nvSpPr>
          <p:cNvPr id="329734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79699" y="2514600"/>
            <a:ext cx="5884751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2- </a:t>
            </a:r>
            <a:r>
              <a:rPr lang="ar-SA" sz="3200" dirty="0" smtClean="0">
                <a:cs typeface="Times New Roman" pitchFamily="18" charset="0"/>
              </a:rPr>
              <a:t>التوجيه المتحول </a:t>
            </a:r>
            <a:r>
              <a:rPr lang="de-DE" sz="3200" dirty="0">
                <a:cs typeface="Times New Roman" pitchFamily="18" charset="0"/>
              </a:rPr>
              <a:t>Dynamic </a:t>
            </a:r>
            <a:r>
              <a:rPr lang="de-DE" sz="3200" dirty="0" smtClean="0">
                <a:cs typeface="Times New Roman" pitchFamily="18" charset="0"/>
              </a:rPr>
              <a:t>Routing</a:t>
            </a:r>
            <a:endParaRPr lang="de-DE" sz="32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914400"/>
            <a:ext cx="3321742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b="1" i="1" u="sng" dirty="0" smtClean="0">
                <a:solidFill>
                  <a:srgbClr val="00B0F0"/>
                </a:solidFill>
              </a:rPr>
              <a:t>ينقسم التوجية الى:</a:t>
            </a:r>
            <a:endParaRPr lang="ar-SA" sz="4000" b="1" i="1" u="sng" dirty="0">
              <a:solidFill>
                <a:srgbClr val="00B0F0"/>
              </a:solidFill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609600" y="3352800"/>
            <a:ext cx="7696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dirty="0">
                <a:cs typeface="Arial" pitchFamily="34" charset="0"/>
              </a:rPr>
              <a:t>في الشبكات الضخمة يفضل استخدام التوجيه الديناميكي </a:t>
            </a:r>
            <a:r>
              <a:rPr lang="en-US" sz="2400" dirty="0">
                <a:cs typeface="Arial" pitchFamily="34" charset="0"/>
              </a:rPr>
              <a:t>Dynamic</a:t>
            </a:r>
            <a:r>
              <a:rPr lang="ar-SA" sz="2400" dirty="0">
                <a:cs typeface="Arial" pitchFamily="34" charset="0"/>
              </a:rPr>
              <a:t> لتخفيف جهد إدارة الشبكة ومتابعة </a:t>
            </a:r>
            <a:r>
              <a:rPr lang="ar-SA" sz="2400" dirty="0" smtClean="0">
                <a:cs typeface="Arial" pitchFamily="34" charset="0"/>
              </a:rPr>
              <a:t>تغيراتها. يستخدم </a:t>
            </a:r>
            <a:r>
              <a:rPr lang="ar-SA" sz="2400" dirty="0">
                <a:cs typeface="Arial" pitchFamily="34" charset="0"/>
              </a:rPr>
              <a:t>التوجيه الثابت </a:t>
            </a:r>
            <a:r>
              <a:rPr lang="en-US" sz="2400" dirty="0">
                <a:cs typeface="Arial" pitchFamily="34" charset="0"/>
              </a:rPr>
              <a:t>Static</a:t>
            </a:r>
            <a:r>
              <a:rPr lang="ar-SA" sz="2400" dirty="0">
                <a:cs typeface="Arial" pitchFamily="34" charset="0"/>
              </a:rPr>
              <a:t> من أجل تحديد مسار آمن للبيانات.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610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776" y="2230202"/>
            <a:ext cx="5723810" cy="338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i="1" u="sng" dirty="0" smtClean="0">
                <a:solidFill>
                  <a:srgbClr val="00B0F0"/>
                </a:solidFill>
              </a:rPr>
              <a:t>الغرض </a:t>
            </a:r>
            <a:r>
              <a:rPr lang="ar-SA" sz="3200" b="1" i="1" u="sng" dirty="0">
                <a:solidFill>
                  <a:srgbClr val="00B0F0"/>
                </a:solidFill>
              </a:rPr>
              <a:t>من بروتوكول التوجيه والأنظمة الذاتية</a:t>
            </a:r>
            <a:r>
              <a:rPr lang="en-US" sz="3200" b="1" i="1" u="sng" dirty="0">
                <a:solidFill>
                  <a:srgbClr val="00B0F0"/>
                </a:solidFill>
              </a:rPr>
              <a:t> </a:t>
            </a:r>
            <a:r>
              <a:rPr lang="ar-SA" sz="3200" b="1" i="1" u="sng" dirty="0">
                <a:solidFill>
                  <a:srgbClr val="00B0F0"/>
                </a:solidFill>
              </a:rPr>
              <a:t> </a:t>
            </a:r>
            <a:endParaRPr lang="en-US" sz="3200" b="1" i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12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990600" y="2108358"/>
            <a:ext cx="7391400" cy="3625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rtl="1"/>
            <a:r>
              <a:rPr lang="ar-SA" sz="2800" dirty="0">
                <a:cs typeface="Arial" pitchFamily="34" charset="0"/>
              </a:rPr>
              <a:t>يتعرف بروتوكول التوجيه على كل المسارات المتاحة، ويضع أفضل المسارات في جدول التوجيه، ويزيل المسارات التي لم تعد صالحة</a:t>
            </a:r>
            <a:r>
              <a:rPr lang="ar-SA" sz="2800" dirty="0"/>
              <a:t> </a:t>
            </a:r>
            <a:r>
              <a:rPr lang="ar-SA" sz="2800" dirty="0">
                <a:cs typeface="Arial" pitchFamily="34" charset="0"/>
              </a:rPr>
              <a:t>,تعد خوارزمية التوجيه أمرًا أساسيًا بالنسبة للتوجيه الديناميكي</a:t>
            </a:r>
            <a:r>
              <a:rPr lang="ar-SA" sz="2800" dirty="0"/>
              <a:t> </a:t>
            </a:r>
            <a:r>
              <a:rPr lang="ar-SA" sz="2800" dirty="0">
                <a:cs typeface="Arial" pitchFamily="34" charset="0"/>
              </a:rPr>
              <a:t> , والتقارب السريع أمر مرغوب فيه حيث يقلل من الفترة الزمنية التي تستمر أجهزة التوجيه خلالها في اتخاذ قرارات توجيه غير صحيحة.</a:t>
            </a:r>
            <a:r>
              <a:rPr lang="ar-SA" sz="2800" dirty="0"/>
              <a:t> </a:t>
            </a:r>
            <a:endParaRPr lang="en-US" sz="2800" dirty="0"/>
          </a:p>
          <a:p>
            <a:pPr algn="just" rtl="1"/>
            <a:r>
              <a:rPr lang="ar-SA" sz="2800" dirty="0">
                <a:cs typeface="Arial" pitchFamily="34" charset="0"/>
              </a:rPr>
              <a:t>تقوم الأنظمة الذاتية بتقسيم الشبكة البينية العامة إلى شبكات أصغر وأكثر قابلية للإدارة.</a:t>
            </a:r>
            <a:r>
              <a:rPr lang="ar-SA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6280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7504113" y="1793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685800" y="762000"/>
            <a:ext cx="7543800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 </a:t>
            </a:r>
            <a:r>
              <a:rPr lang="ar-SA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النوجيه الساكن </a:t>
            </a:r>
            <a:r>
              <a:rPr lang="de-DE" sz="3200" b="1" i="1" u="sng" dirty="0">
                <a:solidFill>
                  <a:srgbClr val="00B0F0"/>
                </a:solidFill>
                <a:cs typeface="Times New Roman" pitchFamily="18" charset="0"/>
              </a:rPr>
              <a:t>Static </a:t>
            </a:r>
            <a:r>
              <a:rPr lang="de-DE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Rou</a:t>
            </a:r>
            <a:r>
              <a:rPr lang="en-US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ting</a:t>
            </a:r>
            <a:endParaRPr lang="de-DE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914400" y="1828800"/>
            <a:ext cx="7315200" cy="26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             في </a:t>
            </a:r>
            <a:r>
              <a:rPr lang="ar-SA" sz="2800" dirty="0">
                <a:cs typeface="Times New Roman" pitchFamily="18" charset="0"/>
              </a:rPr>
              <a:t>هذا النوع من الموجهات الـ </a:t>
            </a:r>
            <a:r>
              <a:rPr lang="de-DE" sz="2800" dirty="0">
                <a:cs typeface="Times New Roman" pitchFamily="18" charset="0"/>
              </a:rPr>
              <a:t>Routers</a:t>
            </a:r>
            <a:r>
              <a:rPr lang="ar-SA" sz="2800" dirty="0">
                <a:cs typeface="Times New Roman" pitchFamily="18" charset="0"/>
              </a:rPr>
              <a:t> يقوم قائد الشبكة </a:t>
            </a:r>
            <a:r>
              <a:rPr lang="de-DE" sz="2800" dirty="0" smtClean="0">
                <a:cs typeface="Times New Roman" pitchFamily="18" charset="0"/>
              </a:rPr>
              <a:t>Administrator</a:t>
            </a:r>
            <a:r>
              <a:rPr lang="ar-SA" sz="2800" dirty="0" smtClean="0">
                <a:cs typeface="Times New Roman" pitchFamily="18" charset="0"/>
              </a:rPr>
              <a:t>  </a:t>
            </a:r>
            <a:r>
              <a:rPr lang="ar-SA" sz="2800" dirty="0">
                <a:cs typeface="Times New Roman" pitchFamily="18" charset="0"/>
              </a:rPr>
              <a:t>بإدخال المسارات بشكل يدوي وعليه سوف </a:t>
            </a:r>
            <a:r>
              <a:rPr lang="ar-SA" sz="2800" dirty="0" smtClean="0">
                <a:cs typeface="Times New Roman" pitchFamily="18" charset="0"/>
              </a:rPr>
              <a:t>تسلك </a:t>
            </a:r>
            <a:r>
              <a:rPr lang="ar-SA" sz="2800" dirty="0">
                <a:cs typeface="Times New Roman" pitchFamily="18" charset="0"/>
              </a:rPr>
              <a:t>البيانات دائما  هذه المسارات حتى يتم تعديلها من جديد.</a:t>
            </a:r>
          </a:p>
        </p:txBody>
      </p:sp>
    </p:spTree>
    <p:extLst>
      <p:ext uri="{BB962C8B-B14F-4D97-AF65-F5344CB8AC3E}">
        <p14:creationId xmlns:p14="http://schemas.microsoft.com/office/powerpoint/2010/main" val="273765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609600" y="685800"/>
            <a:ext cx="7772400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التوجيه المتحول </a:t>
            </a:r>
            <a:r>
              <a:rPr lang="de-DE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Dynamic Rou</a:t>
            </a:r>
            <a:r>
              <a:rPr lang="en-US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ting</a:t>
            </a:r>
            <a:endParaRPr lang="de-DE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1781" name="Text Box 5"/>
          <p:cNvSpPr txBox="1">
            <a:spLocks noChangeArrowheads="1"/>
          </p:cNvSpPr>
          <p:nvPr/>
        </p:nvSpPr>
        <p:spPr bwMode="auto">
          <a:xfrm>
            <a:off x="762000" y="2060575"/>
            <a:ext cx="7620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3415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5209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7003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8797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3369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7941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2513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7085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rtl="1"/>
            <a:r>
              <a:rPr lang="ar-SA" sz="2800" dirty="0" smtClean="0">
                <a:cs typeface="Times New Roman" pitchFamily="18" charset="0"/>
              </a:rPr>
              <a:t>          في </a:t>
            </a:r>
            <a:r>
              <a:rPr lang="ar-SA" sz="2800" dirty="0">
                <a:cs typeface="Times New Roman" pitchFamily="18" charset="0"/>
              </a:rPr>
              <a:t>هذا النوع من الموجهات </a:t>
            </a:r>
            <a:r>
              <a:rPr lang="de-DE" sz="2800" dirty="0">
                <a:cs typeface="Times New Roman" pitchFamily="18" charset="0"/>
              </a:rPr>
              <a:t>Routers</a:t>
            </a:r>
            <a:r>
              <a:rPr lang="ar-SA" sz="2800" dirty="0">
                <a:cs typeface="Times New Roman" pitchFamily="18" charset="0"/>
              </a:rPr>
              <a:t> تبنى جداول التوجيه بشكل متغير تبعا لأفضلية المسار, ويتم قياس ذلك بواسطة تقنيات معينة تدعى بروتوكولات, ومن اشهر هذه البروتوكولات </a:t>
            </a:r>
          </a:p>
        </p:txBody>
      </p:sp>
      <p:sp>
        <p:nvSpPr>
          <p:cNvPr id="331782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5913" y="4267200"/>
            <a:ext cx="19446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de-DE" sz="4400" dirty="0"/>
              <a:t>OSPF</a:t>
            </a:r>
            <a:endParaRPr lang="ar-SA" sz="4400" dirty="0"/>
          </a:p>
        </p:txBody>
      </p:sp>
      <p:sp>
        <p:nvSpPr>
          <p:cNvPr id="331783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95600" y="3505200"/>
            <a:ext cx="30241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de-DE" sz="4400" dirty="0"/>
              <a:t>RIP</a:t>
            </a:r>
          </a:p>
        </p:txBody>
      </p:sp>
    </p:spTree>
    <p:extLst>
      <p:ext uri="{BB962C8B-B14F-4D97-AF65-F5344CB8AC3E}">
        <p14:creationId xmlns:p14="http://schemas.microsoft.com/office/powerpoint/2010/main" val="427750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4114800" y="914400"/>
            <a:ext cx="3836988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بروتوكول توجيه المعلومات</a:t>
            </a:r>
            <a:endParaRPr lang="en-US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644525" y="1371600"/>
            <a:ext cx="5832475" cy="90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R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outing </a:t>
            </a: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I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nformation </a:t>
            </a: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P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rotocol</a:t>
            </a:r>
            <a:endParaRPr lang="en-US" sz="3200" b="1" i="1" u="sng" dirty="0">
              <a:solidFill>
                <a:srgbClr val="CC0066"/>
              </a:solidFill>
              <a:cs typeface="Times New Roman" pitchFamily="18" charset="0"/>
            </a:endParaRPr>
          </a:p>
        </p:txBody>
      </p:sp>
      <p:sp>
        <p:nvSpPr>
          <p:cNvPr id="332808" name="Text Box 8"/>
          <p:cNvSpPr txBox="1">
            <a:spLocks noChangeArrowheads="1"/>
          </p:cNvSpPr>
          <p:nvPr/>
        </p:nvSpPr>
        <p:spPr bwMode="auto">
          <a:xfrm>
            <a:off x="1447800" y="3242608"/>
            <a:ext cx="699544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حيث  يتم تقدير المسار للهدف  بعدد من القفزات .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    </a:t>
            </a:r>
          </a:p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ويقوم كل موجه </a:t>
            </a:r>
            <a:r>
              <a:rPr lang="de-DE" sz="2000" dirty="0">
                <a:cs typeface="Times New Roman" pitchFamily="18" charset="0"/>
              </a:rPr>
              <a:t>Router</a:t>
            </a:r>
            <a:r>
              <a:rPr lang="ar-SA" sz="2000" dirty="0">
                <a:cs typeface="Times New Roman" pitchFamily="18" charset="0"/>
              </a:rPr>
              <a:t> ببث جداول التوجيه الخاص به الى الموجهات المجاورة 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     بحيث تقوم بتعديل جدول التوجيه الخاص بها . </a:t>
            </a:r>
          </a:p>
          <a:p>
            <a:pPr algn="r" rtl="1"/>
            <a:endParaRPr lang="ar-SA" sz="2000" dirty="0">
              <a:cs typeface="Times New Roman" pitchFamily="18" charset="0"/>
            </a:endParaRPr>
          </a:p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يبث البروتوكول </a:t>
            </a:r>
            <a:r>
              <a:rPr lang="de-DE" sz="2000" dirty="0"/>
              <a:t>RIP</a:t>
            </a:r>
            <a:r>
              <a:rPr lang="ar-SA" sz="2000" dirty="0">
                <a:cs typeface="Times New Roman" pitchFamily="18" charset="0"/>
              </a:rPr>
              <a:t> معلومات التوجيه كل (</a:t>
            </a:r>
            <a:r>
              <a:rPr lang="de-DE" sz="2000" dirty="0">
                <a:cs typeface="Times New Roman" pitchFamily="18" charset="0"/>
              </a:rPr>
              <a:t>30</a:t>
            </a:r>
            <a:r>
              <a:rPr lang="ar-SA" sz="2000" dirty="0">
                <a:cs typeface="Times New Roman" pitchFamily="18" charset="0"/>
              </a:rPr>
              <a:t>) ثانية.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332809" name="Text Box 9"/>
          <p:cNvSpPr txBox="1">
            <a:spLocks noChangeArrowheads="1"/>
          </p:cNvSpPr>
          <p:nvPr/>
        </p:nvSpPr>
        <p:spPr bwMode="auto">
          <a:xfrm>
            <a:off x="3348038" y="5445125"/>
            <a:ext cx="328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32810" name="Text 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258888" y="5084763"/>
            <a:ext cx="2462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rtl="1"/>
            <a:r>
              <a:rPr lang="ar-SA">
                <a:solidFill>
                  <a:srgbClr val="008000"/>
                </a:solidFill>
                <a:cs typeface="Times New Roman" pitchFamily="18" charset="0"/>
              </a:rPr>
              <a:t>(يتضمن جدول التوجيه)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32811" name="Text Box 11"/>
          <p:cNvSpPr txBox="1">
            <a:spLocks noChangeArrowheads="1"/>
          </p:cNvSpPr>
          <p:nvPr/>
        </p:nvSpPr>
        <p:spPr bwMode="auto">
          <a:xfrm>
            <a:off x="8459788" y="30686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332812" name="Text Box 12"/>
          <p:cNvSpPr txBox="1">
            <a:spLocks noChangeArrowheads="1"/>
          </p:cNvSpPr>
          <p:nvPr/>
        </p:nvSpPr>
        <p:spPr bwMode="auto">
          <a:xfrm>
            <a:off x="914401" y="2514600"/>
            <a:ext cx="7162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يستخدم هذا البروتوكول تقنية الـ </a:t>
            </a:r>
            <a:r>
              <a:rPr lang="de-DE" sz="2000" dirty="0" smtClean="0">
                <a:cs typeface="Times New Roman" pitchFamily="18" charset="0"/>
              </a:rPr>
              <a:t>Dista</a:t>
            </a:r>
            <a:r>
              <a:rPr lang="en-US" sz="2000" dirty="0" smtClean="0">
                <a:cs typeface="Times New Roman" pitchFamily="18" charset="0"/>
              </a:rPr>
              <a:t>n</a:t>
            </a:r>
            <a:r>
              <a:rPr lang="de-DE" sz="2000" dirty="0" smtClean="0">
                <a:cs typeface="Times New Roman" pitchFamily="18" charset="0"/>
              </a:rPr>
              <a:t>ce </a:t>
            </a:r>
            <a:r>
              <a:rPr lang="de-DE" sz="2000" dirty="0">
                <a:cs typeface="Times New Roman" pitchFamily="18" charset="0"/>
              </a:rPr>
              <a:t>Victor </a:t>
            </a:r>
            <a:r>
              <a:rPr lang="ar-SA" sz="2000" dirty="0">
                <a:cs typeface="Times New Roman" pitchFamily="18" charset="0"/>
              </a:rPr>
              <a:t> حيث تحسب المسافة الى الهدف 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بوحدة القفزة  </a:t>
            </a:r>
            <a:r>
              <a:rPr lang="de-DE" sz="2000" dirty="0">
                <a:cs typeface="Times New Roman" pitchFamily="18" charset="0"/>
              </a:rPr>
              <a:t>Hop</a:t>
            </a:r>
            <a:r>
              <a:rPr lang="ar-SA" sz="2000" dirty="0">
                <a:cs typeface="Times New Roman" pitchFamily="18" charset="0"/>
              </a:rPr>
              <a:t>.</a:t>
            </a:r>
            <a:endParaRPr lang="en-US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12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6553200" cy="361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66800" y="106680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i="1" u="sng" dirty="0" smtClean="0">
                <a:solidFill>
                  <a:srgbClr val="00B0F0"/>
                </a:solidFill>
              </a:rPr>
              <a:t>التعرف </a:t>
            </a:r>
            <a:r>
              <a:rPr lang="ar-SA" sz="2800" b="1" i="1" u="sng" dirty="0">
                <a:solidFill>
                  <a:srgbClr val="00B0F0"/>
                </a:solidFill>
              </a:rPr>
              <a:t>على فئات بروتوكولات التوجيه (خوارزميات التوجيه)</a:t>
            </a:r>
          </a:p>
        </p:txBody>
      </p:sp>
    </p:spTree>
    <p:extLst>
      <p:ext uri="{BB962C8B-B14F-4D97-AF65-F5344CB8AC3E}">
        <p14:creationId xmlns:p14="http://schemas.microsoft.com/office/powerpoint/2010/main" val="2941639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231AE6-F090-41F5-BC6D-A45ACDF756DA}" type="slidenum">
              <a:rPr lang="ar-SA"/>
              <a:pPr/>
              <a:t>25</a:t>
            </a:fld>
            <a:endParaRPr lang="en-US"/>
          </a:p>
        </p:txBody>
      </p:sp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2600" b="1" i="1" u="sng" dirty="0" smtClean="0">
                <a:solidFill>
                  <a:srgbClr val="00B0F0"/>
                </a:solidFill>
              </a:rPr>
              <a:t> خوارزمية </a:t>
            </a:r>
            <a:r>
              <a:rPr lang="ar-SA" sz="2600" b="1" i="1" u="sng" dirty="0">
                <a:solidFill>
                  <a:srgbClr val="00B0F0"/>
                </a:solidFill>
              </a:rPr>
              <a:t>”متجه المسافات“  </a:t>
            </a:r>
            <a:r>
              <a:rPr lang="en-US" sz="2600" b="1" i="1" u="sng" dirty="0">
                <a:solidFill>
                  <a:srgbClr val="00B0F0"/>
                </a:solidFill>
              </a:rPr>
              <a:t>Distance Vector</a:t>
            </a:r>
          </a:p>
        </p:txBody>
      </p:sp>
      <p:pic>
        <p:nvPicPr>
          <p:cNvPr id="602115" name="Picture 3" descr="transd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3246438"/>
            <a:ext cx="952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2119" name="Group 7"/>
          <p:cNvGrpSpPr>
            <a:grpSpLocks/>
          </p:cNvGrpSpPr>
          <p:nvPr/>
        </p:nvGrpSpPr>
        <p:grpSpPr bwMode="auto">
          <a:xfrm>
            <a:off x="1270000" y="2198688"/>
            <a:ext cx="6578600" cy="3135312"/>
            <a:chOff x="528" y="816"/>
            <a:chExt cx="4416" cy="2935"/>
          </a:xfrm>
        </p:grpSpPr>
        <p:pic>
          <p:nvPicPr>
            <p:cNvPr id="60211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11"/>
            <a:stretch>
              <a:fillRect/>
            </a:stretch>
          </p:blipFill>
          <p:spPr bwMode="auto">
            <a:xfrm>
              <a:off x="528" y="816"/>
              <a:ext cx="4272" cy="2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2118" name="Rectangle 6"/>
            <p:cNvSpPr>
              <a:spLocks noChangeArrowheads="1"/>
            </p:cNvSpPr>
            <p:nvPr/>
          </p:nvSpPr>
          <p:spPr bwMode="auto">
            <a:xfrm>
              <a:off x="4512" y="816"/>
              <a:ext cx="432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602121" name="Rectangle 9"/>
          <p:cNvSpPr>
            <a:spLocks noChangeArrowheads="1"/>
          </p:cNvSpPr>
          <p:nvPr/>
        </p:nvSpPr>
        <p:spPr bwMode="auto">
          <a:xfrm>
            <a:off x="1270000" y="5562600"/>
            <a:ext cx="59309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rtl="1"/>
            <a:r>
              <a:rPr lang="ar-SA" sz="2000" dirty="0">
                <a:cs typeface="Arial" pitchFamily="34" charset="0"/>
              </a:rPr>
              <a:t>لا تتضمن معلومات هيكل الشبكة أية معارف عن أجهزة التوجيه البعيدة</a:t>
            </a:r>
            <a:r>
              <a:rPr lang="en-US" sz="2000" dirty="0">
                <a:cs typeface="Arial" pitchFamily="34" charset="0"/>
              </a:rPr>
              <a:t>.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643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C9D359-D9F7-4FB0-9D6B-ECB755973AE0}" type="slidenum">
              <a:rPr lang="ar-SA"/>
              <a:pPr/>
              <a:t>26</a:t>
            </a:fld>
            <a:endParaRPr lang="en-US"/>
          </a:p>
        </p:txBody>
      </p:sp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2600" dirty="0" smtClean="0"/>
              <a:t>اكتشاف </a:t>
            </a:r>
            <a:r>
              <a:rPr lang="ar-SA" sz="2600" dirty="0"/>
              <a:t>هيكل الشبكة بواسطة  </a:t>
            </a:r>
            <a:r>
              <a:rPr lang="en-US" sz="2600" dirty="0"/>
              <a:t>Distance Vector</a:t>
            </a:r>
          </a:p>
        </p:txBody>
      </p:sp>
      <p:pic>
        <p:nvPicPr>
          <p:cNvPr id="603139" name="Picture 3" descr="transd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3246438"/>
            <a:ext cx="952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314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14550"/>
            <a:ext cx="6400800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87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2286000" y="609600"/>
            <a:ext cx="5133975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بروتوكول فتح المسار الأقصر أولا</a:t>
            </a:r>
            <a:endParaRPr lang="en-US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963612" y="1295400"/>
            <a:ext cx="4751388" cy="98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O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pen </a:t>
            </a:r>
            <a:r>
              <a:rPr lang="de-DE" sz="4400" b="1" i="1" u="sng" dirty="0" smtClean="0">
                <a:solidFill>
                  <a:srgbClr val="990099"/>
                </a:solidFill>
                <a:cs typeface="Times New Roman" pitchFamily="18" charset="0"/>
              </a:rPr>
              <a:t>S</a:t>
            </a:r>
            <a:r>
              <a:rPr lang="de-DE" sz="3200" b="1" i="1" u="sng" dirty="0" smtClean="0">
                <a:solidFill>
                  <a:srgbClr val="CC0066"/>
                </a:solidFill>
                <a:cs typeface="Times New Roman" pitchFamily="18" charset="0"/>
              </a:rPr>
              <a:t>hortest </a:t>
            </a: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P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ath </a:t>
            </a: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F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irst</a:t>
            </a:r>
            <a:endParaRPr lang="en-US" sz="3200" b="1" i="1" u="sng" dirty="0">
              <a:solidFill>
                <a:srgbClr val="CC0066"/>
              </a:solidFill>
              <a:cs typeface="Times New Roman" pitchFamily="18" charset="0"/>
            </a:endParaRP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963613" y="2608263"/>
            <a:ext cx="726598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cs typeface="Times New Roman" pitchFamily="18" charset="0"/>
              </a:rPr>
              <a:t>يقوم كل موجه ببث معلومات عن وضعه الحالى ومن ثم يستخدم كل </a:t>
            </a:r>
            <a:r>
              <a:rPr lang="ar-SA" sz="2800" dirty="0" smtClean="0">
                <a:cs typeface="Times New Roman" pitchFamily="18" charset="0"/>
              </a:rPr>
              <a:t>موجه هذه </a:t>
            </a:r>
            <a:r>
              <a:rPr lang="ar-SA" sz="2800" dirty="0">
                <a:cs typeface="Times New Roman" pitchFamily="18" charset="0"/>
              </a:rPr>
              <a:t>المعلومات لحساب المسار  الأقصر (الأفضل) الخاصة </a:t>
            </a:r>
            <a:r>
              <a:rPr lang="ar-SA" sz="2800" dirty="0" smtClean="0">
                <a:cs typeface="Times New Roman" pitchFamily="18" charset="0"/>
              </a:rPr>
              <a:t>به.ويختار </a:t>
            </a:r>
            <a:r>
              <a:rPr lang="ar-SA" sz="2800" dirty="0">
                <a:cs typeface="Times New Roman" pitchFamily="18" charset="0"/>
              </a:rPr>
              <a:t>هذا البروتوكول أفضل المسارات طبقا لعدد من العوامل:	</a:t>
            </a:r>
            <a:endParaRPr lang="en-US" sz="2800" dirty="0">
              <a:cs typeface="Times New Roman" pitchFamily="18" charset="0"/>
            </a:endParaRPr>
          </a:p>
        </p:txBody>
      </p:sp>
      <p:sp>
        <p:nvSpPr>
          <p:cNvPr id="334855" name="Rectangle 7"/>
          <p:cNvSpPr>
            <a:spLocks noChangeArrowheads="1"/>
          </p:cNvSpPr>
          <p:nvPr/>
        </p:nvSpPr>
        <p:spPr bwMode="auto">
          <a:xfrm>
            <a:off x="2268538" y="4343400"/>
            <a:ext cx="4572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 سرعة الخط</a:t>
            </a:r>
          </a:p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 عدد القفزات اللازمة للوصول الى الهدف</a:t>
            </a:r>
          </a:p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 ضغط تبادل البيانات على المسار</a:t>
            </a:r>
          </a:p>
        </p:txBody>
      </p:sp>
    </p:spTree>
    <p:extLst>
      <p:ext uri="{BB962C8B-B14F-4D97-AF65-F5344CB8AC3E}">
        <p14:creationId xmlns:p14="http://schemas.microsoft.com/office/powerpoint/2010/main" val="64226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4" name="Text Box 4"/>
          <p:cNvSpPr txBox="1">
            <a:spLocks noChangeArrowheads="1"/>
          </p:cNvSpPr>
          <p:nvPr/>
        </p:nvSpPr>
        <p:spPr bwMode="auto">
          <a:xfrm>
            <a:off x="762000" y="2219325"/>
            <a:ext cx="7467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ربط شبكتين مختلفتين بطبقة الشبكة لكنها متماثلة في بنى الطبقات الاعلى.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الاحتفاظ بالعناوين المنطقية (</a:t>
            </a:r>
            <a:r>
              <a:rPr lang="de-DE" sz="2400" dirty="0">
                <a:cs typeface="Times New Roman" pitchFamily="18" charset="0"/>
              </a:rPr>
              <a:t>IP Adress</a:t>
            </a:r>
            <a:r>
              <a:rPr lang="ar-SA" sz="2400" dirty="0">
                <a:cs typeface="Times New Roman" pitchFamily="18" charset="0"/>
              </a:rPr>
              <a:t>) في جداول التوجيه.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اختيار المسار الافضل بين الشبكات لتراسل البيانات.</a:t>
            </a:r>
            <a:endParaRPr lang="en-US" sz="2400" dirty="0">
              <a:cs typeface="Times New Roman" pitchFamily="18" charset="0"/>
            </a:endParaRPr>
          </a:p>
        </p:txBody>
      </p:sp>
      <p:sp>
        <p:nvSpPr>
          <p:cNvPr id="343045" name="Text Box 5"/>
          <p:cNvSpPr txBox="1">
            <a:spLocks noChangeArrowheads="1"/>
          </p:cNvSpPr>
          <p:nvPr/>
        </p:nvSpPr>
        <p:spPr bwMode="auto">
          <a:xfrm>
            <a:off x="5076825" y="1125538"/>
            <a:ext cx="27254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sz="3600" b="1" i="1" u="sng" dirty="0">
                <a:solidFill>
                  <a:srgbClr val="00B0F0"/>
                </a:solidFill>
                <a:cs typeface="Times New Roman" pitchFamily="18" charset="0"/>
              </a:rPr>
              <a:t>تهتم الموجهات بـ</a:t>
            </a:r>
            <a:endParaRPr lang="en-US" sz="36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2475813" y="1187450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4073" name="Text Box 9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56931" y="2349500"/>
            <a:ext cx="58503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r" rtl="1">
              <a:buFont typeface="Arial" pitchFamily="34" charset="0"/>
              <a:buChar char="•"/>
            </a:pPr>
            <a:r>
              <a:rPr lang="ar-SA" sz="4000" dirty="0">
                <a:cs typeface="Times New Roman" pitchFamily="18" charset="0"/>
              </a:rPr>
              <a:t>تعريف بوابة العبور </a:t>
            </a:r>
            <a:r>
              <a:rPr lang="de-DE" sz="4000" dirty="0">
                <a:cs typeface="Times New Roman" pitchFamily="18" charset="0"/>
              </a:rPr>
              <a:t>Gateway</a:t>
            </a:r>
          </a:p>
        </p:txBody>
      </p:sp>
      <p:sp>
        <p:nvSpPr>
          <p:cNvPr id="344074" name="Text 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77366" y="3200400"/>
            <a:ext cx="58711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r" rtl="1">
              <a:buFont typeface="Arial" pitchFamily="34" charset="0"/>
              <a:buChar char="•"/>
            </a:pPr>
            <a:r>
              <a:rPr lang="ar-SA" sz="4000" dirty="0">
                <a:cs typeface="Times New Roman" pitchFamily="18" charset="0"/>
              </a:rPr>
              <a:t>انواع بوابات </a:t>
            </a:r>
            <a:r>
              <a:rPr lang="ar-SA" sz="4000" dirty="0" smtClean="0">
                <a:cs typeface="Times New Roman" pitchFamily="18" charset="0"/>
              </a:rPr>
              <a:t>العبور </a:t>
            </a:r>
            <a:r>
              <a:rPr lang="de-DE" sz="4000" dirty="0">
                <a:cs typeface="Times New Roman" pitchFamily="18" charset="0"/>
              </a:rPr>
              <a:t>Gateway</a:t>
            </a:r>
          </a:p>
        </p:txBody>
      </p:sp>
    </p:spTree>
    <p:extLst>
      <p:ext uri="{BB962C8B-B14F-4D97-AF65-F5344CB8AC3E}">
        <p14:creationId xmlns:p14="http://schemas.microsoft.com/office/powerpoint/2010/main" val="401765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73238"/>
            <a:ext cx="7127875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0213" name="Text Box 5"/>
          <p:cNvSpPr txBox="1">
            <a:spLocks noChangeArrowheads="1"/>
          </p:cNvSpPr>
          <p:nvPr/>
        </p:nvSpPr>
        <p:spPr bwMode="auto">
          <a:xfrm>
            <a:off x="2167838" y="692150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914400" y="1916113"/>
            <a:ext cx="7467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يعتبر هذا الجهاز من اذكى أجهزة ربط الشبكات ويعمل في كل </a:t>
            </a:r>
            <a:r>
              <a:rPr lang="ar-SA" sz="2800" dirty="0" smtClean="0">
                <a:cs typeface="Times New Roman" pitchFamily="18" charset="0"/>
              </a:rPr>
              <a:t>مستويات </a:t>
            </a:r>
            <a:r>
              <a:rPr lang="de-DE" sz="2800" dirty="0" smtClean="0">
                <a:cs typeface="Times New Roman" pitchFamily="18" charset="0"/>
              </a:rPr>
              <a:t>OSI </a:t>
            </a:r>
            <a:r>
              <a:rPr lang="de-DE" sz="2800" dirty="0">
                <a:cs typeface="Times New Roman" pitchFamily="18" charset="0"/>
              </a:rPr>
              <a:t>Model</a:t>
            </a:r>
            <a:r>
              <a:rPr lang="ar-SA" sz="2800" dirty="0">
                <a:cs typeface="Times New Roman" pitchFamily="18" charset="0"/>
              </a:rPr>
              <a:t> هو جهاز يربط بين شبكتين مختلفتين كليا حيث يعمل هو </a:t>
            </a:r>
            <a:r>
              <a:rPr lang="ar-SA" sz="2800" dirty="0" smtClean="0">
                <a:cs typeface="Times New Roman" pitchFamily="18" charset="0"/>
              </a:rPr>
              <a:t>كمترجم أوسيط </a:t>
            </a:r>
            <a:r>
              <a:rPr lang="ar-SA" sz="2800" dirty="0">
                <a:cs typeface="Times New Roman" pitchFamily="18" charset="0"/>
              </a:rPr>
              <a:t>بين الشبكتين.</a:t>
            </a: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2167838" y="1125538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5097" name="Text Box 9"/>
          <p:cNvSpPr txBox="1">
            <a:spLocks noChangeArrowheads="1"/>
          </p:cNvSpPr>
          <p:nvPr/>
        </p:nvSpPr>
        <p:spPr bwMode="auto">
          <a:xfrm>
            <a:off x="1066799" y="3429000"/>
            <a:ext cx="723900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تعد بوابة الاتصال </a:t>
            </a:r>
            <a:r>
              <a:rPr lang="de-DE" sz="2800" dirty="0">
                <a:cs typeface="Times New Roman" pitchFamily="18" charset="0"/>
              </a:rPr>
              <a:t>Gateway</a:t>
            </a:r>
            <a:r>
              <a:rPr lang="ar-SA" sz="2800" dirty="0">
                <a:cs typeface="Times New Roman" pitchFamily="18" charset="0"/>
              </a:rPr>
              <a:t> جهازا أو برنامجا يتم من خلالها وصل </a:t>
            </a:r>
            <a:r>
              <a:rPr lang="ar-SA" sz="2800" dirty="0" smtClean="0">
                <a:cs typeface="Times New Roman" pitchFamily="18" charset="0"/>
              </a:rPr>
              <a:t>شبكتين تستخدمان </a:t>
            </a:r>
            <a:r>
              <a:rPr lang="ar-SA" sz="2800" dirty="0">
                <a:cs typeface="Times New Roman" pitchFamily="18" charset="0"/>
              </a:rPr>
              <a:t>بروتوكولات مختلفة.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6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0" name="Text Box 4"/>
          <p:cNvSpPr txBox="1">
            <a:spLocks noChangeArrowheads="1"/>
          </p:cNvSpPr>
          <p:nvPr/>
        </p:nvSpPr>
        <p:spPr bwMode="auto">
          <a:xfrm>
            <a:off x="838200" y="1844457"/>
            <a:ext cx="7467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rtl="1"/>
            <a:r>
              <a:rPr lang="ar-SA" sz="2800" dirty="0">
                <a:cs typeface="Times New Roman" pitchFamily="18" charset="0"/>
              </a:rPr>
              <a:t>اكثر أنواع بوابات الاتصال </a:t>
            </a:r>
            <a:r>
              <a:rPr lang="de-DE" sz="2800" dirty="0">
                <a:solidFill>
                  <a:srgbClr val="CC0000"/>
                </a:solidFill>
                <a:cs typeface="Times New Roman" pitchFamily="18" charset="0"/>
              </a:rPr>
              <a:t>Gateway </a:t>
            </a: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شيوعا أربعه </a:t>
            </a:r>
            <a:r>
              <a:rPr lang="ar-SA" sz="2800" dirty="0">
                <a:cs typeface="Times New Roman" pitchFamily="18" charset="0"/>
              </a:rPr>
              <a:t>:</a:t>
            </a:r>
          </a:p>
          <a:p>
            <a:pPr algn="just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1.Addreses </a:t>
            </a:r>
            <a:r>
              <a:rPr lang="de-DE" sz="28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Gateway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rtl="1"/>
            <a:r>
              <a:rPr lang="ar-SA" sz="2800" dirty="0">
                <a:cs typeface="Times New Roman" pitchFamily="18" charset="0"/>
              </a:rPr>
              <a:t> تعمل هذه البوابة على ربط شبكتين أو اكثر ذات بنية مختلفة وتقنيات مختلفة </a:t>
            </a:r>
            <a:r>
              <a:rPr lang="ar-SA" sz="2800" dirty="0" smtClean="0">
                <a:cs typeface="Times New Roman" pitchFamily="18" charset="0"/>
              </a:rPr>
              <a:t>لإدارة </a:t>
            </a:r>
            <a:r>
              <a:rPr lang="ar-SA" sz="2800" dirty="0">
                <a:cs typeface="Times New Roman" pitchFamily="18" charset="0"/>
              </a:rPr>
              <a:t>الملفات .</a:t>
            </a:r>
          </a:p>
          <a:p>
            <a:pPr algn="just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2.Protocols </a:t>
            </a:r>
            <a:r>
              <a:rPr lang="de-DE" sz="28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Gateway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rtl="1"/>
            <a:r>
              <a:rPr lang="ar-SA" sz="2800" dirty="0">
                <a:cs typeface="Times New Roman" pitchFamily="18" charset="0"/>
              </a:rPr>
              <a:t> تعمل هذه البوابة على ربط شبكات تستخدم بروتوكولات مختلفة </a:t>
            </a:r>
          </a:p>
        </p:txBody>
      </p:sp>
      <p:sp>
        <p:nvSpPr>
          <p:cNvPr id="347141" name="Text Box 5"/>
          <p:cNvSpPr txBox="1">
            <a:spLocks noChangeArrowheads="1"/>
          </p:cNvSpPr>
          <p:nvPr/>
        </p:nvSpPr>
        <p:spPr bwMode="auto">
          <a:xfrm>
            <a:off x="2167838" y="801469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2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762000" y="1773238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3.Externel Gateway</a:t>
            </a:r>
            <a:r>
              <a:rPr lang="en-US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.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r" rtl="1"/>
            <a:r>
              <a:rPr lang="ar-SA" sz="2800" dirty="0">
                <a:cs typeface="Times New Roman" pitchFamily="18" charset="0"/>
              </a:rPr>
              <a:t> يربط بين شبكات مختلفة كليا في البنية مثل ربط </a:t>
            </a:r>
            <a:r>
              <a:rPr lang="ar-SA" sz="2800" dirty="0" smtClean="0">
                <a:cs typeface="Times New Roman" pitchFamily="18" charset="0"/>
              </a:rPr>
              <a:t>شبكة كمبيوتر </a:t>
            </a:r>
            <a:r>
              <a:rPr lang="ar-SA" sz="2800" dirty="0">
                <a:cs typeface="Times New Roman" pitchFamily="18" charset="0"/>
              </a:rPr>
              <a:t>بشبكة موبيل بشبكة تلفونات ارضية (مثل تقنية </a:t>
            </a:r>
            <a:r>
              <a:rPr lang="de-DE" sz="2800" dirty="0" smtClean="0">
                <a:cs typeface="Times New Roman" pitchFamily="18" charset="0"/>
              </a:rPr>
              <a:t>Voice </a:t>
            </a:r>
            <a:r>
              <a:rPr lang="de-DE" sz="2800" dirty="0">
                <a:cs typeface="Times New Roman" pitchFamily="18" charset="0"/>
              </a:rPr>
              <a:t>over </a:t>
            </a:r>
            <a:r>
              <a:rPr lang="de-DE" sz="2800" dirty="0" smtClean="0">
                <a:cs typeface="Times New Roman" pitchFamily="18" charset="0"/>
              </a:rPr>
              <a:t>ip</a:t>
            </a:r>
            <a:r>
              <a:rPr lang="ar-SA" sz="2800" dirty="0" smtClean="0">
                <a:cs typeface="Times New Roman" pitchFamily="18" charset="0"/>
              </a:rPr>
              <a:t>).</a:t>
            </a:r>
            <a:endParaRPr lang="ar-SA" sz="2800" dirty="0">
              <a:cs typeface="Times New Roman" pitchFamily="18" charset="0"/>
            </a:endParaRPr>
          </a:p>
          <a:p>
            <a:pPr algn="l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4.Internal Gateway</a:t>
            </a:r>
            <a:r>
              <a:rPr lang="en-US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r" rtl="1"/>
            <a:r>
              <a:rPr lang="ar-SA" sz="2800" dirty="0">
                <a:cs typeface="Times New Roman" pitchFamily="18" charset="0"/>
              </a:rPr>
              <a:t> مثلا يستخدم لربط شبكتين واحدة من </a:t>
            </a:r>
            <a:r>
              <a:rPr lang="de-DE" sz="2800" dirty="0">
                <a:cs typeface="Times New Roman" pitchFamily="18" charset="0"/>
              </a:rPr>
              <a:t>Microsoft</a:t>
            </a: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وتستخدم </a:t>
            </a:r>
            <a:r>
              <a:rPr lang="ar-SA" sz="2800" dirty="0">
                <a:cs typeface="Times New Roman" pitchFamily="18" charset="0"/>
              </a:rPr>
              <a:t>بروتوكول </a:t>
            </a:r>
            <a:r>
              <a:rPr lang="de-DE" sz="2800" dirty="0">
                <a:cs typeface="Times New Roman" pitchFamily="18" charset="0"/>
              </a:rPr>
              <a:t>IP</a:t>
            </a:r>
            <a:r>
              <a:rPr lang="ar-SA" sz="2800" dirty="0">
                <a:cs typeface="Times New Roman" pitchFamily="18" charset="0"/>
              </a:rPr>
              <a:t> والثانية من </a:t>
            </a:r>
            <a:r>
              <a:rPr lang="de-DE" sz="2800" dirty="0">
                <a:cs typeface="Times New Roman" pitchFamily="18" charset="0"/>
              </a:rPr>
              <a:t>Novell</a:t>
            </a:r>
            <a:r>
              <a:rPr lang="ar-SA" sz="2800" dirty="0">
                <a:cs typeface="Times New Roman" pitchFamily="18" charset="0"/>
              </a:rPr>
              <a:t> وتستخدم بروتوكول </a:t>
            </a:r>
            <a:r>
              <a:rPr lang="de-DE" sz="2800" dirty="0">
                <a:cs typeface="Times New Roman" pitchFamily="18" charset="0"/>
              </a:rPr>
              <a:t>IPX</a:t>
            </a:r>
          </a:p>
        </p:txBody>
      </p:sp>
      <p:sp>
        <p:nvSpPr>
          <p:cNvPr id="348165" name="Text Box 5"/>
          <p:cNvSpPr txBox="1">
            <a:spLocks noChangeArrowheads="1"/>
          </p:cNvSpPr>
          <p:nvPr/>
        </p:nvSpPr>
        <p:spPr bwMode="auto">
          <a:xfrm>
            <a:off x="2167838" y="801469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10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3/15/2012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0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1270</Words>
  <Application>Microsoft Office PowerPoint</Application>
  <PresentationFormat>On-screen Show (4:3)</PresentationFormat>
  <Paragraphs>154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Pushpin</vt:lpstr>
      <vt:lpstr>321:Networks Protocols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التوجيه Routing</vt:lpstr>
      <vt:lpstr>PowerPoint Presentation</vt:lpstr>
      <vt:lpstr>الغرض من بروتوكول التوجيه والأنظمة الذاتية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خوارزمية ”متجه المسافات“  Distance Vector</vt:lpstr>
      <vt:lpstr>اكتشاف هيكل الشبكة بواسطة  Distance Vector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userr</cp:lastModifiedBy>
  <cp:revision>66</cp:revision>
  <dcterms:created xsi:type="dcterms:W3CDTF">2012-02-02T23:41:35Z</dcterms:created>
  <dcterms:modified xsi:type="dcterms:W3CDTF">2012-03-15T17:41:25Z</dcterms:modified>
</cp:coreProperties>
</file>