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83" r:id="rId2"/>
    <p:sldId id="256" r:id="rId3"/>
    <p:sldId id="282" r:id="rId4"/>
    <p:sldId id="281" r:id="rId5"/>
    <p:sldId id="285" r:id="rId6"/>
    <p:sldId id="257" r:id="rId7"/>
    <p:sldId id="284" r:id="rId8"/>
    <p:sldId id="280" r:id="rId9"/>
    <p:sldId id="260" r:id="rId10"/>
    <p:sldId id="258" r:id="rId11"/>
    <p:sldId id="259" r:id="rId12"/>
    <p:sldId id="264" r:id="rId13"/>
    <p:sldId id="265" r:id="rId14"/>
    <p:sldId id="261" r:id="rId15"/>
    <p:sldId id="262" r:id="rId16"/>
    <p:sldId id="267" r:id="rId17"/>
    <p:sldId id="263" r:id="rId18"/>
    <p:sldId id="266" r:id="rId19"/>
    <p:sldId id="268" r:id="rId20"/>
    <p:sldId id="269" r:id="rId21"/>
    <p:sldId id="270" r:id="rId22"/>
    <p:sldId id="277" r:id="rId23"/>
    <p:sldId id="278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27654-B9AD-FC47-B03F-B633F4B65C26}" type="datetime1">
              <a:rPr lang="en-US" smtClean="0"/>
              <a:t>3/18/12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6B08D-CE55-8246-8C16-64586CA0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67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E670C-ABE3-7041-B311-01ED1B9999CC}" type="datetime1">
              <a:rPr lang="en-US" smtClean="0"/>
              <a:t>3/18/12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FC668-4D1C-D746-94A7-827925CA1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56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FC668-4D1C-D746-94A7-827925CA11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4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C1E3-0E2E-234D-BD1D-2D8E1C6B33B4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100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F566-78B9-AE44-AC31-B5078FB49684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74435E9-3EF9-D44B-9958-1BCF1EAABAA2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50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701000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0AFBA7E-88A3-8F49-94F7-D38C7725FB1E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10B73-DFA9-F94B-B611-E478D644949D}" type="datetime1">
              <a:rPr lang="en-US" smtClean="0"/>
              <a:t>3/18/12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0808-1B53-1C47-AA67-D561EF09A40B}" type="datetime1">
              <a:rPr lang="en-US" smtClean="0"/>
              <a:t>3/18/12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FE5D-4D34-4349-86B1-C6E3D28D18AB}" type="datetime1">
              <a:rPr lang="en-US" smtClean="0"/>
              <a:t>3/18/12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F3FE-5174-F144-A191-2CF1263F5795}" type="datetime1">
              <a:rPr lang="en-US" smtClean="0"/>
              <a:t>3/18/12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7C4F-5B06-6341-9684-3D0D61E3FBB0}" type="datetime1">
              <a:rPr lang="en-US" smtClean="0"/>
              <a:t>3/18/12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C99F-67A7-6447-9401-A1EA89CE9DDB}" type="datetime1">
              <a:rPr lang="en-US" smtClean="0"/>
              <a:t>3/18/12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F8D1-1CFA-E54B-9053-BB1CC5E3A770}" type="datetime1">
              <a:rPr lang="en-US" smtClean="0"/>
              <a:t>3/18/12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084-6669-D447-A253-6B487B32D3AC}" type="datetime1">
              <a:rPr lang="en-US" smtClean="0"/>
              <a:t>3/18/12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9632-EA72-3245-BDF2-D278C526D932}" type="datetime1">
              <a:rPr lang="en-US" smtClean="0"/>
              <a:t>3/18/12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A47A-274E-CC4A-B122-388829BF3185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948B-F4CA-A44C-B7F0-5FB64AEDA13A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8A87CA-D176-864C-B51A-D4C8C3B14460}" type="datetime1">
              <a:rPr lang="en-US" smtClean="0"/>
              <a:t>3/18/12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46275" indent="-346075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55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accent5"/>
                </a:solidFill>
              </a:rPr>
              <a:t>3C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Call that a holiday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6960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3999" cy="2748825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Which holidays can you remember from your childhood?</a:t>
            </a:r>
          </a:p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Have you or anyone you know ever had an unusual holiday ? If so , why was it unusual?</a:t>
            </a: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510" y="2748826"/>
            <a:ext cx="5178920" cy="35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63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3494" y="2740869"/>
            <a:ext cx="7105177" cy="1143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/>
              <a:t>Reading and vocabulary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86359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25747" y="2684526"/>
            <a:ext cx="509652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Alan’s holiday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6518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013" y="144675"/>
            <a:ext cx="8750769" cy="6558603"/>
          </a:xfrm>
        </p:spPr>
        <p:txBody>
          <a:bodyPr>
            <a:normAutofit/>
          </a:bodyPr>
          <a:lstStyle/>
          <a:p>
            <a:r>
              <a:rPr lang="en-US" dirty="0" smtClean="0"/>
              <a:t>How long did he stay?</a:t>
            </a:r>
          </a:p>
          <a:p>
            <a:r>
              <a:rPr lang="en-US" dirty="0" smtClean="0"/>
              <a:t>What was the accommodation like?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What did he do during the holiday</a:t>
            </a:r>
            <a:r>
              <a:rPr lang="en-US" dirty="0" smtClean="0"/>
              <a:t>?</a:t>
            </a:r>
            <a:endParaRPr lang="en-US" sz="1000" dirty="0" smtClean="0"/>
          </a:p>
          <a:p>
            <a:endParaRPr lang="en-US" sz="900" dirty="0" smtClean="0"/>
          </a:p>
          <a:p>
            <a:r>
              <a:rPr lang="en-US" dirty="0" smtClean="0"/>
              <a:t>What was the best thing about the holiday?</a:t>
            </a:r>
          </a:p>
          <a:p>
            <a:endParaRPr lang="en-US" sz="1200" dirty="0" smtClean="0"/>
          </a:p>
          <a:p>
            <a:r>
              <a:rPr lang="en-US" dirty="0" smtClean="0"/>
              <a:t>What was the most difficult part about the holiday?</a:t>
            </a:r>
          </a:p>
          <a:p>
            <a:endParaRPr lang="en-US" sz="1000" dirty="0" smtClean="0"/>
          </a:p>
          <a:p>
            <a:r>
              <a:rPr lang="en-US" dirty="0" smtClean="0"/>
              <a:t>Would </a:t>
            </a:r>
            <a:r>
              <a:rPr lang="en-US" dirty="0" smtClean="0"/>
              <a:t>he  go on the same holiday again?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961" y="0"/>
            <a:ext cx="2883039" cy="3973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858568" y="144675"/>
            <a:ext cx="122188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3 weeks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39819" y="4821877"/>
            <a:ext cx="565119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He had to spend 5 days inside the hospital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8398" y="3764812"/>
            <a:ext cx="629261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In the third week he went on Safari 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23482" y="2717993"/>
            <a:ext cx="3858568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He had a facelift operation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7436" y="1413351"/>
            <a:ext cx="593891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Comfortable guest house in the jungle.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424355" y="5966544"/>
            <a:ext cx="446314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/>
              <a:t>Yes,he</a:t>
            </a:r>
            <a:r>
              <a:rPr lang="en-US" sz="2400" dirty="0" smtClean="0"/>
              <a:t> would come back again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877900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5747" y="2684526"/>
            <a:ext cx="509652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Emily’s holiday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990892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9143999" cy="6857999"/>
          </a:xfrm>
        </p:spPr>
        <p:txBody>
          <a:bodyPr>
            <a:normAutofit/>
          </a:bodyPr>
          <a:lstStyle/>
          <a:p>
            <a:r>
              <a:rPr lang="en-US" b="1" dirty="0" smtClean="0"/>
              <a:t>How long did she stay</a:t>
            </a:r>
            <a:r>
              <a:rPr lang="en-US" b="1" dirty="0" smtClean="0"/>
              <a:t>?</a:t>
            </a:r>
            <a:endParaRPr lang="en-US" sz="800" b="1" dirty="0" smtClean="0"/>
          </a:p>
          <a:p>
            <a:r>
              <a:rPr lang="en-US" b="1" dirty="0" smtClean="0"/>
              <a:t>What was the accommodation like?</a:t>
            </a:r>
          </a:p>
          <a:p>
            <a:endParaRPr lang="en-US" sz="1000" b="1" dirty="0" smtClean="0"/>
          </a:p>
          <a:p>
            <a:r>
              <a:rPr lang="en-US" b="1" dirty="0" smtClean="0"/>
              <a:t>What </a:t>
            </a:r>
            <a:r>
              <a:rPr lang="en-US" b="1" dirty="0" smtClean="0"/>
              <a:t>did she do during the holiday?</a:t>
            </a:r>
          </a:p>
          <a:p>
            <a:endParaRPr lang="en-US" sz="1050" dirty="0" smtClean="0"/>
          </a:p>
          <a:p>
            <a:r>
              <a:rPr lang="en-US" b="1" dirty="0" smtClean="0"/>
              <a:t>What was the best thing about the holiday</a:t>
            </a:r>
            <a:r>
              <a:rPr lang="en-US" b="1" dirty="0" smtClean="0"/>
              <a:t>?</a:t>
            </a:r>
          </a:p>
          <a:p>
            <a:endParaRPr lang="en-US" sz="1400" b="1" dirty="0" smtClean="0"/>
          </a:p>
          <a:p>
            <a:r>
              <a:rPr lang="en-US" b="1" dirty="0" smtClean="0"/>
              <a:t>What was the most difficult part about the holiday?</a:t>
            </a:r>
          </a:p>
          <a:p>
            <a:endParaRPr lang="en-US" sz="1200" b="1" dirty="0" smtClean="0"/>
          </a:p>
          <a:p>
            <a:r>
              <a:rPr lang="en-US" b="1" dirty="0" smtClean="0"/>
              <a:t>Would </a:t>
            </a:r>
            <a:r>
              <a:rPr lang="en-US" b="1" dirty="0" smtClean="0"/>
              <a:t>she go on the same holiday again?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672" y="0"/>
            <a:ext cx="3390328" cy="2542746"/>
          </a:xfrm>
          <a:prstGeom prst="rect">
            <a:avLst/>
          </a:prstGeom>
        </p:spPr>
      </p:pic>
      <p:pic>
        <p:nvPicPr>
          <p:cNvPr id="2" name="Picture 1" descr="j01826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870" y="2807344"/>
            <a:ext cx="2003129" cy="1338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64" y="2345679"/>
            <a:ext cx="5675308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She worked 5 hours a day six days a week.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94891" y="66242"/>
            <a:ext cx="122188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2 weeks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1161" y="1163853"/>
            <a:ext cx="535376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Farmhouse but she missed the comfort of her own bed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364" y="3438216"/>
            <a:ext cx="690422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The people she met there who were from all the world and it felt great to eat natural organic food everyday.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32789" y="4724779"/>
            <a:ext cx="869293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Doing what the couple asked because she was not very strong.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599363" y="5871910"/>
            <a:ext cx="2194894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Yes, she would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198099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600" b="1" dirty="0" smtClean="0"/>
              <a:t>Vocabulary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9058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Word </a:t>
            </a:r>
            <a:r>
              <a:rPr lang="en-US" b="1" dirty="0" smtClean="0"/>
              <a:t>Formation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/>
              <a:t>Suffixes for adjectives and nouns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114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9394" y="980575"/>
            <a:ext cx="8854606" cy="5178177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 smtClean="0"/>
              <a:t>We sometimes makes adjectives from nouns ,or nouns from adjectives, by adding an ending ( a suffix), for example</a:t>
            </a:r>
          </a:p>
          <a:p>
            <a:endParaRPr lang="en-US" dirty="0" smtClean="0"/>
          </a:p>
          <a:p>
            <a:r>
              <a:rPr lang="en-US" sz="3200" dirty="0" smtClean="0"/>
              <a:t>Happy                   happiness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82333" y="3454400"/>
            <a:ext cx="1083733" cy="406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125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A) work in </a:t>
            </a:r>
            <a:r>
              <a:rPr lang="en-US" dirty="0" smtClean="0"/>
              <a:t>pairs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2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3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568545"/>
              </p:ext>
            </p:extLst>
          </p:nvPr>
        </p:nvGraphicFramePr>
        <p:xfrm>
          <a:off x="0" y="41691"/>
          <a:ext cx="9143999" cy="6645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624864"/>
                <a:gridCol w="2471135"/>
              </a:tblGrid>
              <a:tr h="67142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adjective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noun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suffix</a:t>
                      </a:r>
                      <a:endParaRPr lang="en-US" sz="2800" dirty="0"/>
                    </a:p>
                  </a:txBody>
                  <a:tcPr/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Difficult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Difficulty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_y</a:t>
                      </a:r>
                      <a:endParaRPr lang="en-US" sz="2400" dirty="0"/>
                    </a:p>
                  </a:txBody>
                  <a:tcPr/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Honest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Honesty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Modest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Modesty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Patient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Patience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_</a:t>
                      </a:r>
                      <a:r>
                        <a:rPr lang="en-US" sz="2400" dirty="0" err="1" smtClean="0"/>
                        <a:t>ce</a:t>
                      </a:r>
                      <a:endParaRPr lang="en-US" sz="2400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Confident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Confidence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Important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Importance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Kind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Kindness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_ness</a:t>
                      </a:r>
                      <a:endParaRPr lang="en-US" sz="2400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Sadness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Lazy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Laziness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Popular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Popularity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_</a:t>
                      </a:r>
                      <a:r>
                        <a:rPr lang="en-US" sz="2400" dirty="0" err="1" smtClean="0"/>
                        <a:t>ity</a:t>
                      </a:r>
                      <a:endParaRPr lang="en-US" sz="2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Activity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Tourist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touristy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80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951215"/>
              </p:ext>
            </p:extLst>
          </p:nvPr>
        </p:nvGraphicFramePr>
        <p:xfrm>
          <a:off x="211656" y="66473"/>
          <a:ext cx="8932345" cy="6791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932"/>
                <a:gridCol w="3331160"/>
                <a:gridCol w="2333253"/>
              </a:tblGrid>
              <a:tr h="6861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noun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adjective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suffix</a:t>
                      </a:r>
                      <a:endParaRPr lang="en-US" sz="2800" dirty="0"/>
                    </a:p>
                  </a:txBody>
                  <a:tcPr/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Danger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Dangerous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_</a:t>
                      </a:r>
                      <a:r>
                        <a:rPr lang="en-US" sz="2400" dirty="0" err="1" smtClean="0"/>
                        <a:t>ous</a:t>
                      </a:r>
                      <a:endParaRPr lang="en-US" sz="2400" dirty="0"/>
                    </a:p>
                  </a:txBody>
                  <a:tcPr/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Adventure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Adventurous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Fame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Famous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Comfort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Comfortable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_able</a:t>
                      </a:r>
                      <a:endParaRPr lang="en-US" sz="2400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Knowledge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Knowledgeable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Fashion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Fashionable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Nature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Natural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_al</a:t>
                      </a:r>
                      <a:endParaRPr lang="en-US" sz="2400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Tradition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Traditional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Music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Musical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Health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Healthy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_y</a:t>
                      </a:r>
                      <a:endParaRPr lang="en-US" sz="2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Noise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Noisy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08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Possible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Possibility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61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0818" y="1373275"/>
            <a:ext cx="8162365" cy="9144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0818" y="2994973"/>
            <a:ext cx="8162365" cy="274380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 smtClean="0"/>
              <a:t>Popularity</a:t>
            </a:r>
          </a:p>
          <a:p>
            <a:r>
              <a:rPr lang="en-US" sz="2800" b="1" dirty="0" smtClean="0"/>
              <a:t>Difficulty</a:t>
            </a:r>
          </a:p>
          <a:p>
            <a:r>
              <a:rPr lang="en-US" sz="2800" b="1" dirty="0" smtClean="0"/>
              <a:t>Kindness</a:t>
            </a:r>
          </a:p>
          <a:p>
            <a:r>
              <a:rPr lang="en-US" sz="2800" b="1" dirty="0" smtClean="0"/>
              <a:t>Dangerous</a:t>
            </a:r>
          </a:p>
          <a:p>
            <a:r>
              <a:rPr lang="en-US" sz="2800" b="1" dirty="0" smtClean="0"/>
              <a:t>Comfortable</a:t>
            </a:r>
          </a:p>
          <a:p>
            <a:r>
              <a:rPr lang="en-US" sz="2800" b="1" dirty="0" smtClean="0"/>
              <a:t>healthy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95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0818" y="1413934"/>
            <a:ext cx="8162365" cy="9144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Tip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90818" y="3428999"/>
            <a:ext cx="8365315" cy="2497667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/>
              <a:t>When the adjective or noun ends in –t,-</a:t>
            </a:r>
            <a:r>
              <a:rPr lang="en-US" sz="3200" b="1" dirty="0" err="1" smtClean="0"/>
              <a:t>y,or</a:t>
            </a:r>
            <a:r>
              <a:rPr lang="en-US" sz="3200" b="1" dirty="0" smtClean="0"/>
              <a:t> –</a:t>
            </a:r>
            <a:r>
              <a:rPr lang="en-US" sz="3200" b="1" dirty="0" err="1" smtClean="0"/>
              <a:t>e,we</a:t>
            </a:r>
            <a:r>
              <a:rPr lang="en-US" sz="3200" b="1" dirty="0" smtClean="0"/>
              <a:t> sometimes have to change the spelling:</a:t>
            </a:r>
          </a:p>
          <a:p>
            <a:r>
              <a:rPr lang="en-US" sz="3200" b="1" dirty="0" smtClean="0"/>
              <a:t>Patient                   patience </a:t>
            </a:r>
          </a:p>
          <a:p>
            <a:r>
              <a:rPr lang="en-US" sz="3200" b="1" dirty="0" smtClean="0"/>
              <a:t>Lazy                     laziness</a:t>
            </a:r>
          </a:p>
          <a:p>
            <a:r>
              <a:rPr lang="en-US" sz="3200" b="1" dirty="0" smtClean="0"/>
              <a:t>Nature                     natural</a:t>
            </a:r>
          </a:p>
          <a:p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080933" y="4656666"/>
            <a:ext cx="1134534" cy="82973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2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D</a:t>
            </a:r>
            <a:r>
              <a:rPr lang="en-US" dirty="0"/>
              <a:t>)+E)</a:t>
            </a:r>
          </a:p>
        </p:txBody>
      </p:sp>
    </p:spTree>
    <p:extLst>
      <p:ext uri="{BB962C8B-B14F-4D97-AF65-F5344CB8AC3E}">
        <p14:creationId xmlns:p14="http://schemas.microsoft.com/office/powerpoint/2010/main" val="38215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423"/>
            <a:ext cx="7845753" cy="136313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dirty="0" smtClean="0"/>
              <a:t>3D/A trip to India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32" y="2204404"/>
            <a:ext cx="6527408" cy="415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4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6075"/>
            <a:ext cx="9144000" cy="2604151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What are the top 3 cities in the world that you would lik</a:t>
            </a:r>
            <a:r>
              <a:rPr lang="en-US" dirty="0" smtClean="0">
                <a:solidFill>
                  <a:schemeClr val="accent5"/>
                </a:solidFill>
              </a:rPr>
              <a:t>e to visit ?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698" y="3003172"/>
            <a:ext cx="8918917" cy="2548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511818"/>
                </a:solidFill>
              </a:rPr>
              <a:t>Look at the photo of </a:t>
            </a:r>
            <a:r>
              <a:rPr lang="en-US" dirty="0" err="1" smtClean="0">
                <a:solidFill>
                  <a:srgbClr val="511818"/>
                </a:solidFill>
              </a:rPr>
              <a:t>Delhi,in</a:t>
            </a:r>
            <a:r>
              <a:rPr lang="en-US" dirty="0" smtClean="0">
                <a:solidFill>
                  <a:srgbClr val="511818"/>
                </a:solidFill>
              </a:rPr>
              <a:t> India. Would you like to go </a:t>
            </a:r>
            <a:r>
              <a:rPr lang="en-US" dirty="0" err="1" smtClean="0">
                <a:solidFill>
                  <a:srgbClr val="511818"/>
                </a:solidFill>
              </a:rPr>
              <a:t>there?Why?Why</a:t>
            </a:r>
            <a:r>
              <a:rPr lang="en-US" dirty="0" smtClean="0">
                <a:solidFill>
                  <a:srgbClr val="511818"/>
                </a:solidFill>
              </a:rPr>
              <a:t> not?</a:t>
            </a:r>
            <a:endParaRPr lang="en-US" dirty="0">
              <a:solidFill>
                <a:srgbClr val="51181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796" y="0"/>
            <a:ext cx="4026207" cy="256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1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(1)-a)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911249"/>
            <a:ext cx="8162365" cy="1650703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ln>
                  <a:solidFill>
                    <a:srgbClr val="000000"/>
                  </a:solidFill>
                </a:ln>
                <a:latin typeface="Abadi MT Condensed Extra Bold"/>
                <a:cs typeface="Abadi MT Condensed Extra Bold"/>
              </a:rPr>
              <a:t>The best time to visit.</a:t>
            </a:r>
          </a:p>
          <a:p>
            <a:pPr algn="l"/>
            <a:r>
              <a:rPr lang="en-US" sz="3600" b="1" dirty="0" smtClean="0">
                <a:ln>
                  <a:solidFill>
                    <a:srgbClr val="000000"/>
                  </a:solidFill>
                </a:ln>
                <a:latin typeface="Abadi MT Condensed Extra Bold"/>
                <a:cs typeface="Abadi MT Condensed Extra Bold"/>
              </a:rPr>
              <a:t>Changing money.</a:t>
            </a:r>
            <a:endParaRPr lang="en-US" sz="3600" b="1" dirty="0">
              <a:ln>
                <a:solidFill>
                  <a:srgbClr val="000000"/>
                </a:solidFill>
              </a:ln>
              <a:latin typeface="Abadi MT Condensed Extra Bold"/>
              <a:cs typeface="Abadi MT Condensed Extra Bold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5852161" y="3911248"/>
            <a:ext cx="1864974" cy="1650703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641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75" y="-1"/>
            <a:ext cx="8983226" cy="683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51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6141" y="170304"/>
            <a:ext cx="6556569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400" dirty="0" smtClean="0"/>
              <a:t>Ellen thinks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1733" y="1457979"/>
            <a:ext cx="8500534" cy="516295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ricks shows are the best way to get around the city.</a:t>
            </a:r>
          </a:p>
          <a:p>
            <a:r>
              <a:rPr lang="en-US" dirty="0" smtClean="0"/>
              <a:t>It’s better to travel to other cities by bus.</a:t>
            </a:r>
          </a:p>
          <a:p>
            <a:r>
              <a:rPr lang="en-US" dirty="0" smtClean="0"/>
              <a:t>Michael should visit the museums in Delhi.</a:t>
            </a:r>
          </a:p>
          <a:p>
            <a:r>
              <a:rPr lang="en-US" dirty="0" smtClean="0"/>
              <a:t>He should go to the Red Fort in Old Delhi.</a:t>
            </a:r>
          </a:p>
          <a:p>
            <a:r>
              <a:rPr lang="en-US" dirty="0" smtClean="0"/>
              <a:t>He can visit the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 and come back the same day.</a:t>
            </a:r>
          </a:p>
          <a:p>
            <a:r>
              <a:rPr lang="en-US" dirty="0" smtClean="0"/>
              <a:t>There’s only one good restaurant in Connaught Place.</a:t>
            </a:r>
            <a:endParaRPr lang="en-US" dirty="0"/>
          </a:p>
        </p:txBody>
      </p:sp>
      <p:sp>
        <p:nvSpPr>
          <p:cNvPr id="2" name="Multiply 1"/>
          <p:cNvSpPr/>
          <p:nvPr/>
        </p:nvSpPr>
        <p:spPr>
          <a:xfrm>
            <a:off x="6285914" y="2009376"/>
            <a:ext cx="498398" cy="498325"/>
          </a:xfrm>
          <a:prstGeom prst="mathMultipl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6784312" y="2788701"/>
            <a:ext cx="498398" cy="498325"/>
          </a:xfrm>
          <a:prstGeom prst="mathMultipl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7999849" y="4918327"/>
            <a:ext cx="498398" cy="498325"/>
          </a:xfrm>
          <a:prstGeom prst="mathMultipl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5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3) Review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err="1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08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294737"/>
              </p:ext>
            </p:extLst>
          </p:nvPr>
        </p:nvGraphicFramePr>
        <p:xfrm>
          <a:off x="725488" y="1587500"/>
          <a:ext cx="7693026" cy="5050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6513"/>
                <a:gridCol w="38465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Set off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Pick up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Your</a:t>
                      </a:r>
                      <a:r>
                        <a:rPr lang="en-US" sz="2400" baseline="0" dirty="0" smtClean="0"/>
                        <a:t> parents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Get around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Early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Deal with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 hotel</a:t>
                      </a:r>
                      <a:endParaRPr lang="en-US" sz="2400" dirty="0"/>
                    </a:p>
                  </a:txBody>
                  <a:tcPr/>
                </a:tc>
              </a:tr>
              <a:tr h="47836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Check into/out of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 country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Bring back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 lot of noise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Get back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At the</a:t>
                      </a:r>
                      <a:r>
                        <a:rPr lang="en-US" sz="2400" baseline="0" dirty="0" smtClean="0"/>
                        <a:t> airport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Put up with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From</a:t>
                      </a:r>
                      <a:r>
                        <a:rPr lang="en-US" sz="2400" baseline="0" dirty="0" smtClean="0"/>
                        <a:t> Spain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Look forward to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 holiday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See someone off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Souvenirs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 rot="20297094">
            <a:off x="3457964" y="4862370"/>
            <a:ext cx="2187866" cy="487889"/>
          </a:xfrm>
          <a:prstGeom prst="rightArrow">
            <a:avLst>
              <a:gd name="adj1" fmla="val 12872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849829" y="5773171"/>
            <a:ext cx="1981987" cy="450101"/>
          </a:xfrm>
          <a:prstGeom prst="rightArrow">
            <a:avLst>
              <a:gd name="adj1" fmla="val 20297"/>
              <a:gd name="adj2" fmla="val 50000"/>
            </a:avLst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2587198">
            <a:off x="3188519" y="5325918"/>
            <a:ext cx="2652764" cy="450101"/>
          </a:xfrm>
          <a:prstGeom prst="rightArrow">
            <a:avLst>
              <a:gd name="adj1" fmla="val 22277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20831124">
            <a:off x="3998214" y="3680003"/>
            <a:ext cx="1807246" cy="440604"/>
          </a:xfrm>
          <a:prstGeom prst="rightArrow">
            <a:avLst>
              <a:gd name="adj1" fmla="val 12824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9456810">
            <a:off x="3270098" y="2804334"/>
            <a:ext cx="2560367" cy="404265"/>
          </a:xfrm>
          <a:prstGeom prst="rightArrow">
            <a:avLst>
              <a:gd name="adj1" fmla="val 5446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283827">
            <a:off x="3402737" y="3426241"/>
            <a:ext cx="2295090" cy="487438"/>
          </a:xfrm>
          <a:prstGeom prst="rightArrow">
            <a:avLst>
              <a:gd name="adj1" fmla="val 14997"/>
              <a:gd name="adj2" fmla="val 50000"/>
            </a:avLst>
          </a:prstGeom>
          <a:solidFill>
            <a:srgbClr val="3366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274964" y="2574279"/>
            <a:ext cx="2365066" cy="450101"/>
          </a:xfrm>
          <a:prstGeom prst="rightArrow">
            <a:avLst>
              <a:gd name="adj1" fmla="val 12872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60682">
            <a:off x="3140280" y="2499105"/>
            <a:ext cx="2935145" cy="450101"/>
          </a:xfrm>
          <a:prstGeom prst="rightArrow">
            <a:avLst>
              <a:gd name="adj1" fmla="val 12370"/>
              <a:gd name="adj2" fmla="val 50000"/>
            </a:avLst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9453896">
            <a:off x="3573115" y="5591195"/>
            <a:ext cx="2216373" cy="435163"/>
          </a:xfrm>
          <a:prstGeom prst="rightArrow">
            <a:avLst>
              <a:gd name="adj1" fmla="val 10680"/>
              <a:gd name="adj2" fmla="val 25504"/>
            </a:avLst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695087">
            <a:off x="3287927" y="5176257"/>
            <a:ext cx="2335995" cy="366088"/>
          </a:xfrm>
          <a:prstGeom prst="rightArrow">
            <a:avLst>
              <a:gd name="adj1" fmla="val 27723"/>
              <a:gd name="adj2" fmla="val 50000"/>
            </a:avLst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2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Divide these words into nouns (N) and adjectives(A).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503207"/>
              </p:ext>
            </p:extLst>
          </p:nvPr>
        </p:nvGraphicFramePr>
        <p:xfrm>
          <a:off x="1388534" y="2805006"/>
          <a:ext cx="6603999" cy="153642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01333"/>
                <a:gridCol w="2201333"/>
                <a:gridCol w="2201333"/>
              </a:tblGrid>
              <a:tr h="497567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Health 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Tourist</a:t>
                      </a:r>
                      <a:r>
                        <a:rPr lang="en-US" sz="2400" b="0" baseline="0" dirty="0" smtClean="0"/>
                        <a:t> 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Difficult</a:t>
                      </a:r>
                      <a:endParaRPr lang="en-US" sz="2400" b="0" dirty="0"/>
                    </a:p>
                  </a:txBody>
                  <a:tcPr/>
                </a:tc>
              </a:tr>
              <a:tr h="541294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Patience 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Kind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Comfortable</a:t>
                      </a:r>
                      <a:endParaRPr lang="en-US" sz="2400" b="0" dirty="0"/>
                    </a:p>
                  </a:txBody>
                  <a:tcPr/>
                </a:tc>
              </a:tr>
              <a:tr h="497567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Popular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Nature 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danger</a:t>
                      </a:r>
                      <a:endParaRPr lang="en-US" sz="2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94702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898229"/>
              </p:ext>
            </p:extLst>
          </p:nvPr>
        </p:nvGraphicFramePr>
        <p:xfrm>
          <a:off x="1403556" y="1587500"/>
          <a:ext cx="6449674" cy="3643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4837"/>
                <a:gridCol w="3224837"/>
              </a:tblGrid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Nouns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Adjectives </a:t>
                      </a:r>
                      <a:endParaRPr lang="en-US" sz="2800" dirty="0"/>
                    </a:p>
                  </a:txBody>
                  <a:tcPr/>
                </a:tc>
              </a:tr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Health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Difficult</a:t>
                      </a:r>
                      <a:endParaRPr lang="en-US" sz="2800" dirty="0"/>
                    </a:p>
                  </a:txBody>
                  <a:tcPr/>
                </a:tc>
              </a:tr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Tourist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Kind</a:t>
                      </a:r>
                      <a:endParaRPr lang="en-US" sz="2800" dirty="0"/>
                    </a:p>
                  </a:txBody>
                  <a:tcPr/>
                </a:tc>
              </a:tr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Patience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Popular</a:t>
                      </a:r>
                      <a:endParaRPr lang="en-US" sz="2800" dirty="0"/>
                    </a:p>
                  </a:txBody>
                  <a:tcPr/>
                </a:tc>
              </a:tr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Nature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Comfortable</a:t>
                      </a:r>
                      <a:endParaRPr lang="en-US" sz="2800" dirty="0"/>
                    </a:p>
                  </a:txBody>
                  <a:tcPr/>
                </a:tc>
              </a:tr>
              <a:tr h="60720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danger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85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6" y="-1"/>
            <a:ext cx="8824914" cy="58513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2339" y="4404752"/>
            <a:ext cx="4501661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Prepared by,</a:t>
            </a:r>
          </a:p>
          <a:p>
            <a:r>
              <a:rPr lang="en-US" sz="4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Mrs.Azzah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/>
              <a:cs typeface="Matura MT Script Capitals"/>
            </a:endParaRPr>
          </a:p>
        </p:txBody>
      </p:sp>
    </p:spTree>
    <p:extLst>
      <p:ext uri="{BB962C8B-B14F-4D97-AF65-F5344CB8AC3E}">
        <p14:creationId xmlns:p14="http://schemas.microsoft.com/office/powerpoint/2010/main" val="3675200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entur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Venture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Ven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Venture.thmx</Template>
  <TotalTime>483</TotalTime>
  <Words>600</Words>
  <Application>Microsoft Macintosh PowerPoint</Application>
  <PresentationFormat>On-screen Show (4:3)</PresentationFormat>
  <Paragraphs>191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Venture</vt:lpstr>
      <vt:lpstr>PowerPoint Presentation</vt:lpstr>
      <vt:lpstr>3C Call that a holiday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Vocabulary</vt:lpstr>
      <vt:lpstr>Word Formation</vt:lpstr>
      <vt:lpstr>PowerPoint Presentation</vt:lpstr>
      <vt:lpstr>A) work in pairs</vt:lpstr>
      <vt:lpstr>B)</vt:lpstr>
      <vt:lpstr>PowerPoint Presentation</vt:lpstr>
      <vt:lpstr>PowerPoint Presentation</vt:lpstr>
      <vt:lpstr>C)</vt:lpstr>
      <vt:lpstr>Tip </vt:lpstr>
      <vt:lpstr>D)+E)</vt:lpstr>
      <vt:lpstr>3D/A trip to India</vt:lpstr>
      <vt:lpstr>What are the top 3 cities in the world that you would like to visit ?</vt:lpstr>
      <vt:lpstr>Look at the photo of Delhi,in India. Would you like to go there?Why?Why not?</vt:lpstr>
      <vt:lpstr>(1)-a)</vt:lpstr>
      <vt:lpstr>PowerPoint Presentation</vt:lpstr>
      <vt:lpstr>Ellen thinks</vt:lpstr>
      <vt:lpstr>3) Review</vt:lpstr>
      <vt:lpstr>Match</vt:lpstr>
      <vt:lpstr>5</vt:lpstr>
      <vt:lpstr>PowerPoint Presentation</vt:lpstr>
      <vt:lpstr>PowerPoint Presentation</vt:lpstr>
    </vt:vector>
  </TitlesOfParts>
  <Company>zozogirl86@hotmail.com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 that a holiday</dc:title>
  <dc:creator>Azzah Alzahrani</dc:creator>
  <cp:lastModifiedBy>Azzah Alzahrani</cp:lastModifiedBy>
  <cp:revision>56</cp:revision>
  <dcterms:created xsi:type="dcterms:W3CDTF">2012-02-06T14:07:41Z</dcterms:created>
  <dcterms:modified xsi:type="dcterms:W3CDTF">2012-03-18T07:43:10Z</dcterms:modified>
</cp:coreProperties>
</file>