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337" r:id="rId2"/>
    <p:sldId id="335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6" r:id="rId16"/>
    <p:sldId id="327" r:id="rId17"/>
    <p:sldId id="328" r:id="rId18"/>
    <p:sldId id="329" r:id="rId19"/>
    <p:sldId id="336" r:id="rId20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24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r" defTabSz="914400" rtl="1" eaLnBrk="1" latinLnBrk="0" hangingPunct="1">
      <a:defRPr sz="24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r" defTabSz="914400" rtl="1" eaLnBrk="1" latinLnBrk="0" hangingPunct="1">
      <a:defRPr sz="24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r" defTabSz="914400" rtl="1" eaLnBrk="1" latinLnBrk="0" hangingPunct="1">
      <a:defRPr sz="2400" kern="1200" baseline="300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4660"/>
  </p:normalViewPr>
  <p:slideViewPr>
    <p:cSldViewPr>
      <p:cViewPr varScale="1">
        <p:scale>
          <a:sx n="74" d="100"/>
          <a:sy n="74" d="100"/>
        </p:scale>
        <p:origin x="-39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Times New Roman" pitchFamily="18" charset="0"/>
              </a:defRPr>
            </a:lvl1pPr>
          </a:lstStyle>
          <a:p>
            <a:fld id="{791F4876-B1CC-4185-9BEB-C96C9BEF13C4}" type="slidenum">
              <a:rPr lang="en-US"/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43627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cs typeface="Times New Roman" pitchFamily="18" charset="0"/>
              </a:defRPr>
            </a:lvl1pPr>
          </a:lstStyle>
          <a:p>
            <a:fld id="{90D69219-37EE-43FF-B9E4-D4295ECF7C60}" type="slidenum">
              <a:rPr lang="en-US"/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0028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F223813-24FE-4BF2-BEFB-16388C8A06EB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9B3AA-B4EA-4CA9-9BF1-3B703D3F6A46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9BC3B2B-14DC-4EC1-B9AA-57F63FBBB0F8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EE437D-2325-46C5-9606-6481975A949C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61A22B-427F-4187-8F56-94C72E958C08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7BBFBD-E4A1-4AC2-9687-75D43BB521E5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657C40-F914-4A72-9347-07BA5CAAD2DE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2BBF47-8B1E-414E-BE33-DBEDCA276479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C48E73-FDFC-4B89-BA08-70FB0477F39D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766EBB-1E5A-4924-9173-53255117C3CA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495BD9C-B03F-433F-B2BF-60BE6D01E6EB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91D0EFE-B759-4804-B235-53332AA0B6E6}" type="slidenum">
              <a:rPr lang="en-US" smtClean="0"/>
              <a:pPr/>
              <a:t>‹#›</a:t>
            </a:fld>
            <a:r>
              <a:rPr lang="en-US" smtClean="0"/>
              <a:t>/50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2988" y="2209800"/>
            <a:ext cx="7489825" cy="1752600"/>
          </a:xfrm>
        </p:spPr>
        <p:txBody>
          <a:bodyPr>
            <a:normAutofit fontScale="92500"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5400" b="1" cap="all" spc="50" dirty="0">
                <a:ln w="11430"/>
                <a:solidFill>
                  <a:prstClr val="white">
                    <a:lumMod val="50000"/>
                  </a:prst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,Bold"/>
                <a:ea typeface="+mj-ea"/>
                <a:cs typeface="+mj-cs"/>
              </a:rPr>
              <a:t>Computer Data Security &amp; Privacy</a:t>
            </a:r>
            <a:endParaRPr lang="en-GB" sz="1600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GB" sz="1600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GB" sz="1600" dirty="0"/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1058089-9C65-4387-9CB7-52AD0FDE0F01}" type="slidenum">
              <a:rPr lang="ar-SA" sz="1100" smtClean="0">
                <a:solidFill>
                  <a:srgbClr val="FFFFFF"/>
                </a:solidFill>
              </a:rPr>
              <a:pPr eaLnBrk="1" hangingPunct="1"/>
              <a:t>1</a:t>
            </a:fld>
            <a:r>
              <a:rPr sz="1100" smtClean="0">
                <a:solidFill>
                  <a:srgbClr val="FFFFFF"/>
                </a:solidFill>
              </a:rPr>
              <a:t>/25</a:t>
            </a:r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3886200" y="6248400"/>
            <a:ext cx="12954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2096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D808246-21DC-465E-9305-9423CB87DC7B}" type="slidenum">
              <a:rPr lang="ar-SA" sz="1100" smtClean="0">
                <a:solidFill>
                  <a:schemeClr val="tx2"/>
                </a:solidFill>
              </a:rPr>
              <a:pPr eaLnBrk="1" hangingPunct="1"/>
              <a:t>2</a:t>
            </a:fld>
            <a:r>
              <a:rPr lang="ar-SA" sz="1100" smtClean="0">
                <a:solidFill>
                  <a:schemeClr val="tx2"/>
                </a:solidFill>
              </a:rPr>
              <a:t> </a:t>
            </a:r>
            <a:r>
              <a:rPr lang="en-US" sz="1100" smtClean="0">
                <a:solidFill>
                  <a:schemeClr val="tx2"/>
                </a:solidFill>
              </a:rPr>
              <a:t>/25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4846320"/>
          </a:xfrm>
          <a:extLst/>
        </p:spPr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rgbClr val="B13F9A"/>
              </a:buClr>
              <a:buFont typeface="Wingdings 2"/>
              <a:buNone/>
              <a:defRPr/>
            </a:pPr>
            <a:endParaRPr lang="en-US" sz="5400" b="1" cap="all" dirty="0" smtClean="0">
              <a:ln w="500">
                <a:solidFill>
                  <a:srgbClr val="B13F9A">
                    <a:shade val="20000"/>
                    <a:satMod val="120000"/>
                  </a:srgbClr>
                </a:solidFill>
              </a:ln>
              <a:solidFill>
                <a:srgbClr val="B13F9A">
                  <a:lumMod val="60000"/>
                  <a:lumOff val="40000"/>
                </a:srgbClr>
              </a:solidFill>
            </a:endParaRPr>
          </a:p>
          <a:p>
            <a:pPr marL="0" indent="0" algn="ctr" eaLnBrk="1" fontAlgn="auto" hangingPunct="1">
              <a:spcAft>
                <a:spcPts val="0"/>
              </a:spcAft>
              <a:buClr>
                <a:srgbClr val="B13F9A"/>
              </a:buClr>
              <a:buFont typeface="Wingdings 2"/>
              <a:buNone/>
              <a:defRPr/>
            </a:pPr>
            <a:r>
              <a:rPr lang="en-US" sz="48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B13F9A">
                    <a:lumMod val="60000"/>
                    <a:lumOff val="40000"/>
                  </a:srgbClr>
                </a:solidFill>
              </a:rPr>
              <a:t>   Lecture </a:t>
            </a:r>
            <a:r>
              <a:rPr lang="en-US" sz="44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B13F9A">
                    <a:lumMod val="60000"/>
                    <a:lumOff val="40000"/>
                  </a:srgbClr>
                </a:solidFill>
              </a:rPr>
              <a:t># </a:t>
            </a:r>
            <a:r>
              <a:rPr lang="en-US" sz="44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B13F9A">
                    <a:lumMod val="60000"/>
                    <a:lumOff val="40000"/>
                  </a:srgbClr>
                </a:solidFill>
              </a:rPr>
              <a:t>7</a:t>
            </a:r>
          </a:p>
          <a:p>
            <a:pPr marL="0" indent="0" algn="ctr" eaLnBrk="1" fontAlgn="auto" hangingPunct="1">
              <a:spcAft>
                <a:spcPts val="0"/>
              </a:spcAft>
              <a:buClr>
                <a:srgbClr val="B13F9A"/>
              </a:buClr>
              <a:buFont typeface="Wingdings 2"/>
              <a:buNone/>
              <a:defRPr/>
            </a:pPr>
            <a:endParaRPr lang="en-US" sz="4400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89481" y="3646765"/>
            <a:ext cx="5072222" cy="9130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sz="8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Access Control</a:t>
            </a:r>
            <a:r>
              <a:rPr lang="en-US" sz="8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 </a:t>
            </a:r>
            <a:endParaRPr lang="ar-SA" sz="8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317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Trusted Systems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One way to enhance the ability of a system to defend against intruders and malicious programs is to implement trusted system </a:t>
            </a:r>
            <a:r>
              <a:rPr lang="en-US" dirty="0" smtClean="0"/>
              <a:t>technology.</a:t>
            </a:r>
            <a:endParaRPr lang="en-US" dirty="0"/>
          </a:p>
          <a:p>
            <a:pPr lvl="1">
              <a:buFontTx/>
              <a:buNone/>
            </a:pPr>
            <a:endParaRPr lang="en-US" dirty="0">
              <a:latin typeface="Comic Sans MS" pitchFamily="66" charset="0"/>
            </a:endParaRPr>
          </a:p>
          <a:p>
            <a:pPr lvl="1"/>
            <a:endParaRPr lang="en-US" dirty="0">
              <a:latin typeface="Comic Sans MS" pitchFamily="66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52706-958A-4F5C-9881-D238D8DFD0BD}" type="slidenum">
              <a:rPr lang="en-US"/>
              <a:pPr/>
              <a:t>3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Data </a:t>
            </a:r>
            <a:r>
              <a:rPr lang="sv-SE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Access </a:t>
            </a:r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Control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90000"/>
              </a:lnSpc>
            </a:pPr>
            <a:r>
              <a:rPr lang="en-US" dirty="0"/>
              <a:t>Through the user access control procedure (log on), a user can be identified to the </a:t>
            </a:r>
            <a:r>
              <a:rPr lang="en-US" dirty="0" smtClean="0"/>
              <a:t>system.</a:t>
            </a:r>
            <a:endParaRPr lang="en-US" dirty="0"/>
          </a:p>
          <a:p>
            <a:pPr algn="l" rtl="0">
              <a:lnSpc>
                <a:spcPct val="90000"/>
              </a:lnSpc>
            </a:pPr>
            <a:r>
              <a:rPr lang="en-US" dirty="0"/>
              <a:t>Associated with each user, there can be a profile that specifies permissible operations and file accesses</a:t>
            </a:r>
          </a:p>
          <a:p>
            <a:pPr algn="l" rtl="0">
              <a:lnSpc>
                <a:spcPct val="90000"/>
              </a:lnSpc>
            </a:pPr>
            <a:r>
              <a:rPr lang="en-US" dirty="0"/>
              <a:t>The operation system can enforce rules based on the user profile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E178-EBE0-450A-9557-CEDF896A7C0A}" type="slidenum">
              <a:rPr lang="en-US"/>
              <a:pPr/>
              <a:t>4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Data Access Control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General models of access control:</a:t>
            </a:r>
          </a:p>
          <a:p>
            <a:pPr lvl="1" algn="l" rtl="0"/>
            <a:r>
              <a:rPr lang="en-US" dirty="0">
                <a:solidFill>
                  <a:schemeClr val="tx1"/>
                </a:solidFill>
              </a:rPr>
              <a:t>Access matrix</a:t>
            </a:r>
          </a:p>
          <a:p>
            <a:pPr lvl="1" algn="l" rtl="0"/>
            <a:r>
              <a:rPr lang="en-US" dirty="0">
                <a:solidFill>
                  <a:schemeClr val="tx1"/>
                </a:solidFill>
              </a:rPr>
              <a:t>Access control list</a:t>
            </a:r>
          </a:p>
          <a:p>
            <a:pPr lvl="1" algn="l" rtl="0"/>
            <a:r>
              <a:rPr lang="en-US" dirty="0">
                <a:solidFill>
                  <a:schemeClr val="tx1"/>
                </a:solidFill>
              </a:rPr>
              <a:t>Capability list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4C267-3871-4408-B568-662421DDF033}" type="slidenum">
              <a:rPr lang="en-US"/>
              <a:pPr/>
              <a:t>5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Data Access Control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Access Matrix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517C-2F6B-47A6-BE4D-60C104015D38}" type="slidenum">
              <a:rPr lang="en-US"/>
              <a:pPr/>
              <a:t>6</a:t>
            </a:fld>
            <a:r>
              <a:rPr lang="en-US"/>
              <a:t>/50</a:t>
            </a:r>
          </a:p>
        </p:txBody>
      </p:sp>
      <p:graphicFrame>
        <p:nvGraphicFramePr>
          <p:cNvPr id="67588" name="Object 4"/>
          <p:cNvGraphicFramePr>
            <a:graphicFrameLocks noChangeAspect="1"/>
          </p:cNvGraphicFramePr>
          <p:nvPr/>
        </p:nvGraphicFramePr>
        <p:xfrm>
          <a:off x="1143000" y="2743200"/>
          <a:ext cx="6370638" cy="226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27" name="Bitmap Image" r:id="rId3" imgW="7561905" imgH="2685714" progId="Paint.Picture">
                  <p:embed/>
                </p:oleObj>
              </mc:Choice>
              <mc:Fallback>
                <p:oleObj name="Bitmap Image" r:id="rId3" imgW="7561905" imgH="26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743200"/>
                        <a:ext cx="6370638" cy="226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Data </a:t>
            </a:r>
            <a:r>
              <a:rPr lang="sv-SE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Access </a:t>
            </a:r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Control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800" dirty="0"/>
              <a:t>Access Matrix: Basic elements of the model</a:t>
            </a:r>
          </a:p>
          <a:p>
            <a:pPr lvl="1" algn="l" rtl="0"/>
            <a:r>
              <a:rPr lang="en-US" sz="2400" dirty="0">
                <a:solidFill>
                  <a:schemeClr val="tx1"/>
                </a:solidFill>
              </a:rPr>
              <a:t>Subject: An entity capable of accessing objects, the concept of subject equates with that of process</a:t>
            </a:r>
          </a:p>
          <a:p>
            <a:pPr lvl="1" algn="l" rtl="0"/>
            <a:r>
              <a:rPr lang="en-US" sz="2400" dirty="0">
                <a:solidFill>
                  <a:schemeClr val="tx1"/>
                </a:solidFill>
              </a:rPr>
              <a:t>Object: Anything to which access is controlled (e.g. files, programs)</a:t>
            </a:r>
          </a:p>
          <a:p>
            <a:pPr lvl="1" algn="l" rtl="0"/>
            <a:r>
              <a:rPr lang="en-US" sz="2400" dirty="0">
                <a:solidFill>
                  <a:schemeClr val="tx1"/>
                </a:solidFill>
              </a:rPr>
              <a:t>Access right: The way in which an object is accessed by a subject (e.g. read, write, execute)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74DA9-9F61-43D8-91EA-337B2698FB18}" type="slidenum">
              <a:rPr lang="en-US"/>
              <a:pPr/>
              <a:t>7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Data </a:t>
            </a:r>
            <a:r>
              <a:rPr lang="sv-SE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Access </a:t>
            </a:r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Control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Access Control List: Decomposition of the matrix by columns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EEAD-5D33-43CE-A148-1CD6EC75DD6B}" type="slidenum">
              <a:rPr lang="en-US"/>
              <a:pPr/>
              <a:t>8</a:t>
            </a:fld>
            <a:r>
              <a:rPr lang="en-US"/>
              <a:t>/50</a:t>
            </a:r>
          </a:p>
        </p:txBody>
      </p:sp>
      <p:graphicFrame>
        <p:nvGraphicFramePr>
          <p:cNvPr id="696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761080"/>
              </p:ext>
            </p:extLst>
          </p:nvPr>
        </p:nvGraphicFramePr>
        <p:xfrm>
          <a:off x="1482300" y="3140968"/>
          <a:ext cx="4961908" cy="2888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75" name="Bitmap Image" r:id="rId3" imgW="4285714" imgH="2495238" progId="Paint.Picture">
                  <p:embed/>
                </p:oleObj>
              </mc:Choice>
              <mc:Fallback>
                <p:oleObj name="Bitmap Image" r:id="rId3" imgW="4285714" imgH="249523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2300" y="3140968"/>
                        <a:ext cx="4961908" cy="28887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Data Access Control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Access Control List</a:t>
            </a:r>
          </a:p>
          <a:p>
            <a:pPr lvl="1" algn="l" rtl="0"/>
            <a:r>
              <a:rPr lang="en-US" dirty="0">
                <a:solidFill>
                  <a:schemeClr val="tx1"/>
                </a:solidFill>
              </a:rPr>
              <a:t>An access control </a:t>
            </a:r>
            <a:r>
              <a:rPr lang="en-US" dirty="0" smtClean="0">
                <a:solidFill>
                  <a:schemeClr val="tx1"/>
                </a:solidFill>
              </a:rPr>
              <a:t>list, </a:t>
            </a:r>
            <a:r>
              <a:rPr lang="en-US" dirty="0">
                <a:solidFill>
                  <a:schemeClr val="tx1"/>
                </a:solidFill>
              </a:rPr>
              <a:t>lists users and their permitted access </a:t>
            </a:r>
            <a:r>
              <a:rPr lang="en-US" dirty="0" smtClean="0">
                <a:solidFill>
                  <a:schemeClr val="tx1"/>
                </a:solidFill>
              </a:rPr>
              <a:t>right.</a:t>
            </a:r>
            <a:endParaRPr lang="en-US" dirty="0">
              <a:solidFill>
                <a:schemeClr val="tx1"/>
              </a:solidFill>
            </a:endParaRPr>
          </a:p>
          <a:p>
            <a:pPr lvl="1" algn="l" rtl="0"/>
            <a:r>
              <a:rPr lang="en-US" dirty="0">
                <a:solidFill>
                  <a:schemeClr val="tx1"/>
                </a:solidFill>
              </a:rPr>
              <a:t>The list </a:t>
            </a:r>
            <a:r>
              <a:rPr lang="en-US" dirty="0" smtClean="0">
                <a:solidFill>
                  <a:schemeClr val="tx1"/>
                </a:solidFill>
              </a:rPr>
              <a:t>may </a:t>
            </a:r>
            <a:r>
              <a:rPr lang="en-US" dirty="0">
                <a:solidFill>
                  <a:schemeClr val="tx1"/>
                </a:solidFill>
              </a:rPr>
              <a:t>contain a default or public </a:t>
            </a:r>
            <a:r>
              <a:rPr lang="en-US" dirty="0" smtClean="0">
                <a:solidFill>
                  <a:schemeClr val="tx1"/>
                </a:solidFill>
              </a:rPr>
              <a:t>entry.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96760-23B3-42A4-B15A-F4A132B901DA}" type="slidenum">
              <a:rPr lang="en-US"/>
              <a:pPr/>
              <a:t>9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Data </a:t>
            </a:r>
            <a:r>
              <a:rPr lang="sv-SE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Access </a:t>
            </a:r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Control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Capability list: Decomposition of the matrix by </a:t>
            </a:r>
            <a:r>
              <a:rPr lang="en-US" dirty="0" smtClean="0"/>
              <a:t>rows.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29D5-1BEC-4515-965D-3D0DDCBEF59B}" type="slidenum">
              <a:rPr lang="en-US"/>
              <a:pPr/>
              <a:t>10</a:t>
            </a:fld>
            <a:r>
              <a:rPr lang="en-US"/>
              <a:t>/50</a:t>
            </a:r>
          </a:p>
        </p:txBody>
      </p:sp>
      <p:graphicFrame>
        <p:nvGraphicFramePr>
          <p:cNvPr id="7168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090826"/>
              </p:ext>
            </p:extLst>
          </p:nvPr>
        </p:nvGraphicFramePr>
        <p:xfrm>
          <a:off x="1438946" y="3212976"/>
          <a:ext cx="5365302" cy="2736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3" name="Bitmap Image" r:id="rId3" imgW="4219048" imgH="2152951" progId="Paint.Picture">
                  <p:embed/>
                </p:oleObj>
              </mc:Choice>
              <mc:Fallback>
                <p:oleObj name="Bitmap Image" r:id="rId3" imgW="4219048" imgH="2152951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8946" y="3212976"/>
                        <a:ext cx="5365302" cy="27363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Data </a:t>
            </a:r>
            <a:r>
              <a:rPr lang="sv-SE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Access </a:t>
            </a:r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Control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Capability list</a:t>
            </a:r>
          </a:p>
          <a:p>
            <a:pPr lvl="1" algn="l" rtl="0"/>
            <a:r>
              <a:rPr lang="en-US" dirty="0">
                <a:solidFill>
                  <a:schemeClr val="tx1"/>
                </a:solidFill>
              </a:rPr>
              <a:t>A capability ticket specifies authorized objects and operations for a user</a:t>
            </a:r>
          </a:p>
          <a:p>
            <a:pPr lvl="1" algn="l" rtl="0"/>
            <a:r>
              <a:rPr lang="en-US" dirty="0">
                <a:solidFill>
                  <a:schemeClr val="tx1"/>
                </a:solidFill>
              </a:rPr>
              <a:t>Each user have a number of tickets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6306E-7981-41D3-8F8F-BFA06C7803B3}" type="slidenum">
              <a:rPr lang="en-US"/>
              <a:pPr/>
              <a:t>11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0688"/>
            <a:ext cx="7239000" cy="1008112"/>
          </a:xfrm>
        </p:spPr>
        <p:txBody>
          <a:bodyPr>
            <a:normAutofit/>
          </a:bodyPr>
          <a:lstStyle/>
          <a:p>
            <a:r>
              <a:rPr lang="sv-SE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Concept </a:t>
            </a:r>
            <a:r>
              <a:rPr lang="sv-SE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of Trusted </a:t>
            </a:r>
            <a:r>
              <a:rPr lang="sv-SE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Systems</a:t>
            </a:r>
            <a: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32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Trusted Systems</a:t>
            </a:r>
          </a:p>
          <a:p>
            <a:pPr lvl="1" algn="l" rtl="0"/>
            <a:r>
              <a:rPr lang="en-US" dirty="0">
                <a:solidFill>
                  <a:schemeClr val="tx1"/>
                </a:solidFill>
              </a:rPr>
              <a:t>Protection of data and resources on the basis of levels of security (e.g. military)</a:t>
            </a:r>
          </a:p>
          <a:p>
            <a:pPr lvl="1" algn="l" rtl="0"/>
            <a:r>
              <a:rPr lang="en-US" dirty="0">
                <a:solidFill>
                  <a:schemeClr val="tx1"/>
                </a:solidFill>
              </a:rPr>
              <a:t>Users can be granted clearances to access certain categories of data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BFBD-9F19-4620-8A03-BE2EFD458493}" type="slidenum">
              <a:rPr lang="en-US"/>
              <a:pPr/>
              <a:t>12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76" y="320040"/>
            <a:ext cx="8291264" cy="1143000"/>
          </a:xfrm>
        </p:spPr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Concept </a:t>
            </a:r>
            <a:r>
              <a:rPr lang="sv-SE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of Trusted </a:t>
            </a:r>
            <a:r>
              <a:rPr lang="sv-SE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Systems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endParaRPr lang="en-US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90000"/>
              </a:lnSpc>
            </a:pPr>
            <a:r>
              <a:rPr lang="en-US" sz="2800" dirty="0"/>
              <a:t>Multilevel security</a:t>
            </a:r>
          </a:p>
          <a:p>
            <a:pPr lvl="1" algn="l" rtl="0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Definition of multiple categories or levels of data</a:t>
            </a:r>
          </a:p>
          <a:p>
            <a:pPr algn="l" rtl="0">
              <a:lnSpc>
                <a:spcPct val="90000"/>
              </a:lnSpc>
            </a:pPr>
            <a:r>
              <a:rPr lang="en-US" sz="2800" dirty="0"/>
              <a:t>A multilevel secure system must enforce:</a:t>
            </a:r>
          </a:p>
          <a:p>
            <a:pPr lvl="1" algn="l" rtl="0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No read up: A subject can only read an object of less or equal security level (Simple Security Property)</a:t>
            </a:r>
          </a:p>
          <a:p>
            <a:pPr lvl="1" algn="l" rtl="0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No write down: A subject can only write into an object of greater or equal security </a:t>
            </a:r>
            <a:r>
              <a:rPr lang="en-US" sz="2400" dirty="0" smtClean="0">
                <a:solidFill>
                  <a:schemeClr val="tx1"/>
                </a:solidFill>
              </a:rPr>
              <a:t>level.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A038-05E9-4EA0-A29E-AE9DBED12046}" type="slidenum">
              <a:rPr lang="en-US"/>
              <a:pPr/>
              <a:t>13</a:t>
            </a:fld>
            <a:r>
              <a:rPr lang="en-US"/>
              <a:t>/50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Concept </a:t>
            </a:r>
            <a:r>
              <a:rPr lang="sv-SE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of Trusted </a:t>
            </a:r>
            <a:r>
              <a:rPr lang="sv-SE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Systems</a:t>
            </a:r>
            <a: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32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Reference Monitor Concept: Multilevel security for a data processing system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3E5A-CC52-4781-BEDD-97470BF9403A}" type="slidenum">
              <a:rPr lang="en-US"/>
              <a:pPr/>
              <a:t>14</a:t>
            </a:fld>
            <a:r>
              <a:rPr lang="en-US"/>
              <a:t>/50</a:t>
            </a:r>
          </a:p>
        </p:txBody>
      </p:sp>
      <p:graphicFrame>
        <p:nvGraphicFramePr>
          <p:cNvPr id="757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9563165"/>
              </p:ext>
            </p:extLst>
          </p:nvPr>
        </p:nvGraphicFramePr>
        <p:xfrm>
          <a:off x="1043608" y="2536575"/>
          <a:ext cx="5328592" cy="4136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19" name="Bitmap Image" r:id="rId3" imgW="7190476" imgH="5582429" progId="Paint.Picture">
                  <p:embed/>
                </p:oleObj>
              </mc:Choice>
              <mc:Fallback>
                <p:oleObj name="Bitmap Image" r:id="rId3" imgW="7190476" imgH="5582429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2536575"/>
                        <a:ext cx="5328592" cy="41366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Concept </a:t>
            </a:r>
            <a:r>
              <a:rPr lang="sv-SE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of Trusted </a:t>
            </a:r>
            <a:r>
              <a:rPr lang="sv-SE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Systems</a:t>
            </a:r>
            <a: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32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90000"/>
              </a:lnSpc>
            </a:pPr>
            <a:r>
              <a:rPr lang="en-US" b="1" dirty="0"/>
              <a:t>Reference Monitor</a:t>
            </a:r>
          </a:p>
          <a:p>
            <a:pPr lvl="1" algn="l" rt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Controlling element in the hardware and operating system of a computer that regulates the access of subjects to objects on basis of security parameters</a:t>
            </a:r>
          </a:p>
          <a:p>
            <a:pPr lvl="1" algn="l" rt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The monitor has access to a file (security kernel database)</a:t>
            </a:r>
          </a:p>
          <a:p>
            <a:pPr lvl="1" algn="l" rt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The monitor enforces the security rules (no read up, no write down)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500D-D216-451E-9F6E-002CAA0D840A}" type="slidenum">
              <a:rPr lang="en-US"/>
              <a:pPr/>
              <a:t>15</a:t>
            </a:fld>
            <a:r>
              <a:rPr lang="en-US"/>
              <a:t>/50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Concept </a:t>
            </a:r>
            <a:r>
              <a:rPr lang="sv-SE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of Trusted </a:t>
            </a:r>
            <a:r>
              <a:rPr lang="sv-SE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Systems</a:t>
            </a:r>
            <a: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32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90000"/>
              </a:lnSpc>
            </a:pPr>
            <a:r>
              <a:rPr lang="en-US" dirty="0"/>
              <a:t>Properties of the Reference Monitor</a:t>
            </a:r>
          </a:p>
          <a:p>
            <a:pPr lvl="1" algn="l" rt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Complete mediation: Security rules are enforced on every access</a:t>
            </a:r>
          </a:p>
          <a:p>
            <a:pPr lvl="1" algn="l" rt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Isolation: The reference monitor and database are protected from unauthorized modification</a:t>
            </a:r>
          </a:p>
          <a:p>
            <a:pPr lvl="1" algn="l" rt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Verifiability: The reference monitor’s correctness must be provable (mathematically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)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3AF07-E1F6-4F09-A52F-039EA2804D26}" type="slidenum">
              <a:rPr lang="en-US"/>
              <a:pPr/>
              <a:t>16</a:t>
            </a:fld>
            <a:r>
              <a:rPr lang="en-US"/>
              <a:t>/50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0"/>
            <a:r>
              <a:rPr lang="sv-SE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Concept </a:t>
            </a:r>
            <a:r>
              <a:rPr lang="sv-SE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of</a:t>
            </a:r>
            <a:r>
              <a:rPr lang="ar-SA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sv-SE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Trusted </a:t>
            </a:r>
            <a:r>
              <a:rPr lang="sv-SE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Systems</a:t>
            </a:r>
            <a: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32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A system that can provide such verifications (properties) is referred to as a trusted system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102AA-A5D9-40A0-919B-9112BA83FD01}" type="slidenum">
              <a:rPr lang="en-US"/>
              <a:pPr/>
              <a:t>17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Trojan Horse Defense</a:t>
            </a:r>
            <a: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32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Secure, trusted operating systems are one way to secure against Trojan Horse attacks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D5CC-8813-43E5-98C0-E2AA055E2FF6}" type="slidenum">
              <a:rPr lang="en-US"/>
              <a:pPr/>
              <a:t>18</a:t>
            </a:fld>
            <a:r>
              <a:rPr lang="en-US"/>
              <a:t>/50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7239000" cy="2808312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 SLIDE SHOW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675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rIns="91440" numCol="1" anchorCtr="0" compatLnSpc="1">
            <a:prstTxWarp prst="textNoShape">
              <a:avLst/>
            </a:prstTxWarp>
          </a:bodyPr>
          <a:lstStyle>
            <a:lvl1pPr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000" smtClean="0">
                <a:solidFill>
                  <a:schemeClr val="tx2"/>
                </a:solidFill>
              </a:rPr>
              <a:t>L: Rania  Tabeidi</a:t>
            </a:r>
          </a:p>
        </p:txBody>
      </p:sp>
      <p:sp>
        <p:nvSpPr>
          <p:cNvPr id="2867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7495ABD-38C4-4AF3-8A0B-853DCA4E7481}" type="slidenum">
              <a:rPr lang="ar-SA" sz="1100" smtClean="0">
                <a:solidFill>
                  <a:schemeClr val="tx2"/>
                </a:solidFill>
              </a:rPr>
              <a:pPr eaLnBrk="1" hangingPunct="1"/>
              <a:t>19</a:t>
            </a:fld>
            <a:r>
              <a:rPr lang="en-US" sz="1100" smtClean="0">
                <a:solidFill>
                  <a:schemeClr val="tx2"/>
                </a:solidFill>
              </a:rPr>
              <a:t>/11</a:t>
            </a:r>
          </a:p>
        </p:txBody>
      </p:sp>
    </p:spTree>
    <p:extLst>
      <p:ext uri="{BB962C8B-B14F-4D97-AF65-F5344CB8AC3E}">
        <p14:creationId xmlns:p14="http://schemas.microsoft.com/office/powerpoint/2010/main" val="75749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1563</TotalTime>
  <Words>537</Words>
  <Application>Microsoft Office PowerPoint</Application>
  <PresentationFormat>On-screen Show (4:3)</PresentationFormat>
  <Paragraphs>81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Opulent</vt:lpstr>
      <vt:lpstr>Bitmap Image</vt:lpstr>
      <vt:lpstr>PowerPoint Presentation</vt:lpstr>
      <vt:lpstr>PowerPoint Presentation</vt:lpstr>
      <vt:lpstr>Trusted Systems </vt:lpstr>
      <vt:lpstr>Data  Access Control </vt:lpstr>
      <vt:lpstr>Data Access Control </vt:lpstr>
      <vt:lpstr>Data Access Control </vt:lpstr>
      <vt:lpstr>Data  Access Control </vt:lpstr>
      <vt:lpstr>Data  Access Control </vt:lpstr>
      <vt:lpstr>Data Access Control </vt:lpstr>
      <vt:lpstr>Data  Access Control </vt:lpstr>
      <vt:lpstr>Data  Access Control </vt:lpstr>
      <vt:lpstr>The Concept of Trusted Systems </vt:lpstr>
      <vt:lpstr>The Concept of Trusted Systems </vt:lpstr>
      <vt:lpstr>The Concept of Trusted Systems </vt:lpstr>
      <vt:lpstr>The Concept of Trusted Systems </vt:lpstr>
      <vt:lpstr>The Concept of Trusted Systems </vt:lpstr>
      <vt:lpstr>The Concept of Trusted Systems </vt:lpstr>
      <vt:lpstr>Trojan Horse Defense </vt:lpstr>
      <vt:lpstr>END SLIDE SHOW</vt:lpstr>
    </vt:vector>
  </TitlesOfParts>
  <Company>ITS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</dc:title>
  <dc:creator>Holger Brachmann</dc:creator>
  <cp:lastModifiedBy>userr</cp:lastModifiedBy>
  <cp:revision>96</cp:revision>
  <dcterms:created xsi:type="dcterms:W3CDTF">2001-06-12T12:49:13Z</dcterms:created>
  <dcterms:modified xsi:type="dcterms:W3CDTF">2012-03-30T19:00:23Z</dcterms:modified>
</cp:coreProperties>
</file>