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56" r:id="rId2"/>
    <p:sldId id="281" r:id="rId3"/>
    <p:sldId id="283" r:id="rId4"/>
    <p:sldId id="284" r:id="rId5"/>
    <p:sldId id="285" r:id="rId6"/>
    <p:sldId id="286" r:id="rId7"/>
    <p:sldId id="287" r:id="rId8"/>
    <p:sldId id="288" r:id="rId9"/>
    <p:sldId id="289" r:id="rId10"/>
    <p:sldId id="290" r:id="rId11"/>
    <p:sldId id="291" r:id="rId12"/>
    <p:sldId id="292" r:id="rId13"/>
    <p:sldId id="293" r:id="rId14"/>
    <p:sldId id="294" r:id="rId15"/>
    <p:sldId id="295" r:id="rId16"/>
    <p:sldId id="296" r:id="rId17"/>
    <p:sldId id="297" r:id="rId18"/>
    <p:sldId id="298" r:id="rId19"/>
    <p:sldId id="300" r:id="rId20"/>
    <p:sldId id="301" r:id="rId21"/>
    <p:sldId id="302" r:id="rId22"/>
    <p:sldId id="303" r:id="rId23"/>
    <p:sldId id="304" r:id="rId24"/>
    <p:sldId id="305" r:id="rId25"/>
    <p:sldId id="306" r:id="rId26"/>
    <p:sldId id="307" r:id="rId27"/>
    <p:sldId id="308" r:id="rId2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r" defTabSz="914400" rtl="1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r" defTabSz="914400" rtl="1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r" defTabSz="914400" rtl="1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r" defTabSz="914400" rtl="1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636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-1770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83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Times New Roman" pitchFamily="18" charset="0"/>
              </a:defRPr>
            </a:lvl1pPr>
          </a:lstStyle>
          <a:p>
            <a:pPr>
              <a:defRPr/>
            </a:pPr>
            <a:fld id="{9EB530C9-4E6D-4C0E-8B31-174642BBEB1A}" type="slidenum">
              <a:rPr lang="ar-SA"/>
              <a:pPr>
                <a:defRPr/>
              </a:pPr>
              <a:t>‹#›</a:t>
            </a:fld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64746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EA2961B6-83CF-42DB-B6D7-7F35F01183EA}" type="slidenum">
              <a:rPr lang="de-DE" sz="1200" smtClean="0">
                <a:ea typeface="MS PGothic" pitchFamily="34" charset="-128"/>
              </a:rPr>
              <a:pPr eaLnBrk="1" hangingPunct="1"/>
              <a:t>6</a:t>
            </a:fld>
            <a:endParaRPr lang="de-DE" sz="1200" smtClean="0">
              <a:ea typeface="MS PGothic" pitchFamily="34" charset="-128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ar-SA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88D1BC1-7DE0-4901-AFDE-98814E639F6E}" type="slidenum">
              <a:rPr lang="de-DE" sz="1200" smtClean="0">
                <a:solidFill>
                  <a:srgbClr val="000000"/>
                </a:solidFill>
                <a:ea typeface="MS PGothic" pitchFamily="34" charset="-128"/>
              </a:rPr>
              <a:pPr eaLnBrk="1" hangingPunct="1"/>
              <a:t>8</a:t>
            </a:fld>
            <a:endParaRPr lang="de-DE" sz="1200" smtClean="0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ar-SA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7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8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173E4D76-9AC6-4056-86F6-23947078A2E3}" type="slidenum">
              <a:rPr lang="ar-SA"/>
              <a:pPr>
                <a:defRPr/>
              </a:pPr>
              <a:t>‹#›</a:t>
            </a:fld>
            <a:r>
              <a:t>/25</a:t>
            </a:r>
          </a:p>
        </p:txBody>
      </p:sp>
    </p:spTree>
    <p:extLst>
      <p:ext uri="{BB962C8B-B14F-4D97-AF65-F5344CB8AC3E}">
        <p14:creationId xmlns:p14="http://schemas.microsoft.com/office/powerpoint/2010/main" val="12350732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2F8FF0-6609-4F9C-84C2-AE872AAD19B7}" type="slidenum">
              <a:rPr lang="ar-SA"/>
              <a:pPr>
                <a:defRPr/>
              </a:pPr>
              <a:t>‹#›</a:t>
            </a:fld>
            <a:r>
              <a:rPr lang="en-US"/>
              <a:t>/25</a:t>
            </a:r>
          </a:p>
        </p:txBody>
      </p:sp>
    </p:spTree>
    <p:extLst>
      <p:ext uri="{BB962C8B-B14F-4D97-AF65-F5344CB8AC3E}">
        <p14:creationId xmlns:p14="http://schemas.microsoft.com/office/powerpoint/2010/main" val="2598247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8DE4750-5B2E-4C40-A689-12A45224575B}" type="slidenum">
              <a:rPr lang="ar-SA"/>
              <a:pPr>
                <a:defRPr/>
              </a:pPr>
              <a:t>‹#›</a:t>
            </a:fld>
            <a:r>
              <a:rPr lang="en-US"/>
              <a:t>/25</a:t>
            </a:r>
          </a:p>
        </p:txBody>
      </p:sp>
    </p:spTree>
    <p:extLst>
      <p:ext uri="{BB962C8B-B14F-4D97-AF65-F5344CB8AC3E}">
        <p14:creationId xmlns:p14="http://schemas.microsoft.com/office/powerpoint/2010/main" val="25201745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68761C-9CA5-4C7A-A95F-63BBA33A3AD3}" type="slidenum">
              <a:rPr lang="ar-SA"/>
              <a:pPr>
                <a:defRPr/>
              </a:pPr>
              <a:t>‹#›</a:t>
            </a:fld>
            <a:r>
              <a:rPr lang="en-US"/>
              <a:t>/25</a:t>
            </a:r>
          </a:p>
        </p:txBody>
      </p:sp>
    </p:spTree>
    <p:extLst>
      <p:ext uri="{BB962C8B-B14F-4D97-AF65-F5344CB8AC3E}">
        <p14:creationId xmlns:p14="http://schemas.microsoft.com/office/powerpoint/2010/main" val="2471885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453D3F-9232-4933-B597-7F9CF80B62D0}" type="slidenum">
              <a:rPr lang="ar-SA"/>
              <a:pPr>
                <a:defRPr/>
              </a:pPr>
              <a:t>‹#›</a:t>
            </a:fld>
            <a:r>
              <a:rPr lang="en-US"/>
              <a:t>/25</a:t>
            </a:r>
          </a:p>
        </p:txBody>
      </p:sp>
    </p:spTree>
    <p:extLst>
      <p:ext uri="{BB962C8B-B14F-4D97-AF65-F5344CB8AC3E}">
        <p14:creationId xmlns:p14="http://schemas.microsoft.com/office/powerpoint/2010/main" val="2374877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90185F-1BCE-4F0E-863B-06D1D3885055}" type="slidenum">
              <a:rPr lang="ar-SA"/>
              <a:pPr>
                <a:defRPr/>
              </a:pPr>
              <a:t>‹#›</a:t>
            </a:fld>
            <a:r>
              <a:rPr lang="en-US"/>
              <a:t>/25</a:t>
            </a:r>
          </a:p>
        </p:txBody>
      </p:sp>
    </p:spTree>
    <p:extLst>
      <p:ext uri="{BB962C8B-B14F-4D97-AF65-F5344CB8AC3E}">
        <p14:creationId xmlns:p14="http://schemas.microsoft.com/office/powerpoint/2010/main" val="4143253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446511-665D-4C60-899B-F1D157E7A8E7}" type="slidenum">
              <a:rPr lang="ar-SA"/>
              <a:pPr>
                <a:defRPr/>
              </a:pPr>
              <a:t>‹#›</a:t>
            </a:fld>
            <a:r>
              <a:rPr lang="en-US"/>
              <a:t>/25</a:t>
            </a:r>
          </a:p>
        </p:txBody>
      </p:sp>
    </p:spTree>
    <p:extLst>
      <p:ext uri="{BB962C8B-B14F-4D97-AF65-F5344CB8AC3E}">
        <p14:creationId xmlns:p14="http://schemas.microsoft.com/office/powerpoint/2010/main" val="3199442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F562FD-952F-4150-A0CE-A2056420622B}" type="slidenum">
              <a:rPr lang="ar-SA"/>
              <a:pPr>
                <a:defRPr/>
              </a:pPr>
              <a:t>‹#›</a:t>
            </a:fld>
            <a:r>
              <a:rPr lang="en-US"/>
              <a:t>/25</a:t>
            </a:r>
          </a:p>
        </p:txBody>
      </p:sp>
    </p:spTree>
    <p:extLst>
      <p:ext uri="{BB962C8B-B14F-4D97-AF65-F5344CB8AC3E}">
        <p14:creationId xmlns:p14="http://schemas.microsoft.com/office/powerpoint/2010/main" val="10693749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D059BD5-EA00-4AA2-A25F-0739C8980E73}" type="slidenum">
              <a:rPr lang="ar-SA"/>
              <a:pPr>
                <a:defRPr/>
              </a:pPr>
              <a:t>‹#›</a:t>
            </a:fld>
            <a:r>
              <a:rPr lang="en-US"/>
              <a:t>/25</a:t>
            </a:r>
          </a:p>
        </p:txBody>
      </p:sp>
    </p:spTree>
    <p:extLst>
      <p:ext uri="{BB962C8B-B14F-4D97-AF65-F5344CB8AC3E}">
        <p14:creationId xmlns:p14="http://schemas.microsoft.com/office/powerpoint/2010/main" val="10174205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10161D-2FB1-429B-963C-57D790A69709}" type="slidenum">
              <a:rPr lang="ar-SA"/>
              <a:pPr>
                <a:defRPr/>
              </a:pPr>
              <a:t>‹#›</a:t>
            </a:fld>
            <a:r>
              <a:rPr lang="en-US"/>
              <a:t>/25</a:t>
            </a:r>
          </a:p>
        </p:txBody>
      </p:sp>
    </p:spTree>
    <p:extLst>
      <p:ext uri="{BB962C8B-B14F-4D97-AF65-F5344CB8AC3E}">
        <p14:creationId xmlns:p14="http://schemas.microsoft.com/office/powerpoint/2010/main" val="2723124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8AADE1D6-0EAA-4D81-9443-98F602D744D3}" type="slidenum">
              <a:rPr lang="ar-SA"/>
              <a:pPr>
                <a:defRPr/>
              </a:pPr>
              <a:t>‹#›</a:t>
            </a:fld>
            <a:r>
              <a:rPr lang="en-US"/>
              <a:t>/25</a:t>
            </a:r>
          </a:p>
        </p:txBody>
      </p:sp>
    </p:spTree>
    <p:extLst>
      <p:ext uri="{BB962C8B-B14F-4D97-AF65-F5344CB8AC3E}">
        <p14:creationId xmlns:p14="http://schemas.microsoft.com/office/powerpoint/2010/main" val="725652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0" name="Text Placeholder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EFAD4473-1A7E-4527-865E-27F8FEF19FDB}" type="slidenum">
              <a:rPr lang="ar-SA"/>
              <a:pPr>
                <a:defRPr/>
              </a:pPr>
              <a:t>‹#›</a:t>
            </a:fld>
            <a:r>
              <a:rPr lang="en-US"/>
              <a:t>/25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1" r:id="rId2"/>
    <p:sldLayoutId id="2147483699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700" r:id="rId9"/>
    <p:sldLayoutId id="2147483697" r:id="rId10"/>
    <p:sldLayoutId id="2147483701" r:id="rId11"/>
  </p:sldLayoutIdLst>
  <p:hf hdr="0" ftr="0" dt="0"/>
  <p:txStyles>
    <p:titleStyle>
      <a:lvl1pPr algn="l" rtl="1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1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1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1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1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1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1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1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1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r" rtl="1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r" rtl="1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r" rtl="1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r" rtl="1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r" rtl="1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r" rtl="1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r" rtl="1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r" rtl="1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42988" y="2209800"/>
            <a:ext cx="7489825" cy="1752600"/>
          </a:xfrm>
        </p:spPr>
        <p:txBody>
          <a:bodyPr>
            <a:normAutofit fontScale="92500"/>
          </a:bodyPr>
          <a:lstStyle/>
          <a:p>
            <a:pPr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5400" b="1" cap="all" spc="50" dirty="0">
                <a:ln w="11430"/>
                <a:solidFill>
                  <a:prstClr val="white">
                    <a:lumMod val="50000"/>
                  </a:prst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,Bold"/>
                <a:ea typeface="+mj-ea"/>
                <a:cs typeface="+mj-cs"/>
              </a:rPr>
              <a:t>Computer Data Security &amp; Privacy</a:t>
            </a:r>
            <a:endParaRPr lang="en-GB" sz="1600" dirty="0"/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GB" sz="1600" dirty="0"/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GB" sz="1600" dirty="0"/>
          </a:p>
        </p:txBody>
      </p:sp>
      <p:sp>
        <p:nvSpPr>
          <p:cNvPr id="6147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1058089-9C65-4387-9CB7-52AD0FDE0F01}" type="slidenum">
              <a:rPr lang="ar-SA" sz="1100" smtClean="0">
                <a:solidFill>
                  <a:srgbClr val="FFFFFF"/>
                </a:solidFill>
              </a:rPr>
              <a:pPr eaLnBrk="1" hangingPunct="1"/>
              <a:t>1</a:t>
            </a:fld>
            <a:r>
              <a:rPr sz="1100" smtClean="0">
                <a:solidFill>
                  <a:srgbClr val="FFFFFF"/>
                </a:solidFill>
              </a:rPr>
              <a:t>/25</a:t>
            </a:r>
          </a:p>
        </p:txBody>
      </p:sp>
      <p:sp>
        <p:nvSpPr>
          <p:cNvPr id="6148" name="Rectangle 5"/>
          <p:cNvSpPr>
            <a:spLocks noChangeArrowheads="1"/>
          </p:cNvSpPr>
          <p:nvPr/>
        </p:nvSpPr>
        <p:spPr bwMode="auto">
          <a:xfrm>
            <a:off x="3886200" y="6248400"/>
            <a:ext cx="1295400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68960"/>
            <a:ext cx="7239000" cy="3386776"/>
          </a:xfrm>
          <a:extLst/>
        </p:spPr>
        <p:txBody>
          <a:bodyPr>
            <a:normAutofit/>
          </a:bodyPr>
          <a:lstStyle/>
          <a:p>
            <a:pPr marL="0" indent="0" algn="ctr" rtl="0" eaLnBrk="1" fontAlgn="auto" hangingPunct="1">
              <a:spcAft>
                <a:spcPts val="0"/>
              </a:spcAft>
              <a:buClr>
                <a:srgbClr val="B13F9A"/>
              </a:buClr>
              <a:buFont typeface="Wingdings 2"/>
              <a:buNone/>
              <a:defRPr/>
            </a:pPr>
            <a:r>
              <a:rPr lang="en-US" sz="6000" b="1" cap="all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srgbClr val="B13F9A">
                    <a:lumMod val="60000"/>
                    <a:lumOff val="40000"/>
                  </a:srgbClr>
                </a:solidFill>
              </a:rPr>
              <a:t>Lecture </a:t>
            </a:r>
            <a:r>
              <a:rPr lang="en-US" sz="6000" b="1" cap="all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srgbClr val="B13F9A">
                    <a:lumMod val="60000"/>
                    <a:lumOff val="40000"/>
                  </a:srgbClr>
                </a:solidFill>
              </a:rPr>
              <a:t># </a:t>
            </a:r>
            <a:r>
              <a:rPr lang="en-US" sz="6000" b="1" cap="all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srgbClr val="B13F9A">
                    <a:lumMod val="60000"/>
                    <a:lumOff val="40000"/>
                  </a:srgbClr>
                </a:solidFill>
              </a:rPr>
              <a:t>6</a:t>
            </a:r>
          </a:p>
          <a:p>
            <a:pPr marL="0" indent="0" algn="ctr" rtl="0" eaLnBrk="1" fontAlgn="auto" hangingPunct="1">
              <a:spcAft>
                <a:spcPts val="0"/>
              </a:spcAft>
              <a:buClr>
                <a:srgbClr val="B13F9A"/>
              </a:buClr>
              <a:buFont typeface="Wingdings 2"/>
              <a:buNone/>
              <a:defRPr/>
            </a:pPr>
            <a:endParaRPr lang="en-US" sz="6000" b="1" cap="all" dirty="0">
              <a:ln w="500">
                <a:solidFill>
                  <a:srgbClr val="B13F9A">
                    <a:shade val="20000"/>
                    <a:satMod val="120000"/>
                  </a:srgbClr>
                </a:solidFill>
              </a:ln>
              <a:solidFill>
                <a:srgbClr val="B13F9A">
                  <a:lumMod val="60000"/>
                  <a:lumOff val="40000"/>
                </a:srgbClr>
              </a:solidFill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40C37852-3B27-4BB9-B5E2-3B3AB642F4F6}" type="slidenum">
              <a:rPr lang="ar-SA" sz="1100" smtClean="0">
                <a:solidFill>
                  <a:schemeClr val="tx2"/>
                </a:solidFill>
              </a:rPr>
              <a:pPr eaLnBrk="1" hangingPunct="1"/>
              <a:t>2</a:t>
            </a:fld>
            <a:r>
              <a:rPr lang="en-US" sz="1100" smtClean="0">
                <a:solidFill>
                  <a:schemeClr val="tx2"/>
                </a:solidFill>
              </a:rPr>
              <a:t>/25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827584" y="2852936"/>
            <a:ext cx="6477000" cy="2868168"/>
          </a:xfrm>
          <a:prstGeom prst="rect">
            <a:avLst/>
          </a:prstGeom>
        </p:spPr>
        <p:txBody>
          <a:bodyPr lIns="45720" tIns="0" rIns="45720" bIns="0" anchor="b">
            <a:normAutofit/>
          </a:bodyPr>
          <a:lstStyle>
            <a:lvl1pPr algn="l" rtl="1" fontAlgn="base">
              <a:spcBef>
                <a:spcPct val="0"/>
              </a:spcBef>
              <a:spcAft>
                <a:spcPct val="0"/>
              </a:spcAft>
              <a:defRPr sz="3800" b="1" kern="1200" cap="all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defRPr>
            </a:lvl1pPr>
            <a:lvl2pPr algn="l" rtl="1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2pPr>
            <a:lvl3pPr algn="l" rtl="1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3pPr>
            <a:lvl4pPr algn="l" rtl="1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4pPr>
            <a:lvl5pPr algn="l" rtl="1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5pPr>
            <a:lvl6pPr marL="457200" algn="l" rtl="1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6pPr>
            <a:lvl7pPr marL="914400" algn="l" rtl="1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7pPr>
            <a:lvl8pPr marL="1371600" algn="l" rtl="1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8pPr>
            <a:lvl9pPr marL="1828800" algn="l" rtl="1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9pPr>
            <a:extLst/>
          </a:lstStyle>
          <a:p>
            <a:pPr fontAlgn="auto">
              <a:spcAft>
                <a:spcPts val="0"/>
              </a:spcAft>
              <a:defRPr/>
            </a:pPr>
            <a:r>
              <a:rPr lang="en-US" sz="4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DATABASE SECURITY</a:t>
            </a:r>
            <a:endParaRPr lang="en-US" sz="4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Definition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844824"/>
            <a:ext cx="7239000" cy="4846638"/>
          </a:xfrm>
        </p:spPr>
        <p:txBody>
          <a:bodyPr/>
          <a:lstStyle/>
          <a:p>
            <a:pPr algn="l" rtl="0" eaLnBrk="1" hangingPunct="1">
              <a:buFont typeface="Wingdings" pitchFamily="2" charset="2"/>
              <a:buNone/>
              <a:defRPr/>
            </a:pP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Database Security is:</a:t>
            </a:r>
          </a:p>
          <a:p>
            <a:pPr algn="l" rtl="0" eaLnBrk="1" hangingPunct="1">
              <a:buFont typeface="Wingdings" pitchFamily="2" charset="2"/>
              <a:buNone/>
              <a:defRPr/>
            </a:pPr>
            <a:r>
              <a:rPr lang="en-US" dirty="0" smtClean="0"/>
              <a:t>	The mechanism that protect the database against intentional or accidental threats.</a:t>
            </a:r>
          </a:p>
          <a:p>
            <a:pPr algn="l" rtl="0" eaLnBrk="1" hangingPunct="1">
              <a:buFont typeface="Wingdings" pitchFamily="2" charset="2"/>
              <a:buNone/>
              <a:defRPr/>
            </a:pPr>
            <a:endParaRPr lang="en-US" dirty="0" smtClean="0"/>
          </a:p>
          <a:p>
            <a:pPr algn="l" rtl="0" eaLnBrk="1" hangingPunct="1">
              <a:defRPr/>
            </a:pPr>
            <a:r>
              <a:rPr lang="en-US" dirty="0" smtClean="0"/>
              <a:t>We consider database security in relation to the following situations:</a:t>
            </a:r>
          </a:p>
          <a:p>
            <a:pPr lvl="4" algn="l" rtl="0" eaLnBrk="1" hangingPunct="1">
              <a:buFont typeface="Courier New" pitchFamily="49" charset="0"/>
              <a:buChar char="o"/>
              <a:defRPr/>
            </a:pPr>
            <a:r>
              <a:rPr lang="en-US" sz="2400" dirty="0" smtClean="0"/>
              <a:t>Theft </a:t>
            </a:r>
            <a:r>
              <a:rPr lang="en-US" sz="2400" dirty="0" smtClean="0"/>
              <a:t>and Fraud</a:t>
            </a:r>
          </a:p>
          <a:p>
            <a:pPr lvl="4" algn="l" rtl="0" eaLnBrk="1" hangingPunct="1">
              <a:buFont typeface="Courier New" pitchFamily="49" charset="0"/>
              <a:buChar char="o"/>
              <a:defRPr/>
            </a:pPr>
            <a:r>
              <a:rPr lang="en-US" sz="2400" dirty="0" smtClean="0"/>
              <a:t>Loss </a:t>
            </a:r>
            <a:r>
              <a:rPr lang="en-US" sz="2400" dirty="0"/>
              <a:t>of confidentiality.</a:t>
            </a:r>
          </a:p>
          <a:p>
            <a:pPr lvl="4" algn="l" rtl="0" eaLnBrk="1" hangingPunct="1">
              <a:buFont typeface="Courier New" pitchFamily="49" charset="0"/>
              <a:buChar char="o"/>
              <a:defRPr/>
            </a:pPr>
            <a:r>
              <a:rPr lang="en-US" sz="2400" dirty="0"/>
              <a:t>Loss of privacy</a:t>
            </a:r>
          </a:p>
          <a:p>
            <a:pPr lvl="4" algn="l" rtl="0" eaLnBrk="1" hangingPunct="1">
              <a:buFont typeface="Courier New" pitchFamily="49" charset="0"/>
              <a:buChar char="o"/>
              <a:defRPr/>
            </a:pPr>
            <a:r>
              <a:rPr lang="en-US" sz="2400" dirty="0" smtClean="0"/>
              <a:t>Loss </a:t>
            </a:r>
            <a:r>
              <a:rPr lang="en-US" sz="2400" dirty="0"/>
              <a:t>of </a:t>
            </a:r>
            <a:r>
              <a:rPr lang="en-US" sz="2400" dirty="0" smtClean="0"/>
              <a:t>integrity</a:t>
            </a:r>
          </a:p>
          <a:p>
            <a:pPr lvl="4" algn="l" rtl="0" eaLnBrk="1" hangingPunct="1">
              <a:buFont typeface="Courier New" pitchFamily="49" charset="0"/>
              <a:buChar char="o"/>
              <a:defRPr/>
            </a:pPr>
            <a:r>
              <a:rPr lang="en-US" sz="2400" dirty="0" smtClean="0"/>
              <a:t>Loss </a:t>
            </a:r>
            <a:r>
              <a:rPr lang="en-US" sz="2400" dirty="0"/>
              <a:t>of availability</a:t>
            </a:r>
          </a:p>
          <a:p>
            <a:pPr algn="l" rtl="0" eaLnBrk="1" hangingPunct="1">
              <a:buFont typeface="Wingdings" pitchFamily="2" charset="2"/>
              <a:buNone/>
              <a:defRPr/>
            </a:pPr>
            <a:endParaRPr lang="en-US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Introduction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292100" lvl="1" indent="0" algn="l" rtl="0" eaLnBrk="1" hangingPunct="1">
              <a:buNone/>
              <a:defRPr/>
            </a:pPr>
            <a:endParaRPr lang="en-US" sz="3200" dirty="0" smtClean="0"/>
          </a:p>
          <a:p>
            <a:pPr lvl="1" algn="l" rtl="0" eaLnBrk="1" hangingPunct="1">
              <a:defRPr/>
            </a:pPr>
            <a:r>
              <a:rPr lang="en-US" sz="3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Threat is</a:t>
            </a:r>
          </a:p>
          <a:p>
            <a:pPr lvl="1" algn="l" rtl="0" eaLnBrk="1" hangingPunct="1">
              <a:buFontTx/>
              <a:buNone/>
              <a:defRPr/>
            </a:pPr>
            <a:r>
              <a:rPr lang="en-US" sz="3200" dirty="0" smtClean="0">
                <a:solidFill>
                  <a:schemeClr val="tx1"/>
                </a:solidFill>
              </a:rPr>
              <a:t>  any intentional or accidental event that may adversely affect the system.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914400"/>
            <a:ext cx="8229600" cy="5638800"/>
          </a:xfrm>
        </p:spPr>
        <p:txBody>
          <a:bodyPr/>
          <a:lstStyle/>
          <a:p>
            <a:pPr algn="l" rtl="0" eaLnBrk="1" hangingPunct="1">
              <a:buFont typeface="Wingdings" pitchFamily="2" charset="2"/>
              <a:buNone/>
              <a:defRPr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Examples of threats:</a:t>
            </a:r>
          </a:p>
          <a:p>
            <a:pPr algn="l" rtl="0" eaLnBrk="1" hangingPunct="1">
              <a:buFont typeface="Wingdings" pitchFamily="2" charset="2"/>
              <a:buNone/>
              <a:defRPr/>
            </a:pPr>
            <a:r>
              <a:rPr lang="en-US" dirty="0" smtClean="0"/>
              <a:t>		- Using another person’s log-in name to    </a:t>
            </a:r>
          </a:p>
          <a:p>
            <a:pPr algn="l" rtl="0" eaLnBrk="1" hangingPunct="1">
              <a:buFont typeface="Wingdings" pitchFamily="2" charset="2"/>
              <a:buNone/>
              <a:defRPr/>
            </a:pPr>
            <a:r>
              <a:rPr lang="en-US" dirty="0" smtClean="0"/>
              <a:t>         access data</a:t>
            </a:r>
          </a:p>
          <a:p>
            <a:pPr algn="l" rtl="0" eaLnBrk="1" hangingPunct="1">
              <a:buFont typeface="Wingdings" pitchFamily="2" charset="2"/>
              <a:buNone/>
              <a:defRPr/>
            </a:pPr>
            <a:r>
              <a:rPr lang="en-US" dirty="0" smtClean="0"/>
              <a:t>		- Unauthorized copying data</a:t>
            </a:r>
          </a:p>
          <a:p>
            <a:pPr algn="l" rtl="0" eaLnBrk="1" hangingPunct="1">
              <a:buFont typeface="Wingdings" pitchFamily="2" charset="2"/>
              <a:buNone/>
              <a:defRPr/>
            </a:pPr>
            <a:r>
              <a:rPr lang="en-US" dirty="0" smtClean="0"/>
              <a:t>		- Program/Data alteration</a:t>
            </a:r>
          </a:p>
          <a:p>
            <a:pPr algn="l" rtl="0" eaLnBrk="1" hangingPunct="1">
              <a:buFont typeface="Wingdings" pitchFamily="2" charset="2"/>
              <a:buNone/>
              <a:defRPr/>
            </a:pPr>
            <a:r>
              <a:rPr lang="en-US" dirty="0" smtClean="0"/>
              <a:t>		- Illegal entry by hacker</a:t>
            </a:r>
          </a:p>
          <a:p>
            <a:pPr algn="l" rtl="0" eaLnBrk="1" hangingPunct="1">
              <a:buFont typeface="Wingdings" pitchFamily="2" charset="2"/>
              <a:buNone/>
              <a:defRPr/>
            </a:pPr>
            <a:r>
              <a:rPr lang="en-US" dirty="0" smtClean="0"/>
              <a:t>		- Viruses</a:t>
            </a:r>
          </a:p>
          <a:p>
            <a:pPr algn="l" rtl="0" eaLnBrk="1" hangingPunct="1">
              <a:buFont typeface="Wingdings" pitchFamily="2" charset="2"/>
              <a:buNone/>
              <a:defRPr/>
            </a:pPr>
            <a:r>
              <a:rPr lang="en-US" dirty="0" smtClean="0"/>
              <a:t>		- Etc.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-129208" y="609600"/>
            <a:ext cx="8229600" cy="742950"/>
          </a:xfrm>
        </p:spPr>
        <p:txBody>
          <a:bodyPr anchor="ctr" anchorCtr="1"/>
          <a:lstStyle/>
          <a:p>
            <a:pPr algn="r" rtl="0" eaLnBrk="1" hangingPunct="1">
              <a:defRPr/>
            </a:pPr>
            <a:r>
              <a:rPr lang="de-DE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Database Security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2214563"/>
            <a:ext cx="7488832" cy="4310781"/>
          </a:xfrm>
        </p:spPr>
        <p:txBody>
          <a:bodyPr/>
          <a:lstStyle/>
          <a:p>
            <a:pPr algn="l" rtl="0" eaLnBrk="1" hangingPunct="1">
              <a:spcBef>
                <a:spcPct val="50000"/>
              </a:spcBef>
              <a:spcAft>
                <a:spcPct val="53000"/>
              </a:spcAft>
            </a:pPr>
            <a:r>
              <a:rPr lang="de-DE" sz="2800" dirty="0" smtClean="0"/>
              <a:t>Authentication</a:t>
            </a:r>
            <a:r>
              <a:rPr lang="de-DE" sz="2800" dirty="0" smtClean="0"/>
              <a:t>: verifying the ID of a user</a:t>
            </a:r>
          </a:p>
          <a:p>
            <a:pPr algn="l" rtl="0" eaLnBrk="1" hangingPunct="1">
              <a:spcBef>
                <a:spcPct val="50000"/>
              </a:spcBef>
              <a:spcAft>
                <a:spcPct val="53000"/>
              </a:spcAft>
            </a:pPr>
            <a:r>
              <a:rPr lang="de-DE" sz="2800" dirty="0" smtClean="0"/>
              <a:t>Authorization: checking the access privileges</a:t>
            </a:r>
          </a:p>
          <a:p>
            <a:pPr algn="l" rtl="0" eaLnBrk="1" hangingPunct="1">
              <a:spcBef>
                <a:spcPct val="50000"/>
              </a:spcBef>
              <a:spcAft>
                <a:spcPct val="53000"/>
              </a:spcAft>
            </a:pPr>
            <a:r>
              <a:rPr lang="de-DE" sz="2800" dirty="0" smtClean="0"/>
              <a:t>Auditing: looking for violations (in the past)</a:t>
            </a:r>
          </a:p>
        </p:txBody>
      </p:sp>
      <p:sp>
        <p:nvSpPr>
          <p:cNvPr id="11268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32D57B2E-9C9F-436F-9F44-D421BC70EEAF}" type="slidenum">
              <a:rPr lang="en-US" sz="1400" smtClean="0">
                <a:solidFill>
                  <a:srgbClr val="CC66FF"/>
                </a:solidFill>
                <a:latin typeface="Arial" pitchFamily="34" charset="0"/>
                <a:ea typeface="MS PGothic" pitchFamily="34" charset="-128"/>
              </a:rPr>
              <a:pPr eaLnBrk="1" hangingPunct="1"/>
              <a:t>6</a:t>
            </a:fld>
            <a:endParaRPr lang="en-US" sz="1400" smtClean="0">
              <a:solidFill>
                <a:srgbClr val="CC66FF"/>
              </a:solidFill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13316" name="Text Box 5"/>
          <p:cNvSpPr txBox="1">
            <a:spLocks noChangeArrowheads="1"/>
          </p:cNvSpPr>
          <p:nvPr/>
        </p:nvSpPr>
        <p:spPr bwMode="auto">
          <a:xfrm>
            <a:off x="304800" y="1630363"/>
            <a:ext cx="88392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-10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-10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-10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-10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-106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-106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-106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-106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-106" charset="-128"/>
              </a:defRPr>
            </a:lvl9pPr>
          </a:lstStyle>
          <a:p>
            <a:pPr marL="457200" indent="-457200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de-DE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Security </a:t>
            </a:r>
            <a:r>
              <a:rPr lang="de-DE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Tasks:</a:t>
            </a:r>
            <a:endParaRPr lang="de-DE" sz="3200" b="1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Data Security: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1678706"/>
            <a:ext cx="7239000" cy="4846638"/>
          </a:xfrm>
        </p:spPr>
        <p:txBody>
          <a:bodyPr/>
          <a:lstStyle/>
          <a:p>
            <a:pPr algn="l" rtl="0" eaLnBrk="1" hangingPunct="1">
              <a:buFont typeface="Webdings" pitchFamily="18" charset="2"/>
              <a:buNone/>
            </a:pPr>
            <a:r>
              <a:rPr lang="en-US" dirty="0" smtClean="0"/>
              <a:t>Dorothy Denning, 1982:</a:t>
            </a:r>
          </a:p>
          <a:p>
            <a:pPr algn="l" rtl="0" eaLnBrk="1" hangingPunct="1"/>
            <a:endParaRPr lang="en-US" dirty="0" smtClean="0"/>
          </a:p>
          <a:p>
            <a:pPr algn="l" rtl="0" eaLnBrk="1" hangingPunct="1"/>
            <a:r>
              <a:rPr lang="en-US" dirty="0" smtClean="0"/>
              <a:t>“Data Security is the science and study of methods of protecting data (...) from unauthorized disclosure and modification”</a:t>
            </a:r>
          </a:p>
          <a:p>
            <a:pPr algn="l" rtl="0" eaLnBrk="1" hangingPunct="1"/>
            <a:endParaRPr lang="en-US" dirty="0" smtClean="0"/>
          </a:p>
          <a:p>
            <a:pPr algn="l" rtl="0" eaLnBrk="1" hangingPunct="1"/>
            <a:r>
              <a:rPr lang="en-US" dirty="0" smtClean="0"/>
              <a:t>Data Security = </a:t>
            </a:r>
            <a:r>
              <a:rPr lang="en-US" u="sng" dirty="0" smtClean="0"/>
              <a:t>Confidentiality</a:t>
            </a:r>
            <a:r>
              <a:rPr lang="en-US" dirty="0" smtClean="0"/>
              <a:t>  +  </a:t>
            </a:r>
            <a:r>
              <a:rPr lang="en-US" u="sng" dirty="0" smtClean="0"/>
              <a:t>Integrity</a:t>
            </a:r>
            <a:endParaRPr lang="en-US" dirty="0" smtClean="0"/>
          </a:p>
        </p:txBody>
      </p:sp>
      <p:sp>
        <p:nvSpPr>
          <p:cNvPr id="12292" name="Foliennummernplatzhalt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1C0B7A9-0786-491F-9C05-BEE843F0D2B9}" type="slidenum">
              <a:rPr lang="en-US" sz="1400" smtClean="0">
                <a:solidFill>
                  <a:srgbClr val="CC66FF"/>
                </a:solidFill>
                <a:latin typeface="Arial" pitchFamily="34" charset="0"/>
                <a:ea typeface="MS PGothic" pitchFamily="34" charset="-128"/>
              </a:rPr>
              <a:pPr eaLnBrk="1" hangingPunct="1"/>
              <a:t>7</a:t>
            </a:fld>
            <a:endParaRPr lang="en-US" sz="1400" smtClean="0">
              <a:solidFill>
                <a:srgbClr val="CC66FF"/>
              </a:solidFill>
              <a:latin typeface="Arial" pitchFamily="34" charset="0"/>
              <a:ea typeface="MS PGothic" pitchFamily="34" charset="-128"/>
            </a:endParaRPr>
          </a:p>
        </p:txBody>
      </p:sp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762000"/>
          </a:xfrm>
        </p:spPr>
        <p:txBody>
          <a:bodyPr/>
          <a:lstStyle/>
          <a:p>
            <a:pPr algn="ctr" eaLnBrk="1" hangingPunct="1">
              <a:defRPr/>
            </a:pPr>
            <a:r>
              <a:rPr lang="de-DE" sz="4000" dirty="0" smtClean="0">
                <a:solidFill>
                  <a:schemeClr val="bg2">
                    <a:lumMod val="75000"/>
                  </a:schemeClr>
                </a:solidFill>
              </a:rPr>
              <a:t>Layers of Security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22225" y="1227138"/>
            <a:ext cx="9144000" cy="2984500"/>
          </a:xfrm>
        </p:spPr>
        <p:txBody>
          <a:bodyPr/>
          <a:lstStyle/>
          <a:p>
            <a:pPr algn="ctr" eaLnBrk="1" hangingPunct="1">
              <a:spcBef>
                <a:spcPct val="50000"/>
              </a:spcBef>
              <a:buFont typeface="Webdings" pitchFamily="18" charset="2"/>
              <a:buNone/>
            </a:pPr>
            <a:r>
              <a:rPr lang="de-DE" dirty="0" smtClean="0"/>
              <a:t>Legislation</a:t>
            </a:r>
          </a:p>
          <a:p>
            <a:pPr algn="ctr" eaLnBrk="1" hangingPunct="1">
              <a:spcBef>
                <a:spcPct val="50000"/>
              </a:spcBef>
              <a:buFont typeface="Webdings" pitchFamily="18" charset="2"/>
              <a:buNone/>
            </a:pPr>
            <a:r>
              <a:rPr lang="de-DE" dirty="0" smtClean="0"/>
              <a:t>Organization</a:t>
            </a:r>
            <a:endParaRPr lang="de-DE" dirty="0" smtClean="0"/>
          </a:p>
          <a:p>
            <a:pPr algn="ctr" eaLnBrk="1" hangingPunct="1">
              <a:spcBef>
                <a:spcPct val="50000"/>
              </a:spcBef>
              <a:buFont typeface="Webdings" pitchFamily="18" charset="2"/>
              <a:buNone/>
            </a:pPr>
            <a:r>
              <a:rPr lang="de-DE" dirty="0" smtClean="0"/>
              <a:t>Authentication</a:t>
            </a:r>
          </a:p>
          <a:p>
            <a:pPr algn="ctr" eaLnBrk="1" hangingPunct="1">
              <a:spcBef>
                <a:spcPct val="50000"/>
              </a:spcBef>
              <a:buFont typeface="Webdings" pitchFamily="18" charset="2"/>
              <a:buNone/>
            </a:pPr>
            <a:r>
              <a:rPr lang="de-DE" dirty="0" smtClean="0"/>
              <a:t>Authorization (access control)</a:t>
            </a:r>
          </a:p>
          <a:p>
            <a:pPr algn="ctr" eaLnBrk="1" hangingPunct="1">
              <a:spcBef>
                <a:spcPct val="50000"/>
              </a:spcBef>
              <a:buFont typeface="Webdings" pitchFamily="18" charset="2"/>
              <a:buNone/>
            </a:pPr>
            <a:r>
              <a:rPr lang="de-DE" dirty="0" smtClean="0"/>
              <a:t>Cryptography</a:t>
            </a:r>
          </a:p>
        </p:txBody>
      </p:sp>
      <p:sp>
        <p:nvSpPr>
          <p:cNvPr id="13316" name="Foliennummernplatzhalter 1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24171E02-6927-4772-A451-9ADC87F1D043}" type="slidenum">
              <a:rPr lang="en-US" sz="1400" smtClean="0">
                <a:solidFill>
                  <a:srgbClr val="CC66FF"/>
                </a:solidFill>
                <a:latin typeface="Arial" pitchFamily="34" charset="0"/>
                <a:ea typeface="MS PGothic" pitchFamily="34" charset="-128"/>
              </a:rPr>
              <a:pPr eaLnBrk="1" hangingPunct="1"/>
              <a:t>8</a:t>
            </a:fld>
            <a:endParaRPr lang="en-US" sz="1400" smtClean="0">
              <a:solidFill>
                <a:srgbClr val="CC66FF"/>
              </a:solidFill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13317" name="AutoShape 4"/>
          <p:cNvSpPr>
            <a:spLocks noChangeArrowheads="1"/>
          </p:cNvSpPr>
          <p:nvPr/>
        </p:nvSpPr>
        <p:spPr bwMode="auto">
          <a:xfrm>
            <a:off x="2628900" y="4191000"/>
            <a:ext cx="3886200" cy="1524000"/>
          </a:xfrm>
          <a:prstGeom prst="flowChartMagneticDisk">
            <a:avLst/>
          </a:prstGeom>
          <a:solidFill>
            <a:srgbClr val="FFCC99"/>
          </a:solidFill>
          <a:ln w="63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endParaRPr lang="ar-SA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3318" name="Text Box 5"/>
          <p:cNvSpPr txBox="1">
            <a:spLocks noChangeArrowheads="1"/>
          </p:cNvSpPr>
          <p:nvPr/>
        </p:nvSpPr>
        <p:spPr bwMode="auto">
          <a:xfrm>
            <a:off x="2743200" y="4191000"/>
            <a:ext cx="3657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DE">
                <a:solidFill>
                  <a:srgbClr val="000000"/>
                </a:solidFill>
                <a:latin typeface="Tahoma" pitchFamily="34" charset="0"/>
                <a:ea typeface="MS PGothic" pitchFamily="34" charset="-128"/>
              </a:rPr>
              <a:t>Database</a:t>
            </a:r>
          </a:p>
        </p:txBody>
      </p:sp>
      <p:sp>
        <p:nvSpPr>
          <p:cNvPr id="13319" name="Line 6"/>
          <p:cNvSpPr>
            <a:spLocks noChangeShapeType="1"/>
          </p:cNvSpPr>
          <p:nvPr/>
        </p:nvSpPr>
        <p:spPr bwMode="auto">
          <a:xfrm>
            <a:off x="2209800" y="1676400"/>
            <a:ext cx="47244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ar-SA"/>
          </a:p>
        </p:txBody>
      </p:sp>
      <p:sp>
        <p:nvSpPr>
          <p:cNvPr id="13320" name="Line 7"/>
          <p:cNvSpPr>
            <a:spLocks noChangeShapeType="1"/>
          </p:cNvSpPr>
          <p:nvPr/>
        </p:nvSpPr>
        <p:spPr bwMode="auto">
          <a:xfrm>
            <a:off x="2667000" y="2286000"/>
            <a:ext cx="38100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ar-SA"/>
          </a:p>
        </p:txBody>
      </p:sp>
      <p:sp>
        <p:nvSpPr>
          <p:cNvPr id="13321" name="Line 8"/>
          <p:cNvSpPr>
            <a:spLocks noChangeShapeType="1"/>
          </p:cNvSpPr>
          <p:nvPr/>
        </p:nvSpPr>
        <p:spPr bwMode="auto">
          <a:xfrm>
            <a:off x="2819400" y="2895600"/>
            <a:ext cx="35052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ar-SA"/>
          </a:p>
        </p:txBody>
      </p:sp>
      <p:sp>
        <p:nvSpPr>
          <p:cNvPr id="13322" name="Line 9"/>
          <p:cNvSpPr>
            <a:spLocks noChangeShapeType="1"/>
          </p:cNvSpPr>
          <p:nvPr/>
        </p:nvSpPr>
        <p:spPr bwMode="auto">
          <a:xfrm>
            <a:off x="3048000" y="3429000"/>
            <a:ext cx="30480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ar-SA"/>
          </a:p>
        </p:txBody>
      </p:sp>
      <p:sp>
        <p:nvSpPr>
          <p:cNvPr id="13323" name="Line 10"/>
          <p:cNvSpPr>
            <a:spLocks noChangeShapeType="1"/>
          </p:cNvSpPr>
          <p:nvPr/>
        </p:nvSpPr>
        <p:spPr bwMode="auto">
          <a:xfrm>
            <a:off x="3276600" y="4077072"/>
            <a:ext cx="24384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ar-SA"/>
          </a:p>
        </p:txBody>
      </p:sp>
      <p:sp>
        <p:nvSpPr>
          <p:cNvPr id="13324" name="Geschweifte Klammer links 13"/>
          <p:cNvSpPr>
            <a:spLocks/>
          </p:cNvSpPr>
          <p:nvPr/>
        </p:nvSpPr>
        <p:spPr bwMode="auto">
          <a:xfrm>
            <a:off x="1752600" y="2743200"/>
            <a:ext cx="152400" cy="2971800"/>
          </a:xfrm>
          <a:prstGeom prst="leftBrace">
            <a:avLst>
              <a:gd name="adj1" fmla="val 8306"/>
              <a:gd name="adj2" fmla="val 50000"/>
            </a:avLst>
          </a:prstGeom>
          <a:noFill/>
          <a:ln w="381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ar-SA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3325" name="Geschweifte Klammer links 14"/>
          <p:cNvSpPr>
            <a:spLocks/>
          </p:cNvSpPr>
          <p:nvPr/>
        </p:nvSpPr>
        <p:spPr bwMode="auto">
          <a:xfrm>
            <a:off x="1752600" y="1371600"/>
            <a:ext cx="152400" cy="1143000"/>
          </a:xfrm>
          <a:prstGeom prst="leftBrace">
            <a:avLst>
              <a:gd name="adj1" fmla="val 8333"/>
              <a:gd name="adj2" fmla="val 50000"/>
            </a:avLst>
          </a:prstGeom>
          <a:solidFill>
            <a:srgbClr val="FFFFFF"/>
          </a:solidFill>
          <a:ln w="38100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ar-SA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3326" name="Textfeld 15"/>
          <p:cNvSpPr txBox="1">
            <a:spLocks noChangeArrowheads="1"/>
          </p:cNvSpPr>
          <p:nvPr/>
        </p:nvSpPr>
        <p:spPr bwMode="auto">
          <a:xfrm>
            <a:off x="381000" y="1676400"/>
            <a:ext cx="11763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de-DE">
                <a:solidFill>
                  <a:srgbClr val="000000"/>
                </a:solidFill>
                <a:latin typeface="Arial" pitchFamily="34" charset="0"/>
                <a:ea typeface="MS PGothic" pitchFamily="34" charset="-128"/>
              </a:rPr>
              <a:t>Human</a:t>
            </a:r>
          </a:p>
        </p:txBody>
      </p:sp>
      <p:sp>
        <p:nvSpPr>
          <p:cNvPr id="13327" name="Textfeld 16"/>
          <p:cNvSpPr txBox="1">
            <a:spLocks noChangeArrowheads="1"/>
          </p:cNvSpPr>
          <p:nvPr/>
        </p:nvSpPr>
        <p:spPr bwMode="auto">
          <a:xfrm>
            <a:off x="228600" y="3962400"/>
            <a:ext cx="13477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de-DE">
                <a:solidFill>
                  <a:srgbClr val="000000"/>
                </a:solidFill>
                <a:latin typeface="Arial" pitchFamily="34" charset="0"/>
                <a:ea typeface="MS PGothic" pitchFamily="34" charset="-128"/>
              </a:rPr>
              <a:t>Machine</a:t>
            </a:r>
          </a:p>
        </p:txBody>
      </p:sp>
      <p:sp>
        <p:nvSpPr>
          <p:cNvPr id="13328" name="Textfeld 17"/>
          <p:cNvSpPr txBox="1">
            <a:spLocks noChangeArrowheads="1"/>
          </p:cNvSpPr>
          <p:nvPr/>
        </p:nvSpPr>
        <p:spPr bwMode="auto">
          <a:xfrm>
            <a:off x="533400" y="5791200"/>
            <a:ext cx="70866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sz="2800" dirty="0">
                <a:solidFill>
                  <a:srgbClr val="000090"/>
                </a:solidFill>
                <a:latin typeface="Arial" pitchFamily="34" charset="0"/>
                <a:ea typeface="MS PGothic" pitchFamily="34" charset="-128"/>
              </a:rPr>
              <a:t>Problem: When human meets machine. 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de-DE" dirty="0">
                <a:solidFill>
                  <a:srgbClr val="000000"/>
                </a:solidFill>
                <a:latin typeface="Arial" pitchFamily="34" charset="0"/>
                <a:ea typeface="MS PGothic" pitchFamily="34" charset="-128"/>
              </a:rPr>
              <a:t> </a:t>
            </a:r>
            <a:r>
              <a:rPr lang="de-DE" dirty="0" smtClean="0">
                <a:solidFill>
                  <a:srgbClr val="000000"/>
                </a:solidFill>
                <a:latin typeface="Arial" pitchFamily="34" charset="0"/>
                <a:ea typeface="MS PGothic" pitchFamily="34" charset="-128"/>
              </a:rPr>
              <a:t>Authentication </a:t>
            </a:r>
            <a:r>
              <a:rPr lang="de-DE" dirty="0">
                <a:solidFill>
                  <a:srgbClr val="000000"/>
                </a:solidFill>
                <a:latin typeface="Arial" pitchFamily="34" charset="0"/>
                <a:ea typeface="MS PGothic" pitchFamily="34" charset="-128"/>
              </a:rPr>
              <a:t>and sometimes authorization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Countermeasures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077200" cy="4800600"/>
          </a:xfrm>
        </p:spPr>
        <p:txBody>
          <a:bodyPr/>
          <a:lstStyle/>
          <a:p>
            <a:pPr algn="l" rtl="0" eaLnBrk="1" hangingPunct="1">
              <a:buFont typeface="Wingdings" pitchFamily="2" charset="2"/>
              <a:buNone/>
            </a:pPr>
            <a:r>
              <a:rPr lang="en-US" b="1" u="sng" dirty="0" smtClean="0">
                <a:solidFill>
                  <a:schemeClr val="bg2">
                    <a:lumMod val="50000"/>
                  </a:schemeClr>
                </a:solidFill>
              </a:rPr>
              <a:t>Computer-Based Controls:</a:t>
            </a:r>
          </a:p>
          <a:p>
            <a:pPr marL="514350" indent="-514350" algn="l" rtl="0" eaLnBrk="1" hangingPunct="1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Authorization</a:t>
            </a:r>
          </a:p>
          <a:p>
            <a:pPr marL="514350" indent="-514350" algn="l" rtl="0" eaLnBrk="1" hangingPunct="1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Views</a:t>
            </a:r>
            <a:endParaRPr lang="en-US" dirty="0" smtClean="0">
              <a:solidFill>
                <a:srgbClr val="FF0000"/>
              </a:solidFill>
            </a:endParaRPr>
          </a:p>
          <a:p>
            <a:pPr marL="514350" indent="-514350" algn="l" rtl="0" eaLnBrk="1" hangingPunct="1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Backup and Recovery</a:t>
            </a:r>
          </a:p>
          <a:p>
            <a:pPr marL="514350" indent="-514350" algn="l" rtl="0" eaLnBrk="1" hangingPunct="1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 Integrity</a:t>
            </a:r>
          </a:p>
          <a:p>
            <a:pPr marL="514350" indent="-514350" algn="l" rtl="0" eaLnBrk="1" hangingPunct="1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Encryption</a:t>
            </a:r>
          </a:p>
          <a:p>
            <a:pPr marL="514350" indent="-514350" algn="l" rtl="0" eaLnBrk="1" hangingPunct="1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RAID Technology</a:t>
            </a:r>
          </a:p>
          <a:p>
            <a:pPr algn="l" rtl="0" eaLnBrk="1" hangingPunct="1">
              <a:buFont typeface="Wingdings" pitchFamily="2" charset="2"/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rgbClr val="FFFF00"/>
                </a:solidFill>
              </a:rPr>
              <a:t>Data Security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 rtl="0" eaLnBrk="1" hangingPunct="1"/>
            <a:r>
              <a:rPr lang="en-US" sz="2800" dirty="0" smtClean="0"/>
              <a:t>The practice of keeping data protected from corruption and unauthorized access. </a:t>
            </a:r>
          </a:p>
          <a:p>
            <a:pPr algn="l" rtl="0" eaLnBrk="1" hangingPunct="1"/>
            <a:endParaRPr lang="en-US" sz="2800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1- Authorization</a:t>
            </a:r>
            <a:endParaRPr lang="en-US" dirty="0" smtClean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7643192" cy="4853136"/>
          </a:xfrm>
        </p:spPr>
        <p:txBody>
          <a:bodyPr/>
          <a:lstStyle/>
          <a:p>
            <a:pPr algn="l" rtl="0" eaLnBrk="1" hangingPunct="1">
              <a:lnSpc>
                <a:spcPct val="90000"/>
              </a:lnSpc>
            </a:pPr>
            <a:r>
              <a:rPr lang="en-US" dirty="0" smtClean="0"/>
              <a:t>The granting of a privilege that enable a user to have a legitimate access to a system.</a:t>
            </a:r>
          </a:p>
          <a:p>
            <a:pPr algn="l" rtl="0" eaLnBrk="1" hangingPunct="1">
              <a:lnSpc>
                <a:spcPct val="90000"/>
              </a:lnSpc>
            </a:pPr>
            <a:endParaRPr lang="en-US" dirty="0" smtClean="0"/>
          </a:p>
          <a:p>
            <a:pPr algn="l" rtl="0" eaLnBrk="1" hangingPunct="1">
              <a:lnSpc>
                <a:spcPct val="90000"/>
              </a:lnSpc>
            </a:pPr>
            <a:r>
              <a:rPr lang="en-US" dirty="0" smtClean="0"/>
              <a:t>They are sometimes referred as access controls.</a:t>
            </a:r>
          </a:p>
          <a:p>
            <a:pPr algn="l" rtl="0" eaLnBrk="1" hangingPunct="1">
              <a:lnSpc>
                <a:spcPct val="90000"/>
              </a:lnSpc>
            </a:pPr>
            <a:endParaRPr lang="en-US" dirty="0" smtClean="0"/>
          </a:p>
          <a:p>
            <a:pPr algn="l" rtl="0" eaLnBrk="1" hangingPunct="1">
              <a:lnSpc>
                <a:spcPct val="90000"/>
              </a:lnSpc>
            </a:pPr>
            <a:r>
              <a:rPr lang="en-US" dirty="0" smtClean="0"/>
              <a:t>The process of authorization involves authenticating the user requesting access to objects.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rgbClr val="FFFF00"/>
                </a:solidFill>
              </a:rPr>
              <a:t>Authenticating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 rtl="0" eaLnBrk="1" hangingPunct="1"/>
            <a:r>
              <a:rPr lang="en-US" dirty="0" smtClean="0"/>
              <a:t>Means a mechanism that determines whether a user is who he/she claim to be.</a:t>
            </a:r>
          </a:p>
          <a:p>
            <a:pPr algn="l" rtl="0" eaLnBrk="1" hangingPunct="1"/>
            <a:endParaRPr lang="en-US" dirty="0" smtClean="0"/>
          </a:p>
          <a:p>
            <a:pPr algn="l" rtl="0" eaLnBrk="1" hangingPunct="1"/>
            <a:r>
              <a:rPr lang="en-US" dirty="0" smtClean="0"/>
              <a:t>A system administrator is responsible for allowing users to have access to the system by creating individual user accounts.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rgbClr val="FFFF00"/>
                </a:solidFill>
              </a:rPr>
              <a:t>Closed </a:t>
            </a:r>
            <a:r>
              <a:rPr lang="en-US" dirty="0" err="1" smtClean="0">
                <a:solidFill>
                  <a:srgbClr val="FFFF00"/>
                </a:solidFill>
              </a:rPr>
              <a:t>Vs</a:t>
            </a:r>
            <a:r>
              <a:rPr lang="en-US" dirty="0" smtClean="0">
                <a:solidFill>
                  <a:srgbClr val="FFFF00"/>
                </a:solidFill>
              </a:rPr>
              <a:t> Open Systems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pPr algn="l" rtl="0" eaLnBrk="1" hangingPunct="1"/>
            <a:r>
              <a:rPr lang="en-US" dirty="0" smtClean="0">
                <a:solidFill>
                  <a:srgbClr val="00B050"/>
                </a:solidFill>
              </a:rPr>
              <a:t>Closed Systems</a:t>
            </a:r>
          </a:p>
          <a:p>
            <a:pPr marL="0" indent="0" algn="l" rtl="0" eaLnBrk="1" hangingPunct="1">
              <a:buNone/>
            </a:pPr>
            <a:r>
              <a:rPr lang="en-US" dirty="0" smtClean="0"/>
              <a:t>   Some DBMS required authorization for authorized DBMS users to access specific objects.</a:t>
            </a:r>
          </a:p>
          <a:p>
            <a:pPr algn="l" rtl="0" eaLnBrk="1" hangingPunct="1"/>
            <a:endParaRPr lang="en-US" dirty="0" smtClean="0"/>
          </a:p>
          <a:p>
            <a:pPr algn="l" rtl="0" eaLnBrk="1" hangingPunct="1"/>
            <a:r>
              <a:rPr lang="en-US" dirty="0" smtClean="0">
                <a:solidFill>
                  <a:srgbClr val="00B050"/>
                </a:solidFill>
              </a:rPr>
              <a:t>Open Systems</a:t>
            </a:r>
          </a:p>
          <a:p>
            <a:pPr marL="0" indent="0" algn="l" rtl="0" eaLnBrk="1" hangingPunct="1">
              <a:buNone/>
            </a:pPr>
            <a:r>
              <a:rPr lang="en-US" dirty="0" smtClean="0"/>
              <a:t>   Allow users to have complete access to all objects within the database.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 rtl="0" eaLnBrk="1" hangingPunct="1"/>
            <a:r>
              <a:rPr lang="en-US" dirty="0" smtClean="0"/>
              <a:t>A DBMS may permit both individual user identifiers and group identifiers to be created.</a:t>
            </a:r>
          </a:p>
          <a:p>
            <a:pPr algn="l" rtl="0" eaLnBrk="1" hangingPunct="1"/>
            <a:endParaRPr lang="en-US" dirty="0" smtClean="0"/>
          </a:p>
          <a:p>
            <a:pPr algn="l" rtl="0" eaLnBrk="1" hangingPunct="1"/>
            <a:r>
              <a:rPr lang="en-US" dirty="0" smtClean="0"/>
              <a:t>Certain privileges may be associated with specific identifiers, which indicate what kind of privilege is allowed </a:t>
            </a:r>
            <a:r>
              <a:rPr lang="en-US" dirty="0" smtClean="0"/>
              <a:t>with </a:t>
            </a:r>
            <a:r>
              <a:rPr lang="en-US" dirty="0" smtClean="0"/>
              <a:t>certain database objects.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 rtl="0" eaLnBrk="1" hangingPunct="1"/>
            <a:r>
              <a:rPr lang="en-US" dirty="0" smtClean="0"/>
              <a:t>Each privileges has a binary value associated with it. </a:t>
            </a:r>
            <a:endParaRPr lang="en-US" dirty="0" smtClean="0"/>
          </a:p>
          <a:p>
            <a:pPr algn="l" rtl="0" eaLnBrk="1" hangingPunct="1"/>
            <a:r>
              <a:rPr lang="en-US" dirty="0" smtClean="0"/>
              <a:t>The </a:t>
            </a:r>
            <a:r>
              <a:rPr lang="en-US" dirty="0" smtClean="0"/>
              <a:t>binary values are summed and the total value indicates what privileges are allowed for a specific user or group with a particular object. </a:t>
            </a:r>
          </a:p>
          <a:p>
            <a:pPr algn="l" rtl="0" eaLnBrk="1" hangingPunct="1"/>
            <a:endParaRPr lang="en-US" dirty="0" smtClean="0"/>
          </a:p>
          <a:p>
            <a:pPr algn="l" rtl="0"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User &amp; Group Identifier</a:t>
            </a:r>
          </a:p>
        </p:txBody>
      </p:sp>
      <p:graphicFrame>
        <p:nvGraphicFramePr>
          <p:cNvPr id="16438" name="Group 5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2625151"/>
              </p:ext>
            </p:extLst>
          </p:nvPr>
        </p:nvGraphicFramePr>
        <p:xfrm>
          <a:off x="457200" y="2438401"/>
          <a:ext cx="7139136" cy="2651580"/>
        </p:xfrm>
        <a:graphic>
          <a:graphicData uri="http://schemas.openxmlformats.org/drawingml/2006/table">
            <a:tbl>
              <a:tblPr/>
              <a:tblGrid>
                <a:gridCol w="1784784"/>
                <a:gridCol w="1784784"/>
                <a:gridCol w="1784784"/>
                <a:gridCol w="1784784"/>
              </a:tblGrid>
              <a:tr h="7247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User Identifier</a:t>
                      </a:r>
                    </a:p>
                  </a:txBody>
                  <a:tcPr marT="45702" marB="457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Type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Group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Member Identifier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62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SG37</a:t>
                      </a:r>
                    </a:p>
                  </a:txBody>
                  <a:tcPr marT="45702" marB="457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User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Sales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SG37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26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SG14</a:t>
                      </a:r>
                    </a:p>
                  </a:txBody>
                  <a:tcPr marT="45702" marB="457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User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Sales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SG14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26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SG5</a:t>
                      </a:r>
                    </a:p>
                  </a:txBody>
                  <a:tcPr marT="45702" marB="457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User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26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Sales</a:t>
                      </a:r>
                    </a:p>
                  </a:txBody>
                  <a:tcPr marT="45702" marB="457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Group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Access Control Matrix</a:t>
            </a:r>
          </a:p>
        </p:txBody>
      </p:sp>
      <p:graphicFrame>
        <p:nvGraphicFramePr>
          <p:cNvPr id="19619" name="Group 16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052067156"/>
              </p:ext>
            </p:extLst>
          </p:nvPr>
        </p:nvGraphicFramePr>
        <p:xfrm>
          <a:off x="251521" y="1752601"/>
          <a:ext cx="7704857" cy="2741442"/>
        </p:xfrm>
        <a:graphic>
          <a:graphicData uri="http://schemas.openxmlformats.org/drawingml/2006/table">
            <a:tbl>
              <a:tblPr/>
              <a:tblGrid>
                <a:gridCol w="1027314"/>
                <a:gridCol w="1155729"/>
                <a:gridCol w="834693"/>
                <a:gridCol w="834693"/>
                <a:gridCol w="963107"/>
                <a:gridCol w="898900"/>
                <a:gridCol w="1027314"/>
                <a:gridCol w="963107"/>
              </a:tblGrid>
              <a:tr h="9489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User Identifier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Property#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Type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Price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Owner#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Staff#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Branch#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Query Row Limit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85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Sales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0001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0001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0001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0000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0000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0000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85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SG37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0101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0101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0111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0101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0111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0000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85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SG5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1111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1111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1111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1111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1111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1111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none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9624" name="Group 16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055944067"/>
              </p:ext>
            </p:extLst>
          </p:nvPr>
        </p:nvGraphicFramePr>
        <p:xfrm>
          <a:off x="251520" y="5181600"/>
          <a:ext cx="7696200" cy="839788"/>
        </p:xfrm>
        <a:graphic>
          <a:graphicData uri="http://schemas.openxmlformats.org/drawingml/2006/table">
            <a:tbl>
              <a:tblPr/>
              <a:tblGrid>
                <a:gridCol w="1539875"/>
                <a:gridCol w="1539875"/>
                <a:gridCol w="1536700"/>
                <a:gridCol w="1539875"/>
                <a:gridCol w="1539875"/>
              </a:tblGrid>
              <a:tr h="3965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SELECT</a:t>
                      </a:r>
                    </a:p>
                  </a:txBody>
                  <a:tcPr marT="45755" marB="4575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UPDATE</a:t>
                      </a:r>
                    </a:p>
                  </a:txBody>
                  <a:tcPr marT="45755" marB="4575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INSERT</a:t>
                      </a:r>
                    </a:p>
                  </a:txBody>
                  <a:tcPr marT="45755" marB="4575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DELETE</a:t>
                      </a:r>
                    </a:p>
                  </a:txBody>
                  <a:tcPr marT="45755" marB="4575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ALL</a:t>
                      </a:r>
                    </a:p>
                  </a:txBody>
                  <a:tcPr marT="45755" marB="4575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32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0001</a:t>
                      </a:r>
                    </a:p>
                  </a:txBody>
                  <a:tcPr marT="45755" marB="4575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0010</a:t>
                      </a:r>
                    </a:p>
                  </a:txBody>
                  <a:tcPr marT="45755" marB="4575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0100</a:t>
                      </a:r>
                    </a:p>
                  </a:txBody>
                  <a:tcPr marT="45755" marB="4575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1000</a:t>
                      </a:r>
                    </a:p>
                  </a:txBody>
                  <a:tcPr marT="45755" marB="4575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1111</a:t>
                      </a:r>
                    </a:p>
                  </a:txBody>
                  <a:tcPr marT="45755" marB="4575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2- Views</a:t>
            </a:r>
            <a:endParaRPr lang="en-US" dirty="0" smtClean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 rtl="0" eaLnBrk="1" hangingPunct="1"/>
            <a:r>
              <a:rPr lang="en-US" dirty="0" smtClean="0"/>
              <a:t>Is the dynamic result of one or more relational </a:t>
            </a:r>
            <a:r>
              <a:rPr lang="en-US" dirty="0" smtClean="0"/>
              <a:t>operations, </a:t>
            </a:r>
            <a:r>
              <a:rPr lang="en-US" dirty="0" smtClean="0"/>
              <a:t>operating on the base relations to produce another relation.</a:t>
            </a:r>
          </a:p>
          <a:p>
            <a:pPr algn="l" rtl="0" eaLnBrk="1" hangingPunct="1">
              <a:buFont typeface="Wingdings" pitchFamily="2" charset="2"/>
              <a:buNone/>
            </a:pPr>
            <a:endParaRPr lang="en-US" dirty="0" smtClean="0"/>
          </a:p>
          <a:p>
            <a:pPr algn="l" rtl="0" eaLnBrk="1" hangingPunct="1"/>
            <a:r>
              <a:rPr lang="en-US" dirty="0" smtClean="0"/>
              <a:t>A view is a virtual relation that does not actually exist in the database, but is produced upon request by a particular user, at the time of request.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2-Views 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(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Cont.)</a:t>
            </a:r>
            <a:endParaRPr lang="en-US" dirty="0" smtClean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 rtl="0" eaLnBrk="1" hangingPunct="1"/>
            <a:r>
              <a:rPr lang="en-US" dirty="0" smtClean="0"/>
              <a:t>The view mechanism provides a powerful and flexible security mechanism by hiding parts of the database from certain users.</a:t>
            </a:r>
          </a:p>
          <a:p>
            <a:pPr algn="l" rtl="0"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3-Backup 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&amp; Recovery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05000"/>
            <a:ext cx="7715200" cy="4191000"/>
          </a:xfrm>
        </p:spPr>
        <p:txBody>
          <a:bodyPr/>
          <a:lstStyle/>
          <a:p>
            <a:pPr algn="l" rtl="0" eaLnBrk="1" hangingPunct="1"/>
            <a:r>
              <a:rPr lang="en-US" dirty="0" smtClean="0"/>
              <a:t>Is the process of periodically taking a copy of the database and log file on to offline storage media.</a:t>
            </a:r>
          </a:p>
          <a:p>
            <a:pPr algn="l" rtl="0" eaLnBrk="1" hangingPunct="1"/>
            <a:endParaRPr lang="en-US" dirty="0" smtClean="0"/>
          </a:p>
          <a:p>
            <a:pPr algn="l" rtl="0" eaLnBrk="1" hangingPunct="1"/>
            <a:r>
              <a:rPr lang="en-US" dirty="0" smtClean="0"/>
              <a:t>DBMS should provide backup facilities to assist with the recovery of a database failure.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dirty="0" smtClean="0">
                <a:solidFill>
                  <a:srgbClr val="FFFF00"/>
                </a:solidFill>
              </a:rPr>
              <a:t>Backup Solutions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 rtl="0" eaLnBrk="1" hangingPunct="1"/>
            <a:r>
              <a:rPr lang="en-US" dirty="0" smtClean="0"/>
              <a:t>A reliable backup solution will allow you to restore your data </a:t>
            </a:r>
            <a:r>
              <a:rPr lang="en-US" dirty="0" smtClean="0"/>
              <a:t>.</a:t>
            </a:r>
          </a:p>
          <a:p>
            <a:pPr algn="l" rtl="0" eaLnBrk="1" hangingPunct="1"/>
            <a:r>
              <a:rPr lang="en-US" dirty="0" smtClean="0"/>
              <a:t>Your </a:t>
            </a:r>
            <a:r>
              <a:rPr lang="en-US" dirty="0" smtClean="0"/>
              <a:t>data could be compromised by viruses, or by someone entering your computer to steal data by sliding through a security hole in the operating system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4-Integrity</a:t>
            </a:r>
            <a:endParaRPr lang="en-US" dirty="0" smtClean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916832"/>
            <a:ext cx="7715200" cy="3581400"/>
          </a:xfrm>
        </p:spPr>
        <p:txBody>
          <a:bodyPr/>
          <a:lstStyle/>
          <a:p>
            <a:pPr algn="l" rtl="0" eaLnBrk="1" hangingPunct="1"/>
            <a:r>
              <a:rPr lang="en-US" dirty="0" smtClean="0"/>
              <a:t>Maintaining a secure database system by preventing data from becoming invalid.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5- Encryption</a:t>
            </a:r>
            <a:endParaRPr lang="en-US" dirty="0" smtClean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7571184" cy="5029200"/>
          </a:xfrm>
        </p:spPr>
        <p:txBody>
          <a:bodyPr/>
          <a:lstStyle/>
          <a:p>
            <a:pPr algn="l" rtl="0" eaLnBrk="1" hangingPunct="1"/>
            <a:r>
              <a:rPr lang="en-US" dirty="0" smtClean="0"/>
              <a:t>The encoding of data by a special algorithm that renders the data unreadable by any program without the decryption key.</a:t>
            </a:r>
          </a:p>
          <a:p>
            <a:pPr algn="l" rtl="0" eaLnBrk="1" hangingPunct="1"/>
            <a:endParaRPr lang="en-US" dirty="0" smtClean="0"/>
          </a:p>
          <a:p>
            <a:pPr algn="l" rtl="0" eaLnBrk="1" hangingPunct="1"/>
            <a:r>
              <a:rPr lang="en-US" dirty="0" smtClean="0"/>
              <a:t>There will be degradation in performance because of the time taken to decode it.</a:t>
            </a:r>
          </a:p>
          <a:p>
            <a:pPr algn="l" rtl="0" eaLnBrk="1" hangingPunct="1"/>
            <a:endParaRPr lang="en-US" dirty="0" smtClean="0"/>
          </a:p>
          <a:p>
            <a:pPr algn="l" rtl="0" eaLnBrk="1" hangingPunct="1"/>
            <a:r>
              <a:rPr lang="en-US" dirty="0" smtClean="0"/>
              <a:t>It also protects the data transmitted over communication lines.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305800" cy="1524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dirty="0" smtClean="0">
                <a:solidFill>
                  <a:schemeClr val="bg2">
                    <a:lumMod val="50000"/>
                  </a:schemeClr>
                </a:solidFill>
              </a:rPr>
              <a:t>6-RAID</a:t>
            </a:r>
            <a:r>
              <a:rPr lang="en-US" sz="4000" dirty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en-US" sz="40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sz="3200" i="1" dirty="0">
                <a:solidFill>
                  <a:schemeClr val="bg2">
                    <a:lumMod val="50000"/>
                  </a:schemeClr>
                </a:solidFill>
              </a:rPr>
              <a:t>Redundant Array of Independent Disks</a:t>
            </a:r>
            <a:br>
              <a:rPr lang="en-US" sz="3200" i="1" dirty="0">
                <a:solidFill>
                  <a:schemeClr val="bg2">
                    <a:lumMod val="50000"/>
                  </a:schemeClr>
                </a:solidFill>
              </a:rPr>
            </a:br>
            <a:endParaRPr lang="en-US" sz="3200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8229600" cy="4495800"/>
          </a:xfrm>
        </p:spPr>
        <p:txBody>
          <a:bodyPr/>
          <a:lstStyle/>
          <a:p>
            <a:pPr algn="l" rtl="0" eaLnBrk="1" hangingPunct="1"/>
            <a:r>
              <a:rPr lang="en-US" dirty="0" smtClean="0"/>
              <a:t>The hardware that the DBMS is running on must be fault-tolerant, meaning that the DBMS should continue to operate even if one of the hardware components fails.</a:t>
            </a:r>
          </a:p>
          <a:p>
            <a:pPr algn="l" rtl="0" eaLnBrk="1" hangingPunct="1"/>
            <a:endParaRPr lang="en-US" dirty="0" smtClean="0"/>
          </a:p>
          <a:p>
            <a:pPr algn="l" rtl="0" eaLnBrk="1" hangingPunct="1"/>
            <a:r>
              <a:rPr lang="en-US" dirty="0" smtClean="0"/>
              <a:t>One solution is the use of RAID technology.</a:t>
            </a:r>
            <a:endParaRPr lang="en-US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6-RAID 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(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Cont.)</a:t>
            </a:r>
            <a:endParaRPr lang="en-US" dirty="0" smtClean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7643192" cy="4038600"/>
          </a:xfrm>
        </p:spPr>
        <p:txBody>
          <a:bodyPr/>
          <a:lstStyle/>
          <a:p>
            <a:pPr algn="l" rtl="0" eaLnBrk="1" hangingPunct="1"/>
            <a:r>
              <a:rPr lang="en-US" dirty="0" smtClean="0"/>
              <a:t>RAID works on having a large disk array comprising an arrangement of several independent disks that are organized to improve reliability and at the same time increase performance.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rgbClr val="FFFF00"/>
                </a:solidFill>
              </a:rPr>
              <a:t>Reliability and Integrity 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l" rtl="0" eaLnBrk="1" hangingPunct="1">
              <a:defRPr/>
            </a:pPr>
            <a:r>
              <a:rPr lang="en-US" b="1" dirty="0">
                <a:solidFill>
                  <a:srgbClr val="92D050"/>
                </a:solidFill>
              </a:rPr>
              <a:t>Reliability :</a:t>
            </a:r>
          </a:p>
          <a:p>
            <a:pPr marL="609600" indent="-609600" algn="l" rtl="0" eaLnBrk="1" hangingPunct="1">
              <a:buFontTx/>
              <a:buNone/>
              <a:defRPr/>
            </a:pPr>
            <a:r>
              <a:rPr lang="en-US" dirty="0"/>
              <a:t>		 </a:t>
            </a:r>
            <a:r>
              <a:rPr lang="en-US" sz="2800" dirty="0"/>
              <a:t>database guards against loss or damage. </a:t>
            </a:r>
            <a:endParaRPr lang="en-US" dirty="0"/>
          </a:p>
          <a:p>
            <a:pPr marL="609600" indent="-609600" algn="l" rtl="0" eaLnBrk="1" hangingPunct="1">
              <a:buFontTx/>
              <a:buNone/>
              <a:defRPr/>
            </a:pPr>
            <a:r>
              <a:rPr lang="en-US" sz="2400" b="1" i="1" dirty="0">
                <a:solidFill>
                  <a:srgbClr val="FF0000"/>
                </a:solidFill>
              </a:rPr>
              <a:t>Database concerns about reliability and integrity </a:t>
            </a:r>
            <a:r>
              <a:rPr lang="en-US" sz="2400" i="1" dirty="0">
                <a:solidFill>
                  <a:srgbClr val="FF0000"/>
                </a:solidFill>
              </a:rPr>
              <a:t>can be viewed from three dimensions:</a:t>
            </a:r>
          </a:p>
          <a:p>
            <a:pPr marL="609600" indent="-609600" algn="l" rtl="0" eaLnBrk="1" hangingPunct="1">
              <a:buFontTx/>
              <a:buAutoNum type="arabicPeriod"/>
              <a:defRPr/>
            </a:pPr>
            <a:r>
              <a:rPr lang="en-US" sz="2400" u="sng" dirty="0">
                <a:solidFill>
                  <a:srgbClr val="FF0000"/>
                </a:solidFill>
              </a:rPr>
              <a:t>Database integrity</a:t>
            </a:r>
            <a:r>
              <a:rPr lang="en-US" sz="2400" u="sng" dirty="0"/>
              <a:t>:</a:t>
            </a:r>
            <a:r>
              <a:rPr lang="en-US" sz="2400" dirty="0"/>
              <a:t> whole database is protected against damage (e.g. disk failure, corruption of data)</a:t>
            </a:r>
          </a:p>
          <a:p>
            <a:pPr marL="609600" indent="-609600" algn="l" rtl="0" eaLnBrk="1" hangingPunct="1">
              <a:buFontTx/>
              <a:buAutoNum type="arabicPeriod"/>
              <a:defRPr/>
            </a:pPr>
            <a:r>
              <a:rPr lang="en-US" sz="2400" u="sng" dirty="0">
                <a:solidFill>
                  <a:srgbClr val="FF0000"/>
                </a:solidFill>
              </a:rPr>
              <a:t>Element integrity</a:t>
            </a:r>
            <a:r>
              <a:rPr lang="en-US" sz="2400" u="sng" dirty="0"/>
              <a:t>:</a:t>
            </a:r>
            <a:r>
              <a:rPr lang="en-US" sz="2400" dirty="0"/>
              <a:t> specific data value is changed by authorized users.</a:t>
            </a:r>
          </a:p>
          <a:p>
            <a:pPr marL="609600" indent="-609600" algn="l" rtl="0" eaLnBrk="1" hangingPunct="1">
              <a:buFontTx/>
              <a:buAutoNum type="arabicPeriod"/>
              <a:defRPr/>
            </a:pPr>
            <a:r>
              <a:rPr lang="en-US" sz="2400" u="sng" dirty="0">
                <a:solidFill>
                  <a:srgbClr val="FF0000"/>
                </a:solidFill>
              </a:rPr>
              <a:t>Element accuracy</a:t>
            </a:r>
            <a:r>
              <a:rPr lang="en-US" sz="2400" u="sng" dirty="0"/>
              <a:t>:</a:t>
            </a:r>
            <a:r>
              <a:rPr lang="en-US" sz="2400" dirty="0"/>
              <a:t> only correct values are written into the elements of database.   </a:t>
            </a:r>
            <a:r>
              <a:rPr lang="en-US" dirty="0"/>
              <a:t>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96752"/>
            <a:ext cx="7239000" cy="2808312"/>
          </a:xfrm>
        </p:spPr>
        <p:txBody>
          <a:bodyPr/>
          <a:lstStyle/>
          <a:p>
            <a:pPr algn="ctr">
              <a:defRPr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 SLIDE SHOW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5843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rIns="9144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000" smtClean="0">
                <a:solidFill>
                  <a:schemeClr val="tx2"/>
                </a:solidFill>
              </a:rPr>
              <a:t>L: Rania  Tabeidi</a:t>
            </a:r>
          </a:p>
        </p:txBody>
      </p:sp>
      <p:sp>
        <p:nvSpPr>
          <p:cNvPr id="35844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0ED64D7-AE60-4B7B-9BA0-0608D848FCE7}" type="slidenum">
              <a:rPr lang="ar-SA" sz="1100" smtClean="0">
                <a:solidFill>
                  <a:schemeClr val="tx2"/>
                </a:solidFill>
              </a:rPr>
              <a:pPr/>
              <a:t>27</a:t>
            </a:fld>
            <a:r>
              <a:rPr lang="en-US" sz="1100" smtClean="0">
                <a:solidFill>
                  <a:schemeClr val="tx2"/>
                </a:solidFill>
              </a:rPr>
              <a:t>/11</a:t>
            </a:r>
          </a:p>
        </p:txBody>
      </p:sp>
    </p:spTree>
    <p:extLst>
      <p:ext uri="{BB962C8B-B14F-4D97-AF65-F5344CB8AC3E}">
        <p14:creationId xmlns:p14="http://schemas.microsoft.com/office/powerpoint/2010/main" val="34155200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pulent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4293</TotalTime>
  <Words>728</Words>
  <Application>Microsoft Office PowerPoint</Application>
  <PresentationFormat>On-screen Show (4:3)</PresentationFormat>
  <Paragraphs>182</Paragraphs>
  <Slides>27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Opulent</vt:lpstr>
      <vt:lpstr>PowerPoint Presentation</vt:lpstr>
      <vt:lpstr>PowerPoint Presentation</vt:lpstr>
      <vt:lpstr>Definition</vt:lpstr>
      <vt:lpstr>Introduction</vt:lpstr>
      <vt:lpstr>PowerPoint Presentation</vt:lpstr>
      <vt:lpstr>Database Security</vt:lpstr>
      <vt:lpstr>Data Security:</vt:lpstr>
      <vt:lpstr>Layers of Security</vt:lpstr>
      <vt:lpstr>Countermeasures</vt:lpstr>
      <vt:lpstr>Data Security</vt:lpstr>
      <vt:lpstr>1- Authorization</vt:lpstr>
      <vt:lpstr>Authenticating</vt:lpstr>
      <vt:lpstr>Closed Vs Open Systems</vt:lpstr>
      <vt:lpstr>PowerPoint Presentation</vt:lpstr>
      <vt:lpstr>PowerPoint Presentation</vt:lpstr>
      <vt:lpstr>User &amp; Group Identifier</vt:lpstr>
      <vt:lpstr>Access Control Matrix</vt:lpstr>
      <vt:lpstr>2- Views</vt:lpstr>
      <vt:lpstr>2-Views (Cont.)</vt:lpstr>
      <vt:lpstr>3-Backup &amp; Recovery</vt:lpstr>
      <vt:lpstr>Backup Solutions</vt:lpstr>
      <vt:lpstr>4-Integrity</vt:lpstr>
      <vt:lpstr>5- Encryption</vt:lpstr>
      <vt:lpstr>6-RAID Redundant Array of Independent Disks </vt:lpstr>
      <vt:lpstr>6-RAID (Cont.)</vt:lpstr>
      <vt:lpstr>Reliability and Integrity </vt:lpstr>
      <vt:lpstr>END SLIDE SHOW</vt:lpstr>
    </vt:vector>
  </TitlesOfParts>
  <Company>ITS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5</dc:title>
  <dc:creator>Henric Johnson</dc:creator>
  <cp:lastModifiedBy>userr</cp:lastModifiedBy>
  <cp:revision>55</cp:revision>
  <dcterms:created xsi:type="dcterms:W3CDTF">2001-06-21T13:21:20Z</dcterms:created>
  <dcterms:modified xsi:type="dcterms:W3CDTF">2012-03-30T18:44:48Z</dcterms:modified>
</cp:coreProperties>
</file>