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  <p:sldMasterId id="2147483780" r:id="rId2"/>
  </p:sldMasterIdLst>
  <p:notesMasterIdLst>
    <p:notesMasterId r:id="rId33"/>
  </p:notesMasterIdLst>
  <p:sldIdLst>
    <p:sldId id="273" r:id="rId3"/>
    <p:sldId id="274" r:id="rId4"/>
    <p:sldId id="275" r:id="rId5"/>
    <p:sldId id="278" r:id="rId6"/>
    <p:sldId id="276" r:id="rId7"/>
    <p:sldId id="279" r:id="rId8"/>
    <p:sldId id="277" r:id="rId9"/>
    <p:sldId id="280" r:id="rId10"/>
    <p:sldId id="281" r:id="rId11"/>
    <p:sldId id="283" r:id="rId12"/>
    <p:sldId id="282" r:id="rId13"/>
    <p:sldId id="284" r:id="rId14"/>
    <p:sldId id="286" r:id="rId15"/>
    <p:sldId id="287" r:id="rId16"/>
    <p:sldId id="288" r:id="rId17"/>
    <p:sldId id="289" r:id="rId18"/>
    <p:sldId id="290" r:id="rId19"/>
    <p:sldId id="291" r:id="rId20"/>
    <p:sldId id="294" r:id="rId21"/>
    <p:sldId id="292" r:id="rId22"/>
    <p:sldId id="293" r:id="rId23"/>
    <p:sldId id="295" r:id="rId24"/>
    <p:sldId id="298" r:id="rId25"/>
    <p:sldId id="299" r:id="rId26"/>
    <p:sldId id="308" r:id="rId27"/>
    <p:sldId id="301" r:id="rId28"/>
    <p:sldId id="306" r:id="rId29"/>
    <p:sldId id="303" r:id="rId30"/>
    <p:sldId id="304" r:id="rId31"/>
    <p:sldId id="307" r:id="rId3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D125B-B48E-4B04-BEC7-3609808764D7}" type="datetimeFigureOut">
              <a:rPr lang="ar-SA" smtClean="0"/>
              <a:t>12/05/33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525188-E10C-4FE3-8438-796403DA21D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7167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lock manager </a:t>
            </a:r>
            <a:r>
              <a:rPr lang="ar-SA" dirty="0" smtClean="0"/>
              <a:t>مدير</a:t>
            </a:r>
            <a:r>
              <a:rPr lang="ar-SA" baseline="0" dirty="0" smtClean="0"/>
              <a:t> القفل: مسؤول عن تخصيص وعمل التأمينات المستخدمة من قبل المعاملات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2732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098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5970982"/>
      </p:ext>
    </p:extLst>
  </p:cSld>
  <p:clrMapOvr>
    <a:masterClrMapping/>
  </p:clrMapOvr>
  <p:transition spd="slow">
    <p:pull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7771905"/>
      </p:ext>
    </p:extLst>
  </p:cSld>
  <p:clrMapOvr>
    <a:masterClrMapping/>
  </p:clrMapOvr>
  <p:transition spd="slow">
    <p:pull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6345596"/>
      </p:ext>
    </p:extLst>
  </p:cSld>
  <p:clrMapOvr>
    <a:masterClrMapping/>
  </p:clrMapOvr>
  <p:transition spd="slow">
    <p:pull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43505147"/>
      </p:ext>
    </p:extLst>
  </p:cSld>
  <p:clrMapOvr>
    <a:masterClrMapping/>
  </p:clrMapOvr>
  <p:transition spd="slow">
    <p:pull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9568389"/>
      </p:ext>
    </p:extLst>
  </p:cSld>
  <p:clrMapOvr>
    <a:masterClrMapping/>
  </p:clrMapOvr>
  <p:transition spd="slow">
    <p:pull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4194406"/>
      </p:ext>
    </p:extLst>
  </p:cSld>
  <p:clrMapOvr>
    <a:masterClrMapping/>
  </p:clrMapOvr>
  <p:transition spd="slow">
    <p:pull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435911"/>
      </p:ext>
    </p:extLst>
  </p:cSld>
  <p:clrMapOvr>
    <a:masterClrMapping/>
  </p:clrMapOvr>
  <p:transition spd="slow">
    <p:pull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8263131"/>
      </p:ext>
    </p:extLst>
  </p:cSld>
  <p:clrMapOvr>
    <a:masterClrMapping/>
  </p:clrMapOvr>
  <p:transition spd="slow">
    <p:pull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6575030"/>
      </p:ext>
    </p:extLst>
  </p:cSld>
  <p:clrMapOvr>
    <a:masterClrMapping/>
  </p:clrMapOvr>
  <p:transition spd="slow">
    <p:pull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4579673"/>
      </p:ext>
    </p:extLst>
  </p:cSld>
  <p:clrMapOvr>
    <a:masterClrMapping/>
  </p:clrMapOvr>
  <p:transition spd="slow">
    <p:pull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4025086"/>
      </p:ext>
    </p:extLst>
  </p:cSld>
  <p:clrMapOvr>
    <a:masterClrMapping/>
  </p:clrMapOvr>
  <p:transition spd="slow">
    <p:pull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7023039"/>
      </p:ext>
    </p:extLst>
  </p:cSld>
  <p:clrMapOvr>
    <a:masterClrMapping/>
  </p:clrMapOvr>
  <p:transition spd="slow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pull dir="r"/>
  </p:transition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ar-SA"/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fld id="{82DA873C-3BC3-4A60-8E1F-92CACB436278}" type="slidenum">
              <a:rPr lang="ar-SA"/>
              <a:pPr/>
              <a:t>1</a:t>
            </a:fld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>
            <a:off x="2411413" y="1844824"/>
            <a:ext cx="460851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07504" y="2420888"/>
            <a:ext cx="8928992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نظري+2عملي</a:t>
            </a:r>
          </a:p>
          <a:p>
            <a:pPr>
              <a:spcBef>
                <a:spcPct val="50000"/>
              </a:spcBef>
            </a:pPr>
            <a:r>
              <a:rPr lang="ar-SA" sz="44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الرمز:314 حسب</a:t>
            </a:r>
          </a:p>
          <a:p>
            <a:pPr>
              <a:spcBef>
                <a:spcPct val="50000"/>
              </a:spcBef>
            </a:pPr>
            <a:r>
              <a:rPr lang="ar-SA" sz="44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المتطلبات:223 حسب (مبادئ قواعد البيانات)</a:t>
            </a:r>
          </a:p>
          <a:p>
            <a:pPr>
              <a:spcBef>
                <a:spcPct val="50000"/>
              </a:spcBef>
            </a:pPr>
            <a:r>
              <a:rPr lang="ar-SA" sz="32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م. لندا عمر البدري </a:t>
            </a:r>
          </a:p>
          <a:p>
            <a:pPr>
              <a:spcBef>
                <a:spcPct val="50000"/>
              </a:spcBef>
            </a:pPr>
            <a:r>
              <a:rPr lang="ar-SA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م. نجلاء حسن</a:t>
            </a:r>
            <a:endParaRPr lang="en-US" sz="3600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84213" y="1124744"/>
            <a:ext cx="79200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Database Programming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8698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3149975" y="1556792"/>
            <a:ext cx="28440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40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pitchFamily="34" charset="0"/>
              </a:rPr>
              <a:t>Lecture </a:t>
            </a:r>
            <a:r>
              <a:rPr lang="en-US" sz="4400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pitchFamily="34" charset="0"/>
              </a:rPr>
              <a:t>8</a:t>
            </a:r>
            <a:endParaRPr lang="en-US" sz="4400" dirty="0">
              <a:solidFill>
                <a:srgbClr val="0066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95023" y="2830289"/>
            <a:ext cx="6965245" cy="15348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r-SA" sz="3600" b="1" dirty="0" smtClean="0"/>
              <a:t>تقنيات التحكم التزامني</a:t>
            </a:r>
          </a:p>
          <a:p>
            <a:r>
              <a:rPr lang="en-US" sz="3600" b="1" dirty="0" smtClean="0"/>
              <a:t>Concurrency control Technique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2350939743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45117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التحكم التزامني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268760"/>
            <a:ext cx="7272808" cy="4896544"/>
          </a:xfrm>
        </p:spPr>
        <p:txBody>
          <a:bodyPr>
            <a:noAutofit/>
          </a:bodyPr>
          <a:lstStyle/>
          <a:p>
            <a:pPr algn="just"/>
            <a:r>
              <a:rPr lang="ar-SA" sz="3600" dirty="0" smtClean="0"/>
              <a:t>التحكم التزامني يعني تنسيق التنفيذ المتزامن للمعاملات في نظام قاعدة البيانات المتعددة المعالجة.</a:t>
            </a:r>
          </a:p>
          <a:p>
            <a:pPr algn="just"/>
            <a:r>
              <a:rPr lang="ar-SA" sz="3600" dirty="0" smtClean="0"/>
              <a:t>الهدف منه ضمان التسلسل المنطقي </a:t>
            </a:r>
            <a:r>
              <a:rPr lang="en-US" sz="3600" dirty="0" err="1" smtClean="0"/>
              <a:t>serializability</a:t>
            </a:r>
            <a:r>
              <a:rPr lang="ar-SA" sz="3600" dirty="0" smtClean="0"/>
              <a:t> للمعاملات في بيئة قاعدة البيانات المتعددة المستخدمين.</a:t>
            </a:r>
            <a:endParaRPr lang="ar-SA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7591954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1558"/>
            <a:ext cx="6965245" cy="45117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تقنيات التحكم التزامني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52736"/>
            <a:ext cx="7488832" cy="5832648"/>
          </a:xfrm>
        </p:spPr>
        <p:txBody>
          <a:bodyPr>
            <a:noAutofit/>
          </a:bodyPr>
          <a:lstStyle/>
          <a:p>
            <a:pPr algn="just"/>
            <a:r>
              <a:rPr lang="ar-SA" sz="2700" dirty="0" smtClean="0"/>
              <a:t>سنتناول عدد من تقنيات التحكم التزامني والتي تستخدم لضمان خاصية العزل (عدم التداخل) عند تنفيذ المعاملات بشكل متزامن .</a:t>
            </a:r>
          </a:p>
          <a:p>
            <a:pPr algn="just"/>
            <a:r>
              <a:rPr lang="ar-SA" sz="2700" dirty="0" smtClean="0"/>
              <a:t>معظم تقنيات التحكم التزامني تتأكد من خاصية قابلية التسلسل (</a:t>
            </a:r>
            <a:r>
              <a:rPr lang="en-US" sz="2700" dirty="0" err="1" smtClean="0"/>
              <a:t>Serializability</a:t>
            </a:r>
            <a:r>
              <a:rPr lang="ar-SA" sz="2700" dirty="0" smtClean="0"/>
              <a:t>) باستخدام بروتوكولات خاصة (مجموعة من القواعد) تضمن ذلك.</a:t>
            </a:r>
          </a:p>
          <a:p>
            <a:pPr algn="just"/>
            <a:r>
              <a:rPr lang="ar-SA" sz="2700" dirty="0" smtClean="0"/>
              <a:t>من أهم مجموعات البروتوكولات, البروتوكولات التي تستخدم تقنية تأمين بيانات (</a:t>
            </a:r>
            <a:r>
              <a:rPr lang="en-US" sz="2700" dirty="0" smtClean="0"/>
              <a:t>locking</a:t>
            </a:r>
            <a:r>
              <a:rPr lang="ar-SA" sz="2700" dirty="0" smtClean="0"/>
              <a:t>) من أجل منع المعاملات من الوصول الى عناصر البيانات بشكل متزامن, وهذه البروتوكولات تُستخدم في معظم أنظمة  قواعد البيانات التجارية.</a:t>
            </a:r>
          </a:p>
          <a:p>
            <a:pPr algn="just"/>
            <a:r>
              <a:rPr lang="ar-SA" sz="2700" dirty="0"/>
              <a:t>توجد مجموعة أخرى من بروتوكولات التحكم التزامني تستخدم الطبعة الزمنية (</a:t>
            </a:r>
            <a:r>
              <a:rPr lang="en-US" sz="2700" dirty="0" smtClean="0"/>
              <a:t>Time stamp</a:t>
            </a:r>
            <a:r>
              <a:rPr lang="ar-SA" sz="2700" dirty="0" smtClean="0"/>
              <a:t>).</a:t>
            </a:r>
            <a:endParaRPr lang="ar-SA" sz="2700" dirty="0"/>
          </a:p>
          <a:p>
            <a:pPr marL="0" indent="0" algn="just">
              <a:buNone/>
            </a:pP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623223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980728"/>
            <a:ext cx="7488832" cy="5112568"/>
          </a:xfrm>
        </p:spPr>
        <p:txBody>
          <a:bodyPr>
            <a:normAutofit/>
          </a:bodyPr>
          <a:lstStyle/>
          <a:p>
            <a:r>
              <a:rPr lang="ar-SA" sz="3200" dirty="0" smtClean="0"/>
              <a:t>من العوامل الأخرى التي تؤثر على التحكم التزامني  خاصية حبيبية  البيانات (</a:t>
            </a:r>
            <a:r>
              <a:rPr lang="en-US" sz="3200" dirty="0" err="1" smtClean="0"/>
              <a:t>granulraity</a:t>
            </a:r>
            <a:r>
              <a:rPr lang="ar-SA" sz="3200" dirty="0" smtClean="0"/>
              <a:t>) والمقصود بها أي جزء من قاعدة البيانات يُمثل بواسطة عنصر البيانات. سواء كان عنصر صغير مثل قيمة أحد الحقول أو كبير بحجم ملف كامل, قاعدة بيانات كاملة.</a:t>
            </a:r>
          </a:p>
          <a:p>
            <a:pPr marL="0" indent="0">
              <a:buNone/>
            </a:pPr>
            <a:endParaRPr lang="ar-SA" sz="3200" dirty="0" smtClean="0"/>
          </a:p>
          <a:p>
            <a:endParaRPr lang="ar-SA" sz="3200" dirty="0" smtClean="0"/>
          </a:p>
          <a:p>
            <a:endParaRPr lang="ar-SA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7690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1558"/>
            <a:ext cx="6965245" cy="45117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تقنيات تامين المرحلتين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96752"/>
            <a:ext cx="7488832" cy="4680520"/>
          </a:xfrm>
        </p:spPr>
        <p:txBody>
          <a:bodyPr>
            <a:noAutofit/>
          </a:bodyPr>
          <a:lstStyle/>
          <a:p>
            <a:pPr algn="just"/>
            <a:r>
              <a:rPr lang="ar-SA" sz="2800" dirty="0" smtClean="0"/>
              <a:t>من أهم التقنيات التي تُستخدم في التحكم التزامني, التقنيات التي تعتمد على مفهوم تأمين (قفل) عناصر البيانات.</a:t>
            </a:r>
          </a:p>
          <a:p>
            <a:pPr algn="just"/>
            <a:r>
              <a:rPr lang="ar-SA" sz="2800" dirty="0" smtClean="0"/>
              <a:t>التأمين (</a:t>
            </a:r>
            <a:r>
              <a:rPr lang="en-US" sz="2800" dirty="0" smtClean="0"/>
              <a:t>lock</a:t>
            </a:r>
            <a:r>
              <a:rPr lang="ar-SA" sz="2800" dirty="0" smtClean="0"/>
              <a:t>) هو عبارة عن متغير مرتبط بأحد عناصر البيانات ويصف حالة العنصر التي يمكن تنفيذها عليه.</a:t>
            </a:r>
          </a:p>
          <a:p>
            <a:pPr algn="just"/>
            <a:r>
              <a:rPr lang="ar-SA" sz="2800" dirty="0" smtClean="0"/>
              <a:t>لكل عنصر من عناصر قاعدة البيانات يوجد قيمة تامين واحدة (</a:t>
            </a:r>
            <a:r>
              <a:rPr lang="en-US" sz="2800" dirty="0" smtClean="0"/>
              <a:t>lock</a:t>
            </a:r>
            <a:r>
              <a:rPr lang="ar-SA" sz="2800" dirty="0" smtClean="0"/>
              <a:t>).</a:t>
            </a:r>
          </a:p>
          <a:p>
            <a:pPr algn="just"/>
            <a:r>
              <a:rPr lang="ar-SA" sz="2800" dirty="0" smtClean="0"/>
              <a:t>تُستخدم الـ </a:t>
            </a:r>
            <a:r>
              <a:rPr lang="en-US" sz="2800" dirty="0" smtClean="0"/>
              <a:t>locks</a:t>
            </a:r>
            <a:r>
              <a:rPr lang="ar-SA" sz="2800" dirty="0" smtClean="0"/>
              <a:t> كوسيلة لجعل الوصول الى عناصر قاعدة البيانات متزامن ويعمل بانسجام في حالة التعامل معها من قِبل  معاملات متزامنة. 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085565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61599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أنواع التأمينات وجداول التأمين</a:t>
            </a:r>
            <a:br>
              <a:rPr lang="ar-SA" sz="3600" dirty="0" smtClean="0"/>
            </a:br>
            <a:r>
              <a:rPr lang="en-US" sz="3200" dirty="0" smtClean="0"/>
              <a:t>Types of locks and system lock tables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3"/>
            <a:ext cx="7632848" cy="4464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2800" dirty="0" smtClean="0"/>
              <a:t>توجد عدة أنواع من التأمينات </a:t>
            </a:r>
            <a:r>
              <a:rPr lang="en-US" sz="2800" dirty="0" smtClean="0"/>
              <a:t>Locks</a:t>
            </a:r>
            <a:r>
              <a:rPr lang="ar-SA" sz="2800" dirty="0" smtClean="0"/>
              <a:t> تُستخدم في التحكم المتزامن  وهي:</a:t>
            </a:r>
          </a:p>
          <a:p>
            <a:pPr marL="0" indent="0">
              <a:buNone/>
            </a:pPr>
            <a:r>
              <a:rPr lang="ar-SA" sz="2800" dirty="0" smtClean="0"/>
              <a:t>1- التأمينات الثنائية </a:t>
            </a:r>
            <a:r>
              <a:rPr lang="en-US" sz="2800" dirty="0" smtClean="0"/>
              <a:t>binary locks</a:t>
            </a:r>
            <a:r>
              <a:rPr lang="ar-SA" sz="2800" dirty="0" smtClean="0"/>
              <a:t>:تعتبر من التأمينات البسيطة والمحصورة الاستخدام.</a:t>
            </a:r>
          </a:p>
          <a:p>
            <a:pPr marL="0" indent="0">
              <a:buNone/>
            </a:pPr>
            <a:r>
              <a:rPr lang="ar-SA" sz="2800" dirty="0" smtClean="0"/>
              <a:t>2- تأمينات المشاركة الحصرية </a:t>
            </a:r>
            <a:r>
              <a:rPr lang="en-US" sz="2800" dirty="0" smtClean="0"/>
              <a:t>shared /exclusive locks</a:t>
            </a:r>
            <a:r>
              <a:rPr lang="ar-SA" sz="2800" dirty="0" smtClean="0"/>
              <a:t>: تقدم  مقدرات تأمين أكبر وتُستخدم بشكل كبير في تأمين قواعد البيانات.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332158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/>
              <a:t>1- </a:t>
            </a:r>
            <a:r>
              <a:rPr lang="ar-SA" sz="3600" dirty="0" smtClean="0"/>
              <a:t>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4464495"/>
          </a:xfrm>
        </p:spPr>
        <p:txBody>
          <a:bodyPr>
            <a:normAutofit lnSpcReduction="10000"/>
          </a:bodyPr>
          <a:lstStyle/>
          <a:p>
            <a:r>
              <a:rPr lang="ar-SA" sz="2800" dirty="0" smtClean="0"/>
              <a:t>التأمين الثنائي له قيمتان هما </a:t>
            </a:r>
            <a:r>
              <a:rPr lang="en-US" sz="2800" dirty="0" smtClean="0"/>
              <a:t>lock</a:t>
            </a:r>
            <a:r>
              <a:rPr lang="ar-SA" sz="2800" dirty="0" smtClean="0"/>
              <a:t> و </a:t>
            </a:r>
            <a:r>
              <a:rPr lang="en-US" sz="2800" dirty="0" smtClean="0"/>
              <a:t>unlock</a:t>
            </a:r>
            <a:r>
              <a:rPr lang="ar-SA" sz="2800" dirty="0" smtClean="0"/>
              <a:t> (للتبسط </a:t>
            </a:r>
            <a:r>
              <a:rPr lang="en-US" sz="2800" dirty="0" smtClean="0"/>
              <a:t>1</a:t>
            </a:r>
            <a:r>
              <a:rPr lang="ar-SA" sz="2800" dirty="0" smtClean="0"/>
              <a:t> و</a:t>
            </a:r>
            <a:r>
              <a:rPr lang="en-US" sz="2800" dirty="0" smtClean="0"/>
              <a:t>0</a:t>
            </a:r>
            <a:r>
              <a:rPr lang="ar-SA" sz="2800" dirty="0" smtClean="0"/>
              <a:t> )</a:t>
            </a:r>
          </a:p>
          <a:p>
            <a:r>
              <a:rPr lang="ar-SA" sz="2800" dirty="0" smtClean="0"/>
              <a:t>لكل عنصر </a:t>
            </a:r>
            <a:r>
              <a:rPr lang="en-US" sz="2800" dirty="0" smtClean="0"/>
              <a:t>x</a:t>
            </a:r>
            <a:r>
              <a:rPr lang="ar-SA" sz="2800" dirty="0" smtClean="0"/>
              <a:t> من عناصر قاعدة البيانات </a:t>
            </a:r>
            <a:r>
              <a:rPr lang="en-US" sz="2800" dirty="0" smtClean="0"/>
              <a:t>lock</a:t>
            </a:r>
            <a:r>
              <a:rPr lang="ar-SA" sz="2800" dirty="0" smtClean="0"/>
              <a:t> منفصل .</a:t>
            </a:r>
          </a:p>
          <a:p>
            <a:r>
              <a:rPr lang="ar-SA" sz="2800" dirty="0" smtClean="0"/>
              <a:t>اذا كانت قيمة الـ </a:t>
            </a:r>
            <a:r>
              <a:rPr lang="en-US" sz="2800" dirty="0" smtClean="0"/>
              <a:t>lock</a:t>
            </a:r>
            <a:r>
              <a:rPr lang="ar-SA" sz="2800" dirty="0" smtClean="0"/>
              <a:t> للعنصر </a:t>
            </a:r>
            <a:r>
              <a:rPr lang="en-US" sz="2800" dirty="0" smtClean="0"/>
              <a:t>x</a:t>
            </a:r>
            <a:r>
              <a:rPr lang="ar-SA" sz="2800" dirty="0" smtClean="0"/>
              <a:t> هي :</a:t>
            </a:r>
          </a:p>
          <a:p>
            <a:pPr marL="0" indent="0">
              <a:buNone/>
            </a:pPr>
            <a:r>
              <a:rPr lang="en-US" sz="2800" dirty="0" smtClean="0"/>
              <a:t>1</a:t>
            </a:r>
            <a:r>
              <a:rPr lang="ar-SA" sz="2800" dirty="0" smtClean="0"/>
              <a:t>: فان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لا يمكن الوصول اليه من قِبل أي معاملة تطلب ذلك .</a:t>
            </a:r>
          </a:p>
          <a:p>
            <a:pPr marL="0" indent="0">
              <a:buNone/>
            </a:pPr>
            <a:r>
              <a:rPr lang="en-US" sz="2800" dirty="0" smtClean="0"/>
              <a:t>0</a:t>
            </a:r>
            <a:r>
              <a:rPr lang="ar-SA" sz="2800" dirty="0" smtClean="0"/>
              <a:t> : فان العنصر </a:t>
            </a:r>
            <a:r>
              <a:rPr lang="en-US" sz="2800" dirty="0"/>
              <a:t>x</a:t>
            </a:r>
            <a:r>
              <a:rPr lang="ar-SA" sz="2800" dirty="0"/>
              <a:t> </a:t>
            </a:r>
            <a:r>
              <a:rPr lang="ar-SA" sz="2800" dirty="0" smtClean="0"/>
              <a:t> </a:t>
            </a:r>
            <a:r>
              <a:rPr lang="ar-SA" sz="2800" dirty="0"/>
              <a:t>يمكن الوصول اليه </a:t>
            </a:r>
            <a:r>
              <a:rPr lang="ar-SA" sz="2800" dirty="0" smtClean="0"/>
              <a:t>اذا طُلب ذلك.</a:t>
            </a:r>
          </a:p>
          <a:p>
            <a:r>
              <a:rPr lang="ar-SA" sz="2800" dirty="0" smtClean="0"/>
              <a:t>نشير الى القيمة الحالية أو حالة الـ </a:t>
            </a:r>
            <a:r>
              <a:rPr lang="en-US" sz="2800" dirty="0" smtClean="0"/>
              <a:t>lock</a:t>
            </a:r>
            <a:r>
              <a:rPr lang="ar-SA" sz="2800" dirty="0" smtClean="0"/>
              <a:t> الخاص بالعنصر </a:t>
            </a:r>
            <a:r>
              <a:rPr lang="en-US" sz="2800" dirty="0" smtClean="0"/>
              <a:t>x</a:t>
            </a:r>
            <a:r>
              <a:rPr lang="ar-SA" sz="2800" dirty="0" smtClean="0"/>
              <a:t> بـ </a:t>
            </a:r>
            <a:r>
              <a:rPr lang="en-US" sz="2800" dirty="0" smtClean="0"/>
              <a:t>lock(x)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العمليتين </a:t>
            </a:r>
            <a:r>
              <a:rPr lang="en-US" sz="2800" dirty="0" smtClean="0"/>
              <a:t>lock-item(x)</a:t>
            </a:r>
            <a:r>
              <a:rPr lang="ar-SA" sz="2800" dirty="0" smtClean="0"/>
              <a:t> و </a:t>
            </a:r>
            <a:r>
              <a:rPr lang="en-US" sz="2800" dirty="0" smtClean="0"/>
              <a:t>unlock-item(x)</a:t>
            </a:r>
            <a:r>
              <a:rPr lang="ar-SA" sz="2800" dirty="0" smtClean="0"/>
              <a:t> تُستخدمان في التأمين الثنائي.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665113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4464495"/>
          </a:xfrm>
        </p:spPr>
        <p:txBody>
          <a:bodyPr>
            <a:normAutofit fontScale="92500" lnSpcReduction="10000"/>
          </a:bodyPr>
          <a:lstStyle/>
          <a:p>
            <a:r>
              <a:rPr lang="ar-SA" sz="2800" dirty="0" smtClean="0"/>
              <a:t>تطلب معاملة </a:t>
            </a:r>
            <a:r>
              <a:rPr lang="en-US" sz="2800" dirty="0" smtClean="0"/>
              <a:t>T</a:t>
            </a:r>
            <a:r>
              <a:rPr lang="ar-SA" sz="2800" dirty="0" smtClean="0"/>
              <a:t> الوصول الى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عن طريق تنفيذ عملية  </a:t>
            </a:r>
            <a:r>
              <a:rPr lang="en-US" sz="2800" dirty="0" err="1" smtClean="0"/>
              <a:t>lock_item</a:t>
            </a:r>
            <a:r>
              <a:rPr lang="en-US" sz="2800" dirty="0" smtClean="0"/>
              <a:t> (x)</a:t>
            </a:r>
            <a:r>
              <a:rPr lang="ar-SA" sz="2800" dirty="0" smtClean="0"/>
              <a:t> . </a:t>
            </a:r>
          </a:p>
          <a:p>
            <a:r>
              <a:rPr lang="ar-SA" sz="2800" dirty="0" smtClean="0"/>
              <a:t>اذا كانت </a:t>
            </a:r>
            <a:r>
              <a:rPr lang="en-US" sz="2800" dirty="0"/>
              <a:t>lock(x</a:t>
            </a:r>
            <a:r>
              <a:rPr lang="en-US" sz="2800" dirty="0" smtClean="0"/>
              <a:t>)=1</a:t>
            </a:r>
            <a:r>
              <a:rPr lang="ar-SA" sz="2800" dirty="0" smtClean="0"/>
              <a:t> فان المعاملة تنتظر , أما اذا كانت </a:t>
            </a:r>
            <a:r>
              <a:rPr lang="en-US" sz="2800" dirty="0" smtClean="0"/>
              <a:t>o</a:t>
            </a:r>
            <a:r>
              <a:rPr lang="ar-SA" sz="2800" dirty="0" smtClean="0"/>
              <a:t> فيتم تغييرها الى</a:t>
            </a:r>
            <a:r>
              <a:rPr lang="en-US" sz="2800" dirty="0" smtClean="0"/>
              <a:t> 1</a:t>
            </a:r>
            <a:r>
              <a:rPr lang="ar-SA" sz="2800" dirty="0" smtClean="0"/>
              <a:t> (المعاملة تقفل العنصر) ويُسمح للمعاملة بالوصول الى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بعد انتهاء  المعاملة تقوم بتنفيذ عملية </a:t>
            </a:r>
            <a:r>
              <a:rPr lang="en-US" sz="2800" dirty="0" err="1" smtClean="0"/>
              <a:t>unlock_item</a:t>
            </a:r>
            <a:r>
              <a:rPr lang="en-US" sz="2800" dirty="0" smtClean="0"/>
              <a:t> </a:t>
            </a:r>
            <a:r>
              <a:rPr lang="en-US" sz="2800" dirty="0"/>
              <a:t>(x</a:t>
            </a:r>
            <a:r>
              <a:rPr lang="en-US" sz="2800" dirty="0" smtClean="0"/>
              <a:t>)</a:t>
            </a:r>
            <a:r>
              <a:rPr lang="ar-SA" sz="2800" dirty="0" smtClean="0"/>
              <a:t> والتي تقوم بتغيير قيمة </a:t>
            </a:r>
            <a:r>
              <a:rPr lang="en-US" sz="2800" dirty="0" smtClean="0"/>
              <a:t>lock </a:t>
            </a:r>
            <a:r>
              <a:rPr lang="en-US" sz="2800" dirty="0"/>
              <a:t>(x)</a:t>
            </a:r>
            <a:r>
              <a:rPr lang="ar-SA" sz="2800" dirty="0" smtClean="0"/>
              <a:t> الى </a:t>
            </a:r>
            <a:r>
              <a:rPr lang="en-US" sz="2800" dirty="0" smtClean="0"/>
              <a:t>0</a:t>
            </a:r>
            <a:r>
              <a:rPr lang="ar-SA" sz="2800" dirty="0" smtClean="0"/>
              <a:t> (فتح قفل العنصر), مما يسمح لمعاملة أخرى للوصول الى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.</a:t>
            </a:r>
          </a:p>
          <a:p>
            <a:r>
              <a:rPr lang="ar-SA" sz="2800" dirty="0"/>
              <a:t>التأمين الثنائي يسمح بما يُعرف بالاقصاء أو الاستبعاد المتبادل </a:t>
            </a:r>
            <a:r>
              <a:rPr lang="ar-SA" sz="2800" dirty="0" smtClean="0"/>
              <a:t>(</a:t>
            </a:r>
            <a:r>
              <a:rPr lang="en-US" sz="2800" dirty="0" smtClean="0"/>
              <a:t>mutual exclusion</a:t>
            </a:r>
            <a:r>
              <a:rPr lang="ar-SA" sz="2800" dirty="0" smtClean="0"/>
              <a:t>):فقط معاملة واحدة في وقت معين تستطيع تأمين عنصر </a:t>
            </a:r>
            <a:r>
              <a:rPr lang="ar-SA" sz="2800" dirty="0"/>
              <a:t>البيانات.</a:t>
            </a:r>
          </a:p>
          <a:p>
            <a:endParaRPr lang="ar-SA" sz="2800" dirty="0" smtClean="0"/>
          </a:p>
          <a:p>
            <a:pPr marL="0" indent="0">
              <a:buNone/>
            </a:pPr>
            <a:endParaRPr lang="ar-SA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9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95197443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124744"/>
            <a:ext cx="7344816" cy="4896544"/>
          </a:xfrm>
        </p:spPr>
        <p:txBody>
          <a:bodyPr>
            <a:normAutofit fontScale="92500" lnSpcReduction="10000"/>
          </a:bodyPr>
          <a:lstStyle/>
          <a:p>
            <a:pPr marL="0" indent="0" algn="l" rtl="0">
              <a:buNone/>
            </a:pPr>
            <a:r>
              <a:rPr lang="en-US" b="1" dirty="0" err="1" smtClean="0"/>
              <a:t>Lock_item</a:t>
            </a:r>
            <a:r>
              <a:rPr lang="en-US" b="1" dirty="0" smtClean="0"/>
              <a:t>(x):</a:t>
            </a:r>
          </a:p>
          <a:p>
            <a:pPr marL="0" indent="0" algn="l" rtl="0">
              <a:buNone/>
            </a:pPr>
            <a:r>
              <a:rPr lang="en-US" dirty="0" smtClean="0"/>
              <a:t>B:if </a:t>
            </a:r>
            <a:r>
              <a:rPr lang="en-US" dirty="0"/>
              <a:t>lock(x</a:t>
            </a:r>
            <a:r>
              <a:rPr lang="en-US" dirty="0" smtClean="0"/>
              <a:t>)=0                       (*item is unlocked*)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then </a:t>
            </a:r>
            <a:r>
              <a:rPr lang="en-US" dirty="0"/>
              <a:t>lock(x</a:t>
            </a:r>
            <a:r>
              <a:rPr lang="en-US" dirty="0" smtClean="0"/>
              <a:t>)             1       (* lock the item x*)</a:t>
            </a:r>
          </a:p>
          <a:p>
            <a:pPr marL="0" indent="0" algn="l" rtl="0">
              <a:buNone/>
            </a:pPr>
            <a:r>
              <a:rPr lang="en-US" dirty="0" smtClean="0"/>
              <a:t>else</a:t>
            </a:r>
          </a:p>
          <a:p>
            <a:pPr marL="0" indent="0" algn="l" rtl="0">
              <a:buNone/>
            </a:pPr>
            <a:r>
              <a:rPr lang="en-US" dirty="0" smtClean="0"/>
              <a:t>Begin</a:t>
            </a:r>
          </a:p>
          <a:p>
            <a:pPr marL="0" indent="0" algn="l" rtl="0">
              <a:buNone/>
            </a:pPr>
            <a:r>
              <a:rPr lang="en-US" dirty="0" smtClean="0"/>
              <a:t>Wait (until </a:t>
            </a:r>
            <a:r>
              <a:rPr lang="en-US" dirty="0"/>
              <a:t>lock(x</a:t>
            </a:r>
            <a:r>
              <a:rPr lang="en-US" dirty="0" smtClean="0"/>
              <a:t>)=0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and the lock manager wakes up the transaction);</a:t>
            </a:r>
          </a:p>
          <a:p>
            <a:pPr marL="0" indent="0" algn="l" rtl="0">
              <a:buNone/>
            </a:pPr>
            <a:r>
              <a:rPr lang="en-US" dirty="0" smtClean="0"/>
              <a:t>go to B</a:t>
            </a:r>
          </a:p>
          <a:p>
            <a:pPr marL="0" indent="0" algn="l" rtl="0">
              <a:buNone/>
            </a:pPr>
            <a:r>
              <a:rPr lang="en-US" dirty="0" smtClean="0"/>
              <a:t>end;</a:t>
            </a:r>
          </a:p>
          <a:p>
            <a:pPr marL="0" indent="0" algn="l" rtl="0">
              <a:buNone/>
            </a:pPr>
            <a:r>
              <a:rPr lang="en-US" b="1" dirty="0" err="1" smtClean="0"/>
              <a:t>unlock_item</a:t>
            </a:r>
            <a:r>
              <a:rPr lang="en-US" b="1" dirty="0" smtClean="0"/>
              <a:t>(x):</a:t>
            </a:r>
          </a:p>
          <a:p>
            <a:pPr marL="0" indent="0" algn="l" rtl="0">
              <a:buNone/>
            </a:pPr>
            <a:r>
              <a:rPr lang="en-US" dirty="0" smtClean="0"/>
              <a:t>Lock(x)                 0 (* unlock </a:t>
            </a:r>
            <a:r>
              <a:rPr lang="en-US" dirty="0"/>
              <a:t>the item </a:t>
            </a:r>
            <a:r>
              <a:rPr lang="en-US" dirty="0" smtClean="0"/>
              <a:t>x*)</a:t>
            </a:r>
          </a:p>
          <a:p>
            <a:pPr marL="0" indent="0" algn="l" rtl="0">
              <a:buNone/>
            </a:pPr>
            <a:r>
              <a:rPr lang="en-US" dirty="0" smtClean="0"/>
              <a:t>If any transactions are waiting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then wakeup one of the waiting transaction</a:t>
            </a:r>
            <a:endParaRPr lang="en-US" dirty="0"/>
          </a:p>
          <a:p>
            <a:pPr marL="0" indent="0" algn="l" rtl="0">
              <a:buNone/>
            </a:pP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10</a:t>
            </a:fld>
            <a:endParaRPr lang="ar-SA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987824" y="206084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123728" y="5013176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747972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4464495"/>
          </a:xfrm>
        </p:spPr>
        <p:txBody>
          <a:bodyPr>
            <a:noAutofit/>
          </a:bodyPr>
          <a:lstStyle/>
          <a:p>
            <a:r>
              <a:rPr lang="ar-SA" sz="3200" dirty="0"/>
              <a:t>العمليتين </a:t>
            </a:r>
            <a:r>
              <a:rPr lang="en-US" sz="3200" dirty="0"/>
              <a:t>lock-item(x)</a:t>
            </a:r>
            <a:r>
              <a:rPr lang="ar-SA" sz="3200" dirty="0"/>
              <a:t> و </a:t>
            </a:r>
            <a:r>
              <a:rPr lang="en-US" sz="3200" dirty="0"/>
              <a:t>unlock-item(x)</a:t>
            </a:r>
            <a:r>
              <a:rPr lang="ar-SA" sz="3200" dirty="0"/>
              <a:t> </a:t>
            </a:r>
            <a:r>
              <a:rPr lang="ar-SA" sz="3200" dirty="0" smtClean="0"/>
              <a:t>يجب أن تُنفذ كوحدات غير قابلة للتجزئة (تُعرف في نظم التشغيل بأجزاء حرجة </a:t>
            </a:r>
            <a:r>
              <a:rPr lang="en-US" sz="3200" dirty="0" smtClean="0"/>
              <a:t>critical sections</a:t>
            </a:r>
            <a:r>
              <a:rPr lang="ar-SA" sz="3200" dirty="0" smtClean="0"/>
              <a:t>) ولا يُسمح بحدوث تداخل بينهما.</a:t>
            </a:r>
          </a:p>
          <a:p>
            <a:r>
              <a:rPr lang="ar-SA" sz="3200" dirty="0" smtClean="0"/>
              <a:t>الأمر </a:t>
            </a:r>
            <a:r>
              <a:rPr lang="en-US" sz="3200" dirty="0" smtClean="0"/>
              <a:t>  wait</a:t>
            </a:r>
            <a:r>
              <a:rPr lang="ar-SA" sz="3200" dirty="0" smtClean="0"/>
              <a:t>الذي يحدث مع العملية </a:t>
            </a:r>
            <a:r>
              <a:rPr lang="en-US" sz="3200" dirty="0"/>
              <a:t>lock-item(x)</a:t>
            </a:r>
            <a:r>
              <a:rPr lang="ar-SA" sz="3200" dirty="0"/>
              <a:t> </a:t>
            </a:r>
            <a:r>
              <a:rPr lang="ar-SA" sz="3200" dirty="0" smtClean="0"/>
              <a:t>يضع المعاملة في صف الانتظار الخاص بالعنصر</a:t>
            </a:r>
            <a:r>
              <a:rPr lang="en-US" sz="3200" dirty="0" smtClean="0"/>
              <a:t>x</a:t>
            </a:r>
            <a:r>
              <a:rPr lang="ar-SA" sz="3200" dirty="0" smtClean="0"/>
              <a:t> الي ان تحدث العملية </a:t>
            </a:r>
            <a:r>
              <a:rPr lang="en-US" sz="3200" dirty="0" smtClean="0"/>
              <a:t>unlock-item(x</a:t>
            </a:r>
            <a:r>
              <a:rPr lang="en-US" sz="3200" dirty="0"/>
              <a:t>)</a:t>
            </a:r>
            <a:r>
              <a:rPr lang="ar-SA" sz="3200" dirty="0"/>
              <a:t> </a:t>
            </a:r>
            <a:r>
              <a:rPr lang="ar-SA" sz="3200" dirty="0" smtClean="0"/>
              <a:t>ومن ثم تستطيع الوصول الى العنصر </a:t>
            </a:r>
            <a:r>
              <a:rPr lang="en-US" sz="3200" dirty="0" smtClean="0"/>
              <a:t>x</a:t>
            </a:r>
            <a:r>
              <a:rPr lang="ar-SA" sz="3200" dirty="0" smtClean="0"/>
              <a:t> . وعندها فانه اذا ارادت أي معاملة أخرى الوصول الى </a:t>
            </a:r>
            <a:r>
              <a:rPr lang="en-US" sz="3200" dirty="0" smtClean="0"/>
              <a:t>x</a:t>
            </a:r>
            <a:r>
              <a:rPr lang="ar-SA" sz="3200" dirty="0" smtClean="0"/>
              <a:t> توضع في صف الانتظار.</a:t>
            </a:r>
            <a:endParaRPr lang="ar-SA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03503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5184576"/>
          </a:xfrm>
        </p:spPr>
        <p:txBody>
          <a:bodyPr>
            <a:noAutofit/>
          </a:bodyPr>
          <a:lstStyle/>
          <a:p>
            <a:r>
              <a:rPr lang="ar-SA" dirty="0" smtClean="0"/>
              <a:t>لكل تأمين </a:t>
            </a:r>
            <a:r>
              <a:rPr lang="en-US" dirty="0" smtClean="0"/>
              <a:t>lock</a:t>
            </a:r>
            <a:r>
              <a:rPr lang="ar-SA" dirty="0" smtClean="0"/>
              <a:t> يمكن تمثيله بسجل مكون من ثلاثة حقول هي:</a:t>
            </a:r>
          </a:p>
          <a:p>
            <a:pPr marL="0" indent="0" algn="l" rtl="0">
              <a:buNone/>
            </a:pPr>
            <a:r>
              <a:rPr lang="en-US" dirty="0" smtClean="0"/>
              <a:t>1- Data-item name</a:t>
            </a:r>
          </a:p>
          <a:p>
            <a:pPr marL="0" indent="0" algn="l" rtl="0">
              <a:buNone/>
            </a:pPr>
            <a:r>
              <a:rPr lang="en-US" dirty="0" smtClean="0"/>
              <a:t>2-Lock</a:t>
            </a:r>
          </a:p>
          <a:p>
            <a:pPr marL="0" indent="0" algn="l" rtl="0">
              <a:buNone/>
            </a:pPr>
            <a:r>
              <a:rPr lang="en-US" dirty="0" smtClean="0"/>
              <a:t>3-Locking-transaction</a:t>
            </a:r>
          </a:p>
          <a:p>
            <a:pPr marL="0" indent="0" algn="r">
              <a:buNone/>
            </a:pPr>
            <a:r>
              <a:rPr lang="ar-SA" sz="2800" dirty="0" smtClean="0"/>
              <a:t>بالاضافة الى صف من المعاملات التى تكون في حالة انتظار للوصول الى عنصر البيانات.</a:t>
            </a:r>
          </a:p>
          <a:p>
            <a:r>
              <a:rPr lang="ar-SA" sz="2800" dirty="0" smtClean="0"/>
              <a:t>يحتاج النظام الى حفظ وتعديل قيم هذه السجلات (للعناصر التي يتم التعامل معها بشكل متزامن)في جدول يسمى بجدول التأمين (</a:t>
            </a:r>
            <a:r>
              <a:rPr lang="en-US" sz="2800" dirty="0" smtClean="0"/>
              <a:t>Lock table</a:t>
            </a:r>
            <a:r>
              <a:rPr lang="ar-SA" sz="2800" dirty="0" smtClean="0"/>
              <a:t>).</a:t>
            </a:r>
          </a:p>
          <a:p>
            <a:r>
              <a:rPr lang="ar-SA" sz="2800" dirty="0" smtClean="0"/>
              <a:t>العناصر التي لا وجود لها في جدول التأمين (</a:t>
            </a:r>
            <a:r>
              <a:rPr lang="en-US" sz="2800" dirty="0"/>
              <a:t>Lock table</a:t>
            </a:r>
            <a:r>
              <a:rPr lang="ar-SA" sz="2800" dirty="0" smtClean="0"/>
              <a:t>) تعتبر عناصر غير مؤمنة(</a:t>
            </a:r>
            <a:r>
              <a:rPr lang="en-US" sz="2800" dirty="0" smtClean="0"/>
              <a:t>unlocked</a:t>
            </a:r>
            <a:r>
              <a:rPr lang="ar-SA" sz="2800" dirty="0" smtClean="0"/>
              <a:t>).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9437388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5184576"/>
          </a:xfrm>
        </p:spPr>
        <p:txBody>
          <a:bodyPr>
            <a:noAutofit/>
          </a:bodyPr>
          <a:lstStyle/>
          <a:p>
            <a:r>
              <a:rPr lang="ar-SA" sz="2000" dirty="0" smtClean="0"/>
              <a:t>نظام الـ </a:t>
            </a:r>
            <a:r>
              <a:rPr lang="en-US" sz="2000" dirty="0" smtClean="0"/>
              <a:t>DBMS</a:t>
            </a:r>
            <a:r>
              <a:rPr lang="ar-SA" sz="2000" dirty="0" smtClean="0"/>
              <a:t> يكون لديه نظام فرعي خاص بالمتابعة والتحكم في الوصول للعناصر المؤمنة.</a:t>
            </a:r>
          </a:p>
          <a:p>
            <a:r>
              <a:rPr lang="ar-SA" sz="2000" dirty="0" smtClean="0"/>
              <a:t>بفرض أن لدينا طريقة التأمين الثنائي البسيطة السابقة الذكر, كل معاملة يجب أن تتبع القواعد التالية:</a:t>
            </a:r>
          </a:p>
          <a:p>
            <a:pPr marL="0" indent="0">
              <a:buNone/>
            </a:pPr>
            <a:r>
              <a:rPr lang="ar-SA" dirty="0" smtClean="0"/>
              <a:t>1- أي معاملة </a:t>
            </a:r>
            <a:r>
              <a:rPr lang="en-US" dirty="0" smtClean="0"/>
              <a:t>T</a:t>
            </a:r>
            <a:r>
              <a:rPr lang="ar-SA" dirty="0" smtClean="0"/>
              <a:t> تنادي العملية </a:t>
            </a:r>
            <a:r>
              <a:rPr lang="en-US" dirty="0"/>
              <a:t>lock-item(x)</a:t>
            </a:r>
            <a:r>
              <a:rPr lang="ar-SA" dirty="0"/>
              <a:t> </a:t>
            </a:r>
            <a:r>
              <a:rPr lang="ar-SA" dirty="0" smtClean="0"/>
              <a:t> قبل أن تقوم بأي عملية قراءة أو كتابة (</a:t>
            </a:r>
            <a:r>
              <a:rPr lang="en-US" dirty="0" smtClean="0"/>
              <a:t>read-item(x)/write-item(x)</a:t>
            </a:r>
            <a:r>
              <a:rPr lang="ar-SA" dirty="0" smtClean="0"/>
              <a:t>).</a:t>
            </a:r>
          </a:p>
          <a:p>
            <a:pPr marL="0" indent="0">
              <a:buNone/>
            </a:pPr>
            <a:r>
              <a:rPr lang="ar-SA" dirty="0" smtClean="0"/>
              <a:t>2- أي معاملة </a:t>
            </a:r>
            <a:r>
              <a:rPr lang="en-US" dirty="0" smtClean="0"/>
              <a:t>T</a:t>
            </a:r>
            <a:r>
              <a:rPr lang="ar-SA" dirty="0" smtClean="0"/>
              <a:t> تنادي العملية </a:t>
            </a:r>
            <a:r>
              <a:rPr lang="en-US" dirty="0" smtClean="0"/>
              <a:t>unlock-item(x</a:t>
            </a:r>
            <a:r>
              <a:rPr lang="en-US" dirty="0"/>
              <a:t>)</a:t>
            </a:r>
            <a:r>
              <a:rPr lang="ar-SA" dirty="0"/>
              <a:t> </a:t>
            </a:r>
            <a:r>
              <a:rPr lang="ar-SA" dirty="0" smtClean="0"/>
              <a:t>بعد أن تكمل كل عمليات القراءة  والكتابة الخاصة بها.</a:t>
            </a:r>
          </a:p>
          <a:p>
            <a:pPr marL="0" indent="0">
              <a:buNone/>
            </a:pPr>
            <a:r>
              <a:rPr lang="ar-SA" dirty="0" smtClean="0"/>
              <a:t>3- لا تستطيع المعاملة </a:t>
            </a:r>
            <a:r>
              <a:rPr lang="en-US" dirty="0" smtClean="0"/>
              <a:t>T</a:t>
            </a:r>
            <a:r>
              <a:rPr lang="ar-SA" dirty="0" smtClean="0"/>
              <a:t> استدعاء العملية </a:t>
            </a:r>
            <a:r>
              <a:rPr lang="en-US" dirty="0"/>
              <a:t>lock-item(x)</a:t>
            </a:r>
            <a:r>
              <a:rPr lang="ar-SA" dirty="0"/>
              <a:t> </a:t>
            </a:r>
            <a:r>
              <a:rPr lang="ar-SA" dirty="0" smtClean="0"/>
              <a:t>طالما هي التي قامت بعملية تأمين العنصر لمصلحتها مسبقاً (</a:t>
            </a:r>
            <a:r>
              <a:rPr lang="en-US" dirty="0" smtClean="0"/>
              <a:t>holds the lock on item(x))</a:t>
            </a:r>
            <a:r>
              <a:rPr lang="ar-SA" dirty="0" smtClean="0"/>
              <a:t>).</a:t>
            </a:r>
          </a:p>
          <a:p>
            <a:pPr marL="0" indent="0">
              <a:buNone/>
            </a:pPr>
            <a:r>
              <a:rPr lang="ar-SA" dirty="0" smtClean="0"/>
              <a:t>4- لا تستطيع المعاملة </a:t>
            </a:r>
            <a:r>
              <a:rPr lang="en-US" dirty="0" smtClean="0"/>
              <a:t>T</a:t>
            </a:r>
            <a:r>
              <a:rPr lang="ar-SA" dirty="0" smtClean="0"/>
              <a:t> استدعاء العملية </a:t>
            </a:r>
            <a:r>
              <a:rPr lang="en-US" dirty="0" smtClean="0"/>
              <a:t>unlock-item(x)</a:t>
            </a:r>
            <a:r>
              <a:rPr lang="ar-SA" dirty="0" smtClean="0"/>
              <a:t> ما لم تكن هي التي قامت بعملية القفل (</a:t>
            </a:r>
            <a:r>
              <a:rPr lang="en-US" dirty="0"/>
              <a:t>holds the lock on item(x))</a:t>
            </a:r>
            <a:r>
              <a:rPr lang="ar-SA" dirty="0"/>
              <a:t>).</a:t>
            </a:r>
          </a:p>
          <a:p>
            <a:pPr marL="0" indent="0">
              <a:buNone/>
            </a:pP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926795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7920880" cy="5184576"/>
          </a:xfrm>
        </p:spPr>
        <p:txBody>
          <a:bodyPr>
            <a:noAutofit/>
          </a:bodyPr>
          <a:lstStyle/>
          <a:p>
            <a:r>
              <a:rPr lang="ar-SA" sz="3200" dirty="0" smtClean="0"/>
              <a:t>يُقال عن المعاملة </a:t>
            </a:r>
            <a:r>
              <a:rPr lang="en-US" sz="3200" dirty="0" smtClean="0"/>
              <a:t>T</a:t>
            </a:r>
            <a:r>
              <a:rPr lang="ar-SA" sz="3200" dirty="0" smtClean="0"/>
              <a:t> التي تستطيع أن تقوم بالعمليتين </a:t>
            </a:r>
            <a:r>
              <a:rPr lang="en-US" sz="3600" dirty="0"/>
              <a:t>lock-item(x</a:t>
            </a:r>
            <a:r>
              <a:rPr lang="en-US" sz="3600" dirty="0" smtClean="0"/>
              <a:t>)</a:t>
            </a:r>
            <a:r>
              <a:rPr lang="ar-SA" sz="3600" dirty="0" smtClean="0"/>
              <a:t> أو </a:t>
            </a:r>
            <a:r>
              <a:rPr lang="en-US" sz="3600" dirty="0" smtClean="0"/>
              <a:t>unlock-item(x)</a:t>
            </a:r>
            <a:r>
              <a:rPr lang="ar-SA" sz="3600" dirty="0" smtClean="0"/>
              <a:t> :</a:t>
            </a:r>
            <a:r>
              <a:rPr lang="en-US" sz="3600" dirty="0"/>
              <a:t> holds the </a:t>
            </a:r>
            <a:r>
              <a:rPr lang="en-US" sz="3600" dirty="0" smtClean="0"/>
              <a:t>lock</a:t>
            </a:r>
          </a:p>
          <a:p>
            <a:r>
              <a:rPr lang="ar-SA" sz="3600" dirty="0" smtClean="0"/>
              <a:t>وحيث أن هناك معاملة واحدة فقط هي التي تكون </a:t>
            </a:r>
            <a:r>
              <a:rPr lang="en-US" sz="3600" dirty="0" smtClean="0"/>
              <a:t>holds </a:t>
            </a:r>
            <a:r>
              <a:rPr lang="en-US" sz="3600" dirty="0"/>
              <a:t>the </a:t>
            </a:r>
            <a:r>
              <a:rPr lang="en-US" sz="3600" dirty="0" smtClean="0"/>
              <a:t>lock</a:t>
            </a:r>
            <a:r>
              <a:rPr lang="ar-SA" sz="3600" dirty="0" smtClean="0"/>
              <a:t>, فبالتالي لا توجد معاملتين تستطيعا الوصول الى أي عنصر في قاعدة البيانات في نفس الوقت.</a:t>
            </a:r>
            <a:endParaRPr lang="ar-SA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190039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61599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16833"/>
            <a:ext cx="7272808" cy="4464495"/>
          </a:xfrm>
        </p:spPr>
        <p:txBody>
          <a:bodyPr>
            <a:normAutofit lnSpcReduction="10000"/>
          </a:bodyPr>
          <a:lstStyle/>
          <a:p>
            <a:r>
              <a:rPr lang="ar-SA" sz="2800" dirty="0" smtClean="0"/>
              <a:t>التأمين الثنائي الذي تم شرحه مسبقاً يعتبر طريقة </a:t>
            </a:r>
            <a:r>
              <a:rPr lang="ar-SA" sz="2800" dirty="0" smtClean="0"/>
              <a:t>مقيدة </a:t>
            </a:r>
            <a:r>
              <a:rPr lang="ar-SA" sz="2800" dirty="0" smtClean="0"/>
              <a:t>لقاعدة البيانات بشكل كبير لأن أي عنصر تستطيع أن تتحكم في عملية تأمينه معاملة واحدة فقط في كل مرة.</a:t>
            </a:r>
          </a:p>
          <a:p>
            <a:r>
              <a:rPr lang="ar-SA" sz="2800" dirty="0"/>
              <a:t>طريقة تأمين المشاركة الحصرية </a:t>
            </a:r>
            <a:r>
              <a:rPr lang="ar-SA" sz="2800" dirty="0" smtClean="0"/>
              <a:t>تسمح لأكثر من معاملة بالوصول الى عنصر البيانات اذا كانت جميع هذه المعاملات تقوم بعملية قراءة فقط.</a:t>
            </a:r>
          </a:p>
          <a:p>
            <a:r>
              <a:rPr lang="ar-SA" sz="2800" dirty="0" smtClean="0"/>
              <a:t>اذا كانت المعاملة تقوم بعملية كتابة فانها تستطيع الوصول الى عنصر البيانات بشكل (حصري) </a:t>
            </a:r>
            <a:r>
              <a:rPr lang="en-US" sz="2800" dirty="0" smtClean="0"/>
              <a:t>exclusive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ومن أجل ذلك تستخدم أنواع عديدة من التأمينات يطلق عليها </a:t>
            </a:r>
            <a:r>
              <a:rPr lang="en-US" sz="2800" dirty="0" smtClean="0"/>
              <a:t>multiple-mode lock</a:t>
            </a:r>
            <a:r>
              <a:rPr lang="ar-SA" sz="2800" dirty="0" smtClean="0"/>
              <a:t> .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231256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61599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16833"/>
            <a:ext cx="7272808" cy="4464495"/>
          </a:xfrm>
        </p:spPr>
        <p:txBody>
          <a:bodyPr>
            <a:normAutofit lnSpcReduction="10000"/>
          </a:bodyPr>
          <a:lstStyle/>
          <a:p>
            <a:r>
              <a:rPr lang="ar-SA" sz="2800" dirty="0" smtClean="0"/>
              <a:t>في هذه الطريقة توجد ثلاث أنواع من عمليات التأمين أو القفل:</a:t>
            </a:r>
          </a:p>
          <a:p>
            <a:pPr marL="0" indent="0" algn="l" rtl="0">
              <a:buNone/>
            </a:pPr>
            <a:r>
              <a:rPr lang="en-US" sz="2800" dirty="0" smtClean="0"/>
              <a:t>1-read_lock(x)</a:t>
            </a:r>
          </a:p>
          <a:p>
            <a:pPr marL="0" indent="0" algn="l" rtl="0">
              <a:buNone/>
            </a:pPr>
            <a:r>
              <a:rPr lang="en-US" sz="2800" dirty="0" smtClean="0"/>
              <a:t>2-Write_lock(x)</a:t>
            </a:r>
          </a:p>
          <a:p>
            <a:pPr marL="0" indent="0" algn="l" rtl="0">
              <a:buNone/>
            </a:pPr>
            <a:r>
              <a:rPr lang="en-US" sz="2800" dirty="0" smtClean="0"/>
              <a:t>3-Unlock(x)</a:t>
            </a:r>
          </a:p>
          <a:p>
            <a:pPr marL="0" indent="0">
              <a:buNone/>
            </a:pPr>
            <a:r>
              <a:rPr lang="ar-SA" sz="2800" dirty="0" smtClean="0"/>
              <a:t>وعليه حالة القفل للعنصر </a:t>
            </a:r>
            <a:r>
              <a:rPr lang="en-US" sz="2800" dirty="0" smtClean="0"/>
              <a:t>x</a:t>
            </a:r>
            <a:r>
              <a:rPr lang="ar-SA" sz="2800" dirty="0" smtClean="0"/>
              <a:t> (</a:t>
            </a:r>
            <a:r>
              <a:rPr lang="en-US" sz="2800" dirty="0" smtClean="0"/>
              <a:t>lock(x</a:t>
            </a:r>
            <a:r>
              <a:rPr lang="ar-SA" sz="2800" dirty="0" smtClean="0"/>
              <a:t> تأخذ احدى القيم التالية:</a:t>
            </a:r>
          </a:p>
          <a:p>
            <a:pPr marL="0" indent="0" algn="l" rtl="0">
              <a:buNone/>
            </a:pPr>
            <a:r>
              <a:rPr lang="en-US" sz="2800" dirty="0" smtClean="0"/>
              <a:t>1- </a:t>
            </a:r>
            <a:r>
              <a:rPr lang="en-US" sz="2800" dirty="0" err="1" smtClean="0"/>
              <a:t>read_locked</a:t>
            </a:r>
            <a:r>
              <a:rPr lang="en-US" sz="2800" dirty="0" smtClean="0"/>
              <a:t>(shared locked)</a:t>
            </a:r>
          </a:p>
          <a:p>
            <a:pPr marL="0" indent="0" algn="l" rtl="0">
              <a:buNone/>
            </a:pPr>
            <a:r>
              <a:rPr lang="en-US" sz="2800" dirty="0" smtClean="0"/>
              <a:t>2-write_locked(exclusive locked)</a:t>
            </a:r>
          </a:p>
          <a:p>
            <a:pPr marL="0" indent="0" algn="l" rtl="0">
              <a:buNone/>
            </a:pPr>
            <a:r>
              <a:rPr lang="en-US" sz="2800" dirty="0" smtClean="0"/>
              <a:t>3-unlocked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740355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61599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272808" cy="4464495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من أهم العمليات التي تتم في تأمين القراءة/الكتابة (</a:t>
            </a:r>
            <a:r>
              <a:rPr lang="en-US" sz="2800" dirty="0" smtClean="0"/>
              <a:t>read/write lock</a:t>
            </a:r>
            <a:r>
              <a:rPr lang="ar-SA" sz="2800" dirty="0" smtClean="0"/>
              <a:t>) هي عملية متابعة عدد المعاملات التي تحمل تأمين قراءة (</a:t>
            </a:r>
            <a:r>
              <a:rPr lang="en-US" sz="2800" dirty="0" smtClean="0"/>
              <a:t>hold shared (read)lock</a:t>
            </a:r>
            <a:r>
              <a:rPr lang="ar-SA" sz="2800" dirty="0" smtClean="0"/>
              <a:t>) لعنصر ما في جدول التأمين .</a:t>
            </a:r>
          </a:p>
          <a:p>
            <a:r>
              <a:rPr lang="ar-SA" sz="2800" dirty="0" smtClean="0"/>
              <a:t>كل سجل في جدول التأمين له أربعة حقول هي:</a:t>
            </a:r>
          </a:p>
          <a:p>
            <a:pPr marL="0" indent="0" algn="l" rtl="0">
              <a:buNone/>
            </a:pPr>
            <a:r>
              <a:rPr lang="en-US" sz="2800" dirty="0" smtClean="0"/>
              <a:t>1- </a:t>
            </a:r>
            <a:r>
              <a:rPr lang="en-US" sz="2800" dirty="0" err="1" smtClean="0"/>
              <a:t>data_item_name</a:t>
            </a:r>
            <a:endParaRPr lang="en-US" sz="2800" dirty="0" smtClean="0"/>
          </a:p>
          <a:p>
            <a:pPr marL="0" indent="0" algn="l" rtl="0">
              <a:buNone/>
            </a:pPr>
            <a:r>
              <a:rPr lang="en-US" sz="2800" dirty="0" smtClean="0"/>
              <a:t>2- lock</a:t>
            </a:r>
          </a:p>
          <a:p>
            <a:pPr marL="0" indent="0" algn="l" rtl="0">
              <a:buNone/>
            </a:pPr>
            <a:r>
              <a:rPr lang="en-US" sz="2800" dirty="0" smtClean="0"/>
              <a:t>3- </a:t>
            </a:r>
            <a:r>
              <a:rPr lang="en-US" sz="2800" dirty="0" err="1" smtClean="0"/>
              <a:t>no_of_reads</a:t>
            </a:r>
            <a:endParaRPr lang="en-US" sz="2800" dirty="0" smtClean="0"/>
          </a:p>
          <a:p>
            <a:pPr marL="0" indent="0" algn="l" rtl="0">
              <a:buNone/>
            </a:pPr>
            <a:r>
              <a:rPr lang="en-US" sz="2800" dirty="0" smtClean="0"/>
              <a:t>4-locking transaction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8931473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2800" b="1" dirty="0"/>
              <a:t>shared /</a:t>
            </a:r>
            <a:r>
              <a:rPr lang="en-US" sz="2800" b="1" dirty="0" smtClean="0"/>
              <a:t>exclusive(or read/write)lock</a:t>
            </a:r>
            <a:endParaRPr lang="ar-S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84784"/>
            <a:ext cx="7560840" cy="5256584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ar-SA" sz="2800" dirty="0" smtClean="0"/>
              <a:t>كما في التأمينات الثنائية فان جدول التأمين (القفل) يحتوي على سجلات تخص فقط العناصر التي تكون في حالة تأمين (</a:t>
            </a:r>
            <a:r>
              <a:rPr lang="en-US" sz="2800" dirty="0" smtClean="0"/>
              <a:t>locked items</a:t>
            </a:r>
            <a:r>
              <a:rPr lang="ar-SA" sz="2800" dirty="0" smtClean="0"/>
              <a:t>) و ذلك من أجل المحافظة على المساحات التخزينية. </a:t>
            </a:r>
          </a:p>
          <a:p>
            <a:r>
              <a:rPr lang="ar-SA" sz="2800" dirty="0" smtClean="0"/>
              <a:t>قيمة الحقل </a:t>
            </a:r>
            <a:r>
              <a:rPr lang="en-US" sz="2800" dirty="0" smtClean="0"/>
              <a:t>lock</a:t>
            </a:r>
            <a:r>
              <a:rPr lang="ar-SA" sz="2800" dirty="0" smtClean="0"/>
              <a:t> اما أن تكون </a:t>
            </a:r>
            <a:r>
              <a:rPr lang="en-US" sz="2800" dirty="0" err="1" smtClean="0"/>
              <a:t>read_locked</a:t>
            </a:r>
            <a:r>
              <a:rPr lang="ar-SA" sz="2800" dirty="0" smtClean="0"/>
              <a:t> أو </a:t>
            </a:r>
            <a:r>
              <a:rPr lang="en-US" sz="2800" dirty="0" err="1" smtClean="0"/>
              <a:t>write_locked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اذا كان </a:t>
            </a:r>
            <a:r>
              <a:rPr lang="en-US" sz="2800" dirty="0" smtClean="0"/>
              <a:t>lock(x)=</a:t>
            </a:r>
            <a:r>
              <a:rPr lang="en-US" sz="2800" dirty="0" err="1" smtClean="0"/>
              <a:t>write_locked</a:t>
            </a:r>
            <a:r>
              <a:rPr lang="ar-SA" sz="2800" dirty="0" smtClean="0"/>
              <a:t> فان قيمة الحقل </a:t>
            </a:r>
            <a:r>
              <a:rPr lang="en-US" sz="2800" dirty="0" err="1" smtClean="0"/>
              <a:t>locking</a:t>
            </a:r>
            <a:r>
              <a:rPr lang="en-US" sz="2800" dirty="0" err="1"/>
              <a:t>_</a:t>
            </a:r>
            <a:r>
              <a:rPr lang="en-US" sz="2800" dirty="0" err="1" smtClean="0"/>
              <a:t>transaction</a:t>
            </a:r>
            <a:r>
              <a:rPr lang="ar-SA" sz="2800" dirty="0" smtClean="0"/>
              <a:t> هو اسم المعاملة الوحيدة التي تحمل أمر القفل </a:t>
            </a:r>
            <a:r>
              <a:rPr lang="en-US" sz="2800" dirty="0"/>
              <a:t>exclusive/(write locked)</a:t>
            </a:r>
            <a:r>
              <a:rPr lang="ar-SA" sz="2800" dirty="0"/>
              <a:t> الخاص بالعنصر </a:t>
            </a:r>
            <a:r>
              <a:rPr lang="en-US" sz="2800" dirty="0" smtClean="0"/>
              <a:t>x</a:t>
            </a:r>
            <a:r>
              <a:rPr lang="ar-SA" sz="2800" dirty="0" smtClean="0"/>
              <a:t> .</a:t>
            </a:r>
          </a:p>
          <a:p>
            <a:r>
              <a:rPr lang="ar-SA" sz="2800" dirty="0"/>
              <a:t>اذا كان </a:t>
            </a:r>
            <a:r>
              <a:rPr lang="en-US" sz="2800" dirty="0" smtClean="0"/>
              <a:t>lock(x)=</a:t>
            </a:r>
            <a:r>
              <a:rPr lang="en-US" sz="2800" dirty="0" err="1" smtClean="0"/>
              <a:t>read_locked</a:t>
            </a:r>
            <a:r>
              <a:rPr lang="ar-SA" sz="2800" dirty="0" smtClean="0"/>
              <a:t> </a:t>
            </a:r>
            <a:r>
              <a:rPr lang="ar-SA" sz="2800" dirty="0"/>
              <a:t>فان قيمة الحقل </a:t>
            </a:r>
            <a:r>
              <a:rPr lang="en-US" sz="2800" dirty="0" err="1"/>
              <a:t>locking_transaction</a:t>
            </a:r>
            <a:r>
              <a:rPr lang="ar-SA" sz="2800" dirty="0"/>
              <a:t> </a:t>
            </a:r>
            <a:r>
              <a:rPr lang="ar-SA" sz="2800" dirty="0" smtClean="0"/>
              <a:t>تكون معاملة أو أكثر من المعاملات التي </a:t>
            </a:r>
            <a:r>
              <a:rPr lang="ar-SA" sz="2800" dirty="0"/>
              <a:t>تحمل </a:t>
            </a:r>
            <a:r>
              <a:rPr lang="ar-SA" sz="2800" dirty="0" smtClean="0"/>
              <a:t>أمر القفل</a:t>
            </a:r>
            <a:r>
              <a:rPr lang="en-US" sz="2800" dirty="0" smtClean="0"/>
              <a:t>read-locked </a:t>
            </a:r>
            <a:r>
              <a:rPr lang="ar-SA" sz="2800" dirty="0" smtClean="0"/>
              <a:t>على العنصر </a:t>
            </a:r>
            <a:r>
              <a:rPr lang="en-US" sz="2800" dirty="0"/>
              <a:t>x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986978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61599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16833"/>
            <a:ext cx="7272808" cy="4464495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الشكل التالي سيعرض العمليات </a:t>
            </a:r>
            <a:r>
              <a:rPr lang="en-US" sz="3200" dirty="0" err="1" smtClean="0"/>
              <a:t>read_lock</a:t>
            </a:r>
            <a:r>
              <a:rPr lang="en-US" sz="3200" dirty="0" smtClean="0"/>
              <a:t>(x)</a:t>
            </a:r>
            <a:r>
              <a:rPr lang="ar-SA" sz="3200" dirty="0" smtClean="0"/>
              <a:t>, </a:t>
            </a:r>
            <a:r>
              <a:rPr lang="en-US" sz="3200" dirty="0" err="1" smtClean="0"/>
              <a:t>write_lock</a:t>
            </a:r>
            <a:r>
              <a:rPr lang="en-US" sz="3200" dirty="0" smtClean="0"/>
              <a:t>(x)</a:t>
            </a:r>
            <a:r>
              <a:rPr lang="ar-SA" sz="3200" dirty="0" smtClean="0"/>
              <a:t> و </a:t>
            </a:r>
            <a:r>
              <a:rPr lang="en-US" sz="3200" dirty="0" smtClean="0"/>
              <a:t>unlock(x)</a:t>
            </a:r>
            <a:r>
              <a:rPr lang="ar-SA" sz="3200" dirty="0" smtClean="0"/>
              <a:t> مع مراعاة أن أي من العمليات السابقة يحدث بشكل غير متداخل.(اذا بدأت أحد العمليات فلا يسمح بوجود تداخل مع عملية أخرى الى أن تنتهي هذه العملية اما بحالة تأمين </a:t>
            </a:r>
            <a:r>
              <a:rPr lang="en-US" sz="3200" dirty="0" smtClean="0"/>
              <a:t>lock</a:t>
            </a:r>
            <a:r>
              <a:rPr lang="ar-SA" sz="3200" dirty="0" smtClean="0"/>
              <a:t> أو وضع المعاملة في صف الانتظار الخاص بالعنصر.</a:t>
            </a:r>
            <a:endParaRPr lang="ar-SA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9013103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44624"/>
            <a:ext cx="7560840" cy="6813376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r>
              <a:rPr lang="en-US" b="1" dirty="0" err="1" smtClean="0"/>
              <a:t>Read_Lock</a:t>
            </a:r>
            <a:r>
              <a:rPr lang="en-US" b="1" dirty="0" smtClean="0"/>
              <a:t>(x):</a:t>
            </a:r>
          </a:p>
          <a:p>
            <a:pPr marL="0" indent="0" algn="l" rtl="0">
              <a:buNone/>
            </a:pPr>
            <a:r>
              <a:rPr lang="en-US" dirty="0" smtClean="0"/>
              <a:t>B:if </a:t>
            </a:r>
            <a:r>
              <a:rPr lang="en-US" dirty="0"/>
              <a:t>lock(x</a:t>
            </a:r>
            <a:r>
              <a:rPr lang="en-US" dirty="0" smtClean="0"/>
              <a:t>)=“unlocked” </a:t>
            </a:r>
          </a:p>
          <a:p>
            <a:pPr marL="0" indent="0" algn="l" rtl="0">
              <a:buNone/>
            </a:pPr>
            <a:r>
              <a:rPr lang="en-US" dirty="0" smtClean="0"/>
              <a:t>     then   begin </a:t>
            </a:r>
            <a:r>
              <a:rPr lang="en-US" dirty="0"/>
              <a:t>lock(x</a:t>
            </a:r>
            <a:r>
              <a:rPr lang="en-US" dirty="0" smtClean="0"/>
              <a:t>) </a:t>
            </a:r>
            <a:r>
              <a:rPr lang="en-US" dirty="0"/>
              <a:t> </a:t>
            </a:r>
            <a:r>
              <a:rPr lang="en-US" dirty="0" smtClean="0"/>
              <a:t>           “read-locked”;</a:t>
            </a:r>
          </a:p>
          <a:p>
            <a:pPr marL="0" indent="0" algn="l" rtl="0">
              <a:buNone/>
            </a:pPr>
            <a:r>
              <a:rPr lang="en-US" dirty="0" smtClean="0"/>
              <a:t>            </a:t>
            </a:r>
            <a:r>
              <a:rPr lang="en-US" dirty="0" err="1" smtClean="0"/>
              <a:t>no_of_reads</a:t>
            </a:r>
            <a:r>
              <a:rPr lang="en-US" dirty="0" smtClean="0"/>
              <a:t>(x)                 1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end    </a:t>
            </a:r>
          </a:p>
          <a:p>
            <a:pPr marL="0" indent="0" algn="l" rtl="0">
              <a:buNone/>
            </a:pPr>
            <a:r>
              <a:rPr lang="en-US" dirty="0" smtClean="0"/>
              <a:t>  </a:t>
            </a:r>
            <a:r>
              <a:rPr lang="en-US" dirty="0"/>
              <a:t>else </a:t>
            </a:r>
            <a:r>
              <a:rPr lang="en-US" dirty="0" smtClean="0"/>
              <a:t>if </a:t>
            </a:r>
            <a:r>
              <a:rPr lang="en-US" dirty="0"/>
              <a:t>lock(x</a:t>
            </a:r>
            <a:r>
              <a:rPr lang="en-US" dirty="0" smtClean="0"/>
              <a:t>)=“read-locked”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then </a:t>
            </a:r>
            <a:r>
              <a:rPr lang="en-US" dirty="0" err="1"/>
              <a:t>no_of_reads</a:t>
            </a:r>
            <a:r>
              <a:rPr lang="en-US" dirty="0"/>
              <a:t>(x</a:t>
            </a:r>
            <a:r>
              <a:rPr lang="en-US" dirty="0" smtClean="0"/>
              <a:t>)             </a:t>
            </a:r>
            <a:r>
              <a:rPr lang="en-US" dirty="0" err="1"/>
              <a:t>no_of_reads</a:t>
            </a:r>
            <a:r>
              <a:rPr lang="en-US" dirty="0"/>
              <a:t>(x)</a:t>
            </a:r>
            <a:r>
              <a:rPr lang="en-US" dirty="0" smtClean="0"/>
              <a:t> +1</a:t>
            </a:r>
            <a:endParaRPr lang="en-US" dirty="0"/>
          </a:p>
          <a:p>
            <a:pPr marL="0" indent="0" algn="l" rtl="0">
              <a:buNone/>
            </a:pPr>
            <a:r>
              <a:rPr lang="en-US" dirty="0" smtClean="0"/>
              <a:t>else   begin</a:t>
            </a:r>
          </a:p>
          <a:p>
            <a:pPr marL="0" indent="0" algn="l" rtl="0">
              <a:buNone/>
            </a:pPr>
            <a:r>
              <a:rPr lang="en-US" dirty="0" smtClean="0"/>
              <a:t>Wait (until </a:t>
            </a:r>
            <a:r>
              <a:rPr lang="en-US" dirty="0"/>
              <a:t>lock(x</a:t>
            </a:r>
            <a:r>
              <a:rPr lang="en-US" dirty="0" smtClean="0"/>
              <a:t>)=“unlocked”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and the lock manager wakes up the transaction);</a:t>
            </a:r>
          </a:p>
          <a:p>
            <a:pPr marL="0" indent="0" algn="l" rtl="0">
              <a:buNone/>
            </a:pPr>
            <a:r>
              <a:rPr lang="en-US" dirty="0" smtClean="0"/>
              <a:t>go to B</a:t>
            </a:r>
          </a:p>
          <a:p>
            <a:pPr marL="0" indent="0" algn="l" rtl="0">
              <a:buNone/>
            </a:pPr>
            <a:r>
              <a:rPr lang="en-US" dirty="0" smtClean="0"/>
              <a:t>end;</a:t>
            </a:r>
          </a:p>
          <a:p>
            <a:pPr marL="0" indent="0" algn="l" rtl="0">
              <a:buNone/>
            </a:pPr>
            <a:r>
              <a:rPr lang="en-US" b="1" dirty="0" err="1" smtClean="0"/>
              <a:t>Write_lock</a:t>
            </a:r>
            <a:r>
              <a:rPr lang="en-US" b="1" dirty="0" smtClean="0"/>
              <a:t>(x</a:t>
            </a:r>
            <a:r>
              <a:rPr lang="en-US" dirty="0" smtClean="0"/>
              <a:t>):</a:t>
            </a:r>
          </a:p>
          <a:p>
            <a:pPr marL="0" indent="0" algn="l" rtl="0">
              <a:buNone/>
            </a:pPr>
            <a:r>
              <a:rPr lang="en-US" dirty="0"/>
              <a:t>B:if lock(x)=“</a:t>
            </a:r>
            <a:r>
              <a:rPr lang="en-US" dirty="0" smtClean="0"/>
              <a:t>unlocked” </a:t>
            </a:r>
            <a:endParaRPr lang="en-US" dirty="0"/>
          </a:p>
          <a:p>
            <a:pPr marL="0" indent="0" algn="l" rtl="0">
              <a:buNone/>
            </a:pPr>
            <a:r>
              <a:rPr lang="en-US" dirty="0"/>
              <a:t>     then </a:t>
            </a:r>
            <a:r>
              <a:rPr lang="en-US" dirty="0" smtClean="0"/>
              <a:t> </a:t>
            </a:r>
            <a:r>
              <a:rPr lang="en-US" dirty="0"/>
              <a:t>lock(x)             </a:t>
            </a:r>
            <a:r>
              <a:rPr lang="en-US" dirty="0" smtClean="0"/>
              <a:t>“write-locked”</a:t>
            </a:r>
            <a:endParaRPr lang="en-US" dirty="0"/>
          </a:p>
          <a:p>
            <a:pPr marL="0" indent="0" algn="l" rtl="0">
              <a:buNone/>
            </a:pPr>
            <a:r>
              <a:rPr lang="en-US" dirty="0" smtClean="0"/>
              <a:t>else    begin</a:t>
            </a:r>
            <a:endParaRPr lang="en-US" dirty="0"/>
          </a:p>
          <a:p>
            <a:pPr marL="0" indent="0" algn="l" rtl="0">
              <a:buNone/>
            </a:pPr>
            <a:r>
              <a:rPr lang="en-US" dirty="0"/>
              <a:t>Wait (until lock(x)=“unlocked”</a:t>
            </a:r>
          </a:p>
          <a:p>
            <a:pPr marL="0" indent="0" algn="l" rtl="0">
              <a:buNone/>
            </a:pPr>
            <a:r>
              <a:rPr lang="en-US" dirty="0"/>
              <a:t>   and the lock manager </a:t>
            </a:r>
            <a:r>
              <a:rPr lang="en-US" dirty="0" smtClean="0"/>
              <a:t>wakes up </a:t>
            </a:r>
            <a:r>
              <a:rPr lang="en-US" dirty="0"/>
              <a:t>the transaction);</a:t>
            </a:r>
          </a:p>
          <a:p>
            <a:pPr marL="0" indent="0" algn="l" rtl="0">
              <a:buNone/>
            </a:pPr>
            <a:r>
              <a:rPr lang="en-US" dirty="0"/>
              <a:t>go to </a:t>
            </a:r>
            <a:r>
              <a:rPr lang="en-US" dirty="0" smtClean="0"/>
              <a:t>B</a:t>
            </a:r>
          </a:p>
          <a:p>
            <a:pPr marL="0" indent="0" algn="l" rtl="0">
              <a:buNone/>
            </a:pPr>
            <a:r>
              <a:rPr lang="en-US" dirty="0" smtClean="0"/>
              <a:t>end;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20</a:t>
            </a:fld>
            <a:endParaRPr lang="ar-SA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707904" y="908720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779912" y="1196752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853448" y="2204864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915816" y="4869160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04152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44624"/>
            <a:ext cx="7560840" cy="681337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b="1" dirty="0" smtClean="0"/>
              <a:t>unlock(x):</a:t>
            </a:r>
          </a:p>
          <a:p>
            <a:pPr marL="0" indent="0" algn="l" rtl="0">
              <a:buNone/>
            </a:pPr>
            <a:r>
              <a:rPr lang="en-US" dirty="0"/>
              <a:t> if </a:t>
            </a:r>
            <a:r>
              <a:rPr lang="en-US" dirty="0" smtClean="0"/>
              <a:t>lock(x)=“</a:t>
            </a:r>
            <a:r>
              <a:rPr lang="en-US" dirty="0"/>
              <a:t>write-locked</a:t>
            </a:r>
            <a:r>
              <a:rPr lang="en-US" dirty="0" smtClean="0"/>
              <a:t>” </a:t>
            </a:r>
          </a:p>
          <a:p>
            <a:pPr marL="0" indent="0" algn="l" rtl="0">
              <a:buNone/>
            </a:pPr>
            <a:r>
              <a:rPr lang="en-US" dirty="0" smtClean="0"/>
              <a:t>     then   begin </a:t>
            </a:r>
            <a:r>
              <a:rPr lang="en-US" dirty="0"/>
              <a:t>lock(x</a:t>
            </a:r>
            <a:r>
              <a:rPr lang="en-US" dirty="0" smtClean="0"/>
              <a:t>) </a:t>
            </a:r>
            <a:r>
              <a:rPr lang="en-US" dirty="0"/>
              <a:t> </a:t>
            </a:r>
            <a:r>
              <a:rPr lang="en-US" dirty="0" smtClean="0"/>
              <a:t>           “unlocked”;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wakeup one of the transaction, if any</a:t>
            </a:r>
          </a:p>
          <a:p>
            <a:pPr marL="0" indent="0" algn="l" rtl="0">
              <a:buNone/>
            </a:pPr>
            <a:r>
              <a:rPr lang="en-US" dirty="0" smtClean="0"/>
              <a:t>                end</a:t>
            </a:r>
          </a:p>
          <a:p>
            <a:pPr marL="0" indent="0" algn="l" rtl="0">
              <a:buNone/>
            </a:pPr>
            <a:r>
              <a:rPr lang="en-US" dirty="0" smtClean="0"/>
              <a:t>  else it </a:t>
            </a:r>
            <a:r>
              <a:rPr lang="en-US" dirty="0"/>
              <a:t>lock(x</a:t>
            </a:r>
            <a:r>
              <a:rPr lang="en-US" dirty="0" smtClean="0"/>
              <a:t>)=“read-locked” </a:t>
            </a:r>
            <a:endParaRPr lang="en-US" dirty="0"/>
          </a:p>
          <a:p>
            <a:pPr marL="0" indent="0" algn="l" rtl="0">
              <a:buNone/>
            </a:pPr>
            <a:r>
              <a:rPr lang="en-US" dirty="0" smtClean="0"/>
              <a:t>      then   begin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</a:t>
            </a:r>
            <a:r>
              <a:rPr lang="en-US" dirty="0" err="1"/>
              <a:t>no_of_reads</a:t>
            </a:r>
            <a:r>
              <a:rPr lang="en-US" dirty="0"/>
              <a:t>(x)             </a:t>
            </a:r>
            <a:r>
              <a:rPr lang="en-US" dirty="0" err="1"/>
              <a:t>no_of_reads</a:t>
            </a:r>
            <a:r>
              <a:rPr lang="en-US" dirty="0"/>
              <a:t>(x) </a:t>
            </a:r>
            <a:r>
              <a:rPr lang="en-US" dirty="0" smtClean="0"/>
              <a:t>-1;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if </a:t>
            </a:r>
            <a:r>
              <a:rPr lang="en-US" dirty="0" err="1"/>
              <a:t>no_of_reads</a:t>
            </a:r>
            <a:r>
              <a:rPr lang="en-US" dirty="0"/>
              <a:t>(x</a:t>
            </a:r>
            <a:r>
              <a:rPr lang="en-US" dirty="0" smtClean="0"/>
              <a:t>)=0</a:t>
            </a:r>
            <a:endParaRPr lang="en-US" dirty="0"/>
          </a:p>
          <a:p>
            <a:pPr marL="0" indent="0" algn="l" rtl="0">
              <a:buNone/>
            </a:pPr>
            <a:r>
              <a:rPr lang="en-US" dirty="0" smtClean="0"/>
              <a:t>                   Then   begin lock(x</a:t>
            </a:r>
            <a:r>
              <a:rPr lang="en-US" dirty="0"/>
              <a:t>)=“unlocked</a:t>
            </a:r>
            <a:r>
              <a:rPr lang="en-US" dirty="0" smtClean="0"/>
              <a:t>”;</a:t>
            </a:r>
            <a:endParaRPr lang="en-US" dirty="0"/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</a:t>
            </a:r>
            <a:r>
              <a:rPr lang="en-US" dirty="0"/>
              <a:t>wakeup one of the transaction, if any</a:t>
            </a:r>
          </a:p>
          <a:p>
            <a:pPr marL="0" indent="0" algn="l" rtl="0">
              <a:buNone/>
            </a:pPr>
            <a:r>
              <a:rPr lang="en-US" dirty="0" smtClean="0"/>
              <a:t>                                end</a:t>
            </a:r>
          </a:p>
          <a:p>
            <a:pPr marL="0" indent="0" algn="l" rtl="0">
              <a:buNone/>
            </a:pPr>
            <a:r>
              <a:rPr lang="en-US" dirty="0" smtClean="0"/>
              <a:t>                  end;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21</a:t>
            </a:fld>
            <a:endParaRPr lang="ar-SA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995936" y="1124744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348376" y="3356992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64575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745575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2800" dirty="0"/>
              <a:t>shared /</a:t>
            </a:r>
            <a:r>
              <a:rPr lang="en-US" sz="28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8927976" cy="561662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dirty="0" smtClean="0"/>
              <a:t>عند استخدام طريقة التأمين </a:t>
            </a:r>
            <a:r>
              <a:rPr lang="en-US" dirty="0"/>
              <a:t>shared /</a:t>
            </a:r>
            <a:r>
              <a:rPr lang="en-US" dirty="0" smtClean="0"/>
              <a:t>exclusive </a:t>
            </a:r>
            <a:r>
              <a:rPr lang="ar-SA" dirty="0" smtClean="0"/>
              <a:t> فيجب الالتزام بالقواعد التالية:</a:t>
            </a:r>
          </a:p>
          <a:p>
            <a:pPr marL="0" indent="0" algn="just">
              <a:buNone/>
            </a:pPr>
            <a:r>
              <a:rPr lang="ar-SA" dirty="0" smtClean="0"/>
              <a:t>1- أي معاملة </a:t>
            </a:r>
            <a:r>
              <a:rPr lang="en-US" dirty="0" smtClean="0"/>
              <a:t>T</a:t>
            </a:r>
            <a:r>
              <a:rPr lang="ar-SA" dirty="0" smtClean="0"/>
              <a:t> تستدعي عملية </a:t>
            </a:r>
            <a:r>
              <a:rPr lang="en-US" dirty="0" err="1" smtClean="0"/>
              <a:t>read_lock</a:t>
            </a:r>
            <a:r>
              <a:rPr lang="en-US" dirty="0" smtClean="0"/>
              <a:t>(x)</a:t>
            </a:r>
            <a:r>
              <a:rPr lang="ar-SA" dirty="0" smtClean="0"/>
              <a:t> </a:t>
            </a:r>
            <a:r>
              <a:rPr lang="ar-SA" dirty="0" smtClean="0"/>
              <a:t>أو</a:t>
            </a:r>
            <a:r>
              <a:rPr lang="en-US" dirty="0" err="1" smtClean="0"/>
              <a:t>write_lock</a:t>
            </a:r>
            <a:r>
              <a:rPr lang="en-US" dirty="0" smtClean="0"/>
              <a:t>(x</a:t>
            </a:r>
            <a:r>
              <a:rPr lang="en-US" dirty="0" smtClean="0"/>
              <a:t>)</a:t>
            </a:r>
            <a:r>
              <a:rPr lang="ar-SA" dirty="0" smtClean="0"/>
              <a:t> قبل أن تنفذ أي عملية قراءة </a:t>
            </a:r>
            <a:r>
              <a:rPr lang="en-US" dirty="0" err="1" smtClean="0"/>
              <a:t>read_item</a:t>
            </a:r>
            <a:r>
              <a:rPr lang="en-US" dirty="0" smtClean="0"/>
              <a:t>(x)</a:t>
            </a:r>
            <a:r>
              <a:rPr lang="ar-SA" dirty="0" smtClean="0"/>
              <a:t> .</a:t>
            </a:r>
          </a:p>
          <a:p>
            <a:pPr marL="0" indent="0" algn="just">
              <a:buNone/>
            </a:pPr>
            <a:r>
              <a:rPr lang="ar-SA" dirty="0" smtClean="0"/>
              <a:t>2- يجب </a:t>
            </a:r>
            <a:r>
              <a:rPr lang="ar-SA" dirty="0"/>
              <a:t>ان تقوم المعاملة </a:t>
            </a:r>
            <a:r>
              <a:rPr lang="en-US" dirty="0"/>
              <a:t>T </a:t>
            </a:r>
            <a:r>
              <a:rPr lang="ar-SA" dirty="0"/>
              <a:t> باستدعاء العملية </a:t>
            </a:r>
            <a:r>
              <a:rPr lang="en-US" dirty="0" err="1"/>
              <a:t>write_Lock</a:t>
            </a:r>
            <a:r>
              <a:rPr lang="en-US" dirty="0"/>
              <a:t>(x)</a:t>
            </a:r>
            <a:r>
              <a:rPr lang="ar-SA" dirty="0"/>
              <a:t> قبل أن تقوم بتنفيذ اي عملية كتابة . </a:t>
            </a:r>
          </a:p>
          <a:p>
            <a:pPr marL="0" indent="0" algn="just">
              <a:buNone/>
            </a:pPr>
            <a:r>
              <a:rPr lang="ar-SA" dirty="0" smtClean="0"/>
              <a:t>3- يجب </a:t>
            </a:r>
            <a:r>
              <a:rPr lang="ar-SA" dirty="0"/>
              <a:t>ان تقوم المعاملة </a:t>
            </a:r>
            <a:r>
              <a:rPr lang="en-US" dirty="0"/>
              <a:t>T</a:t>
            </a:r>
            <a:r>
              <a:rPr lang="ar-SA" dirty="0"/>
              <a:t> باستدعاء العملية </a:t>
            </a:r>
            <a:r>
              <a:rPr lang="en-US" dirty="0"/>
              <a:t>unlock(x)</a:t>
            </a:r>
            <a:r>
              <a:rPr lang="ar-SA" dirty="0"/>
              <a:t> بعد الانتهاء من كل عمليات القراءة والكتابة الخاصة بها . </a:t>
            </a:r>
          </a:p>
          <a:p>
            <a:pPr marL="0" indent="0" algn="just">
              <a:buNone/>
            </a:pPr>
            <a:r>
              <a:rPr lang="ar-SA" dirty="0" smtClean="0"/>
              <a:t>4- لا </a:t>
            </a:r>
            <a:r>
              <a:rPr lang="ar-SA" dirty="0"/>
              <a:t>تستطيع المعاملة </a:t>
            </a:r>
            <a:r>
              <a:rPr lang="en-US" dirty="0"/>
              <a:t>T </a:t>
            </a:r>
            <a:r>
              <a:rPr lang="ar-SA" dirty="0"/>
              <a:t> ان تستدعي العملية </a:t>
            </a:r>
            <a:r>
              <a:rPr lang="en-US" dirty="0" err="1"/>
              <a:t>read_lock</a:t>
            </a:r>
            <a:r>
              <a:rPr lang="en-US" dirty="0"/>
              <a:t>(x</a:t>
            </a:r>
            <a:r>
              <a:rPr lang="en-US" dirty="0" smtClean="0"/>
              <a:t>)</a:t>
            </a:r>
            <a:r>
              <a:rPr lang="ar-SA" dirty="0" smtClean="0"/>
              <a:t> </a:t>
            </a:r>
            <a:r>
              <a:rPr lang="ar-SA" dirty="0"/>
              <a:t>اذا كانت </a:t>
            </a:r>
            <a:r>
              <a:rPr lang="ar-SA" dirty="0" smtClean="0"/>
              <a:t> </a:t>
            </a:r>
            <a:endParaRPr lang="ar-SA" dirty="0" smtClean="0"/>
          </a:p>
          <a:p>
            <a:pPr marL="0" indent="0" algn="just">
              <a:buNone/>
            </a:pPr>
            <a:r>
              <a:rPr lang="ar-SA" dirty="0" smtClean="0"/>
              <a:t>      </a:t>
            </a:r>
            <a:r>
              <a:rPr lang="en-US" dirty="0" smtClean="0"/>
              <a:t>(</a:t>
            </a:r>
            <a:r>
              <a:rPr lang="en-US" sz="2000" dirty="0"/>
              <a:t>holds a read(shared)lock or a write(exclusive) lock on item x)</a:t>
            </a:r>
            <a:r>
              <a:rPr lang="ar-SA" sz="2000" dirty="0"/>
              <a:t> </a:t>
            </a:r>
            <a:r>
              <a:rPr lang="ar-SA" dirty="0"/>
              <a:t>.</a:t>
            </a:r>
          </a:p>
          <a:p>
            <a:pPr marL="0" indent="0" algn="just">
              <a:buNone/>
            </a:pPr>
            <a:r>
              <a:rPr lang="ar-SA" dirty="0" smtClean="0"/>
              <a:t>5- لا </a:t>
            </a:r>
            <a:r>
              <a:rPr lang="ar-SA" dirty="0"/>
              <a:t>تستطيع المعاملة </a:t>
            </a:r>
            <a:r>
              <a:rPr lang="en-US" dirty="0"/>
              <a:t>T </a:t>
            </a:r>
            <a:r>
              <a:rPr lang="ar-SA" dirty="0"/>
              <a:t> ان تستدعي العملية </a:t>
            </a:r>
            <a:r>
              <a:rPr lang="en-US" dirty="0" err="1"/>
              <a:t>write_lock</a:t>
            </a:r>
            <a:r>
              <a:rPr lang="en-US" dirty="0"/>
              <a:t>(x)</a:t>
            </a:r>
            <a:r>
              <a:rPr lang="ar-SA" dirty="0"/>
              <a:t> اذا </a:t>
            </a:r>
            <a:r>
              <a:rPr lang="ar-SA" dirty="0" smtClean="0"/>
              <a:t>كانت    </a:t>
            </a:r>
            <a:endParaRPr lang="ar-SA" dirty="0" smtClean="0"/>
          </a:p>
          <a:p>
            <a:pPr marL="0" indent="0" algn="just">
              <a:buNone/>
            </a:pPr>
            <a:r>
              <a:rPr lang="ar-SA" dirty="0" smtClean="0"/>
              <a:t>  </a:t>
            </a:r>
            <a:r>
              <a:rPr lang="en-US" dirty="0"/>
              <a:t>(</a:t>
            </a:r>
            <a:r>
              <a:rPr lang="en-US" sz="2000" dirty="0"/>
              <a:t>holds a read(shared)lock or a write(exclusive) lock on item x</a:t>
            </a:r>
            <a:r>
              <a:rPr lang="en-US" dirty="0"/>
              <a:t>)</a:t>
            </a:r>
            <a:r>
              <a:rPr lang="ar-SA" dirty="0"/>
              <a:t> .</a:t>
            </a:r>
          </a:p>
          <a:p>
            <a:pPr marL="0" indent="0" algn="just">
              <a:buNone/>
            </a:pPr>
            <a:r>
              <a:rPr lang="ar-SA" dirty="0" smtClean="0"/>
              <a:t>6-لا </a:t>
            </a:r>
            <a:r>
              <a:rPr lang="ar-SA" dirty="0"/>
              <a:t>تستطيع المعاملة </a:t>
            </a:r>
            <a:r>
              <a:rPr lang="en-US" dirty="0"/>
              <a:t>T </a:t>
            </a:r>
            <a:r>
              <a:rPr lang="ar-SA" dirty="0"/>
              <a:t> ان تستدعي العملية </a:t>
            </a:r>
            <a:r>
              <a:rPr lang="en-US" dirty="0"/>
              <a:t>unlock(x) </a:t>
            </a:r>
            <a:r>
              <a:rPr lang="ar-SA" dirty="0"/>
              <a:t> ما لم تكن </a:t>
            </a:r>
            <a:r>
              <a:rPr lang="ar-SA" dirty="0" smtClean="0"/>
              <a:t>   </a:t>
            </a:r>
            <a:endParaRPr lang="ar-SA" dirty="0" smtClean="0"/>
          </a:p>
          <a:p>
            <a:pPr marL="0" indent="0" algn="just">
              <a:buNone/>
            </a:pPr>
            <a:r>
              <a:rPr lang="ar-SA" dirty="0" smtClean="0"/>
              <a:t>       </a:t>
            </a:r>
            <a:r>
              <a:rPr lang="en-US" dirty="0" smtClean="0"/>
              <a:t>(</a:t>
            </a:r>
            <a:r>
              <a:rPr lang="en-US" sz="2000" dirty="0"/>
              <a:t>holds a </a:t>
            </a:r>
            <a:r>
              <a:rPr lang="en-US" sz="2000" dirty="0" smtClean="0"/>
              <a:t>read(shared)lock </a:t>
            </a:r>
            <a:r>
              <a:rPr lang="en-US" sz="2000" dirty="0"/>
              <a:t>or a write(exclusive) lock on item x</a:t>
            </a:r>
            <a:r>
              <a:rPr lang="en-US" dirty="0"/>
              <a:t>)</a:t>
            </a:r>
            <a:r>
              <a:rPr lang="ar-SA" dirty="0"/>
              <a:t> .</a:t>
            </a:r>
          </a:p>
          <a:p>
            <a:pPr marL="0" indent="0" algn="just">
              <a:buNone/>
            </a:pPr>
            <a:r>
              <a:rPr lang="ar-SA" dirty="0" smtClean="0"/>
              <a:t> </a:t>
            </a:r>
          </a:p>
          <a:p>
            <a:pPr marL="0" indent="0" algn="just">
              <a:buNone/>
            </a:pP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799162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70331"/>
            <a:ext cx="6965245" cy="105846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تغيير حالة التأمين (الاقفال)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4000" dirty="0" smtClean="0"/>
              <a:t> conversion of locks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416824" cy="4320480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في بعض الاحيان يكون من الافضل التنازل عن تطبيق الشرطين 4 ، 5 المذكورين انفاً بهدف تغيير حالة ال </a:t>
            </a:r>
            <a:r>
              <a:rPr lang="en-US" sz="2800" dirty="0" smtClean="0"/>
              <a:t>Lock </a:t>
            </a:r>
            <a:r>
              <a:rPr lang="ar-SA" sz="2800" dirty="0" smtClean="0"/>
              <a:t> من حالة الي اخري . </a:t>
            </a:r>
          </a:p>
          <a:p>
            <a:r>
              <a:rPr lang="ar-SA" sz="2800" dirty="0" smtClean="0"/>
              <a:t>مثلاً يمكن للمعاملة </a:t>
            </a:r>
            <a:r>
              <a:rPr lang="en-US" sz="2800" dirty="0" smtClean="0"/>
              <a:t>T </a:t>
            </a:r>
            <a:r>
              <a:rPr lang="ar-SA" sz="2800" dirty="0" smtClean="0"/>
              <a:t> ان تنفذ العملية </a:t>
            </a:r>
            <a:r>
              <a:rPr lang="en-US" sz="2800" dirty="0" err="1" smtClean="0"/>
              <a:t>read_lock</a:t>
            </a:r>
            <a:r>
              <a:rPr lang="en-US" sz="2800" dirty="0" smtClean="0"/>
              <a:t>(x)</a:t>
            </a:r>
            <a:r>
              <a:rPr lang="ar-SA" sz="2800" dirty="0" smtClean="0"/>
              <a:t> ثم تقوم بترقية حالة القفل</a:t>
            </a:r>
            <a:r>
              <a:rPr lang="en-US" sz="2800" dirty="0" smtClean="0"/>
              <a:t>(upgrade </a:t>
            </a:r>
            <a:r>
              <a:rPr lang="en-CA" sz="2800" dirty="0" smtClean="0"/>
              <a:t>the lock) </a:t>
            </a:r>
            <a:r>
              <a:rPr lang="en-US" sz="2800" dirty="0" smtClean="0"/>
              <a:t> </a:t>
            </a:r>
            <a:r>
              <a:rPr lang="ar-SA" sz="2800" dirty="0" smtClean="0"/>
              <a:t> عن طريق تنفيذ العملية 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(x)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كما يمكن للمعاملة </a:t>
            </a:r>
            <a:r>
              <a:rPr lang="en-US" sz="2800" dirty="0" smtClean="0"/>
              <a:t>T </a:t>
            </a:r>
            <a:r>
              <a:rPr lang="ar-SA" sz="2800" dirty="0" smtClean="0"/>
              <a:t> ان تنفذ العملية 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(x)</a:t>
            </a:r>
            <a:r>
              <a:rPr lang="ar-SA" sz="2800" dirty="0" smtClean="0"/>
              <a:t> ثم تقوم بانحدار لحالة القفل</a:t>
            </a:r>
            <a:r>
              <a:rPr lang="en-US" sz="2800" dirty="0" smtClean="0"/>
              <a:t>(downgrade </a:t>
            </a:r>
            <a:r>
              <a:rPr lang="en-CA" sz="2800" dirty="0" smtClean="0"/>
              <a:t>the lock) </a:t>
            </a:r>
            <a:r>
              <a:rPr lang="en-US" sz="2800" dirty="0" smtClean="0"/>
              <a:t> </a:t>
            </a:r>
            <a:r>
              <a:rPr lang="ar-SA" sz="2800" dirty="0" smtClean="0"/>
              <a:t> عن طريق تنفيذ العملية </a:t>
            </a:r>
            <a:r>
              <a:rPr lang="en-US" sz="2800" dirty="0" err="1" smtClean="0"/>
              <a:t>read_lock</a:t>
            </a:r>
            <a:r>
              <a:rPr lang="en-US" sz="2800" dirty="0" smtClean="0"/>
              <a:t>(x)</a:t>
            </a:r>
            <a:r>
              <a:rPr lang="ar-SA" sz="2800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31409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8654"/>
            <a:ext cx="8686800" cy="1210146"/>
          </a:xfrm>
        </p:spPr>
        <p:txBody>
          <a:bodyPr>
            <a:normAutofit fontScale="90000"/>
          </a:bodyPr>
          <a:lstStyle/>
          <a:p>
            <a:r>
              <a:rPr lang="ar-SA" sz="4000" dirty="0" smtClean="0"/>
              <a:t>ضمان خاصية قابلية التسلسل عن طريق تأمين المرحلتين  </a:t>
            </a:r>
            <a:br>
              <a:rPr lang="ar-SA" sz="4000" dirty="0" smtClean="0"/>
            </a:br>
            <a:r>
              <a:rPr lang="en-US" sz="3100" dirty="0" smtClean="0"/>
              <a:t>Guaranteeing </a:t>
            </a:r>
            <a:r>
              <a:rPr lang="en-US" sz="3100" dirty="0" err="1" smtClean="0"/>
              <a:t>serializability</a:t>
            </a:r>
            <a:r>
              <a:rPr lang="en-US" sz="3100" dirty="0" smtClean="0"/>
              <a:t> by two-phase </a:t>
            </a:r>
            <a:r>
              <a:rPr lang="en-US" sz="3600" dirty="0" smtClean="0"/>
              <a:t>locking</a:t>
            </a:r>
            <a:r>
              <a:rPr lang="en-US" sz="4000" dirty="0" smtClean="0"/>
              <a:t>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488832" cy="4176464"/>
          </a:xfrm>
        </p:spPr>
        <p:txBody>
          <a:bodyPr>
            <a:normAutofit/>
          </a:bodyPr>
          <a:lstStyle/>
          <a:p>
            <a:r>
              <a:rPr lang="ar-SA" dirty="0" smtClean="0"/>
              <a:t>يقال عن المعاملة </a:t>
            </a:r>
            <a:r>
              <a:rPr lang="en-US" dirty="0" smtClean="0"/>
              <a:t>T</a:t>
            </a:r>
            <a:r>
              <a:rPr lang="ar-SA" dirty="0" smtClean="0"/>
              <a:t> انها تتبع  </a:t>
            </a:r>
            <a:r>
              <a:rPr lang="en-US" dirty="0" smtClean="0"/>
              <a:t>two-phase protocol </a:t>
            </a:r>
            <a:r>
              <a:rPr lang="ar-SA" dirty="0" smtClean="0"/>
              <a:t> اذا كانت جميع عمليات القفل </a:t>
            </a:r>
            <a:r>
              <a:rPr lang="en-US" dirty="0" smtClean="0"/>
              <a:t>(read _lock , </a:t>
            </a:r>
            <a:r>
              <a:rPr lang="en-US" dirty="0" err="1" smtClean="0"/>
              <a:t>write_lock</a:t>
            </a:r>
            <a:r>
              <a:rPr lang="en-US" dirty="0" smtClean="0"/>
              <a:t>)</a:t>
            </a:r>
            <a:r>
              <a:rPr lang="ar-SA" dirty="0" smtClean="0"/>
              <a:t> تسبق اول عملية </a:t>
            </a:r>
            <a:r>
              <a:rPr lang="en-US" dirty="0" smtClean="0"/>
              <a:t>unlock</a:t>
            </a:r>
            <a:r>
              <a:rPr lang="ar-SA" dirty="0" smtClean="0"/>
              <a:t> في المعاملة </a:t>
            </a:r>
            <a:r>
              <a:rPr lang="en-CA" dirty="0" smtClean="0"/>
              <a:t>T</a:t>
            </a:r>
            <a:r>
              <a:rPr lang="en-US" dirty="0" smtClean="0"/>
              <a:t> </a:t>
            </a:r>
            <a:r>
              <a:rPr lang="ar-SA" dirty="0" smtClean="0"/>
              <a:t> . </a:t>
            </a:r>
          </a:p>
          <a:p>
            <a:r>
              <a:rPr lang="ar-SA" dirty="0" smtClean="0"/>
              <a:t>هذه النوع من المعاملات يمكن أن يقسم الى مرحلتين :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مرحلة النمو</a:t>
            </a:r>
            <a:r>
              <a:rPr lang="en-US" dirty="0" smtClean="0"/>
              <a:t>Expanding (growing) phase </a:t>
            </a:r>
            <a:r>
              <a:rPr lang="ar-SA" dirty="0" smtClean="0"/>
              <a:t> : خلال هذه المرحلة تكتسب المعاملة </a:t>
            </a:r>
            <a:r>
              <a:rPr lang="en-US" dirty="0" smtClean="0"/>
              <a:t>(locks ) </a:t>
            </a:r>
            <a:r>
              <a:rPr lang="ar-SA" dirty="0" smtClean="0"/>
              <a:t> جديدة على عناصر قاعدة البيانات ولايمكن اطلاق </a:t>
            </a:r>
            <a:r>
              <a:rPr lang="en-US" dirty="0" smtClean="0"/>
              <a:t>(unlock)</a:t>
            </a:r>
            <a:r>
              <a:rPr lang="ar-SA" dirty="0" smtClean="0"/>
              <a:t> أيً منها خلال هذه المرحلة . 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مرحلة التقليص </a:t>
            </a:r>
            <a:r>
              <a:rPr lang="en-US" dirty="0" smtClean="0"/>
              <a:t>shrinking phase</a:t>
            </a:r>
            <a:r>
              <a:rPr lang="ar-SA" dirty="0" smtClean="0"/>
              <a:t>: وخلالها يتم اطلاق </a:t>
            </a:r>
            <a:r>
              <a:rPr lang="en-US" dirty="0" smtClean="0"/>
              <a:t>(unlock)</a:t>
            </a:r>
            <a:r>
              <a:rPr lang="ar-SA" dirty="0" smtClean="0"/>
              <a:t> لاي من الأقفال التي اكتسبتها على عناصر قاعدة البيانات و لا يتم اكتساب اقفال </a:t>
            </a:r>
            <a:r>
              <a:rPr lang="en-US" dirty="0" smtClean="0"/>
              <a:t>(locks)</a:t>
            </a:r>
            <a:r>
              <a:rPr lang="ar-SA" dirty="0" smtClean="0"/>
              <a:t> جديدة. 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101986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51" y="548680"/>
            <a:ext cx="7560840" cy="5184576"/>
          </a:xfrm>
        </p:spPr>
        <p:txBody>
          <a:bodyPr/>
          <a:lstStyle/>
          <a:p>
            <a:pPr marL="0" indent="0" algn="l" rtl="0">
              <a:buNone/>
            </a:pPr>
            <a:r>
              <a:rPr lang="ar-SA" dirty="0" smtClean="0"/>
              <a:t>   </a:t>
            </a:r>
            <a:r>
              <a:rPr lang="en-US" dirty="0" smtClean="0"/>
              <a:t>                                                    </a:t>
            </a:r>
            <a:endParaRPr lang="ar-SA" dirty="0"/>
          </a:p>
          <a:p>
            <a:pPr marL="0" indent="0" algn="l" rtl="0">
              <a:buNone/>
            </a:pPr>
            <a:endParaRPr lang="ar-SA" dirty="0" smtClean="0"/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endParaRPr lang="ar-SA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25</a:t>
            </a:fld>
            <a:endParaRPr lang="ar-SA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495452"/>
              </p:ext>
            </p:extLst>
          </p:nvPr>
        </p:nvGraphicFramePr>
        <p:xfrm>
          <a:off x="1043608" y="343393"/>
          <a:ext cx="3600400" cy="396647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99104"/>
                <a:gridCol w="1801296"/>
              </a:tblGrid>
              <a:tr h="52223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169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(x)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(y);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y:=x+y;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  <a:endParaRPr lang="ar-SA" sz="2000" dirty="0" smtClean="0"/>
                    </a:p>
                    <a:p>
                      <a:pPr algn="l" rtl="0"/>
                      <a:endParaRPr lang="en-US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(y)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(x);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x:=x+y;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043608" y="2132856"/>
            <a:ext cx="0" cy="19442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1560" y="2852936"/>
            <a:ext cx="553998" cy="923330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en-US" sz="2400" b="1" dirty="0" smtClean="0"/>
              <a:t>Time</a:t>
            </a:r>
            <a:endParaRPr lang="ar-SA" sz="24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183273"/>
              </p:ext>
            </p:extLst>
          </p:nvPr>
        </p:nvGraphicFramePr>
        <p:xfrm>
          <a:off x="4860032" y="188640"/>
          <a:ext cx="3528392" cy="549047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09464"/>
                <a:gridCol w="1818928"/>
              </a:tblGrid>
              <a:tr h="52223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169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(x)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(y);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y:=x+y;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  <a:endParaRPr lang="ar-SA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ar-SA" sz="2000" dirty="0" smtClean="0"/>
                    </a:p>
                    <a:p>
                      <a:pPr algn="l" rtl="0"/>
                      <a:endParaRPr lang="ar-SA" sz="2000" dirty="0" smtClean="0"/>
                    </a:p>
                    <a:p>
                      <a:pPr algn="l" rtl="0"/>
                      <a:endParaRPr lang="ar-SA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(x);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x:=x+y;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  <a:endParaRPr lang="ar-SA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88559" y="4509120"/>
            <a:ext cx="3611433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 smtClean="0"/>
              <a:t>Initial </a:t>
            </a:r>
            <a:r>
              <a:rPr lang="en-US" sz="2000" dirty="0" err="1" smtClean="0"/>
              <a:t>values:x</a:t>
            </a:r>
            <a:r>
              <a:rPr lang="en-US" sz="2000" dirty="0" smtClean="0"/>
              <a:t>=20,y=30</a:t>
            </a:r>
          </a:p>
          <a:p>
            <a:pPr algn="l" rtl="0"/>
            <a:r>
              <a:rPr lang="en-US" sz="2000" dirty="0" smtClean="0"/>
              <a:t>Result serial schedule T1 followed by T2:X=50,Y=80</a:t>
            </a:r>
          </a:p>
          <a:p>
            <a:pPr algn="l" rtl="0"/>
            <a:r>
              <a:rPr lang="en-US" sz="2000" dirty="0" smtClean="0"/>
              <a:t>Result of </a:t>
            </a:r>
            <a:r>
              <a:rPr lang="en-US" sz="2000" dirty="0"/>
              <a:t>serial schedule </a:t>
            </a:r>
            <a:r>
              <a:rPr lang="en-US" sz="2000" dirty="0" smtClean="0"/>
              <a:t>T2 </a:t>
            </a:r>
            <a:r>
              <a:rPr lang="en-US" sz="2000" dirty="0"/>
              <a:t>followed by </a:t>
            </a:r>
            <a:r>
              <a:rPr lang="en-US" sz="2000" dirty="0" smtClean="0"/>
              <a:t>T1:X=70,Y=50</a:t>
            </a:r>
            <a:endParaRPr lang="en-US" sz="2000" dirty="0"/>
          </a:p>
          <a:p>
            <a:pPr algn="l" rtl="0"/>
            <a:endParaRPr lang="ar-SA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220072" y="5733256"/>
            <a:ext cx="273630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/>
              <a:t>Result </a:t>
            </a:r>
            <a:r>
              <a:rPr lang="en-US" sz="2000" dirty="0" smtClean="0"/>
              <a:t>of  </a:t>
            </a:r>
            <a:r>
              <a:rPr lang="en-US" sz="2000" dirty="0"/>
              <a:t>schedule </a:t>
            </a:r>
            <a:r>
              <a:rPr lang="en-US" sz="2000" dirty="0" smtClean="0"/>
              <a:t>S; X=50,Y=50</a:t>
            </a:r>
          </a:p>
          <a:p>
            <a:pPr algn="l" rtl="0"/>
            <a:r>
              <a:rPr lang="en-US" sz="2000" dirty="0" smtClean="0"/>
              <a:t>(</a:t>
            </a:r>
            <a:r>
              <a:rPr lang="en-US" sz="2000" dirty="0" err="1" smtClean="0"/>
              <a:t>nonserializable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6443045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052736"/>
            <a:ext cx="7200800" cy="4670333"/>
          </a:xfrm>
        </p:spPr>
        <p:txBody>
          <a:bodyPr>
            <a:normAutofit/>
          </a:bodyPr>
          <a:lstStyle/>
          <a:p>
            <a:r>
              <a:rPr lang="ar-SA" sz="2800" dirty="0" smtClean="0"/>
              <a:t>المعاملتين </a:t>
            </a:r>
            <a:r>
              <a:rPr lang="en-US" sz="2800" dirty="0" smtClean="0"/>
              <a:t>T1</a:t>
            </a:r>
            <a:r>
              <a:rPr lang="ar-SA" sz="2800" dirty="0" smtClean="0"/>
              <a:t> و </a:t>
            </a:r>
            <a:r>
              <a:rPr lang="en-US" sz="2800" dirty="0" smtClean="0"/>
              <a:t>T2</a:t>
            </a:r>
            <a:r>
              <a:rPr lang="ar-SA" sz="2800" dirty="0" smtClean="0"/>
              <a:t> الموضحتين في الجدول السابق لا تتبع </a:t>
            </a:r>
            <a:r>
              <a:rPr lang="en-US" sz="2800" dirty="0" err="1" smtClean="0"/>
              <a:t>two_phase</a:t>
            </a:r>
            <a:r>
              <a:rPr lang="en-US" sz="2800" dirty="0" smtClean="0"/>
              <a:t> protocols</a:t>
            </a:r>
            <a:r>
              <a:rPr lang="ar-SA" sz="2800" dirty="0" smtClean="0"/>
              <a:t> لان عملية 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(x)</a:t>
            </a:r>
            <a:r>
              <a:rPr lang="ar-SA" sz="2800" dirty="0" smtClean="0"/>
              <a:t> تلي عملية </a:t>
            </a:r>
            <a:r>
              <a:rPr lang="en-US" sz="2800" dirty="0" smtClean="0"/>
              <a:t>unlock(y)</a:t>
            </a:r>
            <a:r>
              <a:rPr lang="ar-SA" sz="2800" dirty="0" smtClean="0"/>
              <a:t> في المعاملة </a:t>
            </a:r>
            <a:r>
              <a:rPr lang="en-US" sz="2800" dirty="0" smtClean="0"/>
              <a:t>T1</a:t>
            </a:r>
            <a:r>
              <a:rPr lang="ar-SA" sz="2800" dirty="0" smtClean="0"/>
              <a:t> ، وبالمثل فان عملية ال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(y)</a:t>
            </a:r>
            <a:r>
              <a:rPr lang="ar-SA" sz="2800" dirty="0" smtClean="0"/>
              <a:t> تلي عملية ال </a:t>
            </a:r>
            <a:r>
              <a:rPr lang="en-US" sz="2800" dirty="0" smtClean="0"/>
              <a:t>unlock(x)</a:t>
            </a:r>
            <a:r>
              <a:rPr lang="ar-SA" sz="2800" dirty="0" smtClean="0"/>
              <a:t>في المعاملة </a:t>
            </a:r>
            <a:r>
              <a:rPr lang="en-US" sz="2800" dirty="0" smtClean="0"/>
              <a:t>T2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اذا قمنا بفرض ال</a:t>
            </a:r>
            <a:r>
              <a:rPr lang="en-US" sz="2800" dirty="0" smtClean="0"/>
              <a:t> </a:t>
            </a:r>
            <a:r>
              <a:rPr lang="en-US" sz="2800" dirty="0" err="1" smtClean="0"/>
              <a:t>two_phase</a:t>
            </a:r>
            <a:r>
              <a:rPr lang="en-US" sz="2800" dirty="0" smtClean="0"/>
              <a:t> protocols</a:t>
            </a:r>
            <a:r>
              <a:rPr lang="ar-SA" sz="2800" dirty="0" smtClean="0"/>
              <a:t> فانه يمكن اعادة كتابة المعاملتين </a:t>
            </a:r>
            <a:r>
              <a:rPr lang="en-US" sz="2800" dirty="0" smtClean="0"/>
              <a:t>T1</a:t>
            </a:r>
            <a:r>
              <a:rPr lang="ar-SA" sz="2800" dirty="0" smtClean="0"/>
              <a:t> و </a:t>
            </a:r>
            <a:r>
              <a:rPr lang="en-US" sz="2800" dirty="0" smtClean="0"/>
              <a:t>T2</a:t>
            </a:r>
            <a:r>
              <a:rPr lang="ar-SA" sz="2800" dirty="0" smtClean="0"/>
              <a:t> الى </a:t>
            </a:r>
            <a:r>
              <a:rPr lang="en-US" sz="2800" dirty="0" smtClean="0"/>
              <a:t>T1’</a:t>
            </a:r>
            <a:r>
              <a:rPr lang="ar-SA" sz="2800" dirty="0" smtClean="0"/>
              <a:t> و </a:t>
            </a:r>
            <a:r>
              <a:rPr lang="en-US" sz="2800" dirty="0" smtClean="0"/>
              <a:t>T2’</a:t>
            </a:r>
            <a:r>
              <a:rPr lang="ar-SA" sz="2800" dirty="0" smtClean="0"/>
              <a:t>كما في الجدول التالي : </a:t>
            </a:r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163998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51" y="620688"/>
            <a:ext cx="7560840" cy="5184576"/>
          </a:xfrm>
        </p:spPr>
        <p:txBody>
          <a:bodyPr/>
          <a:lstStyle/>
          <a:p>
            <a:pPr marL="0" indent="0" algn="l" rtl="0">
              <a:buNone/>
            </a:pPr>
            <a:r>
              <a:rPr lang="ar-SA" dirty="0" smtClean="0"/>
              <a:t>   </a:t>
            </a:r>
            <a:r>
              <a:rPr lang="en-US" dirty="0" smtClean="0"/>
              <a:t>                                                    c</a:t>
            </a:r>
            <a:endParaRPr lang="ar-SA" dirty="0"/>
          </a:p>
          <a:p>
            <a:pPr marL="0" indent="0" algn="l" rtl="0">
              <a:buNone/>
            </a:pPr>
            <a:endParaRPr lang="ar-SA" dirty="0" smtClean="0"/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endParaRPr lang="ar-SA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27</a:t>
            </a:fld>
            <a:endParaRPr lang="ar-SA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440193"/>
              </p:ext>
            </p:extLst>
          </p:nvPr>
        </p:nvGraphicFramePr>
        <p:xfrm>
          <a:off x="1530816" y="1052736"/>
          <a:ext cx="2298224" cy="3600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98224"/>
              </a:tblGrid>
              <a:tr h="52223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T1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Franklin Gothic Book"/>
                        </a:rPr>
                        <a:t>’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169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(y)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(x);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unlock(y);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x:=x+y;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39145"/>
              </p:ext>
            </p:extLst>
          </p:nvPr>
        </p:nvGraphicFramePr>
        <p:xfrm>
          <a:off x="4506024" y="1052736"/>
          <a:ext cx="2298224" cy="3600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98224"/>
              </a:tblGrid>
              <a:tr h="52223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2’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169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(x)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(y);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y:=x+y;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835696" y="5157192"/>
            <a:ext cx="5040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المعاملتين يتبعا الـ </a:t>
            </a:r>
            <a:r>
              <a:rPr lang="en-US" dirty="0" err="1" smtClean="0"/>
              <a:t>two_phase</a:t>
            </a:r>
            <a:r>
              <a:rPr lang="en-US" dirty="0" smtClean="0"/>
              <a:t> locking  </a:t>
            </a:r>
            <a:r>
              <a:rPr lang="en-US" dirty="0"/>
              <a:t>protocols</a:t>
            </a:r>
            <a:r>
              <a:rPr lang="ar-S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0327355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15813"/>
            <a:ext cx="8229600" cy="586551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ar-SA" dirty="0" smtClean="0"/>
              <a:t>في الجدول السابق لأن </a:t>
            </a:r>
            <a:r>
              <a:rPr lang="en-US" dirty="0" smtClean="0"/>
              <a:t>T1’</a:t>
            </a:r>
            <a:r>
              <a:rPr lang="ar-SA" dirty="0" smtClean="0"/>
              <a:t> تنفذ العملية </a:t>
            </a:r>
            <a:r>
              <a:rPr lang="en-US" dirty="0" err="1" smtClean="0"/>
              <a:t>write_lock</a:t>
            </a:r>
            <a:r>
              <a:rPr lang="en-US" dirty="0" smtClean="0"/>
              <a:t>(x)</a:t>
            </a:r>
            <a:r>
              <a:rPr lang="ar-SA" dirty="0" smtClean="0"/>
              <a:t> قبل ان تنفذ عملية </a:t>
            </a:r>
            <a:r>
              <a:rPr lang="en-US" dirty="0" smtClean="0"/>
              <a:t>unlock (y) </a:t>
            </a:r>
            <a:r>
              <a:rPr lang="ar-SA" dirty="0" smtClean="0"/>
              <a:t> ، لذلك عندما تريد المعاملة </a:t>
            </a:r>
            <a:r>
              <a:rPr lang="en-US" dirty="0" smtClean="0"/>
              <a:t>T2’ </a:t>
            </a:r>
            <a:r>
              <a:rPr lang="ar-SA" dirty="0" smtClean="0"/>
              <a:t> تنفيذ عملية </a:t>
            </a:r>
            <a:r>
              <a:rPr lang="en-US" dirty="0" err="1" smtClean="0"/>
              <a:t>read_lock</a:t>
            </a:r>
            <a:r>
              <a:rPr lang="en-US" dirty="0" smtClean="0"/>
              <a:t>(x) </a:t>
            </a:r>
            <a:r>
              <a:rPr lang="ar-SA" dirty="0" smtClean="0"/>
              <a:t> يجب أن تنتظر الى أن تقوم </a:t>
            </a:r>
            <a:r>
              <a:rPr lang="en-US" dirty="0" smtClean="0"/>
              <a:t>T1’</a:t>
            </a:r>
            <a:r>
              <a:rPr lang="ar-SA" dirty="0" smtClean="0"/>
              <a:t> بفتح العنصر </a:t>
            </a:r>
            <a:r>
              <a:rPr lang="en-US" dirty="0" smtClean="0"/>
              <a:t>x</a:t>
            </a:r>
            <a:r>
              <a:rPr lang="ar-SA" dirty="0" smtClean="0"/>
              <a:t> عن طريق تنفيذ العملية </a:t>
            </a:r>
            <a:r>
              <a:rPr lang="en-US" dirty="0" smtClean="0"/>
              <a:t>unlock (x)</a:t>
            </a:r>
            <a:r>
              <a:rPr lang="ar-SA" dirty="0" smtClean="0"/>
              <a:t> .</a:t>
            </a:r>
          </a:p>
          <a:p>
            <a:r>
              <a:rPr lang="ar-SA" dirty="0" smtClean="0"/>
              <a:t>يمكن بسهولة اثبات ان كل جدول معاملات يتبع </a:t>
            </a:r>
            <a:r>
              <a:rPr lang="en-US" dirty="0" smtClean="0"/>
              <a:t>Two-phase locking protocol</a:t>
            </a:r>
            <a:r>
              <a:rPr lang="ar-SA" dirty="0" smtClean="0"/>
              <a:t> فان هذا الجدول يكون قابل للتسلسل </a:t>
            </a:r>
            <a:r>
              <a:rPr lang="en-US" dirty="0" smtClean="0"/>
              <a:t>(</a:t>
            </a:r>
            <a:r>
              <a:rPr lang="en-US" dirty="0" err="1" smtClean="0"/>
              <a:t>serilaizable</a:t>
            </a:r>
            <a:r>
              <a:rPr lang="en-US" dirty="0" smtClean="0"/>
              <a:t>)</a:t>
            </a:r>
            <a:r>
              <a:rPr lang="ar-SA" dirty="0"/>
              <a:t> </a:t>
            </a:r>
            <a:r>
              <a:rPr lang="ar-SA" dirty="0" smtClean="0"/>
              <a:t>(دون الحاجة الى اجراء الاختبار) </a:t>
            </a:r>
          </a:p>
          <a:p>
            <a:r>
              <a:rPr lang="en-US" dirty="0" err="1" smtClean="0"/>
              <a:t>Two_phase</a:t>
            </a:r>
            <a:r>
              <a:rPr lang="en-US" dirty="0" smtClean="0"/>
              <a:t> locking</a:t>
            </a:r>
            <a:r>
              <a:rPr lang="ar-SA" dirty="0" smtClean="0"/>
              <a:t> قد تحد من تزامن المعاملات في الجدول لان أي معاملة </a:t>
            </a:r>
            <a:r>
              <a:rPr lang="en-US" dirty="0" smtClean="0"/>
              <a:t>T</a:t>
            </a:r>
            <a:r>
              <a:rPr lang="ar-SA" dirty="0" smtClean="0"/>
              <a:t> لا تستطيع ان تطلق العنصر </a:t>
            </a:r>
            <a:r>
              <a:rPr lang="en-US" dirty="0" smtClean="0"/>
              <a:t>X</a:t>
            </a:r>
            <a:r>
              <a:rPr lang="ar-SA" dirty="0" smtClean="0"/>
              <a:t> بعد ان تستخدمه اذا كانت </a:t>
            </a:r>
            <a:r>
              <a:rPr lang="en-US" dirty="0" smtClean="0"/>
              <a:t>T</a:t>
            </a:r>
            <a:r>
              <a:rPr lang="ar-SA" dirty="0" smtClean="0"/>
              <a:t> تحتاج الى قفل عنصر  اضافي </a:t>
            </a:r>
            <a:r>
              <a:rPr lang="en-US" dirty="0" smtClean="0"/>
              <a:t>y</a:t>
            </a:r>
            <a:r>
              <a:rPr lang="ar-SA" dirty="0" smtClean="0"/>
              <a:t> مثلاً . </a:t>
            </a:r>
          </a:p>
          <a:p>
            <a:r>
              <a:rPr lang="ar-SA" dirty="0" smtClean="0"/>
              <a:t>يتم قفل العنصر </a:t>
            </a:r>
            <a:r>
              <a:rPr lang="en-US" dirty="0" smtClean="0"/>
              <a:t>X</a:t>
            </a:r>
            <a:r>
              <a:rPr lang="ar-SA" dirty="0" smtClean="0"/>
              <a:t> الي ان يتم قفل جميع العناصر التي قد تحتاج المعاملة </a:t>
            </a:r>
            <a:r>
              <a:rPr lang="en-US" dirty="0" smtClean="0"/>
              <a:t>T </a:t>
            </a:r>
            <a:r>
              <a:rPr lang="ar-SA" dirty="0" smtClean="0"/>
              <a:t> الى قراءتها أو كتابتها وعندها فقط يمكن اطلاق العنصر </a:t>
            </a:r>
            <a:r>
              <a:rPr lang="en-US" dirty="0" smtClean="0"/>
              <a:t>X</a:t>
            </a:r>
            <a:r>
              <a:rPr lang="ar-SA" dirty="0" smtClean="0"/>
              <a:t>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91192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229600" cy="564949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ar-SA" sz="3200" dirty="0"/>
              <a:t>في هذه الاثناء اذا </a:t>
            </a:r>
            <a:r>
              <a:rPr lang="ar-SA" sz="3200" dirty="0" smtClean="0"/>
              <a:t>ما احتاجت </a:t>
            </a:r>
            <a:r>
              <a:rPr lang="ar-SA" sz="3200" dirty="0"/>
              <a:t>معاملات أخرى </a:t>
            </a:r>
            <a:r>
              <a:rPr lang="ar-SA" sz="3200" dirty="0" smtClean="0"/>
              <a:t>الوصول </a:t>
            </a:r>
            <a:r>
              <a:rPr lang="ar-SA" sz="3200" dirty="0"/>
              <a:t>الى </a:t>
            </a:r>
            <a:r>
              <a:rPr lang="en-CA" sz="3200" dirty="0"/>
              <a:t>x</a:t>
            </a:r>
            <a:r>
              <a:rPr lang="en-US" sz="3200" dirty="0"/>
              <a:t> </a:t>
            </a:r>
            <a:r>
              <a:rPr lang="ar-SA" sz="3200" dirty="0"/>
              <a:t> فانها تنظر الى ان يتم اطلاق </a:t>
            </a:r>
            <a:r>
              <a:rPr lang="en-US" sz="3200" dirty="0"/>
              <a:t>X</a:t>
            </a:r>
            <a:r>
              <a:rPr lang="ar-SA" sz="3200" dirty="0"/>
              <a:t> .</a:t>
            </a:r>
          </a:p>
          <a:p>
            <a:r>
              <a:rPr lang="ar-SA" sz="3200" dirty="0"/>
              <a:t>اذا تم تأمين (قفل) العنصر</a:t>
            </a:r>
            <a:r>
              <a:rPr lang="en-US" sz="3200" dirty="0"/>
              <a:t>y</a:t>
            </a:r>
            <a:r>
              <a:rPr lang="ar-SA" sz="3200" dirty="0"/>
              <a:t> مبكراً قبل الحوجة اليه من قبل المعاملة </a:t>
            </a:r>
            <a:r>
              <a:rPr lang="en-US" sz="3200" dirty="0"/>
              <a:t>T</a:t>
            </a:r>
            <a:r>
              <a:rPr lang="ar-SA" sz="3200" dirty="0"/>
              <a:t> فان بقية المعاملات تنتظرايضاً  الى ان يتم اطلاقه </a:t>
            </a:r>
          </a:p>
          <a:p>
            <a:r>
              <a:rPr lang="ar-SA" sz="3200" dirty="0"/>
              <a:t>تكون عملية الانتظار هذه ثمناً لضمان ال </a:t>
            </a:r>
            <a:r>
              <a:rPr lang="en-US" sz="3200" dirty="0" err="1"/>
              <a:t>serializablity</a:t>
            </a:r>
            <a:r>
              <a:rPr lang="en-US" sz="3200" dirty="0"/>
              <a:t> </a:t>
            </a:r>
            <a:r>
              <a:rPr lang="ar-SA" sz="3200" dirty="0"/>
              <a:t> لجميع الجداول دون الحاجة الى اجراء اختبار قابلية التسلسل على الجداول نفسها . </a:t>
            </a:r>
          </a:p>
          <a:p>
            <a:endParaRPr lang="ar-SA" sz="3200" dirty="0"/>
          </a:p>
          <a:p>
            <a:pPr marL="0" indent="0">
              <a:buNone/>
            </a:pPr>
            <a:endParaRPr lang="ar-SA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9908212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600" dirty="0" smtClean="0"/>
              <a:t>الاختبار القصير يوم السبت الساعة 8 جناح ب , في المحاضرات </a:t>
            </a:r>
            <a:r>
              <a:rPr lang="en-US" sz="3600" dirty="0" smtClean="0"/>
              <a:t>: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ar-SA" sz="3600" dirty="0" smtClean="0"/>
              <a:t>الثانية -الثالثة (</a:t>
            </a:r>
            <a:r>
              <a:rPr lang="en-US" sz="3600" dirty="0" smtClean="0"/>
              <a:t>PL/SQL</a:t>
            </a:r>
            <a:r>
              <a:rPr lang="ar-SA" sz="3600" dirty="0" smtClean="0"/>
              <a:t>) والرابعة (ادارة المعاملات)</a:t>
            </a:r>
            <a:endParaRPr lang="ar-SA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30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19216275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6447</TotalTime>
  <Words>2301</Words>
  <Application>Microsoft Office PowerPoint</Application>
  <PresentationFormat>On-screen Show (4:3)</PresentationFormat>
  <Paragraphs>284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Pushpin</vt:lpstr>
      <vt:lpstr>Modèle par défaut</vt:lpstr>
      <vt:lpstr>PowerPoint Presentation</vt:lpstr>
      <vt:lpstr>PowerPoint Presentation</vt:lpstr>
      <vt:lpstr>التحكم التزامني</vt:lpstr>
      <vt:lpstr>تقنيات التحكم التزامني</vt:lpstr>
      <vt:lpstr>PowerPoint Presentation</vt:lpstr>
      <vt:lpstr>تقنيات تامين المرحلتين</vt:lpstr>
      <vt:lpstr>أنواع التأمينات وجداول التأمين Types of locks and system lock tables</vt:lpstr>
      <vt:lpstr>1-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تأمين المشاركة الحصرية shared /exclusive(or read/write)lock</vt:lpstr>
      <vt:lpstr>تابع:تأمين المشاركة الحصرية shared /exclusive(or read/write)lock</vt:lpstr>
      <vt:lpstr>تأمين المشاركة الحصرية shared /exclusive(or read/write)lock</vt:lpstr>
      <vt:lpstr>تأمين المشاركة الحصرية shared /exclusive(or read/write)lock</vt:lpstr>
      <vt:lpstr>تأمين المشاركة الحصرية shared /exclusive(or read/write)lock</vt:lpstr>
      <vt:lpstr>PowerPoint Presentation</vt:lpstr>
      <vt:lpstr>PowerPoint Presentation</vt:lpstr>
      <vt:lpstr>تأمين المشاركة الحصرية shared /exclusive(or read/write)lock</vt:lpstr>
      <vt:lpstr>تغيير حالة التأمين (الاقفال)   conversion of locks</vt:lpstr>
      <vt:lpstr>ضمان خاصية قابلية التسلسل عن طريق تأمين المرحلتين   Guaranteeing serializability by two-phase locking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التطبيع (التسوية )</dc:title>
  <dc:creator>Dell</dc:creator>
  <cp:lastModifiedBy>lenda</cp:lastModifiedBy>
  <cp:revision>459</cp:revision>
  <dcterms:created xsi:type="dcterms:W3CDTF">2012-02-05T07:11:26Z</dcterms:created>
  <dcterms:modified xsi:type="dcterms:W3CDTF">2012-04-02T23:06:55Z</dcterms:modified>
</cp:coreProperties>
</file>