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03" r:id="rId3"/>
    <p:sldId id="304" r:id="rId4"/>
    <p:sldId id="315" r:id="rId5"/>
    <p:sldId id="305" r:id="rId6"/>
    <p:sldId id="307" r:id="rId7"/>
    <p:sldId id="321" r:id="rId8"/>
    <p:sldId id="317" r:id="rId9"/>
    <p:sldId id="322" r:id="rId10"/>
    <p:sldId id="323" r:id="rId11"/>
    <p:sldId id="324" r:id="rId12"/>
    <p:sldId id="325" r:id="rId13"/>
    <p:sldId id="326" r:id="rId14"/>
    <p:sldId id="270" r:id="rId15"/>
    <p:sldId id="327" r:id="rId16"/>
    <p:sldId id="328" r:id="rId17"/>
    <p:sldId id="329" r:id="rId18"/>
    <p:sldId id="330" r:id="rId19"/>
    <p:sldId id="316" r:id="rId20"/>
    <p:sldId id="331" r:id="rId21"/>
    <p:sldId id="332" r:id="rId22"/>
    <p:sldId id="333" r:id="rId23"/>
    <p:sldId id="334" r:id="rId24"/>
    <p:sldId id="335" r:id="rId25"/>
    <p:sldId id="318" r:id="rId26"/>
    <p:sldId id="319" r:id="rId27"/>
    <p:sldId id="309" r:id="rId28"/>
    <p:sldId id="310" r:id="rId29"/>
    <p:sldId id="313" r:id="rId30"/>
    <p:sldId id="337" r:id="rId31"/>
    <p:sldId id="338" r:id="rId32"/>
  </p:sldIdLst>
  <p:sldSz cx="9144000" cy="6858000" type="screen4x3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fld id="{630212A9-5A0C-461A-927C-AE9B46B4F87B}" type="datetimeFigureOut">
              <a:rPr lang="ar-SA"/>
              <a:pPr/>
              <a:t>16/05/1433</a:t>
            </a:fld>
            <a:endParaRPr lang="en-CA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fld id="{EDEC3FA7-589D-4496-BC62-4E0A53CAE201}" type="slidenum">
              <a:rPr lang="ar-S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399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3D9C48-8FBE-4CE7-9961-9DDFFE6B16A3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903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4DB729-D64D-492A-89D4-C225F5D484A1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080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5EC44-270B-4B21-9F8B-A3EFD8C52EC2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910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2F0A5D-F862-4F67-861C-80D6D9048D11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377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48E144-37FE-4F04-8A37-F50339315FBB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986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E05963-E512-42FD-AECE-15699CF5227A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59475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40A9EA-8BE9-4FEB-9284-18282A7E6C1A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0129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A941-A1BF-4A02-94FB-C5B4F6EC7D55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798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F1DF37-30E6-46D8-8D37-C54A283C8A43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061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5F01AA-8775-4D75-A912-BB250E8152E4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5739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1BA4-F3F6-4D32-B77D-BB7AF4DD3553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9148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6162C3-63A9-47BF-8A5A-55C10F676D62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60023243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5B3257B9-E400-4340-9B83-EFA82A1E3CCA}" type="slidenum">
              <a:rPr lang="ar-SA"/>
              <a:pPr/>
              <a:t>‹#›</a:t>
            </a:fld>
            <a:endParaRPr lang="fr-CA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54163"/>
            <a:ext cx="7772400" cy="1470025"/>
          </a:xfrm>
        </p:spPr>
        <p:txBody>
          <a:bodyPr/>
          <a:lstStyle/>
          <a:p>
            <a:pPr eaLnBrk="1" hangingPunct="1"/>
            <a:r>
              <a:rPr lang="en-US" sz="11500" b="1" dirty="0" smtClean="0">
                <a:solidFill>
                  <a:schemeClr val="tx1"/>
                </a:solidFill>
              </a:rPr>
              <a:t>Cursors</a:t>
            </a:r>
            <a:br>
              <a:rPr lang="en-US" sz="11500" b="1" dirty="0" smtClean="0">
                <a:solidFill>
                  <a:schemeClr val="tx1"/>
                </a:solidFill>
              </a:rPr>
            </a:br>
            <a:r>
              <a:rPr lang="ar-SA" sz="11500" b="1" dirty="0" smtClean="0">
                <a:solidFill>
                  <a:schemeClr val="tx1"/>
                </a:solidFill>
              </a:rPr>
              <a:t>تابع محاضرة 9</a:t>
            </a:r>
            <a:endParaRPr lang="fr-CA" sz="115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cursors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mtClean="0"/>
              <a:t>A cursor is a work area used by Oracle for processing multiple rows returned by the query . </a:t>
            </a:r>
          </a:p>
          <a:p>
            <a:pPr>
              <a:lnSpc>
                <a:spcPct val="90000"/>
              </a:lnSpc>
            </a:pPr>
            <a:r>
              <a:rPr lang="en-CA" smtClean="0"/>
              <a:t>It keeps track of witch row is currently being processed .</a:t>
            </a:r>
          </a:p>
          <a:p>
            <a:pPr>
              <a:lnSpc>
                <a:spcPct val="90000"/>
              </a:lnSpc>
            </a:pPr>
            <a:r>
              <a:rPr lang="en-CA" smtClean="0"/>
              <a:t>The set of rows returned by the query can consist of zero , one or many rows depending on the number of rows that meet the query’s search condition 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cursors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When a query returns multiple rows , a cursor can be explicitly defined to :</a:t>
            </a:r>
          </a:p>
          <a:p>
            <a:pPr>
              <a:buFont typeface="Wingdings" pitchFamily="2" charset="2"/>
              <a:buChar char="ü"/>
            </a:pPr>
            <a:r>
              <a:rPr lang="en-CA" smtClean="0"/>
              <a:t> process beyond the first row returned by the query .</a:t>
            </a:r>
          </a:p>
          <a:p>
            <a:pPr>
              <a:buFont typeface="Wingdings" pitchFamily="2" charset="2"/>
              <a:buChar char="ü"/>
            </a:pPr>
            <a:r>
              <a:rPr lang="en-CA" smtClean="0"/>
              <a:t>Keep track of which row is currently being processed . </a:t>
            </a:r>
          </a:p>
          <a:p>
            <a:pPr>
              <a:buFont typeface="Wingdings" pitchFamily="2" charset="2"/>
              <a:buNone/>
            </a:pPr>
            <a:r>
              <a:rPr lang="en-CA" smtClean="0"/>
              <a:t>The set of rows , returned by a multi-row query , is called the active set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CURSORS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cursor is a private set of records</a:t>
            </a:r>
          </a:p>
          <a:p>
            <a:r>
              <a:rPr lang="en-US" dirty="0" smtClean="0"/>
              <a:t>Implicit cursors are created for every query made in Oracle</a:t>
            </a:r>
          </a:p>
          <a:p>
            <a:r>
              <a:rPr lang="en-US" dirty="0" smtClean="0"/>
              <a:t>Explicit cursors can be declared by a programmer within PL/SQL.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Type of cursors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To process a SQL statement , PL/SQL opens a work area called a context area .</a:t>
            </a:r>
          </a:p>
          <a:p>
            <a:r>
              <a:rPr lang="en-CA" dirty="0" smtClean="0"/>
              <a:t>PL/SQL construct called ‘cursor’ allows you to name a context area, access its information and in some cases , control it’s processing .</a:t>
            </a:r>
          </a:p>
          <a:p>
            <a:r>
              <a:rPr lang="en-CA" dirty="0" smtClean="0"/>
              <a:t>PL/SQL uses two types of cursors , implicit and explicit cursors 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Implicit cursors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Oracle automatically opens a context area to process each SQL statement . </a:t>
            </a:r>
          </a:p>
          <a:p>
            <a:r>
              <a:rPr lang="en-CA" smtClean="0"/>
              <a:t>Even when the SQL statement is not a query , there is useful information stored in Oracle context area . To access this information , PL/SQL refers to the most recently opened context area as “SQL%” cursor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Explicit cursor 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If a query returns multiple rows a cursor can be defined to keep track of which row is being processed . This is known as </a:t>
            </a:r>
            <a:r>
              <a:rPr lang="en-CA" b="1" smtClean="0">
                <a:solidFill>
                  <a:schemeClr val="hlink"/>
                </a:solidFill>
              </a:rPr>
              <a:t>explicit cursor</a:t>
            </a:r>
            <a:r>
              <a:rPr lang="en-CA" smtClean="0"/>
              <a:t> 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Explicit Cursor Control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603625"/>
          </a:xfrm>
        </p:spPr>
        <p:txBody>
          <a:bodyPr/>
          <a:lstStyle/>
          <a:p>
            <a:r>
              <a:rPr lang="en-US" smtClean="0"/>
              <a:t>Declare the cursor</a:t>
            </a:r>
          </a:p>
          <a:p>
            <a:r>
              <a:rPr lang="en-US" smtClean="0"/>
              <a:t>Open the cursor</a:t>
            </a:r>
          </a:p>
          <a:p>
            <a:r>
              <a:rPr lang="en-US" smtClean="0"/>
              <a:t>Fetch a row</a:t>
            </a:r>
          </a:p>
          <a:p>
            <a:r>
              <a:rPr lang="en-US" smtClean="0"/>
              <a:t>Test for end of cursor</a:t>
            </a:r>
          </a:p>
          <a:p>
            <a:r>
              <a:rPr lang="en-US" smtClean="0"/>
              <a:t>Close the cursor</a:t>
            </a:r>
          </a:p>
        </p:txBody>
      </p:sp>
      <p:sp>
        <p:nvSpPr>
          <p:cNvPr id="100356" name="Line 4"/>
          <p:cNvSpPr>
            <a:spLocks noChangeShapeType="1"/>
          </p:cNvSpPr>
          <p:nvPr/>
        </p:nvSpPr>
        <p:spPr bwMode="auto">
          <a:xfrm>
            <a:off x="4800600" y="4038600"/>
            <a:ext cx="6096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0357" name="Line 5"/>
          <p:cNvSpPr>
            <a:spLocks noChangeShapeType="1"/>
          </p:cNvSpPr>
          <p:nvPr/>
        </p:nvSpPr>
        <p:spPr bwMode="auto">
          <a:xfrm>
            <a:off x="4724400" y="40386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0358" name="Line 6"/>
          <p:cNvSpPr>
            <a:spLocks noChangeShapeType="1"/>
          </p:cNvSpPr>
          <p:nvPr/>
        </p:nvSpPr>
        <p:spPr bwMode="auto">
          <a:xfrm flipV="1">
            <a:off x="5410200" y="3429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 flipV="1">
            <a:off x="3657600" y="34290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822325" y="6034088"/>
            <a:ext cx="6291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>
                <a:latin typeface="Times New Roman" pitchFamily="18" charset="0"/>
              </a:rPr>
              <a:t>Note:  there is a FOR LOOP available with an implicit fetch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Defining a cursor 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sz="2400" dirty="0" smtClean="0"/>
              <a:t>A cursor is defined in the declarative part of the PL/SQL block by naming it and associating it with a query .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To define a cursor you use the following statement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CURSOR&lt;cursor-name&gt;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&lt;select statement&gt;;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Example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CURSOR </a:t>
            </a:r>
            <a:r>
              <a:rPr lang="en-CA" sz="2400" dirty="0" err="1" smtClean="0"/>
              <a:t>cur_first</a:t>
            </a:r>
            <a:r>
              <a:rPr lang="en-CA" sz="2400" dirty="0" smtClean="0"/>
              <a:t>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Select </a:t>
            </a:r>
            <a:r>
              <a:rPr lang="en-CA" sz="2400" dirty="0" err="1" smtClean="0"/>
              <a:t>pnr_no</a:t>
            </a:r>
            <a:r>
              <a:rPr lang="en-CA" sz="2400" dirty="0" smtClean="0"/>
              <a:t>, </a:t>
            </a:r>
            <a:r>
              <a:rPr lang="en-CA" sz="2400" dirty="0" err="1" smtClean="0"/>
              <a:t>flightno</a:t>
            </a:r>
            <a:r>
              <a:rPr lang="en-CA" sz="2400" dirty="0" smtClean="0"/>
              <a:t>, </a:t>
            </a:r>
            <a:r>
              <a:rPr lang="en-CA" sz="2400" dirty="0" err="1" smtClean="0"/>
              <a:t>flight_date,reserv_date,pass_name,class</a:t>
            </a:r>
            <a:endParaRPr lang="en-CA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From reservation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dirty="0" smtClean="0"/>
              <a:t>Where class=‘F’;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bg1"/>
          </a:solidFill>
        </p:spPr>
        <p:txBody>
          <a:bodyPr/>
          <a:lstStyle/>
          <a:p>
            <a:r>
              <a:rPr lang="en-CA" smtClean="0"/>
              <a:t>Manipulating explicit cursor 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CA" smtClean="0"/>
              <a:t>The following three statements are used to manipulating cursor :</a:t>
            </a:r>
          </a:p>
          <a:p>
            <a:pPr marL="609600" indent="-609600">
              <a:buFontTx/>
              <a:buAutoNum type="arabicPeriod"/>
            </a:pPr>
            <a:r>
              <a:rPr lang="en-CA" smtClean="0"/>
              <a:t>Open.</a:t>
            </a:r>
          </a:p>
          <a:p>
            <a:pPr marL="609600" indent="-609600">
              <a:buFontTx/>
              <a:buAutoNum type="arabicPeriod"/>
            </a:pPr>
            <a:r>
              <a:rPr lang="en-CA" smtClean="0"/>
              <a:t>Fetch.</a:t>
            </a:r>
          </a:p>
          <a:p>
            <a:pPr marL="609600" indent="-609600">
              <a:buFontTx/>
              <a:buAutoNum type="arabicPeriod"/>
            </a:pPr>
            <a:r>
              <a:rPr lang="en-CA" smtClean="0"/>
              <a:t>Close.</a:t>
            </a:r>
          </a:p>
          <a:p>
            <a:pPr marL="609600" indent="-609600"/>
            <a:r>
              <a:rPr lang="en-CA" smtClean="0"/>
              <a:t>A cursor must be necessarily declared before referencing it in an OPEN,CLOSE ,or FETCH statement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Manipulating explicit cursor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Any variable must be declared before referencing it in a cursor declaration. </a:t>
            </a:r>
          </a:p>
          <a:p>
            <a:r>
              <a:rPr lang="en-CA" smtClean="0"/>
              <a:t>Values cannot be assigned to a cursor name nor can a cursor name be used as a value in a PL/SQL expression.</a:t>
            </a:r>
          </a:p>
          <a:p>
            <a:r>
              <a:rPr lang="en-CA" smtClean="0"/>
              <a:t>The cursor name is not a PL/SQL variable it is only a name used to reference a query.  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The OPEN statement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mtClean="0"/>
              <a:t>The cursor must be initialized or opened with the OPEN statement , before any rows are returned by the query . </a:t>
            </a:r>
          </a:p>
          <a:p>
            <a:pPr>
              <a:lnSpc>
                <a:spcPct val="90000"/>
              </a:lnSpc>
            </a:pPr>
            <a:r>
              <a:rPr lang="en-CA" smtClean="0"/>
              <a:t>OPENing the cursor executes the query and identifies the active set, the OPEN statement is used as follows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mtClean="0"/>
              <a:t>  OPEN&lt;cursor-name&gt;;</a:t>
            </a:r>
          </a:p>
          <a:p>
            <a:pPr>
              <a:lnSpc>
                <a:spcPct val="90000"/>
              </a:lnSpc>
            </a:pPr>
            <a:r>
              <a:rPr lang="en-CA" smtClean="0"/>
              <a:t>Example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mtClean="0"/>
              <a:t> OPEN cur_first;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The FETCH statement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z="2800" smtClean="0"/>
              <a:t>A FETCH statement is used to retrieve the rows in the active set one at a time .</a:t>
            </a:r>
          </a:p>
          <a:p>
            <a:pPr>
              <a:lnSpc>
                <a:spcPct val="90000"/>
              </a:lnSpc>
            </a:pPr>
            <a:r>
              <a:rPr lang="en-CA" sz="2800" smtClean="0"/>
              <a:t>FETCH can be executed repeatedly until all rows have been retrieved . </a:t>
            </a:r>
          </a:p>
          <a:p>
            <a:pPr>
              <a:lnSpc>
                <a:spcPct val="90000"/>
              </a:lnSpc>
            </a:pPr>
            <a:r>
              <a:rPr lang="en-CA" sz="2800" smtClean="0"/>
              <a:t>The format of the FETCH statement is as follows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800" smtClean="0"/>
              <a:t>FETCH&lt;cursorname&gt; INTO variable1,variable2,….,variableN;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800" smtClean="0"/>
              <a:t>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800" smtClean="0"/>
              <a:t>FETCH &lt;cursorname&gt; INTO record_variable;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574675"/>
          </a:xfrm>
          <a:solidFill>
            <a:schemeClr val="bg1"/>
          </a:solidFill>
        </p:spPr>
        <p:txBody>
          <a:bodyPr/>
          <a:lstStyle/>
          <a:p>
            <a:r>
              <a:rPr lang="en-US" sz="4000" smtClean="0">
                <a:solidFill>
                  <a:srgbClr val="008000"/>
                </a:solidFill>
              </a:rPr>
              <a:t>Creating a Cursor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57200" y="2514600"/>
            <a:ext cx="6172200" cy="3276600"/>
          </a:xfrm>
          <a:prstGeom prst="rect">
            <a:avLst/>
          </a:prstGeom>
          <a:solidFill>
            <a:srgbClr val="FFCC00">
              <a:alpha val="31000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30325"/>
            <a:ext cx="8229600" cy="490696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accent2"/>
                </a:solidFill>
              </a:rPr>
              <a:t>We create a Cursor when we want to go over a result of a query 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accent2"/>
                </a:solidFill>
              </a:rPr>
              <a:t>Syntax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	  </a:t>
            </a:r>
            <a:r>
              <a:rPr lang="en-US" sz="2800" b="1" dirty="0" smtClean="0">
                <a:solidFill>
                  <a:srgbClr val="FF3300"/>
                </a:solidFill>
              </a:rPr>
              <a:t>cursor c is</a:t>
            </a:r>
            <a:r>
              <a:rPr lang="en-US" sz="2800" dirty="0" smtClean="0"/>
              <a:t> select * from sailors;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sailorData</a:t>
            </a:r>
            <a:r>
              <a:rPr lang="en-US" sz="2800" dirty="0" smtClean="0"/>
              <a:t> </a:t>
            </a:r>
            <a:r>
              <a:rPr lang="en-US" sz="2800" dirty="0" err="1" smtClean="0"/>
              <a:t>sailors%ROWTYPE</a:t>
            </a:r>
            <a:r>
              <a:rPr lang="en-US" sz="28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 </a:t>
            </a:r>
            <a:r>
              <a:rPr lang="en-US" sz="2800" b="1" dirty="0" smtClean="0">
                <a:solidFill>
                  <a:srgbClr val="FF3300"/>
                </a:solidFill>
              </a:rPr>
              <a:t>open c;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 </a:t>
            </a:r>
            <a:r>
              <a:rPr lang="en-US" sz="2800" b="1" dirty="0" smtClean="0">
                <a:solidFill>
                  <a:srgbClr val="FF3300"/>
                </a:solidFill>
              </a:rPr>
              <a:t>fetch c into</a:t>
            </a:r>
            <a:r>
              <a:rPr lang="en-US" sz="2800" dirty="0" smtClean="0"/>
              <a:t> </a:t>
            </a:r>
            <a:r>
              <a:rPr lang="en-US" sz="2800" dirty="0" err="1" smtClean="0"/>
              <a:t>sailorData</a:t>
            </a:r>
            <a:r>
              <a:rPr lang="en-US" sz="28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 smtClean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7086600" y="2667000"/>
            <a:ext cx="1752600" cy="17494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en-US">
                <a:latin typeface="Comic Sans MS" pitchFamily="66" charset="0"/>
                <a:cs typeface="Arial" pitchFamily="34" charset="0"/>
              </a:rPr>
              <a:t>sailorData is a variable that can hold a ROW from the sailors table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 flipH="1">
            <a:off x="6324600" y="3886200"/>
            <a:ext cx="762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7086600" y="5032375"/>
            <a:ext cx="1676400" cy="14747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en-US">
                <a:latin typeface="Comic Sans MS" pitchFamily="66" charset="0"/>
                <a:cs typeface="Arial" pitchFamily="34" charset="0"/>
              </a:rPr>
              <a:t>Here the first row of sailors is inserted into sailorData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 flipV="1">
            <a:off x="5257800" y="5257800"/>
            <a:ext cx="1828800" cy="76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Example 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To fetch row into a record variable ‘mrec’, declared by using %ROWTYPE based on the cursor, you would use the following code:</a:t>
            </a:r>
          </a:p>
          <a:p>
            <a:pPr>
              <a:buFontTx/>
              <a:buNone/>
            </a:pPr>
            <a:r>
              <a:rPr lang="en-CA" smtClean="0"/>
              <a:t>FETCH cur_first INTO mrec;</a:t>
            </a:r>
          </a:p>
          <a:p>
            <a:pPr>
              <a:buFontTx/>
              <a:buNone/>
            </a:pPr>
            <a:r>
              <a:rPr lang="en-CA" smtClean="0"/>
              <a:t>--mrec is declared using %rowtype based on –cursor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The CLOSE statement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mtClean="0"/>
              <a:t>When the last row has been processed , the cursor must be closed with a CLOSE statement and this makes the active set undefined . </a:t>
            </a:r>
          </a:p>
          <a:p>
            <a:pPr>
              <a:lnSpc>
                <a:spcPct val="90000"/>
              </a:lnSpc>
            </a:pPr>
            <a:r>
              <a:rPr lang="en-CA" smtClean="0"/>
              <a:t>The format of CLOSE statement is as the follows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mtClean="0"/>
              <a:t>CLOSE&lt;cursorname&gt;;</a:t>
            </a:r>
          </a:p>
          <a:p>
            <a:pPr>
              <a:lnSpc>
                <a:spcPct val="90000"/>
              </a:lnSpc>
            </a:pPr>
            <a:r>
              <a:rPr lang="en-CA" smtClean="0"/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mtClean="0"/>
              <a:t>CLOSE cur_first;</a:t>
            </a:r>
          </a:p>
          <a:p>
            <a:pPr>
              <a:lnSpc>
                <a:spcPct val="90000"/>
              </a:lnSpc>
              <a:buFontTx/>
              <a:buNone/>
            </a:pPr>
            <a:endParaRPr lang="en-CA" smtClean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r>
              <a:rPr lang="en-CA" sz="4000" dirty="0" smtClean="0"/>
              <a:t>Once a cursor is closed , it can be reopened by either issuing the OPEN command to re-evaluate parameters and re-initialize the active set, or by using a cursor FOR loop to implicitly open the cursor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z="4000" smtClean="0"/>
              <a:t>Attributes of an EXPLICIT cursor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CA" sz="2800" smtClean="0"/>
              <a:t>Every explicit cursor has four attributes that can be used to access the cursor’s context area .</a:t>
            </a:r>
          </a:p>
          <a:p>
            <a:pPr marL="609600" indent="-609600">
              <a:lnSpc>
                <a:spcPct val="90000"/>
              </a:lnSpc>
            </a:pPr>
            <a:r>
              <a:rPr lang="en-CA" sz="2800" smtClean="0"/>
              <a:t>To use these attributes you simply append it to the name of the cursor .</a:t>
            </a:r>
          </a:p>
          <a:p>
            <a:pPr marL="609600" indent="-609600">
              <a:lnSpc>
                <a:spcPct val="90000"/>
              </a:lnSpc>
            </a:pPr>
            <a:r>
              <a:rPr lang="en-CA" sz="2800" smtClean="0"/>
              <a:t>The four attributes are 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CA" sz="2800" smtClean="0"/>
              <a:t>%NOTFOUND.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CA" sz="2800" smtClean="0"/>
              <a:t>%FOUND.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CA" sz="2800" smtClean="0"/>
              <a:t>%ROWCOUNT.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CA" sz="2800" smtClean="0"/>
              <a:t>%ISOPEN.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smtClean="0"/>
              <a:t>Cursor Attributes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4114800"/>
          </a:xfrm>
        </p:spPr>
        <p:txBody>
          <a:bodyPr/>
          <a:lstStyle/>
          <a:p>
            <a:r>
              <a:rPr lang="en-US" sz="2400" smtClean="0"/>
              <a:t>cursorname%ROWCOUNT	Rows returned so far</a:t>
            </a:r>
          </a:p>
          <a:p>
            <a:r>
              <a:rPr lang="en-US" sz="2400" smtClean="0"/>
              <a:t>cursorname%FOUND		One or more rows retrieved</a:t>
            </a:r>
          </a:p>
          <a:p>
            <a:r>
              <a:rPr lang="en-US" sz="2400" smtClean="0"/>
              <a:t>cursorname%NOTFOUND	No rows found</a:t>
            </a:r>
          </a:p>
          <a:p>
            <a:r>
              <a:rPr lang="en-US" sz="2400" smtClean="0"/>
              <a:t>Cursorname%ISOPEN		Is the cursor open</a:t>
            </a:r>
          </a:p>
          <a:p>
            <a:endParaRPr lang="en-US" sz="2400" smtClean="0"/>
          </a:p>
          <a:p>
            <a:pPr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The %NOTFOUND attribute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z="2400" smtClean="0"/>
              <a:t>This attribute evaluate to TRUE if the last FETCH failed because no more rows were available , or to FALSE if the last FETCH returned a row .</a:t>
            </a:r>
          </a:p>
          <a:p>
            <a:pPr>
              <a:lnSpc>
                <a:spcPct val="90000"/>
              </a:lnSpc>
            </a:pPr>
            <a:r>
              <a:rPr lang="en-CA" sz="2400" smtClean="0"/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OPEN cur_first;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LOOP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      FETCH cur_first INTO mrec;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      EXIT WHEN cur_first %NOTFOUNT;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       ………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       ………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smtClean="0"/>
              <a:t>END LOOP;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solidFill>
            <a:schemeClr val="bg1"/>
          </a:solidFill>
        </p:spPr>
        <p:txBody>
          <a:bodyPr/>
          <a:lstStyle/>
          <a:p>
            <a:r>
              <a:rPr lang="en-CA" sz="4000" smtClean="0"/>
              <a:t>The %FOUND attribute 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832475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CA" sz="2400" smtClean="0"/>
              <a:t>This attribute evaluates to TRUE if the last FETCH succeeded because a row was a available , or to FALSE if the last FETCH failed because no more rows were available .</a:t>
            </a:r>
          </a:p>
          <a:p>
            <a:pPr>
              <a:lnSpc>
                <a:spcPct val="80000"/>
              </a:lnSpc>
            </a:pPr>
            <a:r>
              <a:rPr lang="en-CA" sz="2400" smtClean="0"/>
              <a:t>The following example uses %FOUND to take either of two alternative actions: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FETCH cur_first INTO mrec;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IF cur_first %FOUND THEN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       EXIT;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    END IF;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    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smtClean="0"/>
              <a:t>END LOOP;</a:t>
            </a:r>
          </a:p>
          <a:p>
            <a:pPr>
              <a:lnSpc>
                <a:spcPct val="80000"/>
              </a:lnSpc>
            </a:pPr>
            <a:r>
              <a:rPr lang="en-CA" sz="2400" smtClean="0"/>
              <a:t>This attribute is the logical opposite of %NOTFOUND. 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The %ROWCOUNT attribute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CA" sz="2400" dirty="0" smtClean="0"/>
              <a:t>The %ROWCOUNT attribute returns the number of rows </a:t>
            </a:r>
            <a:r>
              <a:rPr lang="en-CA" sz="2400" dirty="0" err="1" smtClean="0"/>
              <a:t>FETCHed</a:t>
            </a:r>
            <a:r>
              <a:rPr lang="en-CA" sz="2400" dirty="0" smtClean="0"/>
              <a:t> from the active set so far.</a:t>
            </a:r>
          </a:p>
          <a:p>
            <a:pPr>
              <a:lnSpc>
                <a:spcPct val="80000"/>
              </a:lnSpc>
            </a:pPr>
            <a:r>
              <a:rPr lang="en-CA" sz="2400" dirty="0" smtClean="0"/>
              <a:t>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    FETCH </a:t>
            </a:r>
            <a:r>
              <a:rPr lang="en-CA" sz="2400" dirty="0" err="1" smtClean="0"/>
              <a:t>cur_first</a:t>
            </a:r>
            <a:r>
              <a:rPr lang="en-CA" sz="2400" dirty="0" smtClean="0"/>
              <a:t> INTO </a:t>
            </a:r>
            <a:r>
              <a:rPr lang="en-CA" sz="2400" dirty="0" err="1" smtClean="0"/>
              <a:t>mrec</a:t>
            </a:r>
            <a:r>
              <a:rPr lang="en-CA" sz="24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    ……..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    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IF </a:t>
            </a:r>
            <a:r>
              <a:rPr lang="en-CA" sz="2400" dirty="0" err="1" smtClean="0"/>
              <a:t>cur_first%ROWCOUNT</a:t>
            </a:r>
            <a:r>
              <a:rPr lang="en-CA" sz="2400" dirty="0" smtClean="0"/>
              <a:t> = 5 then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   EXIT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END IF;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2400" dirty="0" smtClean="0"/>
              <a:t>END LOOP;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smtClean="0"/>
              <a:t>The %ISOPEN attribute 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800" smtClean="0"/>
              <a:t>This attribute evaluated to TRUE if an explicit cursor is open and FALSE if it is closed .</a:t>
            </a:r>
          </a:p>
          <a:p>
            <a:r>
              <a:rPr lang="en-CA" sz="2800" smtClean="0"/>
              <a:t>Example :</a:t>
            </a:r>
          </a:p>
          <a:p>
            <a:pPr>
              <a:buFontTx/>
              <a:buNone/>
            </a:pPr>
            <a:r>
              <a:rPr lang="en-CA" sz="2800" smtClean="0"/>
              <a:t>IF cur_first%ISOPEN THEN</a:t>
            </a:r>
          </a:p>
          <a:p>
            <a:pPr>
              <a:buFontTx/>
              <a:buNone/>
            </a:pPr>
            <a:r>
              <a:rPr lang="en-CA" sz="2800" smtClean="0"/>
              <a:t>    FETCH cur_frist INTO mrec;</a:t>
            </a:r>
          </a:p>
          <a:p>
            <a:pPr>
              <a:buFontTx/>
              <a:buNone/>
            </a:pPr>
            <a:r>
              <a:rPr lang="en-CA" sz="2800" smtClean="0"/>
              <a:t>ELSE</a:t>
            </a:r>
          </a:p>
          <a:p>
            <a:pPr>
              <a:buFontTx/>
              <a:buNone/>
            </a:pPr>
            <a:r>
              <a:rPr lang="en-CA" sz="2800" smtClean="0"/>
              <a:t>    OPEN cur_frist;</a:t>
            </a:r>
          </a:p>
          <a:p>
            <a:pPr>
              <a:buFontTx/>
              <a:buNone/>
            </a:pPr>
            <a:r>
              <a:rPr lang="en-CA" sz="2800" smtClean="0"/>
              <a:t>END IF;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507413" cy="557688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CURSOR cur_first IS  - -declaring the cursor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   SELECT pnr_no, flightno, flight_date , reserve_date, pass_name , class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 FROM reservation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  WHERE class=‘F’;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  mrec cur_first%ROWTYPE;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    msrno passengers.srno%TYPE;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sz="1800" b="1" smtClean="0"/>
              <a:t>BEGIN</a:t>
            </a:r>
            <a:endParaRPr lang="ar-SA" sz="1800" b="1" smtClean="0"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OPEN cur_first   --intializing the cursor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FETCH cur_first INTO mrec;  --fetch a row from the cuursor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EXIT WHEN cur_fisrt%NOTFOUND; --Exit when there are no more rows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msrno := cur_first%ROWCOUNT;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INSERT INTO passengers VALUES (msrno, mrec.pnr_no, mrec.flightno,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Mrec.flight_date, merc.reserv_date, mrec.pass_name, mrec.class);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CLOSE cur_first;       -- closing the cursor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cs typeface="Arial" pitchFamily="34" charset="0"/>
              </a:rPr>
              <a:t>/</a:t>
            </a:r>
            <a:endParaRPr lang="en-CA" sz="1800" b="1" smtClean="0"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CA" sz="1800" b="1" smtClean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609600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Sample Cursor Program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96975"/>
            <a:ext cx="7772400" cy="51816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DECLARE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CURSOR students_cursor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SELECT * from students;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v_student students_cursor%rowtype;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/* instead we could do v_student students%rowtype */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BEGIN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DBMS_OUTPUT.PUT_LINE ('******************');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OPEN students_cursor;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FETCH students_cursor into v_student;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WHILE students_cursor%found LOOP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(v_student.last);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(v_student.major);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('******************');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FETCH students_cursor into v_student;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END LOOP;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CLOSE students_cursor;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END;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/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609600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Sample Cursor Program</a:t>
            </a:r>
            <a:br>
              <a:rPr lang="en-US" smtClean="0"/>
            </a:br>
            <a:r>
              <a:rPr lang="en-US" sz="1400" smtClean="0"/>
              <a:t>(same program without composite variable)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51816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CURSOR students_cursor 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SELECT last, major from students;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v_Last students.last%type;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v_major students.major%type;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DBMS_OUTPUT.PUT_LINE ('******************');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OPEN students_cursor;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FETCH students_cursor into v_last, v_major;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WHILE students_cursor%found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(v_last);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(v_major);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DBMS_OUTPUT.PUT_LINE ('******************');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FETCH students_cursor into v_last, v_major;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CLOSE students_cursor;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/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323528" y="365125"/>
            <a:ext cx="8640960" cy="62478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1)</a:t>
            </a:r>
            <a:r>
              <a:rPr kumimoji="1" lang="en-US" altLang="zh-CN" dirty="0">
                <a:ea typeface="SimSun" pitchFamily="2" charset="-122"/>
              </a:rPr>
              <a:t> </a:t>
            </a:r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DECLARE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/* Output variables to hold the result of the query: 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2)     a T1.e%TYPE;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3)     b T1.f%TYPE;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/* Cursor declaration: line 4-8*/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4)  BEGIN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9)     OPEN T1Cursor;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10)     LOOP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    /* Retrieve each row of the result of the above query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       into PL/SQL variables: 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11)         FETCH T1Cursor INTO a, b;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    /* If there are no more rows to fetch, exit the loop: 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12)         EXIT WHEN T1Cursor%NOTFOUND;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    /* Insert the reverse tuple: 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13)         INSERT INTO T1 VALUES(b, a);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14)     END LOOP;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        /* Free cursor used by the query. */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15)     CLOSE T1Cursor;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16) END</a:t>
            </a:r>
            <a:r>
              <a:rPr kumimoji="1" lang="en-US" altLang="zh-CN" sz="2000" dirty="0" smtClean="0">
                <a:latin typeface="Times New Roman" pitchFamily="18" charset="0"/>
                <a:ea typeface="SimSun" pitchFamily="2" charset="-122"/>
              </a:rPr>
              <a:t>;</a:t>
            </a:r>
          </a:p>
          <a:p>
            <a:pPr lvl="1" eaLnBrk="0" hangingPunct="0"/>
            <a:r>
              <a:rPr kumimoji="1" lang="en-US" altLang="zh-CN" sz="2000" dirty="0">
                <a:latin typeface="Times New Roman" pitchFamily="18" charset="0"/>
                <a:ea typeface="SimSun" pitchFamily="2" charset="-122"/>
              </a:rPr>
              <a:t>/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476250"/>
            <a:ext cx="7999412" cy="5976938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CURSOR </a:t>
            </a:r>
            <a:r>
              <a:rPr lang="en-US" altLang="zh-CN" sz="2000" dirty="0" err="1" smtClean="0">
                <a:ea typeface="SimSun" pitchFamily="2" charset="-122"/>
              </a:rPr>
              <a:t>my_cursor</a:t>
            </a:r>
            <a:r>
              <a:rPr lang="en-US" altLang="zh-CN" sz="2000" dirty="0" smtClean="0">
                <a:ea typeface="SimSun" pitchFamily="2" charset="-122"/>
              </a:rPr>
              <a:t> IS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SELECT </a:t>
            </a:r>
            <a:r>
              <a:rPr lang="en-US" altLang="zh-CN" sz="2000" dirty="0" err="1" smtClean="0">
                <a:ea typeface="SimSun" pitchFamily="2" charset="-122"/>
              </a:rPr>
              <a:t>sal</a:t>
            </a:r>
            <a:r>
              <a:rPr lang="en-US" altLang="zh-CN" sz="2000" dirty="0" smtClean="0">
                <a:ea typeface="SimSun" pitchFamily="2" charset="-122"/>
              </a:rPr>
              <a:t> + NVL(</a:t>
            </a:r>
            <a:r>
              <a:rPr lang="en-US" altLang="zh-CN" sz="2000" dirty="0" err="1" smtClean="0">
                <a:ea typeface="SimSun" pitchFamily="2" charset="-122"/>
              </a:rPr>
              <a:t>comm</a:t>
            </a:r>
            <a:r>
              <a:rPr lang="en-US" altLang="zh-CN" sz="2000" dirty="0" smtClean="0">
                <a:ea typeface="SimSun" pitchFamily="2" charset="-122"/>
              </a:rPr>
              <a:t>, 0) wages, </a:t>
            </a:r>
            <a:r>
              <a:rPr lang="en-US" altLang="zh-CN" sz="2000" dirty="0" err="1" smtClean="0">
                <a:ea typeface="SimSun" pitchFamily="2" charset="-122"/>
              </a:rPr>
              <a:t>ename</a:t>
            </a:r>
            <a:r>
              <a:rPr lang="en-US" altLang="zh-CN" sz="2000" dirty="0" smtClean="0">
                <a:ea typeface="SimSun" pitchFamily="2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FROM </a:t>
            </a:r>
            <a:r>
              <a:rPr lang="en-US" altLang="zh-CN" sz="2000" dirty="0" err="1" smtClean="0">
                <a:ea typeface="SimSun" pitchFamily="2" charset="-122"/>
              </a:rPr>
              <a:t>emp</a:t>
            </a:r>
            <a:r>
              <a:rPr lang="en-US" altLang="zh-CN" sz="2000" dirty="0" smtClean="0">
                <a:ea typeface="SimSun" pitchFamily="2" charset="-122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</a:t>
            </a:r>
            <a:r>
              <a:rPr lang="en-US" altLang="zh-CN" sz="2000" dirty="0" err="1" smtClean="0">
                <a:ea typeface="SimSun" pitchFamily="2" charset="-122"/>
              </a:rPr>
              <a:t>my_rec</a:t>
            </a:r>
            <a:r>
              <a:rPr lang="en-US" altLang="zh-CN" sz="2000" dirty="0" smtClean="0">
                <a:ea typeface="SimSun" pitchFamily="2" charset="-122"/>
              </a:rPr>
              <a:t>  </a:t>
            </a:r>
            <a:r>
              <a:rPr lang="en-US" altLang="zh-CN" sz="2000" dirty="0" err="1" smtClean="0">
                <a:ea typeface="SimSun" pitchFamily="2" charset="-122"/>
              </a:rPr>
              <a:t>my_cursor%ROWTYPE</a:t>
            </a:r>
            <a:r>
              <a:rPr lang="en-US" altLang="zh-CN" sz="2000" dirty="0" smtClean="0">
                <a:ea typeface="SimSun" pitchFamily="2" charset="-122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OPEN </a:t>
            </a:r>
            <a:r>
              <a:rPr lang="en-US" altLang="zh-CN" sz="2000" dirty="0" err="1" smtClean="0">
                <a:ea typeface="SimSun" pitchFamily="2" charset="-122"/>
              </a:rPr>
              <a:t>my_cursor</a:t>
            </a:r>
            <a:r>
              <a:rPr lang="en-US" altLang="zh-CN" sz="2000" dirty="0" smtClean="0">
                <a:ea typeface="SimSun" pitchFamily="2" charset="-122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FETCH </a:t>
            </a:r>
            <a:r>
              <a:rPr lang="en-US" altLang="zh-CN" sz="2000" dirty="0" err="1" smtClean="0">
                <a:ea typeface="SimSun" pitchFamily="2" charset="-122"/>
              </a:rPr>
              <a:t>my_cursor</a:t>
            </a:r>
            <a:r>
              <a:rPr lang="en-US" altLang="zh-CN" sz="2000" dirty="0" smtClean="0">
                <a:ea typeface="SimSun" pitchFamily="2" charset="-122"/>
              </a:rPr>
              <a:t> INTO </a:t>
            </a:r>
            <a:r>
              <a:rPr lang="en-US" altLang="zh-CN" sz="2000" dirty="0" err="1" smtClean="0">
                <a:ea typeface="SimSun" pitchFamily="2" charset="-122"/>
              </a:rPr>
              <a:t>my_rec</a:t>
            </a:r>
            <a:r>
              <a:rPr lang="en-US" altLang="zh-CN" sz="2000" dirty="0" smtClean="0">
                <a:ea typeface="SimSun" pitchFamily="2" charset="-122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EXIT</a:t>
            </a:r>
            <a:r>
              <a:rPr lang="en-US" altLang="zh-CN" sz="2000" dirty="0" smtClean="0">
                <a:solidFill>
                  <a:srgbClr val="FF3300"/>
                </a:solidFill>
                <a:ea typeface="SimSun" pitchFamily="2" charset="-122"/>
              </a:rPr>
              <a:t>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WHEN</a:t>
            </a:r>
            <a:r>
              <a:rPr lang="en-US" altLang="zh-CN" sz="2000" dirty="0" smtClean="0">
                <a:ea typeface="SimSun" pitchFamily="2" charset="-122"/>
              </a:rPr>
              <a:t> </a:t>
            </a:r>
            <a:r>
              <a:rPr lang="en-US" altLang="zh-CN" sz="2000" dirty="0" err="1" smtClean="0">
                <a:ea typeface="SimSun" pitchFamily="2" charset="-122"/>
              </a:rPr>
              <a:t>my_cursor</a:t>
            </a:r>
            <a:r>
              <a:rPr lang="en-US" altLang="zh-CN" sz="2000" dirty="0" smtClean="0">
                <a:ea typeface="SimSun" pitchFamily="2" charset="-122"/>
              </a:rPr>
              <a:t>%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NOTFOUND;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IF</a:t>
            </a:r>
            <a:r>
              <a:rPr lang="en-US" altLang="zh-CN" sz="2400" dirty="0" smtClean="0">
                <a:solidFill>
                  <a:srgbClr val="FFFF00"/>
                </a:solidFill>
                <a:ea typeface="SimSun" pitchFamily="2" charset="-122"/>
              </a:rPr>
              <a:t> </a:t>
            </a:r>
            <a:r>
              <a:rPr lang="en-US" altLang="zh-CN" sz="2000" dirty="0" err="1" smtClean="0">
                <a:ea typeface="SimSun" pitchFamily="2" charset="-122"/>
              </a:rPr>
              <a:t>my_rec.wages</a:t>
            </a:r>
            <a:r>
              <a:rPr lang="en-US" altLang="zh-CN" sz="2000" dirty="0" smtClean="0">
                <a:ea typeface="SimSun" pitchFamily="2" charset="-122"/>
              </a:rPr>
              <a:t> &gt; 2000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THEN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    INSERT INTO temp VALUES (NULL, </a:t>
            </a:r>
            <a:r>
              <a:rPr lang="en-US" altLang="zh-CN" sz="2000" dirty="0" err="1" smtClean="0">
                <a:ea typeface="SimSun" pitchFamily="2" charset="-122"/>
              </a:rPr>
              <a:t>my_rec.wages</a:t>
            </a:r>
            <a:r>
              <a:rPr lang="en-US" altLang="zh-CN" sz="2000" dirty="0" smtClean="0">
                <a:ea typeface="SimSun" pitchFamily="2" charset="-122"/>
              </a:rPr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        </a:t>
            </a:r>
            <a:r>
              <a:rPr lang="en-US" altLang="zh-CN" sz="2000" dirty="0" err="1" smtClean="0">
                <a:ea typeface="SimSun" pitchFamily="2" charset="-122"/>
              </a:rPr>
              <a:t>my_rec.ename</a:t>
            </a:r>
            <a:r>
              <a:rPr lang="en-US" altLang="zh-CN" sz="2000" dirty="0" smtClean="0">
                <a:ea typeface="SimSun" pitchFamily="2" charset="-122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   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END IF;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FF3300"/>
                </a:solidFill>
                <a:ea typeface="SimSun" pitchFamily="2" charset="-122"/>
              </a:rPr>
              <a:t>    </a:t>
            </a: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    CLOSE </a:t>
            </a:r>
            <a:r>
              <a:rPr lang="en-US" altLang="zh-CN" sz="2000" dirty="0" err="1" smtClean="0">
                <a:ea typeface="SimSun" pitchFamily="2" charset="-122"/>
              </a:rPr>
              <a:t>my_cursor</a:t>
            </a:r>
            <a:r>
              <a:rPr lang="en-US" altLang="zh-CN" sz="2000" dirty="0" smtClean="0">
                <a:ea typeface="SimSun" pitchFamily="2" charset="-122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solidFill>
                  <a:srgbClr val="FF3300"/>
                </a:solidFill>
                <a:ea typeface="SimSun" pitchFamily="2" charset="-122"/>
              </a:rPr>
              <a:t>END;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064500" cy="6048375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</a:t>
            </a: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num1    data_table.n1%TYPE;   -- Declare variables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num2    data_table.n2%TYPE;   -- to be of same type as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num3    data_table.n3%TYPE;   -- database columns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result  temp.num_col1%TYPE;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CURSOR c1 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SELECT n1, n2, n3 FROM data_table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    WHERE exper_num = 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OPEN c1;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</a:t>
            </a: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FETCH c1 INTO :num1, :num2, :num3;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</a:t>
            </a: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EXIT WHEN</a:t>
            </a:r>
            <a:r>
              <a:rPr lang="en-US" altLang="zh-CN" sz="1600" smtClean="0">
                <a:ea typeface="SimSun" pitchFamily="2" charset="-122"/>
              </a:rPr>
              <a:t> c1%NOTFOUND;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    -- the c1%NOTFOUND condition evaluates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    -- to TRUE when FETCH finds no more rows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/* calculate and store the results */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result := num2/(num1 + num3);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    INSERT INTO temp VALUES (result, NULL, NULL);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</a:t>
            </a: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CLOSE c1;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smtClean="0">
                <a:ea typeface="SimSun" pitchFamily="2" charset="-122"/>
              </a:rPr>
              <a:t>    COMMIT;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smtClean="0">
                <a:solidFill>
                  <a:srgbClr val="FF3300"/>
                </a:solidFill>
                <a:ea typeface="SimSun" pitchFamily="2" charset="-122"/>
              </a:rPr>
              <a:t>END;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Example</a:t>
            </a:r>
            <a:endParaRPr lang="en-CA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r>
              <a:rPr lang="en-US" dirty="0"/>
              <a:t>The example given below stores all the employee name in a PL/SQL table , using a cursor , and then displays the names from the PL/SQL table 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966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TYPE </a:t>
            </a:r>
            <a:r>
              <a:rPr lang="en-US" sz="1800" dirty="0" err="1"/>
              <a:t>nametabtyp</a:t>
            </a:r>
            <a:r>
              <a:rPr lang="en-US" sz="1800" dirty="0"/>
              <a:t> IS TABLE OF CHAR(10) INDEX BY BINARY_INTEGER;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 err="1"/>
              <a:t>Name_tab</a:t>
            </a:r>
            <a:r>
              <a:rPr lang="en-US" sz="1800" dirty="0"/>
              <a:t> </a:t>
            </a:r>
            <a:r>
              <a:rPr lang="en-US" sz="1800" dirty="0" err="1"/>
              <a:t>nametabtyp</a:t>
            </a:r>
            <a:r>
              <a:rPr lang="en-US" sz="18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CURSOR </a:t>
            </a:r>
            <a:r>
              <a:rPr lang="en-US" sz="1800" dirty="0" err="1"/>
              <a:t>cur_emp</a:t>
            </a:r>
            <a:r>
              <a:rPr lang="en-US" sz="1800" dirty="0"/>
              <a:t> IS SELECT </a:t>
            </a:r>
            <a:r>
              <a:rPr lang="en-US" sz="1800" dirty="0" err="1"/>
              <a:t>ename</a:t>
            </a:r>
            <a:r>
              <a:rPr lang="en-US" sz="1800" dirty="0"/>
              <a:t> FROM </a:t>
            </a:r>
            <a:r>
              <a:rPr lang="en-US" sz="1800" dirty="0" err="1"/>
              <a:t>emp</a:t>
            </a:r>
            <a:r>
              <a:rPr lang="en-US" sz="1800" dirty="0"/>
              <a:t>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 err="1"/>
              <a:t>Num</a:t>
            </a:r>
            <a:r>
              <a:rPr lang="en-US" sz="1800" dirty="0"/>
              <a:t> 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 err="1"/>
              <a:t>n_rows</a:t>
            </a:r>
            <a:r>
              <a:rPr lang="en-US" sz="1800" dirty="0"/>
              <a:t> 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OPEN </a:t>
            </a:r>
            <a:r>
              <a:rPr lang="en-US" sz="1800" dirty="0" err="1"/>
              <a:t>cur_emp</a:t>
            </a:r>
            <a:r>
              <a:rPr lang="en-US" sz="18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</a:t>
            </a:r>
            <a:r>
              <a:rPr lang="en-US" sz="1800" dirty="0" err="1"/>
              <a:t>Num</a:t>
            </a:r>
            <a:r>
              <a:rPr lang="en-US" sz="1800" dirty="0"/>
              <a:t>:=1;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      FETCH </a:t>
            </a:r>
            <a:r>
              <a:rPr lang="en-US" sz="1800" dirty="0" err="1"/>
              <a:t>cur_emp</a:t>
            </a:r>
            <a:r>
              <a:rPr lang="en-US" sz="1800" dirty="0"/>
              <a:t> INTO </a:t>
            </a:r>
            <a:r>
              <a:rPr lang="en-US" sz="1800" dirty="0" err="1"/>
              <a:t>name_tab</a:t>
            </a:r>
            <a:r>
              <a:rPr lang="en-US" sz="1800" dirty="0"/>
              <a:t>(</a:t>
            </a:r>
            <a:r>
              <a:rPr lang="en-US" sz="1800" dirty="0" err="1"/>
              <a:t>num</a:t>
            </a:r>
            <a:r>
              <a:rPr lang="en-US" sz="1800" dirty="0"/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      EXIT WHEN </a:t>
            </a:r>
            <a:r>
              <a:rPr lang="en-US" sz="1800" dirty="0" err="1"/>
              <a:t>cur_emp%NOTFOUND</a:t>
            </a:r>
            <a:r>
              <a:rPr lang="en-US" sz="18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       </a:t>
            </a:r>
            <a:r>
              <a:rPr lang="en-US" sz="1800" dirty="0" err="1"/>
              <a:t>n_rows</a:t>
            </a:r>
            <a:r>
              <a:rPr lang="en-US" sz="1800" dirty="0"/>
              <a:t>:=</a:t>
            </a:r>
            <a:r>
              <a:rPr lang="en-US" sz="1800" dirty="0" err="1"/>
              <a:t>cur_emp%ROWCOUNT</a:t>
            </a:r>
            <a:r>
              <a:rPr lang="en-US" sz="18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       </a:t>
            </a:r>
            <a:r>
              <a:rPr lang="en-US" sz="1800" dirty="0" err="1"/>
              <a:t>num</a:t>
            </a:r>
            <a:r>
              <a:rPr lang="en-US" sz="1800" dirty="0"/>
              <a:t>:= num+1;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END LOOP;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CLOSE </a:t>
            </a:r>
            <a:r>
              <a:rPr lang="en-US" sz="1800" dirty="0" err="1"/>
              <a:t>cur_emp</a:t>
            </a:r>
            <a:r>
              <a:rPr lang="en-US" sz="18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FOR i IN 1..n_rows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       DBMS_OUTPUT.PUT_LINE(‘Name’|| I ||’:’|| </a:t>
            </a:r>
            <a:r>
              <a:rPr lang="en-US" sz="1800" dirty="0" err="1"/>
              <a:t>name_tab</a:t>
            </a:r>
            <a:r>
              <a:rPr lang="en-US" sz="1800" dirty="0"/>
              <a:t>(i));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/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4787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943</TotalTime>
  <Words>1782</Words>
  <Application>Microsoft Office PowerPoint</Application>
  <PresentationFormat>On-screen Show (4:3)</PresentationFormat>
  <Paragraphs>284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Modèle par défaut</vt:lpstr>
      <vt:lpstr>Cursors تابع محاضرة 9</vt:lpstr>
      <vt:lpstr>cursors</vt:lpstr>
      <vt:lpstr>cursors</vt:lpstr>
      <vt:lpstr>CURSORS</vt:lpstr>
      <vt:lpstr>Type of cursors</vt:lpstr>
      <vt:lpstr>Implicit cursors </vt:lpstr>
      <vt:lpstr>Explicit cursor </vt:lpstr>
      <vt:lpstr>Explicit Cursor Control</vt:lpstr>
      <vt:lpstr>Defining a cursor </vt:lpstr>
      <vt:lpstr>Manipulating explicit cursor </vt:lpstr>
      <vt:lpstr>Manipulating explicit cursor</vt:lpstr>
      <vt:lpstr>The OPEN statement </vt:lpstr>
      <vt:lpstr>The FETCH statement</vt:lpstr>
      <vt:lpstr>Creating a Cursor</vt:lpstr>
      <vt:lpstr>Example </vt:lpstr>
      <vt:lpstr>The CLOSE statement</vt:lpstr>
      <vt:lpstr>PowerPoint Presentation</vt:lpstr>
      <vt:lpstr>Attributes of an EXPLICIT cursor</vt:lpstr>
      <vt:lpstr>Cursor Attributes</vt:lpstr>
      <vt:lpstr>The %NOTFOUND attribute</vt:lpstr>
      <vt:lpstr>The %FOUND attribute </vt:lpstr>
      <vt:lpstr>The %ROWCOUNT attribute </vt:lpstr>
      <vt:lpstr>The %ISOPEN attribute </vt:lpstr>
      <vt:lpstr>Example</vt:lpstr>
      <vt:lpstr>Sample Cursor Program</vt:lpstr>
      <vt:lpstr>Sample Cursor Program (same program without composite variable)</vt:lpstr>
      <vt:lpstr>PowerPoint Presentation</vt:lpstr>
      <vt:lpstr>PowerPoint Presentation</vt:lpstr>
      <vt:lpstr>PowerPoint Presentation</vt:lpstr>
      <vt:lpstr>Example</vt:lpstr>
      <vt:lpstr>PowerPoint Presentation</vt:lpstr>
    </vt:vector>
  </TitlesOfParts>
  <Company>Party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Ric</dc:creator>
  <cp:lastModifiedBy>Dell</cp:lastModifiedBy>
  <cp:revision>57</cp:revision>
  <dcterms:created xsi:type="dcterms:W3CDTF">2008-05-06T17:35:57Z</dcterms:created>
  <dcterms:modified xsi:type="dcterms:W3CDTF">2012-04-07T09:28:25Z</dcterms:modified>
</cp:coreProperties>
</file>