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8"/>
  </p:notesMasterIdLst>
  <p:sldIdLst>
    <p:sldId id="287" r:id="rId2"/>
    <p:sldId id="257" r:id="rId3"/>
    <p:sldId id="288" r:id="rId4"/>
    <p:sldId id="258" r:id="rId5"/>
    <p:sldId id="259" r:id="rId6"/>
    <p:sldId id="301" r:id="rId7"/>
    <p:sldId id="268" r:id="rId8"/>
    <p:sldId id="296" r:id="rId9"/>
    <p:sldId id="260" r:id="rId10"/>
    <p:sldId id="289" r:id="rId11"/>
    <p:sldId id="269" r:id="rId12"/>
    <p:sldId id="290" r:id="rId13"/>
    <p:sldId id="297" r:id="rId14"/>
    <p:sldId id="261" r:id="rId15"/>
    <p:sldId id="262" r:id="rId16"/>
    <p:sldId id="291" r:id="rId17"/>
    <p:sldId id="263" r:id="rId18"/>
    <p:sldId id="292" r:id="rId19"/>
    <p:sldId id="264" r:id="rId20"/>
    <p:sldId id="293" r:id="rId21"/>
    <p:sldId id="265" r:id="rId22"/>
    <p:sldId id="267" r:id="rId23"/>
    <p:sldId id="298" r:id="rId24"/>
    <p:sldId id="299" r:id="rId25"/>
    <p:sldId id="300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94E1-2627-4E1E-9205-EBBB33DFE66B}" type="datetimeFigureOut">
              <a:rPr lang="en-US" smtClean="0"/>
              <a:t>3/28/2012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D397-C818-4F1A-B28F-F1FC37D94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5A9D0-E6C7-485D-8B51-C5395F66C999}" type="slidenum">
              <a:rPr lang="en-US"/>
              <a:pPr/>
              <a:t>23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4CF552-C672-4D86-AD92-604E958ED03A}" type="slidenum">
              <a:rPr lang="en-US"/>
              <a:pPr/>
              <a:t>24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62660-F753-4415-8D60-A3C87BB18270}" type="slidenum">
              <a:rPr lang="en-US"/>
              <a:pPr/>
              <a:t>25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9788" y="241300"/>
            <a:ext cx="5235575" cy="3925888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9637" cy="4184650"/>
          </a:xfrm>
        </p:spPr>
        <p:txBody>
          <a:bodyPr/>
          <a:lstStyle/>
          <a:p>
            <a:pPr marL="112713" indent="-112713" defTabSz="1020763"/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BC87FD3-CCFE-492D-8E50-ADE351BB1FEF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F597-F3DA-4899-BB63-000BC0B30618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D8F0-BAC7-4560-837A-D7A37A8DAFD4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530-64C3-41BC-9F8A-239443711F9C}" type="datetime1">
              <a:rPr lang="en-US" smtClean="0"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1063-A148-4942-B9AE-5426325C82D9}" type="datetime1">
              <a:rPr lang="en-US" smtClean="0"/>
              <a:t>3/28/2012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BBE2-EAAF-487C-9483-58B257F3551D}" type="datetime1">
              <a:rPr lang="en-US" smtClean="0"/>
              <a:t>3/28/2012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242C-09E2-4B99-87EA-A4AF37632806}" type="datetime1">
              <a:rPr lang="en-US" smtClean="0"/>
              <a:t>3/28/2012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84F8A7-937B-4693-BC78-0B6894C4C943}" type="datetime1">
              <a:rPr lang="en-US" smtClean="0"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9B4AA27-22C1-449F-B3DC-8CEEBD8B43BC}" type="datetime1">
              <a:rPr lang="en-US" smtClean="0"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D9CA-3645-444B-99B2-D0EADCC40C66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7F06-0477-4F49-958D-1D10683777F9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E2F70C-8592-4565-8A71-7EC3EDE86AB2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6F8E98-6A08-4ED9-9A68-747C51A70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736622"/>
            <a:ext cx="6912768" cy="1524000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11 :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WAN Technology 2</a:t>
            </a:r>
            <a:endParaRPr lang="en-US" sz="3600" b="1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WAN</a:t>
            </a:r>
            <a:r>
              <a:rPr lang="en-US" dirty="0" smtClean="0"/>
              <a:t> </a:t>
            </a:r>
            <a:r>
              <a:rPr lang="ar-SA" dirty="0" smtClean="0"/>
              <a:t>أصناف الشبكات الواسعه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239000" cy="4114799"/>
          </a:xfrm>
        </p:spPr>
        <p:txBody>
          <a:bodyPr>
            <a:normAutofit/>
          </a:bodyPr>
          <a:lstStyle/>
          <a:p>
            <a:pPr algn="just" rtl="1"/>
            <a:r>
              <a:rPr lang="ar-SA" sz="3200" b="1" dirty="0" smtClean="0">
                <a:solidFill>
                  <a:schemeClr val="bg2">
                    <a:lumMod val="50000"/>
                  </a:schemeClr>
                </a:solidFill>
              </a:rPr>
              <a:t>هنالك ثلاث اصناف للشبكات الواسعه:</a:t>
            </a:r>
          </a:p>
          <a:p>
            <a:pPr marL="0" indent="0" algn="just" rtl="1">
              <a:buNone/>
            </a:pPr>
            <a:r>
              <a:rPr lang="ar-SA" sz="3200" b="1" dirty="0" smtClean="0"/>
              <a:t>1- شبكه المشاريع الكبيرة :</a:t>
            </a:r>
            <a:r>
              <a:rPr lang="en-US" sz="3200" b="1" dirty="0" smtClean="0"/>
              <a:t>Enterprise Network</a:t>
            </a:r>
          </a:p>
          <a:p>
            <a:pPr marL="0" indent="0" algn="just" rtl="1">
              <a:buNone/>
            </a:pPr>
            <a:r>
              <a:rPr lang="ar-SA" sz="3200" dirty="0" smtClean="0"/>
              <a:t>       تتصل الحاسبات فيها بشكل داخلى أومغلق لجميع الشبكات المحليه لمؤسسه كبيرة قد تكون لها أفرع منتشره فى عدة دول.</a:t>
            </a:r>
          </a:p>
          <a:p>
            <a:pPr marL="0" indent="0" algn="just">
              <a:buNone/>
            </a:pP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flipH="1">
            <a:off x="8229600" y="6476996"/>
            <a:ext cx="685800" cy="15240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4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ar-SA" sz="3200" b="1" dirty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Global Network</a:t>
            </a:r>
            <a:r>
              <a:rPr lang="ar-SA" sz="3200" b="1" dirty="0">
                <a:solidFill>
                  <a:prstClr val="black"/>
                </a:solidFill>
              </a:rPr>
              <a:t>2- الشبكه الشامله :</a:t>
            </a:r>
            <a:endParaRPr lang="en-US" sz="3200" b="1" dirty="0"/>
          </a:p>
          <a:p>
            <a:pPr marL="0" indent="0" algn="just" rtl="1">
              <a:buNone/>
            </a:pPr>
            <a:r>
              <a:rPr lang="ar-SA" sz="3200" dirty="0"/>
              <a:t>تشكل عبر دمج مجموعه من الشبكات لعدة مؤسسات موزعه فى عدة دول وعبر مساحات </a:t>
            </a:r>
            <a:r>
              <a:rPr lang="ar-SA" sz="3200" dirty="0" smtClean="0"/>
              <a:t>واسعه.</a:t>
            </a:r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WAN 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أصناف الشبكات الواسعه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200" b="1" dirty="0" smtClean="0"/>
              <a:t>3- شبكه الأنترنت </a:t>
            </a:r>
            <a:r>
              <a:rPr lang="en-US" sz="3200" b="1" dirty="0" smtClean="0"/>
              <a:t>Internet Network:</a:t>
            </a:r>
            <a:endParaRPr lang="ar-SA" sz="3200" b="1" dirty="0" smtClean="0"/>
          </a:p>
          <a:p>
            <a:pPr marL="0" indent="0" algn="just" rtl="1">
              <a:buNone/>
            </a:pPr>
            <a:r>
              <a:rPr lang="ar-SA" sz="3200" dirty="0" smtClean="0"/>
              <a:t>هى عباره عن مئات الألاف من الشبكات المتصله فيما بينها لتبادل المعلومات وهى شبكه الشبكات للشبكات الواسعه حيث تعتبر أكبر شبكه فى العالم .</a:t>
            </a:r>
            <a:endParaRPr lang="en-US" sz="32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تقنيات الشبكات الواسعه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19257"/>
            <a:ext cx="7010400" cy="3603812"/>
          </a:xfrm>
        </p:spPr>
        <p:txBody>
          <a:bodyPr>
            <a:normAutofit/>
          </a:bodyPr>
          <a:lstStyle/>
          <a:p>
            <a:pPr algn="just" rtl="1"/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Public Switched Telephone Network(PSTN) </a:t>
            </a:r>
          </a:p>
          <a:p>
            <a:pPr marL="0" indent="0" algn="just" rtl="1">
              <a:buNone/>
            </a:pPr>
            <a:r>
              <a:rPr lang="ar-SA" dirty="0" smtClean="0"/>
              <a:t>هى شبكه الهاتف وصممت اصلا لنقل الصوت </a:t>
            </a:r>
            <a:r>
              <a:rPr lang="en-US" dirty="0" smtClean="0"/>
              <a:t>Voice)</a:t>
            </a:r>
            <a:r>
              <a:rPr lang="ar-SA" dirty="0" smtClean="0"/>
              <a:t>) فتستخدم خطوطا واتصالات تماثليه لهذا يجب استخدام جهاز ال</a:t>
            </a:r>
          </a:p>
          <a:p>
            <a:pPr marL="0" indent="0" algn="just" rtl="1">
              <a:buNone/>
            </a:pPr>
            <a:r>
              <a:rPr lang="en-US" dirty="0" smtClean="0"/>
              <a:t>Modem</a:t>
            </a:r>
            <a:r>
              <a:rPr lang="ar-SA" dirty="0" smtClean="0"/>
              <a:t> ليقوم بتحويل الأشارات الرقميه ال تماثليه والعكس صحيح وهذا الاتصال يسمى ال </a:t>
            </a:r>
            <a:r>
              <a:rPr lang="en-US" dirty="0" smtClean="0"/>
              <a:t>Dial-up</a:t>
            </a:r>
            <a:r>
              <a:rPr lang="ar-SA" dirty="0" smtClean="0"/>
              <a:t>سرعته حسب ال </a:t>
            </a:r>
            <a:r>
              <a:rPr lang="en-US" dirty="0" smtClean="0"/>
              <a:t>Modem</a:t>
            </a:r>
            <a:r>
              <a:rPr lang="ar-SA" dirty="0" smtClean="0"/>
              <a:t> لا تتجاوز </a:t>
            </a:r>
            <a:r>
              <a:rPr lang="en-US" dirty="0" err="1" smtClean="0"/>
              <a:t>kbits</a:t>
            </a:r>
            <a:r>
              <a:rPr lang="en-US" dirty="0" smtClean="0"/>
              <a:t>/s</a:t>
            </a:r>
            <a:r>
              <a:rPr lang="ar-SA" dirty="0"/>
              <a:t> </a:t>
            </a:r>
            <a:r>
              <a:rPr lang="ar-SA" dirty="0" smtClean="0"/>
              <a:t>56 وهذا النوع من شبكات الدوائر التبدليه </a:t>
            </a:r>
            <a:r>
              <a:rPr lang="en-US" dirty="0" smtClean="0"/>
              <a:t>Circuit – Switch</a:t>
            </a:r>
            <a:r>
              <a:rPr lang="ar-SA" dirty="0" smtClean="0"/>
              <a:t> وعيب هذه الطريقه عدم ثبات جودة الاتصال 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Analog Dialup</a:t>
            </a:r>
            <a:endParaRPr lang="ar-SA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1" y="2119313"/>
            <a:ext cx="6553200" cy="36036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16475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تبديل الاطار :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Frame 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Relay </a:t>
            </a:r>
            <a:r>
              <a:rPr lang="ar-SA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0" indent="0" algn="just" rtl="1">
              <a:buNone/>
            </a:pPr>
            <a:r>
              <a:rPr lang="ar-SA" sz="2800" dirty="0" smtClean="0"/>
              <a:t>تعتبر تقنية تبديل الاطار من تقنيات تبديل الحزم </a:t>
            </a:r>
            <a:r>
              <a:rPr lang="en-US" sz="2800" dirty="0" smtClean="0"/>
              <a:t>Packet Switching</a:t>
            </a:r>
            <a:r>
              <a:rPr lang="ar-SA" sz="2800" dirty="0" smtClean="0"/>
              <a:t> ويتم الارسال على شكل اطارات ويتميز هذا النوع ب:</a:t>
            </a:r>
          </a:p>
          <a:p>
            <a:pPr marL="0" indent="0" algn="just" rtl="1">
              <a:buNone/>
            </a:pPr>
            <a:r>
              <a:rPr lang="ar-SA" sz="2800" dirty="0" smtClean="0"/>
              <a:t>1- اتصالات سريعه جدا</a:t>
            </a:r>
          </a:p>
          <a:p>
            <a:pPr marL="0" indent="0" algn="just" rtl="1">
              <a:buNone/>
            </a:pPr>
            <a:r>
              <a:rPr lang="ar-SA" sz="2800" dirty="0" smtClean="0"/>
              <a:t>2- اعتماديه عاليه</a:t>
            </a:r>
          </a:p>
          <a:p>
            <a:pPr marL="0" indent="0" algn="just" rtl="1">
              <a:buNone/>
            </a:pPr>
            <a:r>
              <a:rPr lang="ar-SA" sz="2800" dirty="0" smtClean="0"/>
              <a:t>3- سرعه نقل البيانات </a:t>
            </a:r>
            <a:r>
              <a:rPr lang="en-US" sz="2800" dirty="0" smtClean="0"/>
              <a:t> </a:t>
            </a:r>
            <a:r>
              <a:rPr lang="en-US" sz="2800" dirty="0" err="1" smtClean="0"/>
              <a:t>mbits</a:t>
            </a:r>
            <a:r>
              <a:rPr lang="en-US" sz="2800" dirty="0" smtClean="0"/>
              <a:t>/s</a:t>
            </a:r>
            <a:r>
              <a:rPr lang="ar-SA" sz="2800" dirty="0"/>
              <a:t> 45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1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Frame Relay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8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/>
          <a:stretch>
            <a:fillRect/>
          </a:stretch>
        </p:blipFill>
        <p:spPr bwMode="auto">
          <a:xfrm>
            <a:off x="1371600" y="2286000"/>
            <a:ext cx="6477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8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7239000" cy="3603812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2800" dirty="0" smtClean="0"/>
              <a:t>توفر خدمه موجهه </a:t>
            </a:r>
            <a:r>
              <a:rPr lang="en-US" sz="2800" dirty="0" smtClean="0"/>
              <a:t>Connection – Oriented</a:t>
            </a:r>
            <a:r>
              <a:rPr lang="ar-SA" sz="2800" dirty="0" smtClean="0"/>
              <a:t> ويتم ذلك باعداد دائره ظاهريه دائمه </a:t>
            </a:r>
          </a:p>
          <a:p>
            <a:pPr marL="0" indent="0" algn="just" rtl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(PVC) Permanent Virtual Circuit   </a:t>
            </a:r>
          </a:p>
          <a:p>
            <a:pPr marL="0" indent="0" algn="just" rtl="1">
              <a:buNone/>
            </a:pPr>
            <a:r>
              <a:rPr lang="ar-SA" sz="2800" dirty="0" smtClean="0"/>
              <a:t>بين الاجهزه المرسله والمستقبله حيث تحدد ال </a:t>
            </a:r>
            <a:r>
              <a:rPr lang="en-US" sz="2800" dirty="0" smtClean="0"/>
              <a:t>PVC </a:t>
            </a:r>
            <a:r>
              <a:rPr lang="ar-SA" sz="2800" dirty="0" smtClean="0"/>
              <a:t> المسار الذى تسلكه الاجهزه المرسله والمستقبله عبر شبكه ال </a:t>
            </a:r>
          </a:p>
          <a:p>
            <a:pPr marL="0" indent="0" algn="just" rtl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Frame Relay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200" b="1" dirty="0"/>
              <a:t>تتمتع تقنية ال </a:t>
            </a:r>
            <a:r>
              <a:rPr lang="en-US" sz="3200" b="1" dirty="0"/>
              <a:t>Frame Relay</a:t>
            </a:r>
            <a:r>
              <a:rPr lang="ar-SA" sz="3200" b="1" dirty="0"/>
              <a:t> بفعاليه كبيره وذلك للاسباب التاليه</a:t>
            </a:r>
            <a:r>
              <a:rPr lang="ar-SA" sz="3200" b="1" dirty="0" smtClean="0"/>
              <a:t>:</a:t>
            </a:r>
          </a:p>
          <a:p>
            <a:pPr marL="0" indent="0" algn="just" rtl="1">
              <a:buNone/>
            </a:pPr>
            <a:r>
              <a:rPr lang="ar-SA" sz="3200" dirty="0"/>
              <a:t>1</a:t>
            </a:r>
            <a:r>
              <a:rPr lang="ar-SA" sz="3200" dirty="0" smtClean="0"/>
              <a:t>- </a:t>
            </a:r>
            <a:r>
              <a:rPr lang="ar-SA" sz="3200" dirty="0"/>
              <a:t>تقنيه بسيطه لتوجيه البيانات</a:t>
            </a:r>
          </a:p>
          <a:p>
            <a:pPr marL="0" indent="0" algn="just" rtl="1">
              <a:buNone/>
            </a:pPr>
            <a:r>
              <a:rPr lang="ar-SA" sz="3200" dirty="0"/>
              <a:t>2- نظام فعال بتدفق البيانات</a:t>
            </a:r>
          </a:p>
          <a:p>
            <a:pPr marL="0" indent="0" algn="just" rtl="1">
              <a:buNone/>
            </a:pPr>
            <a:r>
              <a:rPr lang="ar-SA" sz="3200" dirty="0"/>
              <a:t>3- عدم الحاجه لتحكم معقد لمعالجه الاخطاء</a:t>
            </a:r>
            <a:endParaRPr lang="en-US" sz="3200" dirty="0"/>
          </a:p>
          <a:p>
            <a:pPr algn="r" rtl="1"/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8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7391400" cy="3603812"/>
          </a:xfrm>
        </p:spPr>
        <p:txBody>
          <a:bodyPr>
            <a:normAutofit/>
          </a:bodyPr>
          <a:lstStyle/>
          <a:p>
            <a:pPr algn="just" rtl="1"/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تقنية النقل المتزامنه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Asynchronous Transfer Mode ATM)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):</a:t>
            </a:r>
          </a:p>
          <a:p>
            <a:pPr marL="0" indent="0" algn="just" rtl="1">
              <a:buNone/>
            </a:pPr>
            <a:r>
              <a:rPr lang="ar-SA" sz="2800" dirty="0" smtClean="0"/>
              <a:t>     تقنيه متقدمه ذات سعه نطاق عاليه وتأخير منخفض وسرعتها تتراوح  بين </a:t>
            </a:r>
            <a:r>
              <a:rPr lang="en-US" sz="2800" dirty="0" err="1" smtClean="0"/>
              <a:t>mbit</a:t>
            </a:r>
            <a:r>
              <a:rPr lang="en-US" sz="2800" dirty="0" smtClean="0"/>
              <a:t>/s</a:t>
            </a:r>
            <a:r>
              <a:rPr lang="ar-SA" sz="2800" dirty="0"/>
              <a:t> </a:t>
            </a:r>
            <a:r>
              <a:rPr lang="ar-SA" sz="2800" dirty="0" smtClean="0"/>
              <a:t>52- </a:t>
            </a:r>
            <a:r>
              <a:rPr lang="en-US" sz="2800" dirty="0" err="1" smtClean="0"/>
              <a:t>Gbit</a:t>
            </a:r>
            <a:r>
              <a:rPr lang="en-US" sz="2800" dirty="0" smtClean="0"/>
              <a:t>/s</a:t>
            </a:r>
            <a:r>
              <a:rPr lang="ar-SA" sz="2800" dirty="0"/>
              <a:t> 1.2 </a:t>
            </a: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0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/>
              <a:t>تعتمد تقنيه </a:t>
            </a:r>
            <a:r>
              <a:rPr lang="en-US" b="1" dirty="0"/>
              <a:t>ATM  </a:t>
            </a:r>
            <a:r>
              <a:rPr lang="ar-SA" b="1" dirty="0"/>
              <a:t>على ارسال المعلومات على شكل خلايه </a:t>
            </a:r>
            <a:r>
              <a:rPr lang="en-US" b="1" dirty="0"/>
              <a:t>Cell</a:t>
            </a:r>
            <a:r>
              <a:rPr lang="ar-SA" b="1" dirty="0"/>
              <a:t> محددة الحجم 53 </a:t>
            </a:r>
            <a:r>
              <a:rPr lang="en-US" b="1" dirty="0"/>
              <a:t>Byte</a:t>
            </a:r>
            <a:r>
              <a:rPr lang="ar-SA" b="1" dirty="0"/>
              <a:t> والتى تكون مقسمه الى قسمين :</a:t>
            </a:r>
          </a:p>
          <a:p>
            <a:pPr marL="0" indent="0" algn="just" rtl="1">
              <a:buNone/>
            </a:pPr>
            <a:r>
              <a:rPr lang="ar-SA" b="1" dirty="0">
                <a:solidFill>
                  <a:srgbClr val="FF0000"/>
                </a:solidFill>
              </a:rPr>
              <a:t>1- العنوان </a:t>
            </a:r>
            <a:r>
              <a:rPr lang="en-US" b="1" dirty="0">
                <a:solidFill>
                  <a:srgbClr val="FF0000"/>
                </a:solidFill>
              </a:rPr>
              <a:t>Header:</a:t>
            </a:r>
          </a:p>
          <a:p>
            <a:pPr marL="0" indent="0" algn="just" rtl="1">
              <a:buNone/>
            </a:pPr>
            <a:r>
              <a:rPr lang="ar-SA" dirty="0"/>
              <a:t>يتكون من 5 </a:t>
            </a:r>
            <a:r>
              <a:rPr lang="en-US" dirty="0"/>
              <a:t>Byte</a:t>
            </a:r>
            <a:r>
              <a:rPr lang="ar-SA" dirty="0"/>
              <a:t> تحمل عناوين</a:t>
            </a:r>
          </a:p>
          <a:p>
            <a:pPr marL="0" indent="0" algn="just" rtl="1">
              <a:buNone/>
            </a:pPr>
            <a:r>
              <a:rPr lang="ar-SA" b="1" dirty="0">
                <a:solidFill>
                  <a:srgbClr val="FF0000"/>
                </a:solidFill>
              </a:rPr>
              <a:t>2- الحموله: </a:t>
            </a:r>
            <a:r>
              <a:rPr lang="en-US" b="1" dirty="0">
                <a:solidFill>
                  <a:srgbClr val="FF0000"/>
                </a:solidFill>
              </a:rPr>
              <a:t>Payload </a:t>
            </a:r>
            <a:r>
              <a:rPr lang="ar-SA" b="1" dirty="0">
                <a:solidFill>
                  <a:srgbClr val="FF0000"/>
                </a:solidFill>
              </a:rPr>
              <a:t> </a:t>
            </a:r>
          </a:p>
          <a:p>
            <a:pPr marL="0" indent="0" algn="just" rtl="1">
              <a:buNone/>
            </a:pPr>
            <a:r>
              <a:rPr lang="ar-SA" dirty="0"/>
              <a:t>تتكون من 48 </a:t>
            </a:r>
            <a:r>
              <a:rPr lang="en-US" dirty="0"/>
              <a:t>Byte</a:t>
            </a:r>
            <a:r>
              <a:rPr lang="ar-SA" dirty="0"/>
              <a:t> تحمل البيانات ومعلومات التطبيقات.</a:t>
            </a:r>
          </a:p>
          <a:p>
            <a:pPr algn="r" rtl="1"/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ATM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13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6477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1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200" dirty="0" smtClean="0"/>
              <a:t>يعتبر نقل البيانات على شكل خلايا صغيره اكثر فعاليه وكفاءه من نقلها على شكل حزم او اطارات كبيرة ومختلفة الاحجام لان الخلايا تتمتع بالمميزات التاليه:</a:t>
            </a:r>
          </a:p>
          <a:p>
            <a:pPr algn="r" rt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1. تستخدم ذاكرة اللكن </a:t>
            </a:r>
            <a:r>
              <a:rPr lang="en-US" sz="2800" dirty="0" smtClean="0"/>
              <a:t>Buffers </a:t>
            </a:r>
            <a:r>
              <a:rPr lang="ar-SA" sz="2800" dirty="0" smtClean="0"/>
              <a:t> بشكل افضل .</a:t>
            </a:r>
          </a:p>
          <a:p>
            <a:pPr marL="0" indent="0" algn="r" rtl="1">
              <a:buNone/>
            </a:pPr>
            <a:r>
              <a:rPr lang="ar-SA" sz="2800" dirty="0" smtClean="0"/>
              <a:t>2. يمكن معالجتها بشكل اسرع من الاطر الكبير الحجم .</a:t>
            </a:r>
          </a:p>
          <a:p>
            <a:pPr marL="0" indent="0" algn="r" rtl="1">
              <a:buNone/>
            </a:pPr>
            <a:r>
              <a:rPr lang="ar-SA" sz="2800" dirty="0" smtClean="0"/>
              <a:t>3. تحتاج الى عدد قليل من خواص التحكم بتدفق المعطيات ومعالجة الاخطاء .</a:t>
            </a:r>
          </a:p>
          <a:p>
            <a:pPr marL="0" indent="0" algn="r" rtl="1">
              <a:buNone/>
            </a:pPr>
            <a:endParaRPr lang="ar-SA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19257"/>
            <a:ext cx="6592645" cy="360381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3200" dirty="0" smtClean="0"/>
              <a:t>4. </a:t>
            </a:r>
            <a:r>
              <a:rPr lang="ar-SA" sz="3200" dirty="0"/>
              <a:t>يمكن نقلها بشكل اسرع بين مكونات الشبكة .</a:t>
            </a:r>
          </a:p>
          <a:p>
            <a:pPr marL="0" indent="0" algn="r" rtl="1">
              <a:buNone/>
            </a:pPr>
            <a:r>
              <a:rPr lang="ar-SA" sz="3200" dirty="0"/>
              <a:t>5. لا تعمل على ازدحام او تعطيل الشبكة بسبب صغر حجمها .</a:t>
            </a:r>
          </a:p>
          <a:p>
            <a:pPr algn="r" rtl="1"/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6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اما طريقة عمل هذه التقنية فتشبه كثيرا طريقة عمل تقنية </a:t>
            </a:r>
            <a:r>
              <a:rPr lang="en-US" dirty="0" smtClean="0"/>
              <a:t>Frame Relay</a:t>
            </a:r>
            <a:r>
              <a:rPr lang="ar-SA" dirty="0" smtClean="0"/>
              <a:t> من حيث ضرورة توفر مسار ظاهرى </a:t>
            </a:r>
            <a:r>
              <a:rPr lang="en-US" dirty="0" err="1" smtClean="0"/>
              <a:t>Virual</a:t>
            </a:r>
            <a:r>
              <a:rPr lang="en-US" dirty="0" smtClean="0"/>
              <a:t> Path</a:t>
            </a:r>
            <a:r>
              <a:rPr lang="ar-SA" dirty="0" smtClean="0"/>
              <a:t> بين الاجهزة المرسلة والمستقبلة قبل البدء بعملية نقل البيانات . وتستخدم تقنية  </a:t>
            </a:r>
            <a:r>
              <a:rPr lang="en-US" dirty="0" smtClean="0"/>
              <a:t>ATM</a:t>
            </a:r>
            <a:r>
              <a:rPr lang="ar-SA" dirty="0" smtClean="0"/>
              <a:t> قنوات ومسارات ظااهرية لوصف الاتصالات الظاهرية هى 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3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1.القنوات </a:t>
            </a:r>
            <a:r>
              <a:rPr lang="ar-SA" dirty="0">
                <a:solidFill>
                  <a:srgbClr val="FF0000"/>
                </a:solidFill>
              </a:rPr>
              <a:t>الظاهرية </a:t>
            </a:r>
            <a:r>
              <a:rPr lang="en-US" dirty="0">
                <a:solidFill>
                  <a:srgbClr val="FF0000"/>
                </a:solidFill>
              </a:rPr>
              <a:t>Virtual Channels</a:t>
            </a:r>
            <a:r>
              <a:rPr lang="ar-SA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just" rtl="1">
              <a:buNone/>
            </a:pPr>
            <a:r>
              <a:rPr lang="ar-SA" dirty="0" smtClean="0">
                <a:solidFill>
                  <a:srgbClr val="FF0000"/>
                </a:solidFill>
              </a:rPr>
              <a:t>2.لمسارات </a:t>
            </a:r>
            <a:r>
              <a:rPr lang="ar-SA" dirty="0">
                <a:solidFill>
                  <a:srgbClr val="FF0000"/>
                </a:solidFill>
              </a:rPr>
              <a:t>الظاهرية </a:t>
            </a:r>
            <a:r>
              <a:rPr lang="en-US" dirty="0">
                <a:solidFill>
                  <a:srgbClr val="FF0000"/>
                </a:solidFill>
              </a:rPr>
              <a:t>Virtual path </a:t>
            </a:r>
            <a:r>
              <a:rPr lang="ar-SA" dirty="0">
                <a:solidFill>
                  <a:srgbClr val="FF0000"/>
                </a:solidFill>
              </a:rPr>
              <a:t>.</a:t>
            </a:r>
          </a:p>
          <a:p>
            <a:pPr algn="just" rtl="1"/>
            <a:r>
              <a:rPr lang="ar-SA" dirty="0"/>
              <a:t>حيث تبين المسارات الظاهرية الوجهة التى تسلكها المعلومات بين الاجهزة المتراسلة وكل مسار ظاهري يتكون </a:t>
            </a:r>
            <a:r>
              <a:rPr lang="ar-SA" dirty="0">
                <a:latin typeface="Comic Sans MS" pitchFamily="66" charset="0"/>
              </a:rPr>
              <a:t>من عدة قنوات ظاهرية مستقلة قد يصل عددها الى 65535 </a:t>
            </a:r>
            <a:r>
              <a:rPr lang="ar-SA" dirty="0" smtClean="0">
                <a:latin typeface="Comic Sans MS" pitchFamily="66" charset="0"/>
              </a:rPr>
              <a:t>قناة.</a:t>
            </a:r>
            <a:endParaRPr lang="ar-SA" dirty="0">
              <a:latin typeface="Comic Sans MS" pitchFamily="66" charset="0"/>
            </a:endParaRPr>
          </a:p>
          <a:p>
            <a:pPr algn="just" rtl="1"/>
            <a:endParaRPr lang="en-US" dirty="0"/>
          </a:p>
          <a:p>
            <a:pPr algn="r" rtl="1"/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391400" cy="838200"/>
          </a:xfrm>
        </p:spPr>
        <p:txBody>
          <a:bodyPr>
            <a:normAutofit fontScale="90000"/>
          </a:bodyPr>
          <a:lstStyle/>
          <a:p>
            <a:pPr rtl="1"/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متطلبات الانضمام الى شبكة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ATM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</a:rPr>
              <a:t>:</a:t>
            </a:r>
            <a:br>
              <a:rPr lang="ar-SA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057400"/>
            <a:ext cx="6934200" cy="3886200"/>
          </a:xfrm>
        </p:spPr>
        <p:txBody>
          <a:bodyPr>
            <a:normAutofit/>
          </a:bodyPr>
          <a:lstStyle/>
          <a:p>
            <a:pPr marL="0" indent="0" algn="just" rtl="1">
              <a:spcBef>
                <a:spcPct val="0"/>
              </a:spcBef>
              <a:buNone/>
            </a:pPr>
            <a:r>
              <a:rPr lang="ar-SA" sz="2800" dirty="0" smtClean="0">
                <a:latin typeface="+mj-lt"/>
              </a:rPr>
              <a:t>1. موجهات ومبدلات </a:t>
            </a:r>
            <a:r>
              <a:rPr lang="en-US" sz="2800" dirty="0" smtClean="0">
                <a:latin typeface="+mj-lt"/>
              </a:rPr>
              <a:t>Switches and Routers </a:t>
            </a:r>
            <a:r>
              <a:rPr lang="ar-SA" sz="2800" dirty="0" smtClean="0">
                <a:latin typeface="+mj-lt"/>
              </a:rPr>
              <a:t> متوافقة مع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لربط الشبكات المحلية بشبكة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الواسعة </a:t>
            </a:r>
          </a:p>
          <a:p>
            <a:pPr marL="0" indent="0" algn="just" rtl="1">
              <a:spcBef>
                <a:spcPct val="0"/>
              </a:spcBef>
              <a:buNone/>
            </a:pPr>
            <a:r>
              <a:rPr lang="ar-SA" sz="2800" dirty="0" smtClean="0">
                <a:latin typeface="+mj-lt"/>
              </a:rPr>
              <a:t>2. كرت تهيئة لشبكة متزامنة </a:t>
            </a:r>
            <a:r>
              <a:rPr lang="en-US" sz="2800" dirty="0" smtClean="0">
                <a:latin typeface="+mj-lt"/>
              </a:rPr>
              <a:t>ATM adapter cards</a:t>
            </a:r>
            <a:r>
              <a:rPr lang="ar-SA" sz="2800" dirty="0" smtClean="0">
                <a:latin typeface="+mj-lt"/>
              </a:rPr>
              <a:t> لربط اجهزة الكمبيوتر بشبكة محلية متوافقة مع </a:t>
            </a:r>
            <a:r>
              <a:rPr lang="en-US" sz="2800" dirty="0" smtClean="0">
                <a:latin typeface="+mj-lt"/>
              </a:rPr>
              <a:t> ATM</a:t>
            </a:r>
          </a:p>
          <a:p>
            <a:pPr marL="0" indent="0" algn="just" rtl="1">
              <a:spcBef>
                <a:spcPct val="0"/>
              </a:spcBef>
              <a:buNone/>
            </a:pPr>
            <a:endParaRPr lang="en-US" sz="2800" dirty="0" smtClean="0">
              <a:latin typeface="+mj-lt"/>
            </a:endParaRP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fld id="{5C4C1ED0-8B80-437C-A72C-9BC641448233}" type="slidenum">
              <a:rPr lang="ar-SA" sz="1200" smtClean="0">
                <a:solidFill>
                  <a:srgbClr val="FFFFFF"/>
                </a:solidFill>
                <a:ea typeface="华文仿宋"/>
              </a:rPr>
              <a:pPr eaLnBrk="1" hangingPunct="1">
                <a:lnSpc>
                  <a:spcPct val="80000"/>
                </a:lnSpc>
              </a:pPr>
              <a:t>19</a:t>
            </a:fld>
            <a:endParaRPr lang="en-US" sz="1200" smtClean="0">
              <a:solidFill>
                <a:srgbClr val="FFFFFF"/>
              </a:solidFill>
              <a:ea typeface="华文仿宋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dirty="0" smtClean="0">
                <a:latin typeface="Comic Sans MS" pitchFamily="66" charset="0"/>
              </a:rPr>
              <a:t>3. </a:t>
            </a:r>
            <a:r>
              <a:rPr lang="ar-SA" sz="2800" dirty="0">
                <a:latin typeface="+mj-lt"/>
              </a:rPr>
              <a:t>برامج خاصة لتسمح للتطبيقات المتوفرة بالعمل من خلال شبكة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 </a:t>
            </a:r>
            <a:r>
              <a:rPr lang="ar-SA" sz="2800" dirty="0">
                <a:latin typeface="+mj-lt"/>
              </a:rPr>
              <a:t>وذالك باستخدام تقنية </a:t>
            </a:r>
            <a:r>
              <a:rPr lang="en-US" sz="2800" dirty="0" smtClean="0">
                <a:latin typeface="+mj-lt"/>
              </a:rPr>
              <a:t>LAN emulation(LANE)</a:t>
            </a:r>
            <a:r>
              <a:rPr lang="ar-SA" sz="2800" dirty="0" smtClean="0">
                <a:latin typeface="+mj-lt"/>
              </a:rPr>
              <a:t> </a:t>
            </a:r>
            <a:r>
              <a:rPr lang="ar-SA" sz="2800" dirty="0">
                <a:latin typeface="+mj-lt"/>
              </a:rPr>
              <a:t>وهى عبارةعن مجموعة من البرتوكولات تستخدم لتحقيق التوافق بين مكونات </a:t>
            </a:r>
            <a:r>
              <a:rPr lang="en-US" sz="2800" dirty="0" smtClean="0">
                <a:latin typeface="+mj-lt"/>
              </a:rPr>
              <a:t>LAN</a:t>
            </a:r>
            <a:r>
              <a:rPr lang="ar-SA" sz="2800" dirty="0" smtClean="0">
                <a:latin typeface="+mj-lt"/>
              </a:rPr>
              <a:t>و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وتكون </a:t>
            </a:r>
            <a:r>
              <a:rPr lang="ar-SA" sz="2800" dirty="0">
                <a:latin typeface="+mj-lt"/>
              </a:rPr>
              <a:t>هذه البرتكولات مدمجة فى برنامج التشغيل التى تاتى مع بطاقات </a:t>
            </a:r>
            <a:r>
              <a:rPr lang="en-US" sz="2800" dirty="0" smtClean="0">
                <a:latin typeface="+mj-lt"/>
              </a:rPr>
              <a:t>ATM</a:t>
            </a:r>
            <a:r>
              <a:rPr lang="ar-SA" sz="2800" dirty="0" smtClean="0">
                <a:latin typeface="+mj-lt"/>
              </a:rPr>
              <a:t>.</a:t>
            </a:r>
            <a:endParaRPr lang="ar-SA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8E98-6A08-4ED9-9A68-747C51A706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9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239000" cy="4343400"/>
          </a:xfrm>
        </p:spPr>
        <p:txBody>
          <a:bodyPr>
            <a:normAutofit/>
          </a:bodyPr>
          <a:lstStyle/>
          <a:p>
            <a:pPr algn="r" rtl="1">
              <a:spcBef>
                <a:spcPct val="0"/>
              </a:spcBef>
            </a:pP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واهم ما تمتاز بة الشبكات المتزامنة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ATM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فيمكن تلخيصها فيما يلى:</a:t>
            </a:r>
          </a:p>
          <a:p>
            <a:pPr marL="0" indent="0" algn="r" rtl="1">
              <a:spcBef>
                <a:spcPct val="0"/>
              </a:spcBef>
              <a:buNone/>
            </a:pPr>
            <a:r>
              <a:rPr lang="ar-SA" dirty="0" smtClean="0">
                <a:latin typeface="+mj-lt"/>
              </a:rPr>
              <a:t>1.السرعة العالية.</a:t>
            </a:r>
          </a:p>
          <a:p>
            <a:pPr marL="0" indent="0" algn="r" rtl="1">
              <a:spcBef>
                <a:spcPct val="0"/>
              </a:spcBef>
              <a:buNone/>
            </a:pPr>
            <a:r>
              <a:rPr lang="ar-SA" dirty="0" smtClean="0">
                <a:latin typeface="+mj-lt"/>
              </a:rPr>
              <a:t>2. المرونة. ويتمثل ذالك بما يلى :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توفير خدمات اكثر من تقنية </a:t>
            </a:r>
            <a:r>
              <a:rPr lang="en-US" sz="2400" dirty="0" smtClean="0">
                <a:latin typeface="+mj-lt"/>
              </a:rPr>
              <a:t>Frame Relay</a:t>
            </a:r>
            <a:r>
              <a:rPr lang="ar-SA" sz="2400" dirty="0" smtClean="0">
                <a:latin typeface="+mj-lt"/>
              </a:rPr>
              <a:t> وذلك نظرا لسعةالنطاق المرتفعة وذات الفعالية الكبيرة لبث الفيديو الحى 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سهولة عملية الادارة والربط وتوفير التكامل بين الشبكات المحلية والشبكات الواسعة</a:t>
            </a:r>
          </a:p>
          <a:p>
            <a:pPr lvl="2" algn="r" rtl="1">
              <a:spcBef>
                <a:spcPct val="0"/>
              </a:spcBef>
            </a:pPr>
            <a:r>
              <a:rPr lang="ar-SA" sz="2400" dirty="0" smtClean="0">
                <a:latin typeface="+mj-lt"/>
              </a:rPr>
              <a:t>توفير مقياس عالمى ذو جودة عالية الا انه لم يتم الاتفاق بشانة دوليا بعد 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fld id="{68697CF1-2731-4FA2-AA1B-54F2F3895CCA}" type="slidenum">
              <a:rPr lang="ar-SA" sz="1200" smtClean="0">
                <a:solidFill>
                  <a:srgbClr val="FFFFFF"/>
                </a:solidFill>
                <a:ea typeface="华文仿宋"/>
              </a:rPr>
              <a:pPr eaLnBrk="1" hangingPunct="1">
                <a:lnSpc>
                  <a:spcPct val="80000"/>
                </a:lnSpc>
              </a:pPr>
              <a:t>21</a:t>
            </a:fld>
            <a:endParaRPr lang="en-US" sz="1200" smtClean="0">
              <a:solidFill>
                <a:srgbClr val="FFFFFF"/>
              </a:solidFill>
              <a:ea typeface="华文仿宋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Comic Sans MS" pitchFamily="66" charset="0"/>
              </a:rPr>
              <a:t>اما عيوب الشبكات المتزامنة فتكمن فى تكلفتها العالية بالاضافة على عدم توافقها مع كثير من مكونات الشبكات.</a:t>
            </a:r>
            <a:endParaRPr lang="en-US" sz="2800" dirty="0">
              <a:latin typeface="Comic Sans MS" pitchFamily="66" charset="0"/>
            </a:endParaRPr>
          </a:p>
          <a:p>
            <a:pPr algn="r" rt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L.Rania</a:t>
            </a:r>
            <a:r>
              <a:rPr lang="en-US" sz="2400" dirty="0" smtClean="0">
                <a:solidFill>
                  <a:srgbClr val="0070C0"/>
                </a:solidFill>
              </a:rPr>
              <a:t> Ahmed </a:t>
            </a:r>
            <a:r>
              <a:rPr lang="en-US" sz="2400" dirty="0" err="1" smtClean="0">
                <a:solidFill>
                  <a:srgbClr val="0070C0"/>
                </a:solidFill>
              </a:rPr>
              <a:t>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8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85800"/>
            <a:ext cx="6965245" cy="1202485"/>
          </a:xfrm>
        </p:spPr>
        <p:txBody>
          <a:bodyPr/>
          <a:lstStyle/>
          <a:p>
            <a:pPr defTabSz="814388"/>
            <a:r>
              <a:rPr lang="en-US" dirty="0" smtClean="0"/>
              <a:t>WAN Topology</a:t>
            </a:r>
            <a:endParaRPr lang="en-US" dirty="0"/>
          </a:p>
        </p:txBody>
      </p:sp>
      <p:pic>
        <p:nvPicPr>
          <p:cNvPr id="63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590800"/>
            <a:ext cx="6477000" cy="3352800"/>
          </a:xfrm>
          <a:noFill/>
          <a:ln/>
        </p:spPr>
      </p:pic>
      <p:sp>
        <p:nvSpPr>
          <p:cNvPr id="2" name="TextBox 1"/>
          <p:cNvSpPr txBox="1"/>
          <p:nvPr/>
        </p:nvSpPr>
        <p:spPr>
          <a:xfrm>
            <a:off x="1447800" y="1929825"/>
            <a:ext cx="28162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Stare Topology: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6954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814388"/>
            <a:r>
              <a:rPr lang="en-US" sz="3600" b="1" dirty="0">
                <a:solidFill>
                  <a:srgbClr val="FF0000"/>
                </a:solidFill>
              </a:rPr>
              <a:t>Full-Mesh </a:t>
            </a:r>
            <a:r>
              <a:rPr lang="en-US" sz="3600" b="1" dirty="0" smtClean="0">
                <a:solidFill>
                  <a:srgbClr val="FF0000"/>
                </a:solidFill>
              </a:rPr>
              <a:t>Topology: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655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905000"/>
            <a:ext cx="7010400" cy="4343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02550627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814388"/>
            <a:r>
              <a:rPr lang="en-US" sz="3200" b="1" dirty="0">
                <a:solidFill>
                  <a:srgbClr val="FF0000"/>
                </a:solidFill>
              </a:rPr>
              <a:t>Partial-Mesh </a:t>
            </a:r>
            <a:r>
              <a:rPr lang="en-US" sz="3200" b="1" dirty="0" smtClean="0">
                <a:solidFill>
                  <a:srgbClr val="FF0000"/>
                </a:solidFill>
              </a:rPr>
              <a:t>Topology: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75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828800"/>
            <a:ext cx="7086600" cy="44116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49653996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#11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3/28/2012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4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441</TotalTime>
  <Words>788</Words>
  <Application>Microsoft Office PowerPoint</Application>
  <PresentationFormat>On-screen Show (4:3)</PresentationFormat>
  <Paragraphs>116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Pushpin</vt:lpstr>
      <vt:lpstr>321:Networks Protocols</vt:lpstr>
      <vt:lpstr>WAN أصناف الشبكات الواسعه</vt:lpstr>
      <vt:lpstr>PowerPoint Presentation</vt:lpstr>
      <vt:lpstr> WAN أصناف الشبكات الواسعه</vt:lpstr>
      <vt:lpstr>تقنيات الشبكات الواسعه</vt:lpstr>
      <vt:lpstr>Analog Dialup</vt:lpstr>
      <vt:lpstr>PowerPoint Presentation</vt:lpstr>
      <vt:lpstr>Frame Relay</vt:lpstr>
      <vt:lpstr>PowerPoint Presentation</vt:lpstr>
      <vt:lpstr>PowerPoint Presentation</vt:lpstr>
      <vt:lpstr>PowerPoint Presentation</vt:lpstr>
      <vt:lpstr>PowerPoint Presentation</vt:lpstr>
      <vt:lpstr>ATM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متطلبات الانضمام الى شبكة  ATM : </vt:lpstr>
      <vt:lpstr>PowerPoint Presentation</vt:lpstr>
      <vt:lpstr>PowerPoint Presentation</vt:lpstr>
      <vt:lpstr>PowerPoint Presentation</vt:lpstr>
      <vt:lpstr>WAN Topology</vt:lpstr>
      <vt:lpstr>Full-Mesh Topology:</vt:lpstr>
      <vt:lpstr>Partial-Mesh Topology: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userr</cp:lastModifiedBy>
  <cp:revision>52</cp:revision>
  <dcterms:created xsi:type="dcterms:W3CDTF">2012-02-02T23:41:35Z</dcterms:created>
  <dcterms:modified xsi:type="dcterms:W3CDTF">2012-03-28T06:56:20Z</dcterms:modified>
</cp:coreProperties>
</file>