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9" r:id="rId12"/>
    <p:sldId id="266" r:id="rId13"/>
    <p:sldId id="270" r:id="rId14"/>
    <p:sldId id="267" r:id="rId15"/>
    <p:sldId id="268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1" d="100"/>
          <a:sy n="51" d="100"/>
        </p:scale>
        <p:origin x="-106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8847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ar-SA" dirty="0" smtClean="0"/>
          </a:p>
          <a:p>
            <a:r>
              <a:rPr lang="ar-SA" sz="6600" b="1" dirty="0" err="1" smtClean="0">
                <a:solidFill>
                  <a:srgbClr val="FF0000"/>
                </a:solidFill>
              </a:rPr>
              <a:t>الأستبيان</a:t>
            </a:r>
            <a:endParaRPr lang="ar-SA" sz="66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أدوات البحث العلمي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534400" cy="1196752"/>
          </a:xfrm>
        </p:spPr>
        <p:txBody>
          <a:bodyPr>
            <a:noAutofit/>
          </a:bodyPr>
          <a:lstStyle/>
          <a:p>
            <a:pPr algn="ctr"/>
            <a:r>
              <a:rPr lang="ar-SA" sz="4800" b="1" dirty="0" err="1" smtClean="0">
                <a:cs typeface="+mn-cs"/>
              </a:rPr>
              <a:t>ماهو</a:t>
            </a:r>
            <a:r>
              <a:rPr lang="ar-SA" sz="4800" b="1" dirty="0" smtClean="0">
                <a:cs typeface="+mn-cs"/>
              </a:rPr>
              <a:t> </a:t>
            </a:r>
            <a:r>
              <a:rPr lang="ar-SA" sz="4800" b="1" dirty="0" err="1" smtClean="0">
                <a:cs typeface="+mn-cs"/>
              </a:rPr>
              <a:t>الأستبيان</a:t>
            </a:r>
            <a:endParaRPr lang="ar-SA" sz="48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16832"/>
            <a:ext cx="7772400" cy="4102968"/>
          </a:xfrm>
        </p:spPr>
        <p:txBody>
          <a:bodyPr/>
          <a:lstStyle/>
          <a:p>
            <a:endParaRPr lang="ar-SA" dirty="0" smtClean="0"/>
          </a:p>
          <a:p>
            <a:pPr algn="ctr"/>
            <a:r>
              <a:rPr lang="ar-SA" sz="3600" dirty="0" smtClean="0"/>
              <a:t>أداة بحثية تستخدم للحصول علي معلومات و بيانات و حقائق مرتبطة بواقع </a:t>
            </a:r>
            <a:r>
              <a:rPr lang="ar-SA" sz="3600" dirty="0" err="1" smtClean="0"/>
              <a:t>معين.</a:t>
            </a:r>
            <a:r>
              <a:rPr lang="ar-SA" sz="3600" dirty="0" smtClean="0"/>
              <a:t> ويقدم في صورة أسئلة يجيب عنها الافراد المعنيين بالموضوع.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sz="4800" b="1" dirty="0" smtClean="0">
                <a:cs typeface="+mn-cs"/>
              </a:rPr>
              <a:t>خطوات تصميم الاستبيان</a:t>
            </a:r>
            <a:endParaRPr lang="ar-SA" sz="48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600" b="1" u="sng" dirty="0" smtClean="0"/>
              <a:t>تحديد هدف الاستبيان</a:t>
            </a:r>
            <a:r>
              <a:rPr lang="ar-SA" sz="3600" dirty="0" smtClean="0"/>
              <a:t> في ضوء هدف الدراسة و سؤال البحث الرئيسي الذي يمثل مشكلة البحث.</a:t>
            </a:r>
          </a:p>
          <a:p>
            <a:r>
              <a:rPr lang="ar-SA" sz="3600" b="1" dirty="0" smtClean="0"/>
              <a:t>تحويل السؤال الرئيسي </a:t>
            </a:r>
            <a:r>
              <a:rPr lang="ar-SA" sz="3600" dirty="0" smtClean="0"/>
              <a:t>الي مجموعة من الاسئلة الفرعية تمثل جوانب المشكلة.</a:t>
            </a:r>
          </a:p>
          <a:p>
            <a:r>
              <a:rPr lang="ar-SA" sz="3600" b="1" dirty="0" smtClean="0"/>
              <a:t>وضع عدد من الأسئلة لكل سؤال </a:t>
            </a:r>
            <a:r>
              <a:rPr lang="ar-SA" sz="3600" b="1" dirty="0" err="1" smtClean="0"/>
              <a:t>فرعي</a:t>
            </a:r>
            <a:r>
              <a:rPr lang="ar-SA" sz="3600" dirty="0" err="1" smtClean="0"/>
              <a:t>.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400" b="1" dirty="0" smtClean="0">
                <a:solidFill>
                  <a:srgbClr val="C00000"/>
                </a:solidFill>
              </a:rPr>
              <a:t>مثال </a:t>
            </a:r>
            <a:r>
              <a:rPr lang="ar-SA" sz="4400" b="1" dirty="0" err="1" smtClean="0">
                <a:solidFill>
                  <a:srgbClr val="C00000"/>
                </a:solidFill>
              </a:rPr>
              <a:t>لأستبيان</a:t>
            </a:r>
            <a:endParaRPr lang="ar-SA" sz="4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900" b="1" dirty="0" smtClean="0"/>
              <a:t>عنوان البحث</a:t>
            </a:r>
          </a:p>
          <a:p>
            <a:pPr algn="ctr"/>
            <a:r>
              <a:rPr lang="ar-SA" sz="2800" b="1" dirty="0" smtClean="0"/>
              <a:t>اتجاهات معلمي التربية البدنية نحو المهنة في مدينة الرياض</a:t>
            </a:r>
          </a:p>
          <a:p>
            <a:pPr algn="ctr"/>
            <a:endParaRPr lang="ar-SA" sz="2800" b="1" dirty="0" smtClean="0"/>
          </a:p>
          <a:p>
            <a:pPr algn="ctr"/>
            <a:r>
              <a:rPr lang="ar-SA" sz="3900" b="1" dirty="0" smtClean="0"/>
              <a:t>هدف البحث</a:t>
            </a:r>
          </a:p>
          <a:p>
            <a:pPr algn="ctr"/>
            <a:r>
              <a:rPr lang="ar-SA" dirty="0" smtClean="0"/>
              <a:t>التعرف علي </a:t>
            </a:r>
            <a:r>
              <a:rPr lang="ar-SA" sz="2400" b="1" dirty="0" smtClean="0"/>
              <a:t>اتجاهات معلمي التربية البدنية نحو المهنة في مدينة الرياض</a:t>
            </a:r>
          </a:p>
          <a:p>
            <a:pPr algn="ctr"/>
            <a:endParaRPr lang="ar-SA" sz="2400" b="1" dirty="0" smtClean="0"/>
          </a:p>
          <a:p>
            <a:pPr algn="ctr"/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76064"/>
          </a:xfrm>
        </p:spPr>
        <p:txBody>
          <a:bodyPr>
            <a:normAutofit fontScale="90000"/>
          </a:bodyPr>
          <a:lstStyle/>
          <a:p>
            <a:r>
              <a:rPr lang="ar-SA" dirty="0" err="1" smtClean="0"/>
              <a:t>.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84784"/>
            <a:ext cx="8503920" cy="4614264"/>
          </a:xfrm>
        </p:spPr>
        <p:txBody>
          <a:bodyPr/>
          <a:lstStyle/>
          <a:p>
            <a:pPr algn="ctr"/>
            <a:r>
              <a:rPr lang="ar-SA" sz="3900" b="1" dirty="0" smtClean="0"/>
              <a:t>السؤال الرئيسي للبحث </a:t>
            </a:r>
          </a:p>
          <a:p>
            <a:pPr algn="ctr"/>
            <a:r>
              <a:rPr lang="ar-SA" sz="3900" b="1" dirty="0" err="1" smtClean="0"/>
              <a:t>والاسئلة</a:t>
            </a:r>
            <a:r>
              <a:rPr lang="ar-SA" sz="3900" b="1" dirty="0" smtClean="0"/>
              <a:t> الفرعية</a:t>
            </a:r>
            <a:endParaRPr lang="ar-SA" b="1" dirty="0" smtClean="0"/>
          </a:p>
          <a:p>
            <a:pPr algn="ctr"/>
            <a:r>
              <a:rPr lang="ar-SA" dirty="0" err="1" smtClean="0"/>
              <a:t>ماهي</a:t>
            </a:r>
            <a:r>
              <a:rPr lang="ar-SA" dirty="0" smtClean="0"/>
              <a:t> اتجاهات معلمي التربية البدنية نحو المهنة في مدينة </a:t>
            </a:r>
            <a:r>
              <a:rPr lang="ar-SA" dirty="0" err="1" smtClean="0"/>
              <a:t>الرياض؟</a:t>
            </a:r>
            <a:endParaRPr lang="ar-SA" dirty="0" smtClean="0"/>
          </a:p>
          <a:p>
            <a:pPr algn="ctr"/>
            <a:r>
              <a:rPr lang="ar-SA" dirty="0" err="1" smtClean="0"/>
              <a:t>ماهي</a:t>
            </a:r>
            <a:r>
              <a:rPr lang="ar-SA" dirty="0" smtClean="0"/>
              <a:t> الفروق في اتجاهات المعلمين وفقا: </a:t>
            </a:r>
            <a:r>
              <a:rPr lang="ar-SA" u="sng" dirty="0" smtClean="0"/>
              <a:t>للمرحلة </a:t>
            </a:r>
            <a:r>
              <a:rPr lang="ar-SA" u="sng" dirty="0" err="1" smtClean="0"/>
              <a:t>التعليمية </a:t>
            </a:r>
            <a:r>
              <a:rPr lang="ar-SA" dirty="0" err="1" smtClean="0"/>
              <a:t>(الابتدائية </a:t>
            </a:r>
            <a:r>
              <a:rPr lang="ar-SA" dirty="0" smtClean="0"/>
              <a:t>– </a:t>
            </a:r>
            <a:r>
              <a:rPr lang="ar-SA" dirty="0" err="1" smtClean="0"/>
              <a:t>المتوسطة </a:t>
            </a:r>
            <a:r>
              <a:rPr lang="ar-SA" dirty="0" smtClean="0"/>
              <a:t>– الثانوية) و </a:t>
            </a:r>
            <a:r>
              <a:rPr lang="ar-SA" u="sng" dirty="0" smtClean="0"/>
              <a:t>المؤهل </a:t>
            </a:r>
            <a:r>
              <a:rPr lang="ar-SA" u="sng" dirty="0" err="1" smtClean="0"/>
              <a:t>الدراسي </a:t>
            </a:r>
            <a:r>
              <a:rPr lang="ar-SA" dirty="0" err="1" smtClean="0"/>
              <a:t>(دبلوم </a:t>
            </a:r>
            <a:r>
              <a:rPr lang="ar-SA" dirty="0" smtClean="0"/>
              <a:t>– بكالوريوس) و </a:t>
            </a:r>
            <a:r>
              <a:rPr lang="ar-SA" u="sng" dirty="0" smtClean="0"/>
              <a:t>الخبرة</a:t>
            </a:r>
            <a:r>
              <a:rPr lang="ar-SA" dirty="0" smtClean="0"/>
              <a:t> و </a:t>
            </a:r>
            <a:r>
              <a:rPr lang="ar-SA" u="sng" dirty="0" smtClean="0"/>
              <a:t>العمر</a:t>
            </a:r>
            <a:r>
              <a:rPr lang="ar-SA" dirty="0" smtClean="0"/>
              <a:t> و </a:t>
            </a:r>
            <a:r>
              <a:rPr lang="ar-SA" u="sng" dirty="0" smtClean="0"/>
              <a:t>الحصول علي دورات تدريبية </a:t>
            </a:r>
            <a:r>
              <a:rPr lang="ar-SA" dirty="0" smtClean="0"/>
              <a:t>في مجال المهنة و </a:t>
            </a:r>
            <a:r>
              <a:rPr lang="ar-SA" u="sng" dirty="0" smtClean="0"/>
              <a:t>العمل في مجال الاشراف او الادارة </a:t>
            </a:r>
            <a:r>
              <a:rPr lang="ar-SA" dirty="0" smtClean="0"/>
              <a:t>في المجال الرياضي.</a:t>
            </a:r>
          </a:p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534400" cy="1412776"/>
          </a:xfrm>
        </p:spPr>
        <p:txBody>
          <a:bodyPr>
            <a:normAutofit fontScale="90000"/>
          </a:bodyPr>
          <a:lstStyle/>
          <a:p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r>
              <a:rPr lang="ar-SA" sz="5300" b="1" dirty="0" smtClean="0">
                <a:solidFill>
                  <a:srgbClr val="C00000"/>
                </a:solidFill>
              </a:rPr>
              <a:t>أداة الدراسة</a:t>
            </a:r>
            <a:r>
              <a:rPr lang="ar-SA" sz="3200" b="1" u="sng" dirty="0" smtClean="0"/>
              <a:t/>
            </a:r>
            <a:br>
              <a:rPr lang="ar-SA" sz="3200" b="1" u="sng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قام الباحث بأعداد </a:t>
            </a:r>
            <a:r>
              <a:rPr lang="ar-SA" sz="4800" b="1" dirty="0" smtClean="0">
                <a:solidFill>
                  <a:srgbClr val="C00000"/>
                </a:solidFill>
              </a:rPr>
              <a:t>استبيان</a:t>
            </a:r>
            <a:r>
              <a:rPr lang="ar-SA" dirty="0" smtClean="0"/>
              <a:t> </a:t>
            </a:r>
            <a:r>
              <a:rPr lang="ar-SA" b="1" u="sng" dirty="0" smtClean="0"/>
              <a:t>يهدف </a:t>
            </a:r>
            <a:r>
              <a:rPr lang="ar-SA" b="1" u="sng" dirty="0" err="1" smtClean="0"/>
              <a:t>الي </a:t>
            </a:r>
            <a:r>
              <a:rPr lang="ar-SA" dirty="0" err="1" smtClean="0"/>
              <a:t>:</a:t>
            </a:r>
            <a:endParaRPr lang="ar-SA" dirty="0" smtClean="0"/>
          </a:p>
          <a:p>
            <a:pPr algn="ctr"/>
            <a:r>
              <a:rPr lang="ar-SA" dirty="0" smtClean="0"/>
              <a:t>التعرف علي  اتجاهات معلمي التربية البدنية نحو المهنة في مدينة الرياض.</a:t>
            </a:r>
          </a:p>
          <a:p>
            <a:endParaRPr lang="ar-SA" dirty="0" smtClean="0"/>
          </a:p>
          <a:p>
            <a:r>
              <a:rPr lang="ar-SA" dirty="0" smtClean="0"/>
              <a:t>و كذلك الي التعرف علي مدي الاختلاف في اتجاهات المعلمين وفقا لمتغيرات الدراسة و هي: ا</a:t>
            </a:r>
            <a:r>
              <a:rPr lang="ar-SA" u="sng" dirty="0" smtClean="0"/>
              <a:t>لمرحلة </a:t>
            </a:r>
            <a:r>
              <a:rPr lang="ar-SA" u="sng" dirty="0" err="1" smtClean="0"/>
              <a:t>التعليمية </a:t>
            </a:r>
            <a:r>
              <a:rPr lang="ar-SA" dirty="0" err="1" smtClean="0"/>
              <a:t>(الابتدائية </a:t>
            </a:r>
            <a:r>
              <a:rPr lang="ar-SA" dirty="0" smtClean="0"/>
              <a:t>– </a:t>
            </a:r>
            <a:r>
              <a:rPr lang="ar-SA" dirty="0" err="1" smtClean="0"/>
              <a:t>المتوسطة </a:t>
            </a:r>
            <a:r>
              <a:rPr lang="ar-SA" dirty="0" smtClean="0"/>
              <a:t>– الثانوية) و </a:t>
            </a:r>
            <a:r>
              <a:rPr lang="ar-SA" u="sng" dirty="0" smtClean="0"/>
              <a:t>المؤهل </a:t>
            </a:r>
            <a:r>
              <a:rPr lang="ar-SA" u="sng" dirty="0" err="1" smtClean="0"/>
              <a:t>الدراسي </a:t>
            </a:r>
            <a:r>
              <a:rPr lang="ar-SA" dirty="0" err="1" smtClean="0"/>
              <a:t>(دبلوم </a:t>
            </a:r>
            <a:r>
              <a:rPr lang="ar-SA" dirty="0" smtClean="0"/>
              <a:t>– بكالوريوس) و </a:t>
            </a:r>
            <a:r>
              <a:rPr lang="ar-SA" u="sng" dirty="0" smtClean="0"/>
              <a:t>الخبرة</a:t>
            </a:r>
            <a:r>
              <a:rPr lang="ar-SA" dirty="0" smtClean="0"/>
              <a:t> و </a:t>
            </a:r>
            <a:r>
              <a:rPr lang="ar-SA" u="sng" dirty="0" smtClean="0"/>
              <a:t>العمر</a:t>
            </a:r>
            <a:r>
              <a:rPr lang="ar-SA" dirty="0" smtClean="0"/>
              <a:t> و </a:t>
            </a:r>
            <a:r>
              <a:rPr lang="ar-SA" u="sng" dirty="0" smtClean="0"/>
              <a:t>الحصول علي دورات تدريبية </a:t>
            </a:r>
            <a:r>
              <a:rPr lang="ar-SA" dirty="0" smtClean="0"/>
              <a:t>في مجال المهنة و </a:t>
            </a:r>
            <a:r>
              <a:rPr lang="ar-SA" u="sng" dirty="0" smtClean="0"/>
              <a:t>العمل في مجال الاشراف او الادارة </a:t>
            </a:r>
            <a:r>
              <a:rPr lang="ar-SA" dirty="0" smtClean="0"/>
              <a:t>في المجال الرياضي.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sz="5300" b="1" dirty="0" smtClean="0">
                <a:solidFill>
                  <a:srgbClr val="C00000"/>
                </a:solidFill>
              </a:rPr>
              <a:t>أجزاء الاستبيان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 smtClean="0"/>
              <a:t>تكون الاستبيان من </a:t>
            </a:r>
            <a:r>
              <a:rPr lang="ar-SA" dirty="0" err="1" smtClean="0"/>
              <a:t>جزأين:</a:t>
            </a:r>
            <a:endParaRPr lang="ar-SA" dirty="0" smtClean="0"/>
          </a:p>
          <a:p>
            <a:r>
              <a:rPr lang="ar-SA" sz="4300" u="sng" dirty="0" smtClean="0"/>
              <a:t>الجزء الاول: البيانات </a:t>
            </a:r>
            <a:r>
              <a:rPr lang="ar-SA" sz="4300" u="sng" dirty="0" err="1" smtClean="0"/>
              <a:t>الاولية</a:t>
            </a:r>
            <a:r>
              <a:rPr lang="ar-SA" sz="3500" dirty="0" err="1" smtClean="0"/>
              <a:t>:</a:t>
            </a:r>
            <a:endParaRPr lang="ar-SA" sz="3500" dirty="0" smtClean="0"/>
          </a:p>
          <a:p>
            <a:endParaRPr lang="ar-SA" dirty="0" smtClean="0"/>
          </a:p>
          <a:p>
            <a:r>
              <a:rPr lang="ar-SA" dirty="0" smtClean="0"/>
              <a:t>و يشمل هذا الجزء المتغيرات الشخصية التي حددها الباحث للوقوف علي مدي تأثيرها علي اتجاهات المعلمين و </a:t>
            </a:r>
            <a:r>
              <a:rPr lang="ar-SA" dirty="0" err="1" smtClean="0"/>
              <a:t>هي:</a:t>
            </a:r>
            <a:r>
              <a:rPr lang="ar-SA" dirty="0" smtClean="0"/>
              <a:t> </a:t>
            </a:r>
          </a:p>
          <a:p>
            <a:r>
              <a:rPr lang="ar-SA" dirty="0" smtClean="0"/>
              <a:t>ا</a:t>
            </a:r>
            <a:r>
              <a:rPr lang="ar-SA" u="sng" dirty="0" smtClean="0"/>
              <a:t>لمرحلة </a:t>
            </a:r>
            <a:r>
              <a:rPr lang="ar-SA" u="sng" dirty="0" err="1" smtClean="0"/>
              <a:t>التعليمية </a:t>
            </a:r>
            <a:r>
              <a:rPr lang="ar-SA" dirty="0" err="1" smtClean="0"/>
              <a:t>(الابتدائية </a:t>
            </a:r>
            <a:r>
              <a:rPr lang="ar-SA" dirty="0" smtClean="0"/>
              <a:t>– </a:t>
            </a:r>
            <a:r>
              <a:rPr lang="ar-SA" dirty="0" err="1" smtClean="0"/>
              <a:t>المتوسطة </a:t>
            </a:r>
            <a:r>
              <a:rPr lang="ar-SA" dirty="0" smtClean="0"/>
              <a:t>– الثانوية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ar-SA" dirty="0" smtClean="0"/>
              <a:t> </a:t>
            </a:r>
            <a:r>
              <a:rPr lang="ar-SA" u="sng" dirty="0" smtClean="0"/>
              <a:t>المؤهل </a:t>
            </a:r>
            <a:r>
              <a:rPr lang="ar-SA" u="sng" dirty="0" err="1" smtClean="0"/>
              <a:t>الدراسي </a:t>
            </a:r>
            <a:r>
              <a:rPr lang="ar-SA" dirty="0" err="1" smtClean="0"/>
              <a:t>(دبلوم </a:t>
            </a:r>
            <a:r>
              <a:rPr lang="ar-SA" dirty="0" smtClean="0"/>
              <a:t>– بكالوريوس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</a:p>
          <a:p>
            <a:r>
              <a:rPr lang="ar-SA" dirty="0" smtClean="0"/>
              <a:t> </a:t>
            </a:r>
            <a:r>
              <a:rPr lang="ar-SA" u="sng" dirty="0" smtClean="0"/>
              <a:t>الخبرة</a:t>
            </a:r>
          </a:p>
          <a:p>
            <a:r>
              <a:rPr lang="ar-SA" dirty="0" smtClean="0"/>
              <a:t> </a:t>
            </a:r>
            <a:r>
              <a:rPr lang="ar-SA" u="sng" dirty="0" smtClean="0"/>
              <a:t>العمر</a:t>
            </a:r>
            <a:r>
              <a:rPr lang="ar-SA" dirty="0" smtClean="0"/>
              <a:t> </a:t>
            </a:r>
          </a:p>
          <a:p>
            <a:r>
              <a:rPr lang="ar-SA" dirty="0" smtClean="0"/>
              <a:t> </a:t>
            </a:r>
            <a:r>
              <a:rPr lang="ar-SA" u="sng" dirty="0" smtClean="0"/>
              <a:t>الحصول علي دورات تدريبية </a:t>
            </a:r>
            <a:r>
              <a:rPr lang="ar-SA" dirty="0" smtClean="0"/>
              <a:t>في مجال المهنة</a:t>
            </a:r>
          </a:p>
          <a:p>
            <a:r>
              <a:rPr lang="ar-SA" dirty="0" smtClean="0"/>
              <a:t> </a:t>
            </a:r>
            <a:r>
              <a:rPr lang="ar-SA" u="sng" dirty="0" smtClean="0"/>
              <a:t>العمل في مجال الاشراف او الادارة </a:t>
            </a:r>
            <a:r>
              <a:rPr lang="ar-SA" dirty="0" smtClean="0"/>
              <a:t>في المجال الرياضي.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464096"/>
          </a:xfrm>
        </p:spPr>
        <p:txBody>
          <a:bodyPr>
            <a:normAutofit fontScale="90000"/>
          </a:bodyPr>
          <a:lstStyle/>
          <a:p>
            <a:r>
              <a:rPr lang="ar-SA" dirty="0" err="1" smtClean="0"/>
              <a:t>.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3600" b="1" u="sng" dirty="0" smtClean="0"/>
              <a:t>الجزء الثاني</a:t>
            </a:r>
            <a:r>
              <a:rPr lang="ar-SA" dirty="0" smtClean="0"/>
              <a:t>: </a:t>
            </a:r>
            <a:r>
              <a:rPr lang="ar-SA" sz="3600" b="1" dirty="0" smtClean="0"/>
              <a:t>مقياس الاتجاهات</a:t>
            </a:r>
            <a:endParaRPr lang="ar-SA" b="1" dirty="0" smtClean="0"/>
          </a:p>
          <a:p>
            <a:r>
              <a:rPr lang="ar-SA" dirty="0" smtClean="0"/>
              <a:t>و </a:t>
            </a:r>
            <a:r>
              <a:rPr lang="ar-SA" u="sng" dirty="0" smtClean="0"/>
              <a:t>تم اعداده بالخطوات </a:t>
            </a:r>
            <a:r>
              <a:rPr lang="ar-SA" u="sng" dirty="0" err="1" smtClean="0"/>
              <a:t>التالية</a:t>
            </a:r>
            <a:r>
              <a:rPr lang="ar-SA" dirty="0" err="1" smtClean="0"/>
              <a:t>:</a:t>
            </a:r>
            <a:endParaRPr lang="ar-SA" dirty="0" smtClean="0"/>
          </a:p>
          <a:p>
            <a:r>
              <a:rPr lang="ar-SA" dirty="0" smtClean="0"/>
              <a:t>الاطلاع علي مقاييس الاتجاهات في الدراسات السابقة.</a:t>
            </a:r>
          </a:p>
          <a:p>
            <a:r>
              <a:rPr lang="ar-SA" dirty="0" smtClean="0"/>
              <a:t>أخذ بعض العبارات منها و تعديل بعضها ليتناسب مع معلمي التربية البدنية و خصوصية البيئة السعودية.</a:t>
            </a:r>
          </a:p>
          <a:p>
            <a:r>
              <a:rPr lang="ar-SA" dirty="0" smtClean="0"/>
              <a:t>بناء 59 عبارة للمقياس.</a:t>
            </a:r>
          </a:p>
          <a:p>
            <a:r>
              <a:rPr lang="ar-SA" dirty="0" smtClean="0"/>
              <a:t>اجراء اساليب التحقق من صدق و ثبات </a:t>
            </a:r>
            <a:r>
              <a:rPr lang="ar-SA" dirty="0" err="1" smtClean="0"/>
              <a:t>المقياس.</a:t>
            </a:r>
            <a:r>
              <a:rPr lang="ar-SA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400" b="1" dirty="0" smtClean="0">
                <a:solidFill>
                  <a:srgbClr val="C00000"/>
                </a:solidFill>
                <a:cs typeface="+mn-cs"/>
              </a:rPr>
              <a:t>صدق الاستبيان</a:t>
            </a:r>
            <a:endParaRPr lang="ar-SA" sz="4400" b="1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 </a:t>
            </a:r>
            <a:r>
              <a:rPr lang="ar-SA" dirty="0" err="1" smtClean="0"/>
              <a:t>عتمد</a:t>
            </a:r>
            <a:r>
              <a:rPr lang="ar-SA" dirty="0" smtClean="0"/>
              <a:t> الباحث على نوعين من أنواع الصدق و </a:t>
            </a:r>
            <a:r>
              <a:rPr lang="ar-SA" dirty="0" err="1" smtClean="0"/>
              <a:t>هما: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b="1" u="sng" dirty="0" err="1" smtClean="0"/>
              <a:t>1.</a:t>
            </a:r>
            <a:r>
              <a:rPr lang="ar-SA" b="1" u="sng" dirty="0" smtClean="0"/>
              <a:t> صدق </a:t>
            </a:r>
            <a:r>
              <a:rPr lang="ar-SA" b="1" u="sng" dirty="0" err="1" smtClean="0"/>
              <a:t>المحتوى،</a:t>
            </a:r>
            <a:r>
              <a:rPr lang="ar-SA" b="1" u="sng" dirty="0" smtClean="0"/>
              <a:t> </a:t>
            </a:r>
          </a:p>
          <a:p>
            <a:endParaRPr lang="ar-SA" b="1" u="sng" dirty="0" smtClean="0"/>
          </a:p>
          <a:p>
            <a:r>
              <a:rPr lang="ar-SA" b="1" u="sng" dirty="0" err="1" smtClean="0"/>
              <a:t>2.</a:t>
            </a:r>
            <a:r>
              <a:rPr lang="ar-SA" b="1" u="sng" dirty="0" smtClean="0"/>
              <a:t> صدق </a:t>
            </a:r>
            <a:r>
              <a:rPr lang="ar-SA" b="1" u="sng" dirty="0" err="1" smtClean="0"/>
              <a:t>الإتساق</a:t>
            </a:r>
            <a:r>
              <a:rPr lang="ar-SA" b="1" u="sng" dirty="0" smtClean="0"/>
              <a:t> الداخلي أ </a:t>
            </a:r>
            <a:r>
              <a:rPr lang="ar-SA" b="1" u="sng" dirty="0" err="1" smtClean="0"/>
              <a:t>و </a:t>
            </a:r>
            <a:r>
              <a:rPr lang="ar-SA" b="1" u="sng" dirty="0" smtClean="0"/>
              <a:t>( الصدق البنائي</a:t>
            </a:r>
            <a:r>
              <a:rPr lang="ar-SA" b="1" u="sng" dirty="0" err="1" smtClean="0"/>
              <a:t>) .</a:t>
            </a:r>
            <a:endParaRPr lang="ar-SA" b="1" u="sng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b="1" dirty="0" smtClean="0">
                <a:solidFill>
                  <a:srgbClr val="C00000"/>
                </a:solidFill>
              </a:rPr>
              <a:t>صدق المحتوى</a:t>
            </a:r>
            <a:endParaRPr lang="ar-SA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r>
              <a:rPr lang="ar-SA" sz="3600" dirty="0" smtClean="0"/>
              <a:t>تم عرض الاستبيان على مجموعة من المختصين والخبراء في مجالات التربية البدنية، وعلم النفس، و علم النفس الاجتماعي، و </a:t>
            </a:r>
            <a:r>
              <a:rPr lang="ar-SA" sz="3600" dirty="0" err="1" smtClean="0"/>
              <a:t>التربية، </a:t>
            </a:r>
            <a:r>
              <a:rPr lang="ar-SA" sz="3600" dirty="0" smtClean="0"/>
              <a:t>(و هم من أعضاء هيئة التدريس بكلية </a:t>
            </a:r>
            <a:r>
              <a:rPr lang="ar-SA" sz="3600" dirty="0" err="1" smtClean="0"/>
              <a:t>التربية </a:t>
            </a:r>
            <a:r>
              <a:rPr lang="ar-SA" sz="3600" dirty="0" smtClean="0"/>
              <a:t>، جامعة الملك سعود)، و ذلك </a:t>
            </a:r>
            <a:r>
              <a:rPr lang="ar-SA" sz="3600" dirty="0" err="1" smtClean="0"/>
              <a:t>للإسترشاد</a:t>
            </a:r>
            <a:r>
              <a:rPr lang="ar-SA" sz="3600" dirty="0" smtClean="0"/>
              <a:t> </a:t>
            </a:r>
            <a:r>
              <a:rPr lang="ar-SA" sz="3600" dirty="0" err="1" smtClean="0"/>
              <a:t>بآرائهم </a:t>
            </a:r>
            <a:r>
              <a:rPr lang="ar-SA" sz="3600" dirty="0" smtClean="0"/>
              <a:t>، وعددهم عشرة محكمين.</a:t>
            </a:r>
          </a:p>
          <a:p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400" b="1" dirty="0" smtClean="0">
                <a:solidFill>
                  <a:srgbClr val="C00000"/>
                </a:solidFill>
              </a:rPr>
              <a:t>صدق </a:t>
            </a:r>
            <a:r>
              <a:rPr lang="ar-SA" sz="4400" b="1" dirty="0" err="1" smtClean="0">
                <a:solidFill>
                  <a:srgbClr val="C00000"/>
                </a:solidFill>
              </a:rPr>
              <a:t>الإتساق</a:t>
            </a:r>
            <a:r>
              <a:rPr lang="ar-SA" sz="4400" b="1" dirty="0" smtClean="0">
                <a:solidFill>
                  <a:srgbClr val="C00000"/>
                </a:solidFill>
              </a:rPr>
              <a:t> الداخلي</a:t>
            </a:r>
            <a:endParaRPr lang="ar-SA" sz="4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sz="3600" dirty="0" smtClean="0"/>
              <a:t>و تم </a:t>
            </a:r>
            <a:r>
              <a:rPr lang="ar-SA" sz="3600" dirty="0" err="1" smtClean="0"/>
              <a:t>فيه </a:t>
            </a:r>
            <a:r>
              <a:rPr lang="ar-SA" sz="3600" dirty="0" smtClean="0"/>
              <a:t>: أ- حساب معاملات </a:t>
            </a:r>
            <a:r>
              <a:rPr lang="ar-SA" sz="3600" dirty="0" err="1" smtClean="0"/>
              <a:t>الإرتباط</a:t>
            </a:r>
            <a:r>
              <a:rPr lang="ar-SA" sz="3600" dirty="0" smtClean="0"/>
              <a:t> بين درجة كل عبارة و درجة جميع عبارات المحور الذي تنتمي إليه.</a:t>
            </a:r>
          </a:p>
          <a:p>
            <a:endParaRPr lang="ar-SA" sz="3600" dirty="0" smtClean="0"/>
          </a:p>
          <a:p>
            <a:r>
              <a:rPr lang="ar-SA" sz="3600" dirty="0" err="1" smtClean="0"/>
              <a:t>ب </a:t>
            </a:r>
            <a:r>
              <a:rPr lang="ar-SA" sz="3600" dirty="0" smtClean="0"/>
              <a:t>- حساب معاملات الارتباط بين درجات </a:t>
            </a:r>
            <a:r>
              <a:rPr lang="ar-SA" sz="3600" dirty="0" err="1" smtClean="0"/>
              <a:t>محاورالاستبانة</a:t>
            </a:r>
            <a:r>
              <a:rPr lang="ar-SA" sz="3600" dirty="0" smtClean="0"/>
              <a:t> مع بعضها البعض، و كذلك مع الدرجة الكلية للاستبيان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b="1" dirty="0" smtClean="0">
                <a:solidFill>
                  <a:srgbClr val="C00000"/>
                </a:solidFill>
              </a:rPr>
              <a:t>ثبات الاستبيان</a:t>
            </a:r>
            <a:endParaRPr lang="ar-SA" sz="4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للتأكد من ثبا ت أداة الدراسة </a:t>
            </a:r>
            <a:r>
              <a:rPr lang="ar-SA" sz="3200" dirty="0" err="1" smtClean="0"/>
              <a:t>استخد</a:t>
            </a:r>
            <a:r>
              <a:rPr lang="ar-SA" sz="3200" dirty="0" smtClean="0"/>
              <a:t> م الباحث طريقة </a:t>
            </a:r>
            <a:r>
              <a:rPr lang="ar-SA" sz="3200" dirty="0" err="1" smtClean="0"/>
              <a:t>الإختبارواعادته</a:t>
            </a:r>
            <a:r>
              <a:rPr lang="ar-SA" sz="3200" dirty="0" smtClean="0"/>
              <a:t> مرة أخري على عينة من مجتمع </a:t>
            </a:r>
            <a:r>
              <a:rPr lang="ar-SA" sz="3200" dirty="0" err="1" smtClean="0"/>
              <a:t>الدراسة .</a:t>
            </a:r>
            <a:endParaRPr lang="ar-SA" sz="3200" dirty="0" smtClean="0"/>
          </a:p>
          <a:p>
            <a:r>
              <a:rPr lang="ar-SA" sz="3200" dirty="0" smtClean="0"/>
              <a:t>حيث تم تطبيق أداة الدراسة على عينة مكونة </a:t>
            </a:r>
            <a:r>
              <a:rPr lang="ar-SA" sz="3200" dirty="0" err="1" smtClean="0"/>
              <a:t>من </a:t>
            </a:r>
            <a:r>
              <a:rPr lang="ar-SA" sz="3200" dirty="0" smtClean="0"/>
              <a:t>( 30) معلمًا من معلمي التربية البدنية في المدارس الحكومية </a:t>
            </a:r>
            <a:r>
              <a:rPr lang="ar-SA" sz="3200" dirty="0" err="1" smtClean="0"/>
              <a:t>الإ</a:t>
            </a:r>
            <a:r>
              <a:rPr lang="ar-SA" sz="3200" dirty="0" smtClean="0"/>
              <a:t> </a:t>
            </a:r>
            <a:r>
              <a:rPr lang="ar-SA" sz="3200" dirty="0" err="1" smtClean="0"/>
              <a:t>بتدا</a:t>
            </a:r>
            <a:r>
              <a:rPr lang="ar-SA" sz="3200" dirty="0" smtClean="0"/>
              <a:t> </a:t>
            </a:r>
            <a:r>
              <a:rPr lang="ar-SA" sz="3200" dirty="0" err="1" smtClean="0"/>
              <a:t>ئية</a:t>
            </a:r>
            <a:r>
              <a:rPr lang="ar-SA" sz="3200" dirty="0" smtClean="0"/>
              <a:t> و المتوسطة و </a:t>
            </a:r>
            <a:r>
              <a:rPr lang="ar-SA" sz="3200" dirty="0" err="1" smtClean="0"/>
              <a:t>الثا</a:t>
            </a:r>
            <a:r>
              <a:rPr lang="ar-SA" sz="3200" dirty="0" smtClean="0"/>
              <a:t> </a:t>
            </a:r>
            <a:r>
              <a:rPr lang="ar-SA" sz="3200" dirty="0" err="1" smtClean="0"/>
              <a:t>نوية</a:t>
            </a:r>
            <a:r>
              <a:rPr lang="ar-SA" sz="3200" dirty="0" smtClean="0"/>
              <a:t> التابعة لوزارة التربية و التعليم في مدينة الريا </a:t>
            </a:r>
            <a:r>
              <a:rPr lang="ar-SA" sz="3200" dirty="0" err="1" smtClean="0"/>
              <a:t>ض ،</a:t>
            </a:r>
            <a:endParaRPr lang="ar-SA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b="1" dirty="0" smtClean="0">
                <a:solidFill>
                  <a:srgbClr val="C00000"/>
                </a:solidFill>
              </a:rPr>
              <a:t>ثبات الاستبيان</a:t>
            </a:r>
            <a:endParaRPr lang="ar-S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3600" dirty="0" smtClean="0"/>
              <a:t> و بعد فترة زمنية مدتها أسبوعان تم إعادة تطبيق أداة الدراسة مرة أخرى وعلى نفس </a:t>
            </a:r>
            <a:r>
              <a:rPr lang="ar-SA" sz="3600" dirty="0" err="1" smtClean="0"/>
              <a:t>الأفراد </a:t>
            </a:r>
            <a:r>
              <a:rPr lang="ar-SA" sz="3600" dirty="0" smtClean="0"/>
              <a:t>، و استخدمت معاملات </a:t>
            </a:r>
            <a:r>
              <a:rPr lang="ar-SA" sz="3600" dirty="0" err="1" smtClean="0"/>
              <a:t>ثبات </a:t>
            </a:r>
            <a:r>
              <a:rPr lang="ar-SA" sz="3600" dirty="0" smtClean="0"/>
              <a:t>” ألفا </a:t>
            </a:r>
            <a:r>
              <a:rPr lang="ar-SA" sz="3600" dirty="0" err="1" smtClean="0"/>
              <a:t>كرونباخ</a:t>
            </a:r>
            <a:r>
              <a:rPr lang="ar-SA" sz="3600" dirty="0" smtClean="0"/>
              <a:t> لكل محور من </a:t>
            </a:r>
            <a:r>
              <a:rPr lang="ar-SA" sz="3600" dirty="0" err="1" smtClean="0"/>
              <a:t>محاورالدرا</a:t>
            </a:r>
            <a:r>
              <a:rPr lang="ar-SA" sz="3600" dirty="0" smtClean="0"/>
              <a:t> </a:t>
            </a:r>
            <a:r>
              <a:rPr lang="ar-SA" sz="3600" dirty="0" err="1" smtClean="0"/>
              <a:t>سة</a:t>
            </a:r>
            <a:r>
              <a:rPr lang="ar-SA" sz="3600" dirty="0" smtClean="0"/>
              <a:t> ا لأربعة </a:t>
            </a:r>
            <a:r>
              <a:rPr lang="ar-SA" sz="3600" dirty="0" err="1" smtClean="0"/>
              <a:t>بعباراتها </a:t>
            </a:r>
            <a:r>
              <a:rPr lang="ar-SA" sz="3600" dirty="0" smtClean="0"/>
              <a:t>، </a:t>
            </a:r>
            <a:r>
              <a:rPr lang="ar-SA" sz="3600" dirty="0" err="1" smtClean="0"/>
              <a:t>وللمقيا</a:t>
            </a:r>
            <a:r>
              <a:rPr lang="ar-SA" sz="3600" dirty="0" smtClean="0"/>
              <a:t> س </a:t>
            </a:r>
            <a:r>
              <a:rPr lang="ar-SA" sz="3600" dirty="0" err="1" smtClean="0"/>
              <a:t>ككل </a:t>
            </a:r>
            <a:r>
              <a:rPr lang="ar-SA" sz="3600" dirty="0" smtClean="0"/>
              <a:t>، و ذلك للتأكد من ثبات أداة </a:t>
            </a:r>
            <a:r>
              <a:rPr lang="ar-SA" sz="3600" dirty="0" err="1" smtClean="0"/>
              <a:t>الدراسة .</a:t>
            </a:r>
            <a:endParaRPr lang="ar-SA" sz="36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331640" y="4437112"/>
            <a:ext cx="6480174" cy="267345"/>
          </a:xfrm>
        </p:spPr>
        <p:txBody>
          <a:bodyPr>
            <a:normAutofit fontScale="85000" lnSpcReduction="20000"/>
          </a:bodyPr>
          <a:lstStyle/>
          <a:p>
            <a:r>
              <a:rPr lang="ar-SA" dirty="0" err="1" smtClean="0"/>
              <a:t>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3759696"/>
          </a:xfrm>
        </p:spPr>
        <p:txBody>
          <a:bodyPr>
            <a:noAutofit/>
          </a:bodyPr>
          <a:lstStyle/>
          <a:p>
            <a:r>
              <a:rPr lang="ar-SA" sz="4400" b="1" dirty="0" smtClean="0">
                <a:solidFill>
                  <a:srgbClr val="C00000"/>
                </a:solidFill>
              </a:rPr>
              <a:t>قواعد تراعي في صياغة الاستبيان</a:t>
            </a:r>
            <a:endParaRPr lang="ar-SA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772816"/>
          </a:xfrm>
        </p:spPr>
        <p:txBody>
          <a:bodyPr>
            <a:normAutofit fontScale="90000"/>
          </a:bodyPr>
          <a:lstStyle/>
          <a:p>
            <a:r>
              <a:rPr lang="ar-SA" b="1" u="sng" dirty="0" smtClean="0"/>
              <a:t/>
            </a:r>
            <a:br>
              <a:rPr lang="ar-SA" b="1" u="sng" dirty="0" smtClean="0"/>
            </a:br>
            <a:r>
              <a:rPr lang="ar-SA" b="1" u="sng" dirty="0" smtClean="0"/>
              <a:t/>
            </a:r>
            <a:br>
              <a:rPr lang="ar-SA" b="1" u="sng" dirty="0" smtClean="0"/>
            </a:br>
            <a:r>
              <a:rPr lang="ar-SA" b="1" u="sng" dirty="0" smtClean="0"/>
              <a:t/>
            </a:r>
            <a:br>
              <a:rPr lang="ar-SA" b="1" u="sng" dirty="0" smtClean="0"/>
            </a:br>
            <a:r>
              <a:rPr lang="ar-SA" b="1" u="sng" dirty="0" smtClean="0"/>
              <a:t/>
            </a:r>
            <a:br>
              <a:rPr lang="ar-SA" b="1" u="sng" dirty="0" smtClean="0"/>
            </a:br>
            <a:r>
              <a:rPr lang="ar-SA" b="1" u="sng" dirty="0" smtClean="0"/>
              <a:t/>
            </a:r>
            <a:br>
              <a:rPr lang="ar-SA" b="1" u="sng" dirty="0" smtClean="0"/>
            </a:br>
            <a:r>
              <a:rPr lang="ar-SA" b="1" dirty="0" smtClean="0">
                <a:solidFill>
                  <a:srgbClr val="C00000"/>
                </a:solidFill>
              </a:rPr>
              <a:t>أن تكون الجمل المستخدمة في صياغة الاسئلة قصيرة و مرتبطة </a:t>
            </a:r>
            <a:r>
              <a:rPr lang="ar-SA" b="1" dirty="0" err="1" smtClean="0">
                <a:solidFill>
                  <a:srgbClr val="C00000"/>
                </a:solidFill>
              </a:rPr>
              <a:t>بالمعني:</a:t>
            </a:r>
            <a:r>
              <a:rPr lang="ar-SA" b="1" dirty="0" smtClean="0">
                <a:solidFill>
                  <a:srgbClr val="C00000"/>
                </a:solidFill>
              </a:rPr>
              <a:t/>
            </a:r>
            <a:br>
              <a:rPr lang="ar-SA" b="1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8503920" cy="4572000"/>
          </a:xfrm>
        </p:spPr>
        <p:txBody>
          <a:bodyPr/>
          <a:lstStyle/>
          <a:p>
            <a:pPr lvl="8">
              <a:buNone/>
            </a:pPr>
            <a:endParaRPr lang="ar-SA" sz="3200" dirty="0" smtClean="0"/>
          </a:p>
          <a:p>
            <a:pPr lvl="8"/>
            <a:r>
              <a:rPr lang="ar-SA" sz="3200" dirty="0" err="1" smtClean="0"/>
              <a:t>أيجابيات</a:t>
            </a:r>
            <a:r>
              <a:rPr lang="ar-SA" sz="3200" dirty="0" smtClean="0"/>
              <a:t> مهنة التعليم أكثر من سلبياتها.</a:t>
            </a:r>
          </a:p>
          <a:p>
            <a:endParaRPr lang="ar-SA" dirty="0" smtClean="0"/>
          </a:p>
          <a:p>
            <a:r>
              <a:rPr lang="ar-SA" sz="3200" dirty="0" smtClean="0"/>
              <a:t>لمهنة التعليم ايجابيات كثيرة تجعل الناس يفضلونها علي غيرها من المهن، و لكن في نفس الوقف لها بعض السلبيات التي تجعل بعض الناس يبعدون عنها.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448</TotalTime>
  <Words>627</Words>
  <Application>Microsoft Office PowerPoint</Application>
  <PresentationFormat>On-screen Show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أدوات البحث العلمي</vt:lpstr>
      <vt:lpstr>ماهو الأستبيان</vt:lpstr>
      <vt:lpstr>خطوات تصميم الاستبيان</vt:lpstr>
      <vt:lpstr>مثال لأستبيان</vt:lpstr>
      <vt:lpstr>.</vt:lpstr>
      <vt:lpstr>          أداة الدراسة </vt:lpstr>
      <vt:lpstr>أجزاء الاستبيان.</vt:lpstr>
      <vt:lpstr>.</vt:lpstr>
      <vt:lpstr>صدق الاستبيان</vt:lpstr>
      <vt:lpstr>صدق المحتوى</vt:lpstr>
      <vt:lpstr>صدق الإتساق الداخلي</vt:lpstr>
      <vt:lpstr>ثبات الاستبيان</vt:lpstr>
      <vt:lpstr>ثبات الاستبيان</vt:lpstr>
      <vt:lpstr>قواعد تراعي في صياغة الاستبيان</vt:lpstr>
      <vt:lpstr>     أن تكون الجمل المستخدمة في صياغة الاسئلة قصيرة و مرتبطة بالمعني: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أدوات البحث العلمي</dc:title>
  <dc:creator>PCPC</dc:creator>
  <cp:lastModifiedBy>PCPC</cp:lastModifiedBy>
  <cp:revision>44</cp:revision>
  <dcterms:created xsi:type="dcterms:W3CDTF">2012-03-31T07:27:46Z</dcterms:created>
  <dcterms:modified xsi:type="dcterms:W3CDTF">2012-04-06T12:32:20Z</dcterms:modified>
</cp:coreProperties>
</file>