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6" r:id="rId3"/>
    <p:sldId id="319" r:id="rId4"/>
    <p:sldId id="359" r:id="rId5"/>
    <p:sldId id="320" r:id="rId6"/>
    <p:sldId id="360" r:id="rId7"/>
    <p:sldId id="361" r:id="rId8"/>
    <p:sldId id="325" r:id="rId9"/>
    <p:sldId id="362" r:id="rId10"/>
    <p:sldId id="326" r:id="rId11"/>
    <p:sldId id="327" r:id="rId12"/>
    <p:sldId id="328" r:id="rId13"/>
    <p:sldId id="363" r:id="rId14"/>
    <p:sldId id="364" r:id="rId15"/>
    <p:sldId id="366" r:id="rId16"/>
    <p:sldId id="314" r:id="rId1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9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68CF-7835-4414-9EB7-29BEBE79017E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A38E4-F462-4E0A-990F-2478BEE7A93A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713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4FBF7-6815-4688-A163-D9F85B0418EE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56BB4-4F6F-45C5-BA88-E3A69F884BD9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51705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A00A5-1819-4392-B75E-01ACC4F55D67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B3014-0D60-45C7-822B-7879F9A494DC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03598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BC191-709D-4331-9790-54EF289AD67B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1744E-D208-4291-A328-9C0080C460C3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9493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5E1D0-A619-4F6A-A018-6CC475D7AD83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8D3976-0C07-4A82-B8E7-D87BCAB317AC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55802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674E2-32C5-4664-9235-1734A782AFC0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D958F-B3AB-4CD0-8556-8A20B3F2AF91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7855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BA9ED-CAE9-43C3-8EFA-18065CA82F11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D73B8-7412-4222-9616-DF35E0EAA1E9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39201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78E12-C019-4E2E-8E2D-F19A4FFA0FCC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CD2DF-736C-4751-8FD3-2D43A95F1BD8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5475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0E1A0-FCE7-43D7-92B0-DF2F6C1351CB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68C6C-580F-4A4D-B122-84C43C91DBDF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1261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51F84-AF46-4633-A5D7-035E7894F23B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6AE68-DD61-4118-9F2F-C92CAD3D3C10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073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95298-A68D-4F55-8D1C-7441A2B4C83E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DBD5B-E19E-41B1-A75A-9D60FB2A09DB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1147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2E8335-55E5-487F-9BC7-3BC70B2C9C46}" type="datetimeFigureOut">
              <a:rPr lang="fr-FR"/>
              <a:pPr>
                <a:defRPr/>
              </a:pPr>
              <a:t>14/04/2012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DFC25B16-E7CB-4802-88A6-AFF71078A4A3}" type="slidenum">
              <a:rPr lang="ar-SA"/>
              <a:pPr/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2339975" y="765175"/>
            <a:ext cx="6607175" cy="1084263"/>
          </a:xfrm>
        </p:spPr>
        <p:txBody>
          <a:bodyPr/>
          <a:lstStyle/>
          <a:p>
            <a:pPr algn="l" eaLnBrk="1" hangingPunct="1"/>
            <a:r>
              <a:rPr lang="en-US" sz="4000" smtClean="0"/>
              <a:t>Overview of PL/SQL </a:t>
            </a:r>
            <a:br>
              <a:rPr lang="en-US" sz="4000" smtClean="0"/>
            </a:br>
            <a:r>
              <a:rPr lang="en-US" sz="4000" smtClean="0"/>
              <a:t>Stored Program Units</a:t>
            </a:r>
            <a:endParaRPr lang="fr-CA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457200" y="549275"/>
            <a:ext cx="8229600" cy="5759450"/>
          </a:xfrm>
          <a:solidFill>
            <a:schemeClr val="bg1"/>
          </a:solidFill>
        </p:spPr>
        <p:txBody>
          <a:bodyPr/>
          <a:lstStyle/>
          <a:p>
            <a:r>
              <a:rPr lang="en-US" sz="3600" smtClean="0"/>
              <a:t>Self-contained group of program statements that can be used within a larger program.</a:t>
            </a:r>
          </a:p>
          <a:p>
            <a:r>
              <a:rPr lang="en-US" sz="3600" smtClean="0"/>
              <a:t>Easier to conceptualize, design, and debug </a:t>
            </a:r>
          </a:p>
          <a:p>
            <a:r>
              <a:rPr lang="en-US" sz="3600" smtClean="0"/>
              <a:t>Save valuable programming time because you can reuse them in multiple database applications</a:t>
            </a:r>
          </a:p>
          <a:p>
            <a:r>
              <a:rPr lang="en-US" sz="3600" smtClean="0"/>
              <a:t>Other PL/SQL programs can reference them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Creating Stored Program Units</a:t>
            </a:r>
            <a:endParaRPr lang="en-US" b="1" smtClean="0"/>
          </a:p>
        </p:txBody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>
          <a:xfrm>
            <a:off x="685800" y="1676400"/>
            <a:ext cx="7847013" cy="470535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smtClean="0"/>
              <a:t>Procedure</a:t>
            </a:r>
            <a:r>
              <a:rPr lang="en-US" sz="2800" smtClean="0"/>
              <a:t>: a subprogram that performs a specific action . </a:t>
            </a:r>
          </a:p>
          <a:p>
            <a:pPr>
              <a:lnSpc>
                <a:spcPct val="80000"/>
              </a:lnSpc>
            </a:pPr>
            <a:r>
              <a:rPr lang="en-US" sz="2800" b="1" smtClean="0"/>
              <a:t>Procedure: </a:t>
            </a:r>
            <a:r>
              <a:rPr lang="en-US" sz="2800" smtClean="0"/>
              <a:t>a program unit that can receive multiple input parameters and return multiple output values or return no output values.</a:t>
            </a:r>
          </a:p>
          <a:p>
            <a:pPr>
              <a:lnSpc>
                <a:spcPct val="80000"/>
              </a:lnSpc>
            </a:pPr>
            <a:r>
              <a:rPr lang="en-US" sz="2800" b="1" smtClean="0"/>
              <a:t>Function</a:t>
            </a:r>
            <a:r>
              <a:rPr lang="en-US" sz="2800" smtClean="0"/>
              <a:t>: a function is subprogram that returns a value . </a:t>
            </a:r>
          </a:p>
          <a:p>
            <a:pPr>
              <a:lnSpc>
                <a:spcPct val="80000"/>
              </a:lnSpc>
            </a:pPr>
            <a:r>
              <a:rPr lang="en-US" sz="2800" b="1" smtClean="0"/>
              <a:t>Function</a:t>
            </a:r>
            <a:r>
              <a:rPr lang="en-US" sz="2800" smtClean="0"/>
              <a:t>: a program unit that can receive multiple input parameters, and always returns a single output value.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Functions and procedures are stored a like , except that functions has a RETURN clause.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Syntax to create a stored program unit procedure </a:t>
            </a:r>
            <a:endParaRPr lang="en-CA" sz="4000" smtClean="0"/>
          </a:p>
        </p:txBody>
      </p:sp>
      <p:pic>
        <p:nvPicPr>
          <p:cNvPr id="118788" name="Picture 4" descr="Fig09-0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26" b="23958"/>
          <a:stretch>
            <a:fillRect/>
          </a:stretch>
        </p:blipFill>
        <p:spPr>
          <a:xfrm>
            <a:off x="323850" y="1700213"/>
            <a:ext cx="6985000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Parameter Declarations List</a:t>
            </a:r>
          </a:p>
        </p:txBody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>
          <a:xfrm>
            <a:off x="684213" y="1052513"/>
            <a:ext cx="7772400" cy="5329237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smtClean="0"/>
              <a:t>Defines the parameters and declares their associated data types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Enclosed in parentheses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Separated by commas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The data type specified in a parameter declaration must be unconstrained. In the other words, you cannot declare a parameter as follows.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800" smtClean="0"/>
              <a:t>CREATE PROCEDURE add_name(name CHAR(20)) IS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800" smtClean="0"/>
              <a:t>BEGIN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800" smtClean="0"/>
              <a:t>……..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800" smtClean="0"/>
              <a:t>……..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800" smtClean="0"/>
              <a:t>END;</a:t>
            </a:r>
          </a:p>
          <a:p>
            <a:pPr>
              <a:lnSpc>
                <a:spcPct val="8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r>
              <a:rPr lang="en-US" dirty="0" smtClean="0"/>
              <a:t>The OR REPLACE option will automatically drop the procedure, if it already exits , and recreate the procedure without a warning . </a:t>
            </a:r>
          </a:p>
          <a:p>
            <a:r>
              <a:rPr lang="en-US" dirty="0" smtClean="0"/>
              <a:t>Procedures are stored in the database and can be invoked or called by any anonymous block.</a:t>
            </a:r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>
          <a:xfrm>
            <a:off x="468313" y="188913"/>
            <a:ext cx="8218487" cy="6480175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CREATE PROCEDURE </a:t>
            </a:r>
            <a:r>
              <a:rPr lang="en-US" sz="1600" b="1" dirty="0" err="1" smtClean="0"/>
              <a:t>branch_sum</a:t>
            </a:r>
            <a:r>
              <a:rPr lang="en-US" sz="1600" b="1" dirty="0" smtClean="0"/>
              <a:t>(</a:t>
            </a:r>
            <a:r>
              <a:rPr lang="en-US" sz="1600" b="1" dirty="0" err="1" smtClean="0"/>
              <a:t>p_branch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branch.branch_code%TYPE</a:t>
            </a:r>
            <a:r>
              <a:rPr lang="en-US" sz="1600" b="1" dirty="0" smtClean="0"/>
              <a:t>) IS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err="1" smtClean="0"/>
              <a:t>Rcount</a:t>
            </a:r>
            <a:r>
              <a:rPr lang="en-US" sz="1600" b="1" dirty="0" smtClean="0"/>
              <a:t> number(3);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err="1" smtClean="0"/>
              <a:t>Ccount</a:t>
            </a:r>
            <a:r>
              <a:rPr lang="en-US" sz="1600" b="1" dirty="0" smtClean="0"/>
              <a:t> number(3);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err="1" smtClean="0"/>
              <a:t>Rtotal</a:t>
            </a:r>
            <a:r>
              <a:rPr lang="en-US" sz="1600" b="1" dirty="0" smtClean="0"/>
              <a:t> number(8);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err="1" smtClean="0"/>
              <a:t>Ctotal</a:t>
            </a:r>
            <a:r>
              <a:rPr lang="en-US" sz="1600" b="1" dirty="0" smtClean="0"/>
              <a:t> number(8);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err="1" smtClean="0"/>
              <a:t>Mcity</a:t>
            </a:r>
            <a:r>
              <a:rPr lang="en-US" sz="1600" b="1" dirty="0" smtClean="0"/>
              <a:t> varchar2(15);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BEGIN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SELECT city INTO </a:t>
            </a:r>
            <a:r>
              <a:rPr lang="en-US" sz="1600" b="1" dirty="0" err="1" smtClean="0"/>
              <a:t>mcity</a:t>
            </a:r>
            <a:endParaRPr lang="en-US" sz="1600" b="1" dirty="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FROM branch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WHERE </a:t>
            </a:r>
            <a:r>
              <a:rPr lang="en-US" sz="1600" b="1" dirty="0" err="1" smtClean="0"/>
              <a:t>branch_code</a:t>
            </a:r>
            <a:r>
              <a:rPr lang="en-US" sz="1600" b="1" dirty="0" smtClean="0"/>
              <a:t>=</a:t>
            </a:r>
            <a:r>
              <a:rPr lang="en-US" sz="1600" b="1" dirty="0" err="1" smtClean="0"/>
              <a:t>p_branch</a:t>
            </a:r>
            <a:r>
              <a:rPr lang="en-US" sz="1600" b="1" dirty="0" smtClean="0"/>
              <a:t>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SELECT COUNT(*), SUM(</a:t>
            </a:r>
            <a:r>
              <a:rPr lang="en-US" sz="1600" b="1" dirty="0" err="1" smtClean="0"/>
              <a:t>total_fare</a:t>
            </a:r>
            <a:r>
              <a:rPr lang="en-US" sz="1600" b="1" dirty="0" smtClean="0"/>
              <a:t>) INTO </a:t>
            </a:r>
            <a:r>
              <a:rPr lang="en-US" sz="1600" b="1" dirty="0" err="1" smtClean="0"/>
              <a:t>Rcount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Rtotal</a:t>
            </a:r>
            <a:r>
              <a:rPr lang="en-US" sz="1600" b="1" dirty="0" smtClean="0"/>
              <a:t>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FROM reservation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WHERE </a:t>
            </a:r>
            <a:r>
              <a:rPr lang="en-US" sz="1600" b="1" dirty="0" err="1" smtClean="0"/>
              <a:t>branch_code</a:t>
            </a:r>
            <a:r>
              <a:rPr lang="en-US" sz="1600" b="1" dirty="0" smtClean="0"/>
              <a:t> = </a:t>
            </a:r>
            <a:r>
              <a:rPr lang="en-US" sz="1600" b="1" dirty="0" err="1" smtClean="0"/>
              <a:t>p_branch</a:t>
            </a:r>
            <a:r>
              <a:rPr lang="en-US" sz="1600" b="1" dirty="0" smtClean="0"/>
              <a:t>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SELECT COUNT(*), SUM(</a:t>
            </a:r>
            <a:r>
              <a:rPr lang="en-US" sz="1600" b="1" dirty="0" err="1" smtClean="0"/>
              <a:t>total_fare</a:t>
            </a:r>
            <a:r>
              <a:rPr lang="en-US" sz="1600" b="1" dirty="0" smtClean="0"/>
              <a:t>) INTO </a:t>
            </a:r>
            <a:r>
              <a:rPr lang="en-US" sz="1600" b="1" dirty="0" err="1" smtClean="0"/>
              <a:t>Ccount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Ctotal</a:t>
            </a:r>
            <a:r>
              <a:rPr lang="en-US" sz="1600" b="1" dirty="0" smtClean="0"/>
              <a:t>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FROM cancellation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WHERE </a:t>
            </a:r>
            <a:r>
              <a:rPr lang="en-US" sz="1600" b="1" dirty="0" err="1" smtClean="0"/>
              <a:t>branch_code</a:t>
            </a:r>
            <a:r>
              <a:rPr lang="en-US" sz="1600" b="1" dirty="0" smtClean="0"/>
              <a:t> = </a:t>
            </a:r>
            <a:r>
              <a:rPr lang="en-US" sz="1600" b="1" dirty="0" err="1" smtClean="0"/>
              <a:t>p_branch</a:t>
            </a:r>
            <a:r>
              <a:rPr lang="en-US" sz="1600" b="1" dirty="0" smtClean="0"/>
              <a:t>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IF </a:t>
            </a:r>
            <a:r>
              <a:rPr lang="en-US" sz="1600" b="1" dirty="0" err="1" smtClean="0"/>
              <a:t>Rtotal</a:t>
            </a:r>
            <a:r>
              <a:rPr lang="en-US" sz="1600" b="1" dirty="0" smtClean="0"/>
              <a:t> IS NULL THEN </a:t>
            </a:r>
            <a:r>
              <a:rPr lang="en-US" sz="1600" b="1" dirty="0" err="1" smtClean="0"/>
              <a:t>Rtotal</a:t>
            </a:r>
            <a:r>
              <a:rPr lang="en-US" sz="1600" b="1" dirty="0" smtClean="0"/>
              <a:t>:=0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END IF;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IF </a:t>
            </a:r>
            <a:r>
              <a:rPr lang="en-US" sz="1600" b="1" dirty="0" err="1" smtClean="0"/>
              <a:t>Ctotal</a:t>
            </a:r>
            <a:r>
              <a:rPr lang="en-US" sz="1600" b="1" dirty="0" smtClean="0"/>
              <a:t> IS NULL THEN </a:t>
            </a:r>
            <a:r>
              <a:rPr lang="en-US" sz="1600" b="1" dirty="0" err="1" smtClean="0"/>
              <a:t>Ctotal</a:t>
            </a:r>
            <a:r>
              <a:rPr lang="en-US" sz="1600" b="1" dirty="0" smtClean="0"/>
              <a:t>:=0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END IF;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INSERT INTO </a:t>
            </a:r>
            <a:r>
              <a:rPr lang="en-US" sz="1600" b="1" dirty="0" err="1" smtClean="0"/>
              <a:t>branch_summary</a:t>
            </a:r>
            <a:r>
              <a:rPr lang="en-US" sz="1600" b="1" dirty="0" smtClean="0"/>
              <a:t> VALUES (</a:t>
            </a:r>
            <a:r>
              <a:rPr lang="en-US" sz="1600" b="1" dirty="0" err="1" smtClean="0"/>
              <a:t>Mcity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Rcount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Rtotal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Ccount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Ctotal</a:t>
            </a:r>
            <a:r>
              <a:rPr lang="en-US" sz="1600" b="1" dirty="0" smtClean="0"/>
              <a:t>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EXCEPTION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     WHEN NO_DATA_FOUND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     DBMS_OUTPUT.PUT_LINE (‘no such branch ’) 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END;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b="1" dirty="0" smtClean="0"/>
              <a:t>/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US" sz="1600" b="1" dirty="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US" sz="1600" dirty="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Calling a Stored Procedure</a:t>
            </a:r>
            <a:endParaRPr lang="en-US" b="1" smtClean="0"/>
          </a:p>
        </p:txBody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xfrm>
            <a:off x="457200" y="1125538"/>
            <a:ext cx="8218488" cy="5732462"/>
          </a:xfrm>
          <a:solidFill>
            <a:schemeClr val="bg1"/>
          </a:solidFill>
        </p:spPr>
        <p:txBody>
          <a:bodyPr/>
          <a:lstStyle/>
          <a:p>
            <a:pPr marL="609600" indent="-6096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sz="2400" smtClean="0"/>
              <a:t>From SQL*Plus command line:</a:t>
            </a:r>
          </a:p>
          <a:p>
            <a:pPr marL="990600" lvl="1" indent="-533400">
              <a:lnSpc>
                <a:spcPct val="90000"/>
              </a:lnSpc>
              <a:buFont typeface="Arial" pitchFamily="34" charset="0"/>
              <a:buNone/>
            </a:pPr>
            <a:r>
              <a:rPr lang="en-US" sz="2400" i="1" smtClean="0"/>
              <a:t>EXECUTE procedure_name (parameter1_value, parameter2_value, ...);</a:t>
            </a:r>
          </a:p>
          <a:p>
            <a:pPr marL="990600" lvl="1" indent="-533400">
              <a:lnSpc>
                <a:spcPct val="90000"/>
              </a:lnSpc>
              <a:buFont typeface="Arial" pitchFamily="34" charset="0"/>
              <a:buNone/>
            </a:pPr>
            <a:r>
              <a:rPr lang="en-US" sz="2400" i="1" smtClean="0"/>
              <a:t>EX: EXECUTE  branch_sum(‘NYK’);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sz="2400" smtClean="0"/>
              <a:t>Call a procedure as a PL/SQL statement :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smtClean="0"/>
              <a:t>Ex: To call the procedure branch_sum as a PL/SQL statement in a program you would use 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smtClean="0"/>
              <a:t>DECLEARE</a:t>
            </a:r>
            <a:br>
              <a:rPr lang="en-US" sz="2400" smtClean="0"/>
            </a:br>
            <a:r>
              <a:rPr lang="en-US" sz="2400" smtClean="0"/>
              <a:t>…….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smtClean="0"/>
              <a:t>BEGIN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smtClean="0"/>
              <a:t>    …….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smtClean="0"/>
              <a:t>    branch_sum(‘NYK’);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smtClean="0"/>
              <a:t>    ……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smtClean="0"/>
              <a:t>END;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US" sz="24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Maintaining a procedure</a:t>
            </a:r>
            <a:endParaRPr lang="en-CA" smtClean="0"/>
          </a:p>
        </p:txBody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You can drop a procedure using the DROP PROCEDURE command as follows :</a:t>
            </a:r>
          </a:p>
          <a:p>
            <a:endParaRPr lang="en-US" smtClean="0"/>
          </a:p>
          <a:p>
            <a:pPr>
              <a:buFont typeface="Arial" pitchFamily="34" charset="0"/>
              <a:buNone/>
            </a:pPr>
            <a:r>
              <a:rPr lang="en-US" sz="3600" b="1" smtClean="0"/>
              <a:t>DROP PROCEDURE &lt;procedure_name&gt;;</a:t>
            </a:r>
            <a:endParaRPr lang="en-CA" sz="36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848600" cy="1143000"/>
          </a:xfrm>
        </p:spPr>
        <p:txBody>
          <a:bodyPr/>
          <a:lstStyle/>
          <a:p>
            <a:r>
              <a:rPr lang="en-US" smtClean="0"/>
              <a:t>Creating a Stored Program Unit Function</a:t>
            </a:r>
            <a:endParaRPr lang="en-US" b="1" smtClean="0"/>
          </a:p>
        </p:txBody>
      </p:sp>
      <p:pic>
        <p:nvPicPr>
          <p:cNvPr id="84995" name="Picture 3" descr="Fig09-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1" b="10001"/>
          <a:stretch>
            <a:fillRect/>
          </a:stretch>
        </p:blipFill>
        <p:spPr bwMode="auto">
          <a:xfrm>
            <a:off x="323850" y="1989138"/>
            <a:ext cx="7866063" cy="432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Creating a Stored </a:t>
            </a:r>
            <a:br>
              <a:rPr lang="en-US" smtClean="0"/>
            </a:br>
            <a:r>
              <a:rPr lang="en-US" smtClean="0"/>
              <a:t>Program Unit Function</a:t>
            </a:r>
          </a:p>
        </p:txBody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87375"/>
          </a:xfrm>
        </p:spPr>
        <p:txBody>
          <a:bodyPr/>
          <a:lstStyle/>
          <a:p>
            <a:r>
              <a:rPr lang="en-US" smtClean="0"/>
              <a:t>Last command in function must be RETURN</a:t>
            </a:r>
          </a:p>
        </p:txBody>
      </p:sp>
      <p:pic>
        <p:nvPicPr>
          <p:cNvPr id="86020" name="Picture 4" descr="Fig09-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26" b="25626"/>
          <a:stretch>
            <a:fillRect/>
          </a:stretch>
        </p:blipFill>
        <p:spPr bwMode="auto">
          <a:xfrm>
            <a:off x="250825" y="2205038"/>
            <a:ext cx="8532813" cy="431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Calling a Function</a:t>
            </a:r>
          </a:p>
        </p:txBody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669925"/>
          </a:xfrm>
        </p:spPr>
        <p:txBody>
          <a:bodyPr/>
          <a:lstStyle/>
          <a:p>
            <a:r>
              <a:rPr lang="en-US" i="1" smtClean="0"/>
              <a:t>variable_name := function_name(parameter1,  parameter2, ...);</a:t>
            </a:r>
          </a:p>
        </p:txBody>
      </p:sp>
      <p:pic>
        <p:nvPicPr>
          <p:cNvPr id="87044" name="Picture 4" descr="Fig09-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8" b="23958"/>
          <a:stretch>
            <a:fillRect/>
          </a:stretch>
        </p:blipFill>
        <p:spPr bwMode="auto">
          <a:xfrm>
            <a:off x="107950" y="2636838"/>
            <a:ext cx="8893175" cy="414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/>
          </p:cNvSpPr>
          <p:nvPr>
            <p:ph type="body" idx="1"/>
          </p:nvPr>
        </p:nvSpPr>
        <p:spPr>
          <a:xfrm>
            <a:off x="457200" y="188913"/>
            <a:ext cx="8229600" cy="6335712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CREATE FUNCTION day_fun(mday number) RETURN CHAR IS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 CHAR(15);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BEGIN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IF mday=1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Disp_day:=‘sunday’;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mday=2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Disp_day:=‘monday’;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mday=3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Disp_day:=‘tuesday’;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mday=4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Disp_day:=‘wensday’;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mday=5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Disp_day:=‘thursday’;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mday=6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Disp_day:=‘friday’;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ELSIF mday=7 THEN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Disp_day:=‘saturday’;</a:t>
            </a:r>
            <a:endParaRPr lang="en-CA" sz="1900" b="1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END IF;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RETURN Disp_day;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END;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900" b="1" smtClean="0"/>
              <a:t>/ </a:t>
            </a:r>
            <a:endParaRPr lang="en-CA" sz="1900" b="1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900" b="1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60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60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60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Calling a function </a:t>
            </a:r>
            <a:endParaRPr lang="en-CA" smtClean="0"/>
          </a:p>
        </p:txBody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>
          <a:xfrm>
            <a:off x="457200" y="1125538"/>
            <a:ext cx="8229600" cy="5732462"/>
          </a:xfrm>
          <a:solidFill>
            <a:schemeClr val="bg1"/>
          </a:solidFill>
        </p:spPr>
        <p:txBody>
          <a:bodyPr/>
          <a:lstStyle/>
          <a:p>
            <a:pPr marL="609600" indent="-609600">
              <a:lnSpc>
                <a:spcPct val="80000"/>
              </a:lnSpc>
              <a:buFont typeface="Arial" pitchFamily="34" charset="0"/>
              <a:buAutoNum type="arabicPeriod"/>
            </a:pPr>
            <a:r>
              <a:rPr lang="en-US" sz="2000" b="1" smtClean="0"/>
              <a:t>Call a function as a PL/SQL statement to call the function day_fun as a PL/SQL statement in a program you would use :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DECLEARE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      charadays CHAR(15);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BEGIN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………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Chardays:=day_fun(3);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……..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END;</a:t>
            </a:r>
          </a:p>
          <a:p>
            <a:pPr marL="609600" indent="-609600">
              <a:lnSpc>
                <a:spcPct val="80000"/>
              </a:lnSpc>
            </a:pPr>
            <a:r>
              <a:rPr lang="en-US" sz="2000" b="1" smtClean="0"/>
              <a:t>The result returned by the function ‘day_fun’ will be assigned / stored in the variable ‘chardays’.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AutoNum type="arabicPeriod" startAt="2"/>
            </a:pPr>
            <a:r>
              <a:rPr lang="en-US" sz="2000" b="1" smtClean="0"/>
              <a:t>Call a function as a part of an expression .</a:t>
            </a:r>
          </a:p>
          <a:p>
            <a:pPr marL="609600" indent="-609600">
              <a:lnSpc>
                <a:spcPct val="80000"/>
              </a:lnSpc>
            </a:pPr>
            <a:r>
              <a:rPr lang="en-US" sz="2000" b="1" smtClean="0"/>
              <a:t>To call the function day_fun  as part of an expression , you would use :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IF ‘day_fun(3) = ‘Tuesday’ then 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……….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END IF;</a:t>
            </a:r>
          </a:p>
          <a:p>
            <a:pPr marL="609600" indent="-609600">
              <a:lnSpc>
                <a:spcPct val="80000"/>
              </a:lnSpc>
              <a:buFont typeface="Arial" pitchFamily="34" charset="0"/>
              <a:buNone/>
            </a:pPr>
            <a:r>
              <a:rPr lang="en-US" sz="2000" b="1" smtClean="0"/>
              <a:t>……….</a:t>
            </a:r>
            <a:endParaRPr lang="en-CA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Maintaining a function</a:t>
            </a:r>
            <a:endParaRPr lang="en-CA" smtClean="0"/>
          </a:p>
        </p:txBody>
      </p:sp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You can drop a function using the DROP FUNCTION command as follows :</a:t>
            </a:r>
          </a:p>
          <a:p>
            <a:endParaRPr lang="en-US" smtClean="0"/>
          </a:p>
          <a:p>
            <a:pPr>
              <a:buFont typeface="Arial" pitchFamily="34" charset="0"/>
              <a:buNone/>
            </a:pPr>
            <a:r>
              <a:rPr lang="en-US" sz="3600" b="1" smtClean="0"/>
              <a:t>DROP FUNCTION &lt;function_name&gt;;</a:t>
            </a:r>
            <a:endParaRPr lang="en-CA" sz="36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pitchFamily="34" charset="0"/>
              <a:buNone/>
            </a:pPr>
            <a:r>
              <a:rPr lang="en-CA" sz="9600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635</Words>
  <Application>Microsoft Office PowerPoint</Application>
  <PresentationFormat>On-screen Show (4:3)</PresentationFormat>
  <Paragraphs>118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Thème Office</vt:lpstr>
      <vt:lpstr>Overview of PL/SQL  Stored Program Units</vt:lpstr>
      <vt:lpstr>PowerPoint Presentation</vt:lpstr>
      <vt:lpstr>Creating Stored Program Units</vt:lpstr>
      <vt:lpstr>Syntax to create a stored program unit procedure </vt:lpstr>
      <vt:lpstr>Parameter Declarations List</vt:lpstr>
      <vt:lpstr>PowerPoint Presentation</vt:lpstr>
      <vt:lpstr>PowerPoint Presentation</vt:lpstr>
      <vt:lpstr>Calling a Stored Procedure</vt:lpstr>
      <vt:lpstr>Maintaining a procedure</vt:lpstr>
      <vt:lpstr>Creating a Stored Program Unit Function</vt:lpstr>
      <vt:lpstr>Creating a Stored  Program Unit Function</vt:lpstr>
      <vt:lpstr>Calling a Function</vt:lpstr>
      <vt:lpstr>PowerPoint Presentation</vt:lpstr>
      <vt:lpstr>Calling a function </vt:lpstr>
      <vt:lpstr>Maintaining a function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Éric Vadeboncoeur</dc:creator>
  <cp:lastModifiedBy>lenda</cp:lastModifiedBy>
  <cp:revision>65</cp:revision>
  <dcterms:created xsi:type="dcterms:W3CDTF">2008-02-16T18:01:58Z</dcterms:created>
  <dcterms:modified xsi:type="dcterms:W3CDTF">2012-04-14T19:39:27Z</dcterms:modified>
</cp:coreProperties>
</file>