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91"/>
  </p:notesMasterIdLst>
  <p:sldIdLst>
    <p:sldId id="305" r:id="rId2"/>
    <p:sldId id="306" r:id="rId3"/>
    <p:sldId id="349" r:id="rId4"/>
    <p:sldId id="348" r:id="rId5"/>
    <p:sldId id="296" r:id="rId6"/>
    <p:sldId id="257" r:id="rId7"/>
    <p:sldId id="258" r:id="rId8"/>
    <p:sldId id="259" r:id="rId9"/>
    <p:sldId id="308" r:id="rId10"/>
    <p:sldId id="309" r:id="rId11"/>
    <p:sldId id="332" r:id="rId12"/>
    <p:sldId id="310" r:id="rId13"/>
    <p:sldId id="311" r:id="rId14"/>
    <p:sldId id="312" r:id="rId15"/>
    <p:sldId id="352" r:id="rId16"/>
    <p:sldId id="339" r:id="rId17"/>
    <p:sldId id="335" r:id="rId18"/>
    <p:sldId id="317" r:id="rId19"/>
    <p:sldId id="320" r:id="rId20"/>
    <p:sldId id="357" r:id="rId21"/>
    <p:sldId id="321" r:id="rId22"/>
    <p:sldId id="322" r:id="rId23"/>
    <p:sldId id="356" r:id="rId24"/>
    <p:sldId id="323" r:id="rId25"/>
    <p:sldId id="324" r:id="rId26"/>
    <p:sldId id="325" r:id="rId27"/>
    <p:sldId id="326" r:id="rId28"/>
    <p:sldId id="327" r:id="rId29"/>
    <p:sldId id="328" r:id="rId30"/>
    <p:sldId id="329" r:id="rId31"/>
    <p:sldId id="330" r:id="rId32"/>
    <p:sldId id="331" r:id="rId33"/>
    <p:sldId id="260" r:id="rId34"/>
    <p:sldId id="261" r:id="rId35"/>
    <p:sldId id="266" r:id="rId36"/>
    <p:sldId id="267" r:id="rId37"/>
    <p:sldId id="268" r:id="rId38"/>
    <p:sldId id="269" r:id="rId39"/>
    <p:sldId id="270" r:id="rId40"/>
    <p:sldId id="271" r:id="rId41"/>
    <p:sldId id="272" r:id="rId42"/>
    <p:sldId id="273" r:id="rId43"/>
    <p:sldId id="274" r:id="rId44"/>
    <p:sldId id="263" r:id="rId45"/>
    <p:sldId id="353" r:id="rId46"/>
    <p:sldId id="354" r:id="rId47"/>
    <p:sldId id="281" r:id="rId48"/>
    <p:sldId id="282" r:id="rId49"/>
    <p:sldId id="283" r:id="rId50"/>
    <p:sldId id="289" r:id="rId51"/>
    <p:sldId id="355" r:id="rId52"/>
    <p:sldId id="351" r:id="rId53"/>
    <p:sldId id="341" r:id="rId54"/>
    <p:sldId id="347" r:id="rId55"/>
    <p:sldId id="298" r:id="rId56"/>
    <p:sldId id="358" r:id="rId57"/>
    <p:sldId id="342" r:id="rId58"/>
    <p:sldId id="299" r:id="rId59"/>
    <p:sldId id="343" r:id="rId60"/>
    <p:sldId id="344" r:id="rId61"/>
    <p:sldId id="300" r:id="rId62"/>
    <p:sldId id="345" r:id="rId63"/>
    <p:sldId id="359" r:id="rId64"/>
    <p:sldId id="301" r:id="rId65"/>
    <p:sldId id="346" r:id="rId66"/>
    <p:sldId id="360" r:id="rId67"/>
    <p:sldId id="295" r:id="rId68"/>
    <p:sldId id="350" r:id="rId69"/>
    <p:sldId id="361" r:id="rId70"/>
    <p:sldId id="362" r:id="rId71"/>
    <p:sldId id="364" r:id="rId72"/>
    <p:sldId id="365" r:id="rId73"/>
    <p:sldId id="366" r:id="rId74"/>
    <p:sldId id="367" r:id="rId75"/>
    <p:sldId id="368" r:id="rId76"/>
    <p:sldId id="369" r:id="rId77"/>
    <p:sldId id="370" r:id="rId78"/>
    <p:sldId id="371" r:id="rId79"/>
    <p:sldId id="372" r:id="rId80"/>
    <p:sldId id="373" r:id="rId81"/>
    <p:sldId id="374" r:id="rId82"/>
    <p:sldId id="375" r:id="rId83"/>
    <p:sldId id="376" r:id="rId84"/>
    <p:sldId id="377" r:id="rId85"/>
    <p:sldId id="378" r:id="rId86"/>
    <p:sldId id="379" r:id="rId87"/>
    <p:sldId id="380" r:id="rId88"/>
    <p:sldId id="381" r:id="rId89"/>
    <p:sldId id="363" r:id="rId9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5F3"/>
    <a:srgbClr val="99FF33"/>
    <a:srgbClr val="CC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1" autoAdjust="0"/>
    <p:restoredTop sz="94728" autoAdjust="0"/>
  </p:normalViewPr>
  <p:slideViewPr>
    <p:cSldViewPr>
      <p:cViewPr varScale="1">
        <p:scale>
          <a:sx n="70" d="100"/>
          <a:sy n="70" d="100"/>
        </p:scale>
        <p:origin x="-522" y="-90"/>
      </p:cViewPr>
      <p:guideLst>
        <p:guide orient="horz" pos="2160"/>
        <p:guide pos="2880"/>
      </p:guideLst>
    </p:cSldViewPr>
  </p:slideViewPr>
  <p:outlineViewPr>
    <p:cViewPr>
      <p:scale>
        <a:sx n="33" d="100"/>
        <a:sy n="33" d="100"/>
      </p:scale>
      <p:origin x="0" y="14436"/>
    </p:cViewPr>
  </p:outlineViewPr>
  <p:notesTextViewPr>
    <p:cViewPr>
      <p:scale>
        <a:sx n="1" d="1"/>
        <a:sy n="1" d="1"/>
      </p:scale>
      <p:origin x="0" y="0"/>
    </p:cViewPr>
  </p:notesTextViewPr>
  <p:sorterViewPr>
    <p:cViewPr>
      <p:scale>
        <a:sx n="66" d="100"/>
        <a:sy n="66" d="100"/>
      </p:scale>
      <p:origin x="0" y="0"/>
    </p:cViewPr>
  </p:sorterViewPr>
  <p:notesViewPr>
    <p:cSldViewPr>
      <p:cViewPr>
        <p:scale>
          <a:sx n="75" d="100"/>
          <a:sy n="75" d="100"/>
        </p:scale>
        <p:origin x="-732" y="7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706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98D19F66-25FF-4273-A891-5293523A5792}" type="slidenum">
              <a:rPr lang="en-US"/>
              <a:pPr>
                <a:defRPr/>
              </a:pPr>
              <a:t>‹#›</a:t>
            </a:fld>
            <a:endParaRPr lang="en-US"/>
          </a:p>
        </p:txBody>
      </p:sp>
    </p:spTree>
    <p:extLst>
      <p:ext uri="{BB962C8B-B14F-4D97-AF65-F5344CB8AC3E}">
        <p14:creationId xmlns:p14="http://schemas.microsoft.com/office/powerpoint/2010/main" val="4198594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B38AC61-5C57-463A-A3B5-B18FD6B1998B}" type="slidenum">
              <a:rPr lang="en-US" sz="1200"/>
              <a:pPr/>
              <a:t>6</a:t>
            </a:fld>
            <a:endParaRPr 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r>
              <a:rPr lang="en-US" smtClean="0"/>
              <a:t>In security, an exposure is a form of possible loss or harm in a computing system, for example, unauthorized disclosure of data, modification of data or denial of legitimate access to computing.</a:t>
            </a:r>
          </a:p>
          <a:p>
            <a:r>
              <a:rPr lang="en-US" smtClean="0"/>
              <a:t>A vulnerability is a weakness in the security system that might be exploited to cause loss or harm.</a:t>
            </a:r>
          </a:p>
          <a:p>
            <a:r>
              <a:rPr lang="en-US" smtClean="0"/>
              <a:t>Threats to computing systems are circumstances that have the potential to cause loss or harm. Human attacks are examples of threats.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29C0907-0085-4C3E-B82B-EDB3FD741A2A}" type="slidenum">
              <a:rPr lang="en-US" sz="1200"/>
              <a:pPr/>
              <a:t>7</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r>
              <a:rPr lang="en-US" smtClean="0"/>
              <a:t>There are four kinds of threats:</a:t>
            </a:r>
          </a:p>
          <a:p>
            <a:r>
              <a:rPr lang="en-US" smtClean="0"/>
              <a:t>1. Interruption is an asset of the system becomes lost, unavailable, or unusable. An example is malicious destruction of a hardware device, erasure of a program or data file, etc.</a:t>
            </a:r>
          </a:p>
          <a:p>
            <a:endParaRPr lang="en-US" smtClean="0"/>
          </a:p>
          <a:p>
            <a:r>
              <a:rPr lang="en-US" smtClean="0"/>
              <a:t>2. An interception means that some unauthorized party has gained access to an asset. The outside party can be a person, a program, or a computing system. Examples of this type of failure are illicit copying of program or data file, or wiretapping to obtain data in a network.</a:t>
            </a:r>
          </a:p>
          <a:p>
            <a:endParaRPr lang="en-US" smtClean="0"/>
          </a:p>
          <a:p>
            <a:r>
              <a:rPr lang="en-US" smtClean="0"/>
              <a:t>3. If an unauthorized party not only accesses but tampers with an asset, the threat is a modification. For example, someone might change the values in a data base, alter a program so that it performs an additional computation, or modify data being transmitted electronically. </a:t>
            </a:r>
          </a:p>
          <a:p>
            <a:endParaRPr lang="en-US" smtClean="0"/>
          </a:p>
          <a:p>
            <a:r>
              <a:rPr lang="en-US" smtClean="0"/>
              <a:t>4. An unauthorized party might fabricate counterfeit objects on a computing system. The intruder may insert spurious transactions to a network communication system, or add records to an existing data base.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D8C9324-6990-4BAB-884A-C1277A5F0FE9}" type="slidenum">
              <a:rPr lang="en-US" sz="1200"/>
              <a:pPr/>
              <a:t>8</a:t>
            </a:fld>
            <a:endParaRPr 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r>
              <a:rPr lang="en-US" smtClean="0"/>
              <a:t>The security goals are: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D47C06-FD6C-4129-97AF-6E1FEAAB773A}" type="slidenum">
              <a:rPr lang="en-US" sz="1100">
                <a:ea typeface="ＭＳ Ｐゴシック"/>
                <a:cs typeface="ＭＳ Ｐゴシック"/>
              </a:rPr>
              <a:pPr eaLnBrk="1" hangingPunct="1"/>
              <a:t>11</a:t>
            </a:fld>
            <a:endParaRPr lang="en-US" sz="1100">
              <a:ea typeface="ＭＳ Ｐゴシック"/>
              <a:cs typeface="ＭＳ Ｐゴシック"/>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a:cs typeface="ＭＳ Ｐゴシック"/>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CECD7DA-8665-4859-AA74-B58962258D95}" type="slidenum">
              <a:rPr lang="en-US" sz="1200"/>
              <a:pPr/>
              <a:t>16</a:t>
            </a:fld>
            <a:endParaRPr 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r>
              <a:rPr lang="en-US" smtClean="0"/>
              <a:t>An operating system bases much of its protection on knowing who a user of the system is. The ways of an operating system identify and authenticate a user are:</a:t>
            </a:r>
          </a:p>
          <a:p>
            <a:r>
              <a:rPr lang="en-US" smtClean="0"/>
              <a:t>1. Use of Passwords</a:t>
            </a:r>
          </a:p>
          <a:p>
            <a:r>
              <a:rPr lang="en-US" smtClean="0"/>
              <a:t>2. Attacks on Passwords</a:t>
            </a:r>
          </a:p>
          <a:p>
            <a:r>
              <a:rPr lang="en-US" smtClean="0"/>
              <a:t>3. Password Selection Criteria</a:t>
            </a:r>
          </a:p>
          <a:p>
            <a:r>
              <a:rPr lang="en-US" smtClean="0"/>
              <a:t>4. The Authentication Process</a:t>
            </a:r>
          </a:p>
          <a:p>
            <a:r>
              <a:rPr lang="en-US" smtClean="0"/>
              <a:t>5. Flaws in the Authentication Process</a:t>
            </a:r>
          </a:p>
          <a:p>
            <a:r>
              <a:rPr lang="en-US" smtClean="0"/>
              <a:t>6. Authentication Other Than Passwords</a:t>
            </a:r>
          </a:p>
          <a:p>
            <a:endParaRPr lang="en-US" smtClean="0"/>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8FDB68D-F7C4-4C3A-8E91-14A4BFD78D5E}" type="slidenum">
              <a:rPr lang="en-US" sz="1200"/>
              <a:pPr/>
              <a:t>17</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r>
              <a:rPr lang="en-US" smtClean="0"/>
              <a:t>Passwords are mutually agreed-upon code words, assumed to be known only to the user and the system. </a:t>
            </a:r>
          </a:p>
          <a:p>
            <a:endParaRPr lang="en-US" smtClean="0"/>
          </a:p>
          <a:p>
            <a:r>
              <a:rPr lang="en-US" smtClean="0"/>
              <a:t>The use of of passwords is fairly straightforward. A user enters some piece of identification, such as a name or an assigned user ID, if the identification matches that on file for the user, the user is authenticated to the system. If the identification match fails, the user is rejected by the system.</a:t>
            </a:r>
          </a:p>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EB7F7B5-0891-4CE5-86D5-42283104D8D6}" type="slidenum">
              <a:rPr lang="en-US" sz="1200"/>
              <a:pPr/>
              <a:t>33</a:t>
            </a:fld>
            <a:endParaRPr 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r>
              <a:rPr lang="en-US" smtClean="0"/>
              <a:t>Next I will talk about the security issues in general purpose operating systems. They include: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84B83CA-053D-43C8-92EB-EF613E79275B}" type="slidenum">
              <a:rPr lang="en-US" sz="1200"/>
              <a:pPr/>
              <a:t>34</a:t>
            </a:fld>
            <a:endParaRPr 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r>
              <a:rPr lang="en-US" smtClean="0"/>
              <a:t>As an introduction, I will say something about the protected objects and operating system’s protecting methodology.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CC4F87E-3367-41B8-87EB-552198728484}" type="slidenum">
              <a:rPr lang="en-US" sz="1200"/>
              <a:pPr/>
              <a:t>35</a:t>
            </a:fld>
            <a:endParaRPr 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r>
              <a:rPr lang="en-US" smtClean="0"/>
              <a:t>With the rise of multiprogramming and multi-user, several objects of a computing system required protection are listed here.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500BFA1-C0BF-43E6-9519-3E04CBE35104}" type="slidenum">
              <a:rPr lang="en-US" sz="1200"/>
              <a:pPr/>
              <a:t>36</a:t>
            </a:fld>
            <a:endParaRPr 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US" smtClean="0"/>
              <a:t>The basis of the protection is separation, keeping one user’s objects separate from other users’. </a:t>
            </a:r>
          </a:p>
          <a:p>
            <a:r>
              <a:rPr lang="en-US" smtClean="0"/>
              <a:t>Physical separation, in which processes use different physical objects, such as separate printers for output requiring different levels of security. </a:t>
            </a:r>
          </a:p>
          <a:p>
            <a:r>
              <a:rPr lang="en-US" smtClean="0"/>
              <a:t>Temporal separation, in which processes having different security requirements are executed at different times.</a:t>
            </a:r>
          </a:p>
          <a:p>
            <a:r>
              <a:rPr lang="en-US" smtClean="0"/>
              <a:t>Logical separation, in which users operate under the illusion that no other processes exists, as when an operating system constrains a program’s accesses so that it cannot access objects outside its permitted domain.</a:t>
            </a:r>
          </a:p>
          <a:p>
            <a:r>
              <a:rPr lang="en-US" smtClean="0"/>
              <a:t>Cryptographic separation, in which processes conceal their data and computations in such a way that they are unintelligible to outside processes.</a:t>
            </a:r>
          </a:p>
          <a:p>
            <a:r>
              <a:rPr lang="en-US" smtClean="0"/>
              <a:t>Granularity of control is also a concern. For data, access can be controlled at the level of the bit, the byte, the element or word, the field, the record, the file, or the volume. The larger the level of object controlled the easier it is to implement access control.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DB44D88-13F2-4B9C-BFDB-30FC5F21105F}" type="slidenum">
              <a:rPr lang="en-US" sz="1200"/>
              <a:pPr/>
              <a:t>37</a:t>
            </a:fld>
            <a:endParaRPr 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r>
              <a:rPr lang="en-US" smtClean="0"/>
              <a:t>The most obvious problem of multiprogramming is preventing one program from affecting the memory of other programs. The techniques available so far are listed here.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DF8215A-0CBE-4347-8EA6-87508C0B562D}" type="slidenum">
              <a:rPr lang="en-US" sz="1200"/>
              <a:pPr/>
              <a:t>38</a:t>
            </a:fld>
            <a:endParaRPr 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r>
              <a:rPr lang="en-US" smtClean="0"/>
              <a:t>The simplest form of memory protection was introduced in single-user systems, in order to prevent a faulty user program from destroying part of the resident portion of the operating system. As its name implies, a fence is a method to confine users to one side of a boundary.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05F829D-937B-4AD0-95C9-A72476EC49F0}" type="slidenum">
              <a:rPr lang="en-US" sz="1200"/>
              <a:pPr/>
              <a:t>39</a:t>
            </a:fld>
            <a:endParaRPr 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FAE4547-EEE5-4E64-8506-6FBF07828126}" type="slidenum">
              <a:rPr lang="en-US" sz="1200"/>
              <a:pPr/>
              <a:t>40</a:t>
            </a:fld>
            <a:endParaRPr 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11435F2-1670-413F-AB86-EA7579BF4EA9}" type="slidenum">
              <a:rPr lang="en-US" sz="1200"/>
              <a:pPr/>
              <a:t>41</a:t>
            </a:fld>
            <a:endParaRPr lang="en-US"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r>
              <a:rPr lang="en-US" smtClean="0"/>
              <a:t>Base/bounds registers create an all-or-nothing situation for sharing, that is, either a program makes all its data available to be accessed and modified, or it prohibits access to all. But in some cases, one may want to protect some data values but not all. One of the solutions of such cases is tagged architecture.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07AC859-E7AA-41D9-894D-FC654C1342FD}" type="slidenum">
              <a:rPr lang="en-US" sz="1200"/>
              <a:pPr/>
              <a:t>42</a:t>
            </a:fld>
            <a:endParaRPr 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CCB9B26-74AA-406D-B894-0324422711E9}" type="slidenum">
              <a:rPr lang="en-US" sz="1200"/>
              <a:pPr/>
              <a:t>43</a:t>
            </a:fld>
            <a:endParaRPr lang="en-US"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39B59A8-6CF3-4147-98C4-C69F923ACD0D}" type="slidenum">
              <a:rPr lang="en-US" sz="1200"/>
              <a:pPr/>
              <a:t>44</a:t>
            </a:fld>
            <a:endParaRPr lang="en-US" sz="12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r>
              <a:rPr lang="en-US" smtClean="0"/>
              <a:t>Protection of memory is a specific case of the more general problem of protection of objects. Next I will discuss the general techniques for protecting access to general objects.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F822C8F-34B5-4F3C-AF6E-4CAE4607E6EF}" type="slidenum">
              <a:rPr lang="en-US" sz="1200"/>
              <a:pPr/>
              <a:t>45</a:t>
            </a:fld>
            <a:endParaRPr lang="en-US" sz="12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5A152B0-0677-4857-B4A9-6889EB0FC599}" type="slidenum">
              <a:rPr lang="en-US" sz="1200"/>
              <a:pPr/>
              <a:t>46</a:t>
            </a:fld>
            <a:endParaRPr 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17C322D-3209-4EB4-8E35-DB7A2B8E8B89}" type="slidenum">
              <a:rPr lang="en-US" sz="1200"/>
              <a:pPr/>
              <a:t>47</a:t>
            </a:fld>
            <a:endParaRPr lang="en-US"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r>
              <a:rPr lang="en-US" smtClean="0"/>
              <a:t>Next I will go through the file protection mechanisms.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55ABAAE-2BBA-46C2-A922-4D89F3680CB3}" type="slidenum">
              <a:rPr lang="en-US" sz="1200"/>
              <a:pPr/>
              <a:t>48</a:t>
            </a:fld>
            <a:endParaRPr lang="en-US" sz="12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r>
              <a:rPr lang="en-US" smtClean="0"/>
              <a:t>As described earlier, all multiuser operating systems must provide some minimal protection to keep one user from maliciously or inadvertently accessing or modifying the files of another.</a:t>
            </a:r>
          </a:p>
          <a:p>
            <a:endParaRPr lang="en-US" smtClean="0"/>
          </a:p>
          <a:p>
            <a:r>
              <a:rPr lang="en-US" smtClean="0"/>
              <a:t>Here gives two original, obsolete protection forms.</a:t>
            </a:r>
          </a:p>
          <a:p>
            <a:endParaRPr lang="en-US" smtClean="0"/>
          </a:p>
          <a:p>
            <a:r>
              <a:rPr lang="en-US" smtClean="0"/>
              <a:t>All none protection is based on trust and ignorance. Trust means that users could be trusted not to read or modify other’s files. Ignorance is based on the users only know the names of the files to which they have legitimate access.</a:t>
            </a:r>
          </a:p>
          <a:p>
            <a:endParaRPr lang="en-US" smtClean="0"/>
          </a:p>
          <a:p>
            <a:r>
              <a:rPr lang="en-US" smtClean="0"/>
              <a:t>Users in the same group have the same right for objects.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8E8D5B1-CD19-49A2-9863-4A2203A63B82}" type="slidenum">
              <a:rPr lang="en-US" sz="1200"/>
              <a:pPr/>
              <a:t>49</a:t>
            </a:fld>
            <a:endParaRPr lang="en-US" sz="120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r>
              <a:rPr lang="en-US" smtClean="0"/>
              <a:t>A simplified form of password protection is applicable for file protection. A user can assign a password to a file. User accesses are limited to those who can supply the correct password at the time the file is opened.</a:t>
            </a:r>
          </a:p>
          <a:p>
            <a:endParaRPr lang="en-US" smtClean="0"/>
          </a:p>
          <a:p>
            <a:r>
              <a:rPr lang="en-US" smtClean="0"/>
              <a:t>Temporary acquired permission is provided by the Unix operating system. If this protection is set for a file to be executed, the protection level is that of the file’s </a:t>
            </a:r>
            <a:r>
              <a:rPr lang="en-US" i="1" smtClean="0"/>
              <a:t>owner</a:t>
            </a:r>
            <a:r>
              <a:rPr lang="en-US" smtClean="0"/>
              <a:t>, not the </a:t>
            </a:r>
            <a:r>
              <a:rPr lang="en-US" i="1" smtClean="0"/>
              <a:t>executor</a:t>
            </a:r>
            <a:r>
              <a:rPr lang="en-US" smtClean="0"/>
              <a:t>.</a:t>
            </a:r>
            <a:r>
              <a:rPr lang="en-US" sz="1000" smtClean="0"/>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C99E974-7DB7-41B1-BD5A-2AE59DD09082}" type="slidenum">
              <a:rPr lang="en-US" sz="1200"/>
              <a:pPr/>
              <a:t>50</a:t>
            </a:fld>
            <a:endParaRPr lang="en-US"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r>
              <a:rPr lang="en-US" smtClean="0"/>
              <a:t>Some authentication procedures are intentionally slow. A legitimate user will not complain if the login process takes 5 or 10 seconds. To a penetrator who is trying an exhaustive search or a dictionary search, this delay makes this class of attack infeasible.</a:t>
            </a:r>
          </a:p>
          <a:p>
            <a:endParaRPr lang="en-US" smtClean="0"/>
          </a:p>
          <a:p>
            <a:r>
              <a:rPr lang="en-US" smtClean="0"/>
              <a:t>Even a terrible typist should be able to login successfully in three to five tries. So someone who continuously fails to login may not be an authorized user. System disconnect a user after three to five failed logins</a:t>
            </a:r>
            <a:endParaRPr lang="en-US" sz="1000" smtClean="0"/>
          </a:p>
          <a:p>
            <a:pPr lvl="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F1A13C-0F33-4E2F-8D24-934633AE1CA0}" type="slidenum">
              <a:rPr lang="en-US" sz="1100">
                <a:ea typeface="ＭＳ Ｐゴシック"/>
                <a:cs typeface="ＭＳ Ｐゴシック"/>
              </a:rPr>
              <a:pPr eaLnBrk="1" hangingPunct="1"/>
              <a:t>55</a:t>
            </a:fld>
            <a:endParaRPr lang="en-US" sz="1100">
              <a:ea typeface="ＭＳ Ｐゴシック"/>
              <a:cs typeface="ＭＳ Ｐゴシック"/>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a:cs typeface="ＭＳ Ｐゴシック"/>
              </a:rPr>
              <a:t>Should note that not all of these are necessarily be present in any specific O/S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a:cs typeface="ＭＳ Ｐゴシック"/>
              </a:rPr>
              <a:t>Text also talks about a batch interface as a different kind of user interface</a:t>
            </a:r>
          </a:p>
        </p:txBody>
      </p:sp>
      <p:sp>
        <p:nvSpPr>
          <p:cNvPr id="983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CCA411-9AE8-4797-94C0-A346C97CF8F3}" type="slidenum">
              <a:rPr lang="en-US" sz="1100">
                <a:ea typeface="ＭＳ Ｐゴシック"/>
                <a:cs typeface="ＭＳ Ｐゴシック"/>
              </a:rPr>
              <a:pPr eaLnBrk="1" hangingPunct="1"/>
              <a:t>58</a:t>
            </a:fld>
            <a:endParaRPr lang="en-US" sz="1100">
              <a:ea typeface="ＭＳ Ｐゴシック"/>
              <a:cs typeface="ＭＳ Ｐゴシック"/>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0192457-2F94-4871-9A30-EF431F41CB5E}" type="slidenum">
              <a:rPr lang="en-US" sz="1200"/>
              <a:pPr/>
              <a:t>67</a:t>
            </a:fld>
            <a:endParaRPr lang="en-US" sz="120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a:defRPr/>
            </a:pPr>
            <a:endParaRPr lang="en-US"/>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smtClean="0">
                <a:solidFill>
                  <a:srgbClr val="FFFFFF"/>
                </a:solidFill>
              </a:defRPr>
            </a:lvl1pPr>
            <a:extLst/>
          </a:lstStyle>
          <a:p>
            <a:pPr>
              <a:defRPr/>
            </a:pPr>
            <a:endParaRPr/>
          </a:p>
        </p:txBody>
      </p:sp>
      <p:sp>
        <p:nvSpPr>
          <p:cNvPr id="7" name="Footer Placeholder 17"/>
          <p:cNvSpPr>
            <a:spLocks noGrp="1"/>
          </p:cNvSpPr>
          <p:nvPr>
            <p:ph type="ftr" sz="quarter" idx="11"/>
          </p:nvPr>
        </p:nvSpPr>
        <p:spPr>
          <a:xfrm>
            <a:off x="2819400" y="6557963"/>
            <a:ext cx="2927350" cy="228600"/>
          </a:xfrm>
        </p:spPr>
        <p:txBody>
          <a:bodyPr/>
          <a:lstStyle>
            <a:lvl1pPr>
              <a:defRPr lang="en-US" dirty="0">
                <a:solidFill>
                  <a:srgbClr val="FFFFFF"/>
                </a:solidFill>
              </a:defRPr>
            </a:lvl1pPr>
            <a:extLst/>
          </a:lstStyle>
          <a:p>
            <a:pPr>
              <a:defRPr/>
            </a:pPr>
            <a:endParaRPr/>
          </a:p>
        </p:txBody>
      </p:sp>
      <p:sp>
        <p:nvSpPr>
          <p:cNvPr id="8" name="Slide Number Placeholder 28"/>
          <p:cNvSpPr>
            <a:spLocks noGrp="1"/>
          </p:cNvSpPr>
          <p:nvPr>
            <p:ph type="sldNum" sz="quarter" idx="12"/>
          </p:nvPr>
        </p:nvSpPr>
        <p:spPr>
          <a:xfrm>
            <a:off x="7880350" y="6556375"/>
            <a:ext cx="588963" cy="228600"/>
          </a:xfrm>
        </p:spPr>
        <p:txBody>
          <a:bodyPr/>
          <a:lstStyle>
            <a:lvl1pPr>
              <a:defRPr lang="en-US" smtClean="0">
                <a:solidFill>
                  <a:srgbClr val="FFFFFF"/>
                </a:solidFill>
              </a:defRPr>
            </a:lvl1pPr>
            <a:extLst/>
          </a:lstStyle>
          <a:p>
            <a:pPr>
              <a:defRPr/>
            </a:pPr>
            <a:fld id="{25F2DA4B-37F1-4D53-83C7-D0C7770136B2}" type="slidenum">
              <a:rPr/>
              <a:pPr>
                <a:defRPr/>
              </a:pPr>
              <a:t>‹#›</a:t>
            </a:fld>
            <a:endParaRPr/>
          </a:p>
        </p:txBody>
      </p:sp>
    </p:spTree>
    <p:extLst>
      <p:ext uri="{BB962C8B-B14F-4D97-AF65-F5344CB8AC3E}">
        <p14:creationId xmlns:p14="http://schemas.microsoft.com/office/powerpoint/2010/main" val="127637341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D23B53A1-2D07-4D8D-968C-5984F4F2DF2D}" type="slidenum">
              <a:rPr lang="en-US"/>
              <a:pPr>
                <a:defRPr/>
              </a:pPr>
              <a:t>‹#›</a:t>
            </a:fld>
            <a:endParaRPr lang="en-US"/>
          </a:p>
        </p:txBody>
      </p:sp>
    </p:spTree>
    <p:extLst>
      <p:ext uri="{BB962C8B-B14F-4D97-AF65-F5344CB8AC3E}">
        <p14:creationId xmlns:p14="http://schemas.microsoft.com/office/powerpoint/2010/main" val="132635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endParaRPr lang="en-US"/>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US"/>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FE2329B4-B033-4529-919E-05C06652C9E0}" type="slidenum">
              <a:rPr lang="en-US"/>
              <a:pPr>
                <a:defRPr/>
              </a:pPr>
              <a:t>‹#›</a:t>
            </a:fld>
            <a:endParaRPr lang="en-US"/>
          </a:p>
        </p:txBody>
      </p:sp>
    </p:spTree>
    <p:extLst>
      <p:ext uri="{BB962C8B-B14F-4D97-AF65-F5344CB8AC3E}">
        <p14:creationId xmlns:p14="http://schemas.microsoft.com/office/powerpoint/2010/main" val="429271813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0C904F4E-1BC8-4E0B-BC15-7ADE8930D473}" type="slidenum">
              <a:rPr lang="en-US"/>
              <a:pPr>
                <a:defRPr/>
              </a:pPr>
              <a:t>‹#›</a:t>
            </a:fld>
            <a:endParaRPr lang="en-US"/>
          </a:p>
        </p:txBody>
      </p:sp>
    </p:spTree>
    <p:extLst>
      <p:ext uri="{BB962C8B-B14F-4D97-AF65-F5344CB8AC3E}">
        <p14:creationId xmlns:p14="http://schemas.microsoft.com/office/powerpoint/2010/main" val="1851369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75391BC1-FB59-4473-84C7-88C0CF719F9A}" type="slidenum">
              <a:rPr lang="en-US"/>
              <a:pPr>
                <a:defRPr/>
              </a:pPr>
              <a:t>‹#›</a:t>
            </a:fld>
            <a:endParaRPr lang="en-US"/>
          </a:p>
        </p:txBody>
      </p:sp>
    </p:spTree>
    <p:extLst>
      <p:ext uri="{BB962C8B-B14F-4D97-AF65-F5344CB8AC3E}">
        <p14:creationId xmlns:p14="http://schemas.microsoft.com/office/powerpoint/2010/main" val="1956544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15"/>
          <p:cNvSpPr>
            <a:spLocks noGrp="1"/>
          </p:cNvSpPr>
          <p:nvPr>
            <p:ph type="sldNum" sz="quarter" idx="12"/>
          </p:nvPr>
        </p:nvSpPr>
        <p:spPr/>
        <p:txBody>
          <a:bodyPr/>
          <a:lstStyle>
            <a:lvl1pPr>
              <a:defRPr/>
            </a:lvl1pPr>
          </a:lstStyle>
          <a:p>
            <a:pPr>
              <a:defRPr/>
            </a:pPr>
            <a:fld id="{021A2D87-40E1-4B5E-8D35-47EFC812ABD1}" type="slidenum">
              <a:rPr lang="en-US"/>
              <a:pPr>
                <a:defRPr/>
              </a:pPr>
              <a:t>‹#›</a:t>
            </a:fld>
            <a:endParaRPr lang="en-US"/>
          </a:p>
        </p:txBody>
      </p:sp>
    </p:spTree>
    <p:extLst>
      <p:ext uri="{BB962C8B-B14F-4D97-AF65-F5344CB8AC3E}">
        <p14:creationId xmlns:p14="http://schemas.microsoft.com/office/powerpoint/2010/main" val="805353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endParaRPr 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
        <p:nvSpPr>
          <p:cNvPr id="4" name="Slide Number Placeholder 15"/>
          <p:cNvSpPr>
            <a:spLocks noGrp="1"/>
          </p:cNvSpPr>
          <p:nvPr>
            <p:ph type="sldNum" sz="quarter" idx="12"/>
          </p:nvPr>
        </p:nvSpPr>
        <p:spPr/>
        <p:txBody>
          <a:bodyPr/>
          <a:lstStyle>
            <a:lvl1pPr>
              <a:defRPr/>
            </a:lvl1pPr>
          </a:lstStyle>
          <a:p>
            <a:pPr>
              <a:defRPr/>
            </a:pPr>
            <a:fld id="{EB9CFB55-5A21-4716-A69A-4CC3BF06D24B}" type="slidenum">
              <a:rPr lang="en-US"/>
              <a:pPr>
                <a:defRPr/>
              </a:pPr>
              <a:t>‹#›</a:t>
            </a:fld>
            <a:endParaRPr lang="en-US"/>
          </a:p>
        </p:txBody>
      </p:sp>
    </p:spTree>
    <p:extLst>
      <p:ext uri="{BB962C8B-B14F-4D97-AF65-F5344CB8AC3E}">
        <p14:creationId xmlns:p14="http://schemas.microsoft.com/office/powerpoint/2010/main" val="2096105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17D96AFE-DAF2-4574-9C84-E4B9A0BAFD6A}" type="slidenum">
              <a:rPr lang="en-US"/>
              <a:pPr>
                <a:defRPr/>
              </a:pPr>
              <a:t>‹#›</a:t>
            </a:fld>
            <a:endParaRPr lang="en-US"/>
          </a:p>
        </p:txBody>
      </p:sp>
    </p:spTree>
    <p:extLst>
      <p:ext uri="{BB962C8B-B14F-4D97-AF65-F5344CB8AC3E}">
        <p14:creationId xmlns:p14="http://schemas.microsoft.com/office/powerpoint/2010/main" val="355493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hangingPunct="1">
              <a:defRPr/>
            </a:pPr>
            <a:endParaRPr lang="en-US"/>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hangingPunct="1">
              <a:defRPr/>
            </a:pPr>
            <a:endParaRPr lang="en-US"/>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endParaRPr lang="en-US"/>
          </a:p>
        </p:txBody>
      </p:sp>
      <p:sp>
        <p:nvSpPr>
          <p:cNvPr id="8" name="Footer Placeholder 5"/>
          <p:cNvSpPr>
            <a:spLocks noGrp="1"/>
          </p:cNvSpPr>
          <p:nvPr>
            <p:ph type="ftr" sz="quarter" idx="11"/>
          </p:nvPr>
        </p:nvSpPr>
        <p:spPr/>
        <p:txBody>
          <a:bodyPr/>
          <a:lstStyle>
            <a:lvl1pPr>
              <a:defRPr/>
            </a:lvl1pPr>
            <a:extLst/>
          </a:lstStyle>
          <a:p>
            <a:pPr>
              <a:defRPr/>
            </a:pPr>
            <a:endParaRPr lang="en-US"/>
          </a:p>
        </p:txBody>
      </p:sp>
      <p:sp>
        <p:nvSpPr>
          <p:cNvPr id="9" name="Slide Number Placeholder 6"/>
          <p:cNvSpPr>
            <a:spLocks noGrp="1"/>
          </p:cNvSpPr>
          <p:nvPr>
            <p:ph type="sldNum" sz="quarter" idx="12"/>
          </p:nvPr>
        </p:nvSpPr>
        <p:spPr/>
        <p:txBody>
          <a:bodyPr/>
          <a:lstStyle>
            <a:lvl1pPr>
              <a:defRPr/>
            </a:lvl1pPr>
            <a:extLst/>
          </a:lstStyle>
          <a:p>
            <a:pPr>
              <a:defRPr/>
            </a:pPr>
            <a:fld id="{7082B7CA-9FDE-4598-A13A-B365182197B2}" type="slidenum">
              <a:rPr lang="en-US"/>
              <a:pPr>
                <a:defRPr/>
              </a:pPr>
              <a:t>‹#›</a:t>
            </a:fld>
            <a:endParaRPr lang="en-US"/>
          </a:p>
        </p:txBody>
      </p:sp>
    </p:spTree>
    <p:extLst>
      <p:ext uri="{BB962C8B-B14F-4D97-AF65-F5344CB8AC3E}">
        <p14:creationId xmlns:p14="http://schemas.microsoft.com/office/powerpoint/2010/main" val="60495882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5BD65EED-2E52-442E-814C-39EF9BD255A7}" type="slidenum">
              <a:rPr lang="en-US"/>
              <a:pPr>
                <a:defRPr/>
              </a:pPr>
              <a:t>‹#›</a:t>
            </a:fld>
            <a:endParaRPr lang="en-US"/>
          </a:p>
        </p:txBody>
      </p:sp>
    </p:spTree>
    <p:extLst>
      <p:ext uri="{BB962C8B-B14F-4D97-AF65-F5344CB8AC3E}">
        <p14:creationId xmlns:p14="http://schemas.microsoft.com/office/powerpoint/2010/main" val="3806401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endParaRPr lang="en-US"/>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US"/>
          </a:p>
        </p:txBody>
      </p:sp>
      <p:sp>
        <p:nvSpPr>
          <p:cNvPr id="6" name="Slide Number Placeholder 5"/>
          <p:cNvSpPr>
            <a:spLocks noGrp="1"/>
          </p:cNvSpPr>
          <p:nvPr>
            <p:ph type="sldNum" sz="quarter" idx="12"/>
          </p:nvPr>
        </p:nvSpPr>
        <p:spPr>
          <a:xfrm>
            <a:off x="6254750" y="6553200"/>
            <a:ext cx="587375" cy="228600"/>
          </a:xfrm>
        </p:spPr>
        <p:txBody>
          <a:bodyPr/>
          <a:lstStyle>
            <a:lvl1pPr>
              <a:defRPr smtClean="0">
                <a:solidFill>
                  <a:schemeClr val="tx2"/>
                </a:solidFill>
              </a:defRPr>
            </a:lvl1pPr>
            <a:extLst/>
          </a:lstStyle>
          <a:p>
            <a:pPr>
              <a:defRPr/>
            </a:pPr>
            <a:fld id="{4D9D7B9A-81E1-4A0C-993B-AB2E2889A558}" type="slidenum">
              <a:rPr lang="en-US"/>
              <a:pPr>
                <a:defRPr/>
              </a:pPr>
              <a:t>‹#›</a:t>
            </a:fld>
            <a:endParaRPr lang="en-US"/>
          </a:p>
        </p:txBody>
      </p:sp>
    </p:spTree>
    <p:extLst>
      <p:ext uri="{BB962C8B-B14F-4D97-AF65-F5344CB8AC3E}">
        <p14:creationId xmlns:p14="http://schemas.microsoft.com/office/powerpoint/2010/main" val="2480366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8FDCA02C-C63E-4B12-9A1C-F953802065C2}" type="slidenum">
              <a:rPr lang="en-US"/>
              <a:pPr>
                <a:defRPr/>
              </a:pPr>
              <a:t>‹#›</a:t>
            </a:fld>
            <a:endParaRPr lang="en-US"/>
          </a:p>
        </p:txBody>
      </p:sp>
    </p:spTree>
    <p:extLst>
      <p:ext uri="{BB962C8B-B14F-4D97-AF65-F5344CB8AC3E}">
        <p14:creationId xmlns:p14="http://schemas.microsoft.com/office/powerpoint/2010/main" val="2851120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4">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latinLnBrk="0" hangingPunct="1">
              <a:defRPr kumimoji="0" sz="1000">
                <a:solidFill>
                  <a:schemeClr val="tx2"/>
                </a:solidFill>
              </a:defRPr>
            </a:lvl1pPr>
            <a:extLst/>
          </a:lstStyle>
          <a:p>
            <a:pPr>
              <a:defRPr/>
            </a:pPr>
            <a:endParaRPr lang="en-US"/>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en-US"/>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latinLnBrk="0" hangingPunct="1">
              <a:defRPr kumimoji="0" sz="1100" smtClean="0">
                <a:solidFill>
                  <a:schemeClr val="tx2"/>
                </a:solidFill>
              </a:defRPr>
            </a:lvl1pPr>
            <a:extLst/>
          </a:lstStyle>
          <a:p>
            <a:pPr>
              <a:defRPr/>
            </a:pPr>
            <a:fld id="{B338AD36-1A53-406A-A093-C4D1CA2B1E2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0" r:id="rId2"/>
    <p:sldLayoutId id="2147483688" r:id="rId3"/>
    <p:sldLayoutId id="2147483681" r:id="rId4"/>
    <p:sldLayoutId id="2147483682" r:id="rId5"/>
    <p:sldLayoutId id="2147483683" r:id="rId6"/>
    <p:sldLayoutId id="2147483684" r:id="rId7"/>
    <p:sldLayoutId id="2147483685" r:id="rId8"/>
    <p:sldLayoutId id="2147483689" r:id="rId9"/>
    <p:sldLayoutId id="2147483686" r:id="rId10"/>
    <p:sldLayoutId id="2147483690" r:id="rId11"/>
    <p:sldLayoutId id="2147483691" r:id="rId12"/>
  </p:sldLayoutIdLst>
  <p:txStyles>
    <p:titleStyle>
      <a:lvl1pPr algn="l" rtl="0" fontAlgn="base">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fontAlgn="base">
        <a:spcBef>
          <a:spcPct val="0"/>
        </a:spcBef>
        <a:spcAft>
          <a:spcPct val="0"/>
        </a:spcAft>
        <a:defRPr sz="3800" b="1">
          <a:solidFill>
            <a:schemeClr val="tx1"/>
          </a:solidFill>
          <a:latin typeface="Trebuchet MS" pitchFamily="34" charset="0"/>
        </a:defRPr>
      </a:lvl2pPr>
      <a:lvl3pPr algn="l" rtl="0" fontAlgn="base">
        <a:spcBef>
          <a:spcPct val="0"/>
        </a:spcBef>
        <a:spcAft>
          <a:spcPct val="0"/>
        </a:spcAft>
        <a:defRPr sz="3800" b="1">
          <a:solidFill>
            <a:schemeClr val="tx1"/>
          </a:solidFill>
          <a:latin typeface="Trebuchet MS" pitchFamily="34" charset="0"/>
        </a:defRPr>
      </a:lvl3pPr>
      <a:lvl4pPr algn="l" rtl="0" fontAlgn="base">
        <a:spcBef>
          <a:spcPct val="0"/>
        </a:spcBef>
        <a:spcAft>
          <a:spcPct val="0"/>
        </a:spcAft>
        <a:defRPr sz="3800" b="1">
          <a:solidFill>
            <a:schemeClr val="tx1"/>
          </a:solidFill>
          <a:latin typeface="Trebuchet MS" pitchFamily="34" charset="0"/>
        </a:defRPr>
      </a:lvl4pPr>
      <a:lvl5pPr algn="l" rtl="0" fontAlgn="base">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fontAlgn="base">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fontAlgn="base">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l" rtl="0" fontAlgn="base">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l" rtl="0" fontAlgn="base">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l" rtl="0" fontAlgn="base">
        <a:spcBef>
          <a:spcPts val="400"/>
        </a:spcBef>
        <a:spcAft>
          <a:spcPct val="0"/>
        </a:spcAft>
        <a:buClr>
          <a:srgbClr val="F9B639"/>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chemeClr val="tx2"/>
                </a:solidFill>
              </a:rPr>
              <a:pPr/>
              <a:t>2</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7</a:t>
            </a:r>
          </a:p>
          <a:p>
            <a:pPr marL="0" indent="0" algn="ctr" fontAlgn="auto">
              <a:spcAft>
                <a:spcPts val="0"/>
              </a:spcAft>
              <a:buClr>
                <a:srgbClr val="B13F9A"/>
              </a:buClr>
              <a:buFont typeface="Wingdings 2"/>
              <a:buNone/>
              <a:defRPr/>
            </a:pPr>
            <a:r>
              <a:rPr lang="en-US" sz="4400" b="1" dirty="0">
                <a:solidFill>
                  <a:schemeClr val="tx2">
                    <a:lumMod val="60000"/>
                    <a:lumOff val="40000"/>
                  </a:schemeClr>
                </a:solidFill>
                <a:latin typeface="Constantia" pitchFamily="18" charset="0"/>
              </a:rPr>
              <a:t>Security in Operating Systems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60DCC54-9691-4819-8A4E-2AB6DE62DF8B}" type="slidenum">
              <a:rPr lang="en-US"/>
              <a:pPr/>
              <a:t>3</a:t>
            </a:fld>
            <a:endParaRPr lang="en-US"/>
          </a:p>
        </p:txBody>
      </p:sp>
      <p:sp>
        <p:nvSpPr>
          <p:cNvPr id="187394" name="Rectangle 2"/>
          <p:cNvSpPr>
            <a:spLocks noGrp="1" noChangeArrowheads="1"/>
          </p:cNvSpPr>
          <p:nvPr>
            <p:ph type="title"/>
          </p:nvPr>
        </p:nvSpPr>
        <p:spPr/>
        <p:txBody>
          <a:bodyPr/>
          <a:lstStyle/>
          <a:p>
            <a:r>
              <a:rPr lang="en-US" dirty="0">
                <a:solidFill>
                  <a:schemeClr val="tx2">
                    <a:lumMod val="60000"/>
                    <a:lumOff val="40000"/>
                  </a:schemeClr>
                </a:solidFill>
              </a:rPr>
              <a:t>Operating System</a:t>
            </a:r>
          </a:p>
        </p:txBody>
      </p:sp>
      <p:sp>
        <p:nvSpPr>
          <p:cNvPr id="187395" name="Rectangle 3"/>
          <p:cNvSpPr>
            <a:spLocks noGrp="1" noChangeArrowheads="1"/>
          </p:cNvSpPr>
          <p:nvPr>
            <p:ph type="body" idx="1"/>
          </p:nvPr>
        </p:nvSpPr>
        <p:spPr/>
        <p:txBody>
          <a:bodyPr/>
          <a:lstStyle/>
          <a:p>
            <a:r>
              <a:rPr lang="en-US"/>
              <a:t>A program that controls the execution of application programs</a:t>
            </a:r>
          </a:p>
          <a:p>
            <a:r>
              <a:rPr lang="en-US"/>
              <a:t>An interface between applications and hardware</a:t>
            </a:r>
          </a:p>
        </p:txBody>
      </p:sp>
    </p:spTree>
    <p:extLst>
      <p:ext uri="{BB962C8B-B14F-4D97-AF65-F5344CB8AC3E}">
        <p14:creationId xmlns:p14="http://schemas.microsoft.com/office/powerpoint/2010/main" val="3274145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28512" y="1661615"/>
            <a:ext cx="4296375" cy="4742857"/>
          </a:xfrm>
          <a:noFill/>
          <a:ln/>
        </p:spPr>
      </p:pic>
    </p:spTree>
    <p:extLst>
      <p:ext uri="{BB962C8B-B14F-4D97-AF65-F5344CB8AC3E}">
        <p14:creationId xmlns:p14="http://schemas.microsoft.com/office/powerpoint/2010/main" val="1512952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26"/>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a:solidFill>
                  <a:schemeClr val="tx2">
                    <a:lumMod val="60000"/>
                    <a:lumOff val="40000"/>
                  </a:schemeClr>
                </a:solidFill>
              </a:rPr>
              <a:t>Security in Operating System</a:t>
            </a:r>
          </a:p>
        </p:txBody>
      </p:sp>
      <p:sp>
        <p:nvSpPr>
          <p:cNvPr id="9219" name="Rectangle 1027"/>
          <p:cNvSpPr>
            <a:spLocks noGrp="1" noChangeArrowheads="1"/>
          </p:cNvSpPr>
          <p:nvPr>
            <p:ph idx="1"/>
          </p:nvPr>
        </p:nvSpPr>
        <p:spPr/>
        <p:txBody>
          <a:bodyPr/>
          <a:lstStyle/>
          <a:p>
            <a:r>
              <a:rPr lang="en-US" dirty="0" smtClean="0"/>
              <a:t>Security breaches</a:t>
            </a:r>
          </a:p>
          <a:p>
            <a:r>
              <a:rPr lang="en-US" dirty="0" smtClean="0"/>
              <a:t>Security goals</a:t>
            </a:r>
          </a:p>
          <a:p>
            <a:r>
              <a:rPr lang="en-US" dirty="0" smtClean="0"/>
              <a:t>Protection of objects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838200"/>
          </a:xfrm>
        </p:spPr>
        <p:txBody>
          <a:bodyPr/>
          <a:lstStyle/>
          <a:p>
            <a:pPr algn="ctr" fontAlgn="auto">
              <a:spcAft>
                <a:spcPts val="0"/>
              </a:spcAft>
              <a:defRPr/>
            </a:pPr>
            <a:r>
              <a:rPr lang="en-US" dirty="0"/>
              <a:t> </a:t>
            </a:r>
            <a:r>
              <a:rPr lang="en-US" dirty="0" smtClean="0">
                <a:solidFill>
                  <a:schemeClr val="tx2">
                    <a:lumMod val="60000"/>
                    <a:lumOff val="40000"/>
                  </a:schemeClr>
                </a:solidFill>
              </a:rPr>
              <a:t>Breaches</a:t>
            </a:r>
            <a:endParaRPr lang="en-US" dirty="0">
              <a:solidFill>
                <a:schemeClr val="tx2">
                  <a:lumMod val="60000"/>
                  <a:lumOff val="40000"/>
                </a:schemeClr>
              </a:solidFill>
            </a:endParaRPr>
          </a:p>
        </p:txBody>
      </p:sp>
      <p:sp>
        <p:nvSpPr>
          <p:cNvPr id="10243" name="Rectangle 3"/>
          <p:cNvSpPr>
            <a:spLocks noGrp="1" noChangeArrowheads="1"/>
          </p:cNvSpPr>
          <p:nvPr>
            <p:ph idx="1"/>
          </p:nvPr>
        </p:nvSpPr>
        <p:spPr>
          <a:xfrm>
            <a:off x="685800" y="1524000"/>
            <a:ext cx="7772400" cy="4876800"/>
          </a:xfrm>
        </p:spPr>
        <p:txBody>
          <a:bodyPr/>
          <a:lstStyle/>
          <a:p>
            <a:r>
              <a:rPr lang="en-US" dirty="0" smtClean="0"/>
              <a:t>Exposure</a:t>
            </a:r>
          </a:p>
          <a:p>
            <a:pPr lvl="1"/>
            <a:r>
              <a:rPr lang="en-US" dirty="0" smtClean="0"/>
              <a:t> A form of possible loss or harm in a computing system</a:t>
            </a:r>
          </a:p>
          <a:p>
            <a:r>
              <a:rPr lang="en-US" dirty="0" smtClean="0"/>
              <a:t>Vulnerability</a:t>
            </a:r>
          </a:p>
          <a:p>
            <a:pPr lvl="1"/>
            <a:r>
              <a:rPr lang="en-US" dirty="0" smtClean="0"/>
              <a:t>Weakness that might be exploited to cause loss or harm</a:t>
            </a:r>
          </a:p>
          <a:p>
            <a:r>
              <a:rPr lang="en-US" dirty="0" smtClean="0"/>
              <a:t>Threats</a:t>
            </a:r>
          </a:p>
          <a:p>
            <a:pPr lvl="1"/>
            <a:r>
              <a:rPr lang="en-US" dirty="0" smtClean="0"/>
              <a:t>circumstances that have the potential to cause loss or harm</a:t>
            </a:r>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5F3"/>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fontAlgn="auto">
              <a:spcAft>
                <a:spcPts val="0"/>
              </a:spcAft>
              <a:defRPr/>
            </a:pPr>
            <a:r>
              <a:rPr lang="en-US" dirty="0">
                <a:solidFill>
                  <a:schemeClr val="tx2">
                    <a:lumMod val="60000"/>
                    <a:lumOff val="40000"/>
                  </a:schemeClr>
                </a:solidFill>
              </a:rPr>
              <a:t>Threats</a:t>
            </a:r>
          </a:p>
        </p:txBody>
      </p:sp>
      <p:sp>
        <p:nvSpPr>
          <p:cNvPr id="11267" name="Rectangle 3"/>
          <p:cNvSpPr>
            <a:spLocks noGrp="1" noChangeArrowheads="1"/>
          </p:cNvSpPr>
          <p:nvPr>
            <p:ph type="body" sz="half" idx="1"/>
          </p:nvPr>
        </p:nvSpPr>
        <p:spPr>
          <a:xfrm>
            <a:off x="381000" y="1828800"/>
            <a:ext cx="3810000" cy="2209800"/>
          </a:xfrm>
        </p:spPr>
        <p:txBody>
          <a:bodyPr/>
          <a:lstStyle/>
          <a:p>
            <a:r>
              <a:rPr lang="en-US" sz="2800" dirty="0" smtClean="0"/>
              <a:t>Interruption</a:t>
            </a:r>
          </a:p>
          <a:p>
            <a:r>
              <a:rPr lang="en-US" sz="2800" dirty="0" smtClean="0"/>
              <a:t>Modification</a:t>
            </a:r>
          </a:p>
          <a:p>
            <a:r>
              <a:rPr lang="en-US" sz="2800" dirty="0" smtClean="0"/>
              <a:t>Fabrication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a:solidFill>
                  <a:schemeClr val="tx2">
                    <a:lumMod val="60000"/>
                    <a:lumOff val="40000"/>
                  </a:schemeClr>
                </a:solidFill>
              </a:rPr>
              <a:t>Security Goals</a:t>
            </a:r>
          </a:p>
        </p:txBody>
      </p:sp>
      <p:sp>
        <p:nvSpPr>
          <p:cNvPr id="12291" name="Rectangle 3"/>
          <p:cNvSpPr>
            <a:spLocks noGrp="1" noChangeArrowheads="1"/>
          </p:cNvSpPr>
          <p:nvPr>
            <p:ph idx="1"/>
          </p:nvPr>
        </p:nvSpPr>
        <p:spPr/>
        <p:txBody>
          <a:bodyPr/>
          <a:lstStyle/>
          <a:p>
            <a:r>
              <a:rPr lang="en-US" dirty="0" smtClean="0"/>
              <a:t>Confidentiality</a:t>
            </a:r>
          </a:p>
          <a:p>
            <a:pPr lvl="1"/>
            <a:r>
              <a:rPr lang="en-US" dirty="0" smtClean="0"/>
              <a:t>the assets of a computing system are accessible only by authorized parties.</a:t>
            </a:r>
          </a:p>
          <a:p>
            <a:r>
              <a:rPr lang="en-US" dirty="0" smtClean="0"/>
              <a:t>Integrity</a:t>
            </a:r>
          </a:p>
          <a:p>
            <a:pPr lvl="1"/>
            <a:r>
              <a:rPr lang="en-US" dirty="0" smtClean="0"/>
              <a:t>assets can be modified only by authorized parties or only in authorized ways.</a:t>
            </a:r>
          </a:p>
          <a:p>
            <a:r>
              <a:rPr lang="en-US" dirty="0" smtClean="0"/>
              <a:t>Availability</a:t>
            </a:r>
          </a:p>
          <a:p>
            <a:pPr lvl="1"/>
            <a:r>
              <a:rPr lang="en-US" dirty="0" smtClean="0"/>
              <a:t>assets are accessible to authorized parties.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What Are We Protecting</a:t>
            </a:r>
          </a:p>
        </p:txBody>
      </p:sp>
      <p:sp>
        <p:nvSpPr>
          <p:cNvPr id="13315" name="Rectangle 3"/>
          <p:cNvSpPr>
            <a:spLocks noGrp="1" noChangeArrowheads="1"/>
          </p:cNvSpPr>
          <p:nvPr>
            <p:ph type="body" idx="1"/>
          </p:nvPr>
        </p:nvSpPr>
        <p:spPr/>
        <p:txBody>
          <a:bodyPr/>
          <a:lstStyle/>
          <a:p>
            <a:r>
              <a:rPr lang="en-US" smtClean="0"/>
              <a:t>Hardware</a:t>
            </a:r>
          </a:p>
          <a:p>
            <a:r>
              <a:rPr lang="en-US" smtClean="0"/>
              <a:t>Software</a:t>
            </a:r>
          </a:p>
          <a:p>
            <a:r>
              <a:rPr lang="en-US" smtClean="0"/>
              <a:t>Data</a:t>
            </a:r>
          </a:p>
          <a:p>
            <a:r>
              <a:rPr lang="en-US" smtClean="0"/>
              <a:t>Communications lines and networks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Security and Protection</a:t>
            </a:r>
          </a:p>
        </p:txBody>
      </p:sp>
      <p:sp>
        <p:nvSpPr>
          <p:cNvPr id="14339" name="Rectangle 3"/>
          <p:cNvSpPr>
            <a:spLocks noGrp="1" noChangeArrowheads="1"/>
          </p:cNvSpPr>
          <p:nvPr>
            <p:ph type="body" idx="1"/>
          </p:nvPr>
        </p:nvSpPr>
        <p:spPr/>
        <p:txBody>
          <a:bodyPr/>
          <a:lstStyle/>
          <a:p>
            <a:pPr>
              <a:lnSpc>
                <a:spcPct val="90000"/>
              </a:lnSpc>
            </a:pPr>
            <a:r>
              <a:rPr lang="en-US" i="1" smtClean="0"/>
              <a:t>Security</a:t>
            </a:r>
            <a:r>
              <a:rPr lang="en-US" smtClean="0"/>
              <a:t> is a policy</a:t>
            </a:r>
          </a:p>
          <a:p>
            <a:pPr lvl="1">
              <a:lnSpc>
                <a:spcPct val="90000"/>
              </a:lnSpc>
            </a:pPr>
            <a:r>
              <a:rPr lang="en-US" smtClean="0"/>
              <a:t>E.g., “no unauthorized user may access this file”</a:t>
            </a:r>
          </a:p>
          <a:p>
            <a:pPr>
              <a:lnSpc>
                <a:spcPct val="90000"/>
              </a:lnSpc>
            </a:pPr>
            <a:r>
              <a:rPr lang="en-US" i="1" smtClean="0"/>
              <a:t>Protection</a:t>
            </a:r>
            <a:r>
              <a:rPr lang="en-US" smtClean="0"/>
              <a:t> is a mechanism</a:t>
            </a:r>
          </a:p>
          <a:p>
            <a:pPr lvl="1">
              <a:lnSpc>
                <a:spcPct val="90000"/>
              </a:lnSpc>
            </a:pPr>
            <a:r>
              <a:rPr lang="en-US" smtClean="0"/>
              <a:t>E.g., “the system checks user identity against access permissions”</a:t>
            </a:r>
          </a:p>
          <a:p>
            <a:pPr>
              <a:lnSpc>
                <a:spcPct val="90000"/>
              </a:lnSpc>
            </a:pPr>
            <a:r>
              <a:rPr lang="en-US" smtClean="0"/>
              <a:t>Protection mechanisms implement security policies</a:t>
            </a:r>
          </a:p>
          <a:p>
            <a:pPr>
              <a:lnSpc>
                <a:spcPct val="90000"/>
              </a:lnSpc>
            </a:pPr>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533400" y="152400"/>
            <a:ext cx="7772400" cy="1143000"/>
          </a:xfrm>
        </p:spPr>
        <p:txBody>
          <a:bodyPr/>
          <a:lstStyle/>
          <a:p>
            <a:pPr fontAlgn="auto">
              <a:lnSpc>
                <a:spcPct val="90000"/>
              </a:lnSpc>
              <a:spcAft>
                <a:spcPts val="0"/>
              </a:spcAft>
              <a:defRPr/>
            </a:pPr>
            <a:r>
              <a:rPr lang="en-US" dirty="0" smtClean="0">
                <a:solidFill>
                  <a:schemeClr val="tx2">
                    <a:lumMod val="60000"/>
                    <a:lumOff val="40000"/>
                  </a:schemeClr>
                </a:solidFill>
                <a:ea typeface="ＭＳ Ｐゴシック" pitchFamily="5" charset="-128"/>
              </a:rPr>
              <a:t>Mechanism vs. Policy</a:t>
            </a:r>
          </a:p>
        </p:txBody>
      </p:sp>
      <p:sp>
        <p:nvSpPr>
          <p:cNvPr id="37892" name="Rectangle 3"/>
          <p:cNvSpPr>
            <a:spLocks noGrp="1" noChangeArrowheads="1"/>
          </p:cNvSpPr>
          <p:nvPr>
            <p:ph idx="1"/>
          </p:nvPr>
        </p:nvSpPr>
        <p:spPr>
          <a:xfrm>
            <a:off x="685800" y="1371600"/>
            <a:ext cx="7772400" cy="4114800"/>
          </a:xfrm>
        </p:spPr>
        <p:txBody>
          <a:bodyPr>
            <a:normAutofit/>
          </a:bodyPr>
          <a:lstStyle/>
          <a:p>
            <a:pPr marL="274320" indent="-274320" fontAlgn="auto">
              <a:lnSpc>
                <a:spcPct val="90000"/>
              </a:lnSpc>
              <a:spcAft>
                <a:spcPts val="0"/>
              </a:spcAft>
              <a:buFont typeface="Wingdings 2"/>
              <a:buChar char=""/>
              <a:defRPr/>
            </a:pPr>
            <a:r>
              <a:rPr lang="en-US" sz="2800" dirty="0" smtClean="0">
                <a:ea typeface="ＭＳ Ｐゴシック" pitchFamily="5" charset="-128"/>
              </a:rPr>
              <a:t>Mechanisms determine </a:t>
            </a:r>
            <a:r>
              <a:rPr lang="en-US" sz="2800" i="1" dirty="0" smtClean="0">
                <a:ea typeface="ＭＳ Ｐゴシック" pitchFamily="5" charset="-128"/>
              </a:rPr>
              <a:t>how</a:t>
            </a:r>
            <a:r>
              <a:rPr lang="en-US" sz="2800" dirty="0" smtClean="0">
                <a:ea typeface="ＭＳ Ｐゴシック" pitchFamily="5" charset="-128"/>
              </a:rPr>
              <a:t> to do something</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Provided by the operating system</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E.g., ability to set the priority of a user process</a:t>
            </a:r>
          </a:p>
          <a:p>
            <a:pPr marL="274320" indent="-274320" fontAlgn="auto">
              <a:lnSpc>
                <a:spcPct val="90000"/>
              </a:lnSpc>
              <a:spcAft>
                <a:spcPts val="0"/>
              </a:spcAft>
              <a:buFont typeface="Wingdings 2"/>
              <a:buChar char=""/>
              <a:defRPr/>
            </a:pPr>
            <a:r>
              <a:rPr lang="en-US" sz="2800" dirty="0" smtClean="0">
                <a:ea typeface="ＭＳ Ｐゴシック" pitchFamily="5" charset="-128"/>
              </a:rPr>
              <a:t>Policies determine </a:t>
            </a:r>
            <a:r>
              <a:rPr lang="en-US" sz="2800" i="1" dirty="0" smtClean="0">
                <a:ea typeface="ＭＳ Ｐゴシック" pitchFamily="5" charset="-128"/>
              </a:rPr>
              <a:t>what</a:t>
            </a:r>
            <a:r>
              <a:rPr lang="en-US" sz="2800" dirty="0" smtClean="0">
                <a:ea typeface="ＭＳ Ｐゴシック" pitchFamily="5" charset="-128"/>
              </a:rPr>
              <a:t> will be done</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E.g., determining which processes get highest priority</a:t>
            </a:r>
          </a:p>
          <a:p>
            <a:pPr marL="521208" lvl="1" fontAlgn="auto">
              <a:lnSpc>
                <a:spcPct val="90000"/>
              </a:lnSpc>
              <a:spcAft>
                <a:spcPts val="0"/>
              </a:spcAft>
              <a:buClr>
                <a:schemeClr val="accent4"/>
              </a:buClr>
              <a:buFont typeface="Wingdings 2"/>
              <a:buChar char=""/>
              <a:defRPr/>
            </a:pPr>
            <a:endParaRPr lang="en-US" sz="2400" dirty="0" smtClean="0">
              <a:solidFill>
                <a:schemeClr val="tx1">
                  <a:tint val="85000"/>
                </a:schemeClr>
              </a:solidFill>
              <a:ea typeface="ＭＳ Ｐゴシック" pitchFamily="5" charset="-128"/>
            </a:endParaRPr>
          </a:p>
        </p:txBody>
      </p:sp>
      <p:sp>
        <p:nvSpPr>
          <p:cNvPr id="1536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0B39375-3331-40D3-9084-24947FC7320F}" type="slidenum">
              <a:rPr lang="en-US" sz="1400">
                <a:ea typeface="ＭＳ Ｐゴシック"/>
                <a:cs typeface="ＭＳ Ｐゴシック"/>
              </a:rPr>
              <a:pPr/>
              <a:t>11</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89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89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Important Security Mechanisms</a:t>
            </a:r>
          </a:p>
        </p:txBody>
      </p:sp>
      <p:sp>
        <p:nvSpPr>
          <p:cNvPr id="16387" name="Rectangle 3"/>
          <p:cNvSpPr>
            <a:spLocks noGrp="1" noChangeArrowheads="1"/>
          </p:cNvSpPr>
          <p:nvPr>
            <p:ph type="body" idx="1"/>
          </p:nvPr>
        </p:nvSpPr>
        <p:spPr/>
        <p:txBody>
          <a:bodyPr/>
          <a:lstStyle/>
          <a:p>
            <a:pPr marL="514350" indent="-514350">
              <a:buFont typeface="Trebuchet MS" pitchFamily="34" charset="0"/>
              <a:buAutoNum type="arabicPeriod"/>
            </a:pPr>
            <a:r>
              <a:rPr lang="en-US" smtClean="0"/>
              <a:t>Authentication</a:t>
            </a:r>
          </a:p>
          <a:p>
            <a:pPr marL="514350" indent="-514350">
              <a:buFont typeface="Trebuchet MS" pitchFamily="34" charset="0"/>
              <a:buAutoNum type="arabicPeriod"/>
            </a:pPr>
            <a:r>
              <a:rPr lang="en-US" smtClean="0"/>
              <a:t>Encryption</a:t>
            </a:r>
          </a:p>
          <a:p>
            <a:pPr marL="514350" indent="-514350">
              <a:buFont typeface="Trebuchet MS" pitchFamily="34" charset="0"/>
              <a:buAutoNum type="arabicPeriod"/>
            </a:pPr>
            <a:r>
              <a:rPr lang="en-US" smtClean="0"/>
              <a:t>Passwords</a:t>
            </a:r>
          </a:p>
          <a:p>
            <a:pPr marL="514350" indent="-514350">
              <a:buFont typeface="Trebuchet MS" pitchFamily="34" charset="0"/>
              <a:buAutoNum type="arabicPeriod"/>
            </a:pPr>
            <a:r>
              <a:rPr lang="en-US" smtClean="0"/>
              <a:t>Access control mechanisms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20040"/>
            <a:ext cx="7239000" cy="1143000"/>
          </a:xfrm>
        </p:spPr>
        <p:txBody>
          <a:bodyPr/>
          <a:lstStyle/>
          <a:p>
            <a:pPr marL="742950" indent="-742950" fontAlgn="auto">
              <a:spcAft>
                <a:spcPts val="0"/>
              </a:spcAft>
              <a:buFont typeface="+mj-lt"/>
              <a:buAutoNum type="arabicPeriod"/>
              <a:defRPr/>
            </a:pPr>
            <a:r>
              <a:rPr lang="en-US" dirty="0" smtClean="0">
                <a:solidFill>
                  <a:schemeClr val="tx2">
                    <a:lumMod val="60000"/>
                    <a:lumOff val="40000"/>
                  </a:schemeClr>
                </a:solidFill>
              </a:rPr>
              <a:t>Authentication</a:t>
            </a:r>
          </a:p>
        </p:txBody>
      </p:sp>
      <p:sp>
        <p:nvSpPr>
          <p:cNvPr id="17411" name="Rectangle 3"/>
          <p:cNvSpPr>
            <a:spLocks noGrp="1" noChangeArrowheads="1"/>
          </p:cNvSpPr>
          <p:nvPr>
            <p:ph type="body" idx="1"/>
          </p:nvPr>
        </p:nvSpPr>
        <p:spPr/>
        <p:txBody>
          <a:bodyPr/>
          <a:lstStyle/>
          <a:p>
            <a:r>
              <a:rPr lang="en-US" dirty="0" smtClean="0"/>
              <a:t>If a system supports more than one user, it must be able to tell who’s doing what</a:t>
            </a:r>
          </a:p>
          <a:p>
            <a:r>
              <a:rPr lang="en-US" dirty="0" smtClean="0"/>
              <a:t>I.e.: all requests to the system must be tagged with user identity</a:t>
            </a:r>
          </a:p>
          <a:p>
            <a:r>
              <a:rPr lang="en-US" i="1" dirty="0" smtClean="0"/>
              <a:t>Authentication </a:t>
            </a:r>
            <a:r>
              <a:rPr lang="en-US" dirty="0" smtClean="0"/>
              <a:t>is required to assure system that the target are valid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2. Encryption</a:t>
            </a:r>
          </a:p>
        </p:txBody>
      </p:sp>
      <p:sp>
        <p:nvSpPr>
          <p:cNvPr id="18435" name="Rectangle 3"/>
          <p:cNvSpPr>
            <a:spLocks noGrp="1" noChangeArrowheads="1"/>
          </p:cNvSpPr>
          <p:nvPr>
            <p:ph type="body" idx="1"/>
          </p:nvPr>
        </p:nvSpPr>
        <p:spPr/>
        <p:txBody>
          <a:bodyPr/>
          <a:lstStyle/>
          <a:p>
            <a:pPr>
              <a:lnSpc>
                <a:spcPct val="90000"/>
              </a:lnSpc>
            </a:pPr>
            <a:r>
              <a:rPr lang="en-US" dirty="0" smtClean="0"/>
              <a:t>Various algorithms can be used to make data unreadable to intruders</a:t>
            </a:r>
          </a:p>
          <a:p>
            <a:pPr>
              <a:lnSpc>
                <a:spcPct val="90000"/>
              </a:lnSpc>
            </a:pPr>
            <a:r>
              <a:rPr lang="en-US" dirty="0" smtClean="0"/>
              <a:t>This process is called </a:t>
            </a:r>
            <a:r>
              <a:rPr lang="en-US" i="1" dirty="0" smtClean="0"/>
              <a:t>encryption</a:t>
            </a:r>
          </a:p>
          <a:p>
            <a:pPr>
              <a:lnSpc>
                <a:spcPct val="90000"/>
              </a:lnSpc>
            </a:pPr>
            <a:r>
              <a:rPr lang="en-US" dirty="0" smtClean="0"/>
              <a:t>Typically, encryption uses a secret </a:t>
            </a:r>
            <a:r>
              <a:rPr lang="en-US" i="1" dirty="0" smtClean="0"/>
              <a:t>key </a:t>
            </a:r>
            <a:r>
              <a:rPr lang="en-US" dirty="0" smtClean="0"/>
              <a:t>known only to legitimate users of the data</a:t>
            </a:r>
          </a:p>
          <a:p>
            <a:pPr>
              <a:lnSpc>
                <a:spcPct val="90000"/>
              </a:lnSpc>
            </a:pPr>
            <a:r>
              <a:rPr lang="en-US" dirty="0" smtClean="0"/>
              <a:t>Without the key, decrypting the data is computationally infeasible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3. Passwords</a:t>
            </a:r>
          </a:p>
        </p:txBody>
      </p:sp>
      <p:sp>
        <p:nvSpPr>
          <p:cNvPr id="20483" name="Rectangle 3"/>
          <p:cNvSpPr>
            <a:spLocks noGrp="1" noChangeArrowheads="1"/>
          </p:cNvSpPr>
          <p:nvPr>
            <p:ph type="body" idx="1"/>
          </p:nvPr>
        </p:nvSpPr>
        <p:spPr/>
        <p:txBody>
          <a:bodyPr/>
          <a:lstStyle/>
          <a:p>
            <a:r>
              <a:rPr lang="en-US" dirty="0" smtClean="0"/>
              <a:t>A fundamental authentication mechanism</a:t>
            </a:r>
          </a:p>
          <a:p>
            <a:r>
              <a:rPr lang="en-US" dirty="0" smtClean="0"/>
              <a:t>A user proves his identity by supplying a secret.</a:t>
            </a:r>
          </a:p>
          <a:p>
            <a:r>
              <a:rPr lang="en-US" dirty="0" smtClean="0"/>
              <a:t>The secret is the password</a:t>
            </a:r>
          </a:p>
        </p:txBody>
      </p:sp>
    </p:spTree>
    <p:extLst>
      <p:ext uri="{BB962C8B-B14F-4D97-AF65-F5344CB8AC3E}">
        <p14:creationId xmlns:p14="http://schemas.microsoft.com/office/powerpoint/2010/main" val="1109894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a:solidFill>
                  <a:schemeClr val="tx2">
                    <a:lumMod val="60000"/>
                    <a:lumOff val="40000"/>
                  </a:schemeClr>
                </a:solidFill>
              </a:rPr>
              <a:t>Passwords</a:t>
            </a:r>
          </a:p>
        </p:txBody>
      </p:sp>
      <p:sp>
        <p:nvSpPr>
          <p:cNvPr id="19459" name="Rectangle 3"/>
          <p:cNvSpPr>
            <a:spLocks noGrp="1" noChangeArrowheads="1"/>
          </p:cNvSpPr>
          <p:nvPr>
            <p:ph idx="1"/>
          </p:nvPr>
        </p:nvSpPr>
        <p:spPr/>
        <p:txBody>
          <a:bodyPr/>
          <a:lstStyle/>
          <a:p>
            <a:r>
              <a:rPr lang="en-US" sz="2800" dirty="0" smtClean="0"/>
              <a:t>Use of Passwords</a:t>
            </a:r>
          </a:p>
          <a:p>
            <a:r>
              <a:rPr lang="en-US" sz="2800" dirty="0" smtClean="0"/>
              <a:t>Attacks on Passwords</a:t>
            </a:r>
          </a:p>
          <a:p>
            <a:r>
              <a:rPr lang="en-US" sz="2800" dirty="0" smtClean="0"/>
              <a:t>Password Selection Criteria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chemeClr val="tx2">
                    <a:lumMod val="60000"/>
                    <a:lumOff val="40000"/>
                  </a:schemeClr>
                </a:solidFill>
              </a:rPr>
              <a:t>Use of Passwords</a:t>
            </a:r>
          </a:p>
        </p:txBody>
      </p:sp>
      <p:sp>
        <p:nvSpPr>
          <p:cNvPr id="67587" name="Rectangle 3"/>
          <p:cNvSpPr>
            <a:spLocks noGrp="1" noChangeArrowheads="1"/>
          </p:cNvSpPr>
          <p:nvPr>
            <p:ph idx="1"/>
          </p:nvPr>
        </p:nvSpPr>
        <p:spPr/>
        <p:txBody>
          <a:bodyPr>
            <a:normAutofit lnSpcReduction="10000"/>
          </a:bodyPr>
          <a:lstStyle/>
          <a:p>
            <a:pPr marL="274320" indent="-274320" fontAlgn="auto">
              <a:spcAft>
                <a:spcPts val="0"/>
              </a:spcAft>
              <a:buFont typeface="Wingdings 2"/>
              <a:buChar char=""/>
              <a:defRPr/>
            </a:pPr>
            <a:r>
              <a:rPr lang="en-US" sz="2000" dirty="0"/>
              <a:t>	</a:t>
            </a:r>
            <a:r>
              <a:rPr lang="en-US" sz="2800" dirty="0"/>
              <a:t>Passwords are </a:t>
            </a:r>
            <a:r>
              <a:rPr lang="en-US" sz="2800" dirty="0" smtClean="0"/>
              <a:t>code, known </a:t>
            </a:r>
            <a:r>
              <a:rPr lang="en-US" sz="2800" dirty="0"/>
              <a:t>only to the user and the system. </a:t>
            </a:r>
          </a:p>
          <a:p>
            <a:pPr marL="274320" indent="-274320" fontAlgn="auto">
              <a:spcAft>
                <a:spcPts val="0"/>
              </a:spcAft>
              <a:buFont typeface="Wingdings 2"/>
              <a:buChar char=""/>
              <a:defRPr/>
            </a:pPr>
            <a:endParaRPr lang="en-US" sz="2800" dirty="0"/>
          </a:p>
          <a:p>
            <a:pPr marL="274320" indent="-274320" fontAlgn="auto">
              <a:spcAft>
                <a:spcPts val="0"/>
              </a:spcAft>
              <a:buFont typeface="Wingdings 2"/>
              <a:buChar char=""/>
              <a:defRPr/>
            </a:pPr>
            <a:r>
              <a:rPr lang="en-US" sz="2800" dirty="0"/>
              <a:t>	The use of </a:t>
            </a:r>
            <a:r>
              <a:rPr lang="en-US" sz="2800" dirty="0" smtClean="0"/>
              <a:t>passwords </a:t>
            </a:r>
            <a:r>
              <a:rPr lang="en-US" sz="2800" dirty="0"/>
              <a:t>is fairly straightforward. A user enters some piece of identification, such as a name or an assigned user ID, if the identification matches that on file for the user, the user is authenticated to the system. If the identification match fails, the user is rejected by the system.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Securely Storing Passwords</a:t>
            </a:r>
          </a:p>
        </p:txBody>
      </p:sp>
      <p:sp>
        <p:nvSpPr>
          <p:cNvPr id="23555" name="Rectangle 3"/>
          <p:cNvSpPr>
            <a:spLocks noGrp="1" noChangeArrowheads="1"/>
          </p:cNvSpPr>
          <p:nvPr>
            <p:ph type="body" idx="1"/>
          </p:nvPr>
        </p:nvSpPr>
        <p:spPr/>
        <p:txBody>
          <a:bodyPr/>
          <a:lstStyle/>
          <a:p>
            <a:r>
              <a:rPr lang="en-US" dirty="0" smtClean="0"/>
              <a:t>Store only in encrypted form</a:t>
            </a:r>
          </a:p>
          <a:p>
            <a:pPr lvl="1"/>
            <a:r>
              <a:rPr lang="en-US" dirty="0" smtClean="0"/>
              <a:t>To check a password, encrypt it and compare to the encrypted version</a:t>
            </a:r>
          </a:p>
          <a:p>
            <a:pPr lvl="1"/>
            <a:r>
              <a:rPr lang="en-US" dirty="0" smtClean="0"/>
              <a:t>Encrypted version can be stored in a file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320040"/>
            <a:ext cx="7239000" cy="899160"/>
          </a:xfrm>
        </p:spPr>
        <p:txBody>
          <a:bodyPr/>
          <a:lstStyle/>
          <a:p>
            <a:pPr fontAlgn="auto">
              <a:spcAft>
                <a:spcPts val="0"/>
              </a:spcAft>
              <a:defRPr/>
            </a:pPr>
            <a:r>
              <a:rPr lang="en-US" sz="2800" dirty="0" smtClean="0">
                <a:solidFill>
                  <a:schemeClr val="tx2">
                    <a:lumMod val="60000"/>
                    <a:lumOff val="40000"/>
                  </a:schemeClr>
                </a:solidFill>
              </a:rPr>
              <a:t>4. Data Access Control Mechanisms</a:t>
            </a:r>
          </a:p>
        </p:txBody>
      </p:sp>
      <p:sp>
        <p:nvSpPr>
          <p:cNvPr id="24579" name="Rectangle 3"/>
          <p:cNvSpPr>
            <a:spLocks noGrp="1" noChangeArrowheads="1"/>
          </p:cNvSpPr>
          <p:nvPr>
            <p:ph type="body" idx="1"/>
          </p:nvPr>
        </p:nvSpPr>
        <p:spPr/>
        <p:txBody>
          <a:bodyPr/>
          <a:lstStyle/>
          <a:p>
            <a:r>
              <a:rPr lang="en-US" dirty="0" smtClean="0"/>
              <a:t>Methods of specifying who can access .</a:t>
            </a:r>
          </a:p>
          <a:p>
            <a:r>
              <a:rPr lang="en-US" dirty="0" smtClean="0"/>
              <a:t>Based on assumption that the system has authenticated the user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r>
              <a:rPr lang="sv-SE" b="1" dirty="0">
                <a:solidFill>
                  <a:schemeClr val="bg2">
                    <a:lumMod val="75000"/>
                  </a:schemeClr>
                </a:solidFill>
                <a:effectLst>
                  <a:outerShdw blurRad="38100" dist="38100" dir="2700000" algn="tl">
                    <a:srgbClr val="C0C0C0"/>
                  </a:outerShdw>
                </a:effectLst>
              </a:rPr>
              <a:t>Data </a:t>
            </a:r>
            <a:r>
              <a:rPr lang="sv-SE" b="1" dirty="0" smtClean="0">
                <a:solidFill>
                  <a:schemeClr val="bg2">
                    <a:lumMod val="75000"/>
                  </a:schemeClr>
                </a:solidFill>
                <a:effectLst>
                  <a:outerShdw blurRad="38100" dist="38100" dir="2700000" algn="tl">
                    <a:srgbClr val="C0C0C0"/>
                  </a:outerShdw>
                </a:effectLst>
              </a:rPr>
              <a:t> Access </a:t>
            </a:r>
            <a:r>
              <a:rPr lang="sv-SE" b="1" dirty="0">
                <a:solidFill>
                  <a:schemeClr val="bg2">
                    <a:lumMod val="75000"/>
                  </a:schemeClr>
                </a:solidFill>
                <a:effectLst>
                  <a:outerShdw blurRad="38100" dist="38100" dir="2700000" algn="tl">
                    <a:srgbClr val="C0C0C0"/>
                  </a:outerShdw>
                </a:effectLst>
              </a:rPr>
              <a:t>Control</a:t>
            </a:r>
            <a:r>
              <a:rPr lang="en-US" b="1" dirty="0">
                <a:solidFill>
                  <a:schemeClr val="bg2">
                    <a:lumMod val="75000"/>
                  </a:schemeClr>
                </a:solidFill>
                <a:effectLst>
                  <a:outerShdw blurRad="38100" dist="38100" dir="2700000" algn="tl">
                    <a:srgbClr val="C0C0C0"/>
                  </a:outerShdw>
                </a:effectLst>
              </a:rPr>
              <a:t/>
            </a:r>
            <a:br>
              <a:rPr lang="en-US" b="1" dirty="0">
                <a:solidFill>
                  <a:schemeClr val="bg2">
                    <a:lumMod val="75000"/>
                  </a:schemeClr>
                </a:solidFill>
                <a:effectLst>
                  <a:outerShdw blurRad="38100" dist="38100" dir="2700000" algn="tl">
                    <a:srgbClr val="C0C0C0"/>
                  </a:outerShdw>
                </a:effectLst>
              </a:rPr>
            </a:br>
            <a:endParaRPr lang="en-US" b="1" dirty="0">
              <a:solidFill>
                <a:schemeClr val="bg2">
                  <a:lumMod val="75000"/>
                </a:schemeClr>
              </a:solidFill>
              <a:effectLst>
                <a:outerShdw blurRad="38100" dist="38100" dir="2700000" algn="tl">
                  <a:srgbClr val="C0C0C0"/>
                </a:outerShdw>
              </a:effectLst>
            </a:endParaRPr>
          </a:p>
        </p:txBody>
      </p:sp>
      <p:sp>
        <p:nvSpPr>
          <p:cNvPr id="68611" name="Rectangle 3"/>
          <p:cNvSpPr>
            <a:spLocks noGrp="1" noChangeArrowheads="1"/>
          </p:cNvSpPr>
          <p:nvPr>
            <p:ph idx="1"/>
          </p:nvPr>
        </p:nvSpPr>
        <p:spPr/>
        <p:txBody>
          <a:bodyPr/>
          <a:lstStyle/>
          <a:p>
            <a:pPr algn="l" rtl="0"/>
            <a:r>
              <a:rPr lang="en-US" sz="2800" dirty="0" smtClean="0">
                <a:solidFill>
                  <a:schemeClr val="accent4">
                    <a:lumMod val="75000"/>
                  </a:schemeClr>
                </a:solidFill>
              </a:rPr>
              <a:t> </a:t>
            </a:r>
            <a:r>
              <a:rPr lang="en-US" sz="2800" dirty="0">
                <a:solidFill>
                  <a:schemeClr val="accent4">
                    <a:lumMod val="75000"/>
                  </a:schemeClr>
                </a:solidFill>
              </a:rPr>
              <a:t>Basic elements of the model</a:t>
            </a:r>
          </a:p>
          <a:p>
            <a:pPr lvl="1" algn="l" rtl="0"/>
            <a:r>
              <a:rPr lang="en-US" sz="2400" dirty="0">
                <a:solidFill>
                  <a:schemeClr val="accent4">
                    <a:lumMod val="75000"/>
                  </a:schemeClr>
                </a:solidFill>
              </a:rPr>
              <a:t>Subject</a:t>
            </a:r>
            <a:r>
              <a:rPr lang="en-US" sz="2400" dirty="0">
                <a:solidFill>
                  <a:schemeClr val="tx1"/>
                </a:solidFill>
              </a:rPr>
              <a:t>: An entity capable of accessing </a:t>
            </a:r>
            <a:r>
              <a:rPr lang="en-US" sz="2400" dirty="0" smtClean="0">
                <a:solidFill>
                  <a:schemeClr val="tx1"/>
                </a:solidFill>
              </a:rPr>
              <a:t>objects.</a:t>
            </a:r>
            <a:endParaRPr lang="en-US" sz="2400" dirty="0">
              <a:solidFill>
                <a:schemeClr val="tx1"/>
              </a:solidFill>
            </a:endParaRPr>
          </a:p>
          <a:p>
            <a:pPr lvl="1" algn="l" rtl="0"/>
            <a:r>
              <a:rPr lang="en-US" sz="2400" dirty="0">
                <a:solidFill>
                  <a:schemeClr val="accent4">
                    <a:lumMod val="75000"/>
                  </a:schemeClr>
                </a:solidFill>
              </a:rPr>
              <a:t>Object</a:t>
            </a:r>
            <a:r>
              <a:rPr lang="en-US" sz="2400" dirty="0">
                <a:solidFill>
                  <a:schemeClr val="tx1"/>
                </a:solidFill>
              </a:rPr>
              <a:t>: Anything to which access is controlled (e.g. files, programs)</a:t>
            </a:r>
          </a:p>
          <a:p>
            <a:pPr lvl="1" algn="l" rtl="0"/>
            <a:r>
              <a:rPr lang="en-US" sz="2400" dirty="0">
                <a:solidFill>
                  <a:schemeClr val="accent4">
                    <a:lumMod val="75000"/>
                  </a:schemeClr>
                </a:solidFill>
              </a:rPr>
              <a:t>Access</a:t>
            </a:r>
            <a:r>
              <a:rPr lang="en-US" sz="2400" dirty="0">
                <a:solidFill>
                  <a:schemeClr val="tx1"/>
                </a:solidFill>
              </a:rPr>
              <a:t> </a:t>
            </a:r>
            <a:r>
              <a:rPr lang="en-US" sz="2400" dirty="0">
                <a:solidFill>
                  <a:schemeClr val="accent4">
                    <a:lumMod val="75000"/>
                  </a:schemeClr>
                </a:solidFill>
              </a:rPr>
              <a:t>right</a:t>
            </a:r>
            <a:r>
              <a:rPr lang="en-US" sz="2400" dirty="0">
                <a:solidFill>
                  <a:schemeClr val="tx1"/>
                </a:solidFill>
              </a:rPr>
              <a:t>: The way in which an object is accessed by a subject (e.g. read, write, execute)</a:t>
            </a:r>
          </a:p>
        </p:txBody>
      </p:sp>
      <p:sp>
        <p:nvSpPr>
          <p:cNvPr id="5" name="Slide Number Placeholder 5"/>
          <p:cNvSpPr>
            <a:spLocks noGrp="1"/>
          </p:cNvSpPr>
          <p:nvPr>
            <p:ph type="sldNum" sz="quarter" idx="12"/>
          </p:nvPr>
        </p:nvSpPr>
        <p:spPr/>
        <p:txBody>
          <a:bodyPr/>
          <a:lstStyle/>
          <a:p>
            <a:fld id="{EB074DA9-9F61-43D8-91EA-337B2698FB18}" type="slidenum">
              <a:rPr lang="en-US"/>
              <a:pPr/>
              <a:t>20</a:t>
            </a:fld>
            <a:r>
              <a:rPr lang="en-US"/>
              <a:t>/50</a:t>
            </a:r>
          </a:p>
        </p:txBody>
      </p:sp>
    </p:spTree>
    <p:extLst>
      <p:ext uri="{BB962C8B-B14F-4D97-AF65-F5344CB8AC3E}">
        <p14:creationId xmlns:p14="http://schemas.microsoft.com/office/powerpoint/2010/main" val="591773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Access Matrix</a:t>
            </a:r>
          </a:p>
        </p:txBody>
      </p:sp>
      <p:sp>
        <p:nvSpPr>
          <p:cNvPr id="25603" name="Rectangle 3"/>
          <p:cNvSpPr>
            <a:spLocks noGrp="1" noChangeArrowheads="1"/>
          </p:cNvSpPr>
          <p:nvPr>
            <p:ph type="body" idx="1"/>
          </p:nvPr>
        </p:nvSpPr>
        <p:spPr/>
        <p:txBody>
          <a:bodyPr/>
          <a:lstStyle/>
          <a:p>
            <a:r>
              <a:rPr lang="en-US" dirty="0"/>
              <a:t>General models of access </a:t>
            </a:r>
            <a:r>
              <a:rPr lang="en-US" dirty="0" smtClean="0"/>
              <a:t>control</a:t>
            </a:r>
            <a:r>
              <a:rPr lang="en-US" dirty="0"/>
              <a:t>.</a:t>
            </a:r>
            <a:endParaRPr lang="en-US" dirty="0" smtClean="0"/>
          </a:p>
          <a:p>
            <a:r>
              <a:rPr lang="en-US" dirty="0" smtClean="0"/>
              <a:t>Describes permissible accesses for the system</a:t>
            </a:r>
          </a:p>
          <a:p>
            <a:pPr>
              <a:lnSpc>
                <a:spcPct val="90000"/>
              </a:lnSpc>
            </a:pPr>
            <a:r>
              <a:rPr lang="en-US" dirty="0"/>
              <a:t>Associated with each user, there can be a profile that specifies permissible operations and file </a:t>
            </a:r>
            <a:r>
              <a:rPr lang="en-US" dirty="0" smtClean="0"/>
              <a:t>accesses.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Access Matrix Example</a:t>
            </a:r>
          </a:p>
        </p:txBody>
      </p:sp>
      <p:graphicFrame>
        <p:nvGraphicFramePr>
          <p:cNvPr id="4" name="Group 56"/>
          <p:cNvGraphicFramePr>
            <a:graphicFrameLocks noGrp="1"/>
          </p:cNvGraphicFramePr>
          <p:nvPr/>
        </p:nvGraphicFramePr>
        <p:xfrm>
          <a:off x="468313" y="1525588"/>
          <a:ext cx="7608887" cy="4419600"/>
        </p:xfrm>
        <a:graphic>
          <a:graphicData uri="http://schemas.openxmlformats.org/drawingml/2006/table">
            <a:tbl>
              <a:tblPr/>
              <a:tblGrid>
                <a:gridCol w="1191806"/>
                <a:gridCol w="1852624"/>
                <a:gridCol w="991956"/>
                <a:gridCol w="1719877"/>
                <a:gridCol w="1852624"/>
              </a:tblGrid>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26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File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File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Server 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Segment 57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 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Update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Start, Stop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lumMod val="60000"/>
                    <a:lumOff val="40000"/>
                  </a:schemeClr>
                </a:solidFill>
              </a:rPr>
              <a:t>Access Matrix</a:t>
            </a:r>
            <a:endParaRPr lang="ar-SA" dirty="0"/>
          </a:p>
        </p:txBody>
      </p:sp>
      <p:graphicFrame>
        <p:nvGraphicFramePr>
          <p:cNvPr id="4" name="Content Placeholder 3"/>
          <p:cNvGraphicFramePr>
            <a:graphicFrameLocks noGrp="1" noChangeAspect="1"/>
          </p:cNvGraphicFramePr>
          <p:nvPr>
            <p:ph idx="1"/>
          </p:nvPr>
        </p:nvGraphicFramePr>
        <p:xfrm>
          <a:off x="457200" y="2747259"/>
          <a:ext cx="7239000" cy="2571569"/>
        </p:xfrm>
        <a:graphic>
          <a:graphicData uri="http://schemas.openxmlformats.org/presentationml/2006/ole">
            <mc:AlternateContent xmlns:mc="http://schemas.openxmlformats.org/markup-compatibility/2006">
              <mc:Choice xmlns:v="urn:schemas-microsoft-com:vml" Requires="v">
                <p:oleObj spid="_x0000_s12317" name="Bitmap Image" r:id="rId3" imgW="7561905" imgH="2685714" progId="PBrush">
                  <p:embed/>
                </p:oleObj>
              </mc:Choice>
              <mc:Fallback>
                <p:oleObj name="Bitmap Image" r:id="rId3" imgW="7561905" imgH="2685714"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747259"/>
                        <a:ext cx="7239000" cy="2571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45751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3600" dirty="0" smtClean="0">
                <a:solidFill>
                  <a:schemeClr val="tx2">
                    <a:lumMod val="60000"/>
                    <a:lumOff val="40000"/>
                  </a:schemeClr>
                </a:solidFill>
              </a:rPr>
              <a:t>Methods for Implementing Access Matrix</a:t>
            </a:r>
          </a:p>
        </p:txBody>
      </p:sp>
      <p:sp>
        <p:nvSpPr>
          <p:cNvPr id="27651" name="Rectangle 3"/>
          <p:cNvSpPr>
            <a:spLocks noGrp="1" noChangeArrowheads="1"/>
          </p:cNvSpPr>
          <p:nvPr>
            <p:ph type="body" idx="1"/>
          </p:nvPr>
        </p:nvSpPr>
        <p:spPr/>
        <p:txBody>
          <a:bodyPr/>
          <a:lstStyle/>
          <a:p>
            <a:pPr marL="0" indent="0">
              <a:buFont typeface="Wingdings 2" pitchFamily="18" charset="2"/>
              <a:buNone/>
            </a:pPr>
            <a:r>
              <a:rPr lang="en-US" dirty="0" smtClean="0"/>
              <a:t>4.1 Access control lists</a:t>
            </a:r>
          </a:p>
          <a:p>
            <a:pPr lvl="1">
              <a:buFont typeface="Arial" pitchFamily="34" charset="0"/>
              <a:buChar char="•"/>
            </a:pPr>
            <a:r>
              <a:rPr lang="en-US" dirty="0" smtClean="0"/>
              <a:t>Decomposition by columns</a:t>
            </a:r>
          </a:p>
          <a:p>
            <a:pPr marL="0" indent="0">
              <a:buFont typeface="Wingdings 2" pitchFamily="18" charset="2"/>
              <a:buNone/>
            </a:pPr>
            <a:r>
              <a:rPr lang="en-US" dirty="0" smtClean="0"/>
              <a:t>4.2 Capabilities</a:t>
            </a:r>
          </a:p>
          <a:p>
            <a:pPr lvl="1">
              <a:buFont typeface="Arial" pitchFamily="34" charset="0"/>
              <a:buChar char="•"/>
            </a:pPr>
            <a:r>
              <a:rPr lang="en-US" dirty="0" smtClean="0"/>
              <a:t>Decomposition by rows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4.1 Access Control Lists</a:t>
            </a:r>
          </a:p>
        </p:txBody>
      </p:sp>
      <p:sp>
        <p:nvSpPr>
          <p:cNvPr id="28675" name="Rectangle 3"/>
          <p:cNvSpPr>
            <a:spLocks noGrp="1" noChangeArrowheads="1"/>
          </p:cNvSpPr>
          <p:nvPr>
            <p:ph type="body" idx="1"/>
          </p:nvPr>
        </p:nvSpPr>
        <p:spPr/>
        <p:txBody>
          <a:bodyPr/>
          <a:lstStyle/>
          <a:p>
            <a:r>
              <a:rPr lang="en-US" dirty="0" smtClean="0"/>
              <a:t>Each object controls who can access it</a:t>
            </a:r>
          </a:p>
          <a:p>
            <a:pPr lvl="1"/>
            <a:r>
              <a:rPr lang="en-US" dirty="0" smtClean="0"/>
              <a:t>Using an access control list</a:t>
            </a:r>
          </a:p>
          <a:p>
            <a:r>
              <a:rPr lang="en-US" dirty="0" smtClean="0"/>
              <a:t>Add subjects by adding entries</a:t>
            </a:r>
          </a:p>
          <a:p>
            <a:r>
              <a:rPr lang="en-US" dirty="0" smtClean="0"/>
              <a:t>Remove subjects by removing entries</a:t>
            </a:r>
          </a:p>
          <a:p>
            <a:pPr>
              <a:buFont typeface="Wingdings" pitchFamily="2" charset="2"/>
              <a:buNone/>
            </a:pPr>
            <a:r>
              <a:rPr lang="en-US" dirty="0" smtClean="0"/>
              <a:t>+ Easy to determine who can access object</a:t>
            </a:r>
          </a:p>
          <a:p>
            <a:pPr>
              <a:buFont typeface="Wingdings" pitchFamily="2" charset="2"/>
              <a:buNone/>
            </a:pPr>
            <a:r>
              <a:rPr lang="en-US" dirty="0" smtClean="0"/>
              <a:t>+ Easy to change who can access object</a:t>
            </a:r>
          </a:p>
          <a:p>
            <a:pPr>
              <a:buFont typeface="Wingdings" pitchFamily="2" charset="2"/>
              <a:buNone/>
            </a:pPr>
            <a:r>
              <a:rPr lang="en-US" dirty="0" smtClean="0"/>
              <a:t>- Hard to tell what someone can access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pPr fontAlgn="auto">
              <a:spcAft>
                <a:spcPts val="0"/>
              </a:spcAft>
              <a:defRPr/>
            </a:pPr>
            <a:r>
              <a:rPr lang="en-US" dirty="0" smtClean="0">
                <a:solidFill>
                  <a:schemeClr val="tx2">
                    <a:lumMod val="60000"/>
                    <a:lumOff val="40000"/>
                  </a:schemeClr>
                </a:solidFill>
              </a:rPr>
              <a:t>Access Control List Example</a:t>
            </a:r>
          </a:p>
        </p:txBody>
      </p:sp>
      <p:sp>
        <p:nvSpPr>
          <p:cNvPr id="29699" name="Rectangle 4"/>
          <p:cNvSpPr>
            <a:spLocks noGrp="1" noChangeArrowheads="1"/>
          </p:cNvSpPr>
          <p:nvPr>
            <p:ph type="body" sz="half" idx="1"/>
          </p:nvPr>
        </p:nvSpPr>
        <p:spPr>
          <a:xfrm>
            <a:off x="457200" y="1600200"/>
            <a:ext cx="3521075" cy="4525963"/>
          </a:xfrm>
        </p:spPr>
        <p:txBody>
          <a:bodyPr/>
          <a:lstStyle/>
          <a:p>
            <a:r>
              <a:rPr lang="en-US" sz="2600" smtClean="0"/>
              <a:t>File 1’s ACL</a:t>
            </a:r>
          </a:p>
          <a:p>
            <a:pPr lvl="1"/>
            <a:r>
              <a:rPr lang="en-US" sz="2200" smtClean="0"/>
              <a:t>User A:  Read, Write</a:t>
            </a:r>
          </a:p>
          <a:p>
            <a:pPr lvl="1"/>
            <a:r>
              <a:rPr lang="en-US" sz="2200" smtClean="0"/>
              <a:t>User B:  Read</a:t>
            </a:r>
          </a:p>
        </p:txBody>
      </p:sp>
      <p:sp>
        <p:nvSpPr>
          <p:cNvPr id="29700" name="Rectangle 5"/>
          <p:cNvSpPr>
            <a:spLocks noGrp="1" noChangeArrowheads="1"/>
          </p:cNvSpPr>
          <p:nvPr>
            <p:ph type="body" sz="half" idx="2"/>
          </p:nvPr>
        </p:nvSpPr>
        <p:spPr>
          <a:xfrm>
            <a:off x="4178300" y="1600200"/>
            <a:ext cx="3521075" cy="4525963"/>
          </a:xfrm>
        </p:spPr>
        <p:txBody>
          <a:bodyPr/>
          <a:lstStyle/>
          <a:p>
            <a:r>
              <a:rPr lang="en-US" sz="2600" smtClean="0"/>
              <a:t>Segment 57’s ACL</a:t>
            </a:r>
          </a:p>
          <a:p>
            <a:pPr lvl="1"/>
            <a:r>
              <a:rPr lang="en-US" sz="2200" smtClean="0"/>
              <a:t>User A:  Read</a:t>
            </a:r>
          </a:p>
        </p:txBody>
      </p:sp>
      <p:graphicFrame>
        <p:nvGraphicFramePr>
          <p:cNvPr id="6" name="Group 56"/>
          <p:cNvGraphicFramePr>
            <a:graphicFrameLocks noGrp="1"/>
          </p:cNvGraphicFramePr>
          <p:nvPr>
            <p:extLst>
              <p:ext uri="{D42A27DB-BD31-4B8C-83A1-F6EECF244321}">
                <p14:modId xmlns:p14="http://schemas.microsoft.com/office/powerpoint/2010/main" val="2003977556"/>
              </p:ext>
            </p:extLst>
          </p:nvPr>
        </p:nvGraphicFramePr>
        <p:xfrm>
          <a:off x="380999" y="3048000"/>
          <a:ext cx="7010401" cy="3657600"/>
        </p:xfrm>
        <a:graphic>
          <a:graphicData uri="http://schemas.openxmlformats.org/drawingml/2006/table">
            <a:tbl>
              <a:tblPr/>
              <a:tblGrid>
                <a:gridCol w="1098063"/>
                <a:gridCol w="1706905"/>
                <a:gridCol w="913932"/>
                <a:gridCol w="1584596"/>
                <a:gridCol w="1706905"/>
              </a:tblGrid>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File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File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Server 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Segment 57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 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Update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Start, Stop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4.2 Capabilities</a:t>
            </a:r>
          </a:p>
        </p:txBody>
      </p:sp>
      <p:sp>
        <p:nvSpPr>
          <p:cNvPr id="30723" name="Rectangle 3"/>
          <p:cNvSpPr>
            <a:spLocks noGrp="1" noChangeArrowheads="1"/>
          </p:cNvSpPr>
          <p:nvPr>
            <p:ph type="body" idx="1"/>
          </p:nvPr>
        </p:nvSpPr>
        <p:spPr/>
        <p:txBody>
          <a:bodyPr/>
          <a:lstStyle/>
          <a:p>
            <a:r>
              <a:rPr lang="en-US" dirty="0" smtClean="0"/>
              <a:t>Each subject keeps track of what it can access</a:t>
            </a:r>
          </a:p>
          <a:p>
            <a:r>
              <a:rPr lang="en-US" dirty="0" smtClean="0"/>
              <a:t>Typically by keeping a </a:t>
            </a:r>
            <a:r>
              <a:rPr lang="en-US" i="1" dirty="0" smtClean="0"/>
              <a:t>capability</a:t>
            </a:r>
            <a:r>
              <a:rPr lang="en-US" dirty="0" smtClean="0"/>
              <a:t> for each object</a:t>
            </a:r>
          </a:p>
          <a:p>
            <a:r>
              <a:rPr lang="en-US" dirty="0" smtClean="0"/>
              <a:t>Capabilities are like admission tickets</a:t>
            </a:r>
          </a:p>
          <a:p>
            <a:pPr>
              <a:buFont typeface="Wingdings" pitchFamily="2" charset="2"/>
              <a:buNone/>
            </a:pPr>
            <a:r>
              <a:rPr lang="en-US" dirty="0" smtClean="0"/>
              <a:t>+ Easy to tell what a subject can access</a:t>
            </a:r>
          </a:p>
          <a:p>
            <a:pPr>
              <a:buFont typeface="Wingdings" pitchFamily="2" charset="2"/>
              <a:buNone/>
            </a:pPr>
            <a:r>
              <a:rPr lang="en-US" dirty="0" smtClean="0"/>
              <a:t>- Hard to tell who can access an object</a:t>
            </a:r>
          </a:p>
          <a:p>
            <a:pPr>
              <a:buFont typeface="Wingdings" pitchFamily="2" charset="2"/>
              <a:buNone/>
            </a:pPr>
            <a:r>
              <a:rPr lang="en-US" dirty="0" smtClean="0"/>
              <a:t>- Hard to control access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fontAlgn="auto">
              <a:spcAft>
                <a:spcPts val="0"/>
              </a:spcAft>
              <a:defRPr/>
            </a:pPr>
            <a:r>
              <a:rPr lang="en-US" dirty="0" smtClean="0">
                <a:solidFill>
                  <a:schemeClr val="tx2">
                    <a:lumMod val="60000"/>
                    <a:lumOff val="40000"/>
                  </a:schemeClr>
                </a:solidFill>
              </a:rPr>
              <a:t>Capability Example</a:t>
            </a:r>
          </a:p>
        </p:txBody>
      </p:sp>
      <p:sp>
        <p:nvSpPr>
          <p:cNvPr id="31747" name="Rectangle 4"/>
          <p:cNvSpPr>
            <a:spLocks noGrp="1" noChangeArrowheads="1"/>
          </p:cNvSpPr>
          <p:nvPr>
            <p:ph type="body" sz="half" idx="1"/>
          </p:nvPr>
        </p:nvSpPr>
        <p:spPr>
          <a:xfrm>
            <a:off x="457200" y="1600200"/>
            <a:ext cx="3521075" cy="4525963"/>
          </a:xfrm>
        </p:spPr>
        <p:txBody>
          <a:bodyPr/>
          <a:lstStyle/>
          <a:p>
            <a:r>
              <a:rPr lang="en-US" sz="2600" dirty="0" smtClean="0"/>
              <a:t>User A’s Capabilities</a:t>
            </a:r>
          </a:p>
          <a:p>
            <a:pPr lvl="1"/>
            <a:r>
              <a:rPr lang="en-US" sz="2200" dirty="0" smtClean="0"/>
              <a:t>File 1:  Read, Write</a:t>
            </a:r>
          </a:p>
          <a:p>
            <a:pPr lvl="1"/>
            <a:r>
              <a:rPr lang="en-US" sz="2200" dirty="0" smtClean="0"/>
              <a:t>Server X:  Query</a:t>
            </a:r>
          </a:p>
        </p:txBody>
      </p:sp>
      <p:sp>
        <p:nvSpPr>
          <p:cNvPr id="31748" name="Rectangle 5"/>
          <p:cNvSpPr>
            <a:spLocks noGrp="1" noChangeArrowheads="1"/>
          </p:cNvSpPr>
          <p:nvPr>
            <p:ph type="body" sz="half" idx="2"/>
          </p:nvPr>
        </p:nvSpPr>
        <p:spPr>
          <a:xfrm>
            <a:off x="4178300" y="1600200"/>
            <a:ext cx="3521075" cy="4525963"/>
          </a:xfrm>
        </p:spPr>
        <p:txBody>
          <a:bodyPr/>
          <a:lstStyle/>
          <a:p>
            <a:r>
              <a:rPr lang="en-US" sz="2600" smtClean="0"/>
              <a:t>User B’s Capabilities</a:t>
            </a:r>
          </a:p>
          <a:p>
            <a:pPr lvl="1"/>
            <a:r>
              <a:rPr lang="en-US" sz="2200" smtClean="0"/>
              <a:t>File 1:  Read</a:t>
            </a:r>
          </a:p>
          <a:p>
            <a:pPr lvl="1"/>
            <a:r>
              <a:rPr lang="en-US" sz="2200" smtClean="0"/>
              <a:t>File 2:  Write</a:t>
            </a:r>
          </a:p>
          <a:p>
            <a:pPr lvl="1"/>
            <a:r>
              <a:rPr lang="en-US" sz="2200" smtClean="0"/>
              <a:t>Server A:  Update</a:t>
            </a:r>
          </a:p>
        </p:txBody>
      </p:sp>
      <p:graphicFrame>
        <p:nvGraphicFramePr>
          <p:cNvPr id="2" name="Object 1"/>
          <p:cNvGraphicFramePr>
            <a:graphicFrameLocks noChangeAspect="1"/>
          </p:cNvGraphicFramePr>
          <p:nvPr>
            <p:extLst>
              <p:ext uri="{D42A27DB-BD31-4B8C-83A1-F6EECF244321}">
                <p14:modId xmlns:p14="http://schemas.microsoft.com/office/powerpoint/2010/main" val="2999271394"/>
              </p:ext>
            </p:extLst>
          </p:nvPr>
        </p:nvGraphicFramePr>
        <p:xfrm>
          <a:off x="1438275" y="3511550"/>
          <a:ext cx="5365750" cy="2736850"/>
        </p:xfrm>
        <a:graphic>
          <a:graphicData uri="http://schemas.openxmlformats.org/presentationml/2006/ole">
            <mc:AlternateContent xmlns:mc="http://schemas.openxmlformats.org/markup-compatibility/2006">
              <mc:Choice xmlns:v="urn:schemas-microsoft-com:vml" Requires="v">
                <p:oleObj spid="_x0000_s15379" name="Bitmap Image" r:id="rId3" imgW="4219048" imgH="2152951" progId="PBrush">
                  <p:embed/>
                </p:oleObj>
              </mc:Choice>
              <mc:Fallback>
                <p:oleObj name="Bitmap Image" r:id="rId3" imgW="4219048" imgH="2152951" progId="PBrush">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8275" y="3511550"/>
                        <a:ext cx="53657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Other Models of Access Control</a:t>
            </a:r>
          </a:p>
        </p:txBody>
      </p:sp>
      <p:sp>
        <p:nvSpPr>
          <p:cNvPr id="32771" name="Rectangle 3"/>
          <p:cNvSpPr>
            <a:spLocks noGrp="1" noChangeArrowheads="1"/>
          </p:cNvSpPr>
          <p:nvPr>
            <p:ph type="body" idx="1"/>
          </p:nvPr>
        </p:nvSpPr>
        <p:spPr/>
        <p:txBody>
          <a:bodyPr/>
          <a:lstStyle/>
          <a:p>
            <a:r>
              <a:rPr lang="en-US" dirty="0" smtClean="0"/>
              <a:t>Military model</a:t>
            </a:r>
          </a:p>
          <a:p>
            <a:r>
              <a:rPr lang="en-US" dirty="0" smtClean="0"/>
              <a:t>Information flow models</a:t>
            </a:r>
          </a:p>
          <a:p>
            <a:r>
              <a:rPr lang="en-US" dirty="0" smtClean="0"/>
              <a:t>Lattice model of information flow</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30</a:t>
            </a:fld>
            <a:r>
              <a:rPr lang="en-US" sz="1100" baseline="30000">
                <a:solidFill>
                  <a:schemeClr val="tx2"/>
                </a:solidFill>
              </a:rPr>
              <a:t>/11</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algn="ctr" fontAlgn="auto">
              <a:spcAft>
                <a:spcPts val="0"/>
              </a:spcAft>
              <a:defRPr/>
            </a:pPr>
            <a:r>
              <a:rPr lang="en-US" dirty="0" smtClean="0">
                <a:solidFill>
                  <a:schemeClr val="tx2">
                    <a:lumMod val="60000"/>
                    <a:lumOff val="40000"/>
                  </a:schemeClr>
                </a:solidFill>
              </a:rPr>
              <a:t>Cont.</a:t>
            </a:r>
            <a:endParaRPr lang="en-US" dirty="0">
              <a:solidFill>
                <a:schemeClr val="tx2">
                  <a:lumMod val="60000"/>
                  <a:lumOff val="40000"/>
                </a:schemeClr>
              </a:solidFill>
            </a:endParaRPr>
          </a:p>
        </p:txBody>
      </p:sp>
      <p:sp>
        <p:nvSpPr>
          <p:cNvPr id="3584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AFC61A2-CC97-4E64-AA77-40D5C8EC14CC}" type="slidenum">
              <a:rPr lang="ar-SA" sz="1100" baseline="30000">
                <a:solidFill>
                  <a:schemeClr val="tx2"/>
                </a:solidFill>
              </a:rPr>
              <a:pPr/>
              <a:t>32</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8 </a:t>
            </a:r>
          </a:p>
          <a:p>
            <a:pPr marL="0" indent="0" algn="ctr" fontAlgn="auto">
              <a:spcAft>
                <a:spcPts val="0"/>
              </a:spcAft>
              <a:buClr>
                <a:srgbClr val="B13F9A"/>
              </a:buClr>
              <a:buFont typeface="Wingdings 2"/>
              <a:buNone/>
              <a:defRPr/>
            </a:pPr>
            <a:r>
              <a:rPr lang="en-US" sz="4400" b="1" dirty="0" smtClean="0">
                <a:solidFill>
                  <a:schemeClr val="tx2">
                    <a:lumMod val="60000"/>
                    <a:lumOff val="40000"/>
                  </a:schemeClr>
                </a:solidFill>
                <a:latin typeface="Constantia" pitchFamily="18" charset="0"/>
              </a:rPr>
              <a:t>Security </a:t>
            </a:r>
            <a:r>
              <a:rPr lang="en-US" sz="4400" b="1" dirty="0">
                <a:solidFill>
                  <a:schemeClr val="tx2">
                    <a:lumMod val="60000"/>
                    <a:lumOff val="40000"/>
                  </a:schemeClr>
                </a:solidFill>
                <a:latin typeface="Constantia" pitchFamily="18" charset="0"/>
              </a:rPr>
              <a:t>in Operating </a:t>
            </a:r>
            <a:r>
              <a:rPr lang="en-US" sz="4400" b="1" dirty="0" smtClean="0">
                <a:solidFill>
                  <a:schemeClr val="tx2">
                    <a:lumMod val="60000"/>
                    <a:lumOff val="40000"/>
                  </a:schemeClr>
                </a:solidFill>
                <a:latin typeface="Constantia" pitchFamily="18" charset="0"/>
              </a:rPr>
              <a:t>Systems</a:t>
            </a:r>
            <a:endParaRPr lang="en-US" sz="4400" b="1" dirty="0">
              <a:solidFill>
                <a:schemeClr val="tx2">
                  <a:lumMod val="60000"/>
                  <a:lumOff val="40000"/>
                </a:schemeClr>
              </a:solidFill>
              <a:latin typeface="Constantia"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20040"/>
            <a:ext cx="7239000" cy="670560"/>
          </a:xfrm>
        </p:spPr>
        <p:txBody>
          <a:bodyPr/>
          <a:lstStyle/>
          <a:p>
            <a:pPr fontAlgn="auto">
              <a:spcAft>
                <a:spcPts val="0"/>
              </a:spcAft>
              <a:defRPr/>
            </a:pPr>
            <a:r>
              <a:rPr lang="en-US" sz="2800" dirty="0">
                <a:solidFill>
                  <a:schemeClr val="tx2">
                    <a:lumMod val="60000"/>
                    <a:lumOff val="40000"/>
                  </a:schemeClr>
                </a:solidFill>
              </a:rPr>
              <a:t>Protection In General-Purpose OS</a:t>
            </a:r>
          </a:p>
        </p:txBody>
      </p:sp>
      <p:sp>
        <p:nvSpPr>
          <p:cNvPr id="36867" name="Rectangle 3"/>
          <p:cNvSpPr>
            <a:spLocks noGrp="1" noChangeArrowheads="1"/>
          </p:cNvSpPr>
          <p:nvPr>
            <p:ph idx="1"/>
          </p:nvPr>
        </p:nvSpPr>
        <p:spPr/>
        <p:txBody>
          <a:bodyPr/>
          <a:lstStyle/>
          <a:p>
            <a:pPr marL="514350" indent="-514350">
              <a:buFont typeface="Trebuchet MS" pitchFamily="34" charset="0"/>
              <a:buAutoNum type="alphaLcParenR"/>
            </a:pPr>
            <a:r>
              <a:rPr lang="en-US" smtClean="0"/>
              <a:t>Protected Objects and Methods</a:t>
            </a:r>
          </a:p>
          <a:p>
            <a:pPr marL="514350" indent="-514350">
              <a:buFont typeface="Trebuchet MS" pitchFamily="34" charset="0"/>
              <a:buAutoNum type="alphaLcParenR"/>
            </a:pPr>
            <a:r>
              <a:rPr lang="en-US" smtClean="0"/>
              <a:t>Protecting Memory and Addressing</a:t>
            </a:r>
          </a:p>
          <a:p>
            <a:pPr marL="514350" indent="-514350">
              <a:buFont typeface="Trebuchet MS" pitchFamily="34" charset="0"/>
              <a:buAutoNum type="alphaLcParenR"/>
            </a:pPr>
            <a:r>
              <a:rPr lang="en-US" smtClean="0"/>
              <a:t>Protecting Access to General Objects</a:t>
            </a:r>
          </a:p>
          <a:p>
            <a:pPr marL="514350" indent="-514350">
              <a:buFont typeface="Trebuchet MS" pitchFamily="34" charset="0"/>
              <a:buAutoNum type="alphaLcParenR"/>
            </a:pPr>
            <a:r>
              <a:rPr lang="en-US" smtClean="0"/>
              <a:t>File Protection Mechanisms</a:t>
            </a:r>
          </a:p>
          <a:p>
            <a:pPr marL="514350" indent="-514350">
              <a:buFont typeface="Trebuchet MS" pitchFamily="34" charset="0"/>
              <a:buAutoNum type="alphaLcParenR"/>
            </a:pPr>
            <a:r>
              <a:rPr lang="en-US" smtClean="0"/>
              <a:t>User Authentication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20040"/>
            <a:ext cx="7239000" cy="822960"/>
          </a:xfrm>
        </p:spPr>
        <p:txBody>
          <a:bodyPr>
            <a:normAutofit fontScale="90000"/>
          </a:bodyPr>
          <a:lstStyle/>
          <a:p>
            <a:pPr fontAlgn="auto">
              <a:spcAft>
                <a:spcPts val="0"/>
              </a:spcAft>
              <a:defRPr/>
            </a:pPr>
            <a:r>
              <a:rPr lang="en-US" sz="3200" dirty="0" smtClean="0">
                <a:solidFill>
                  <a:schemeClr val="tx2">
                    <a:lumMod val="60000"/>
                    <a:lumOff val="40000"/>
                  </a:schemeClr>
                </a:solidFill>
              </a:rPr>
              <a:t>a. Protected </a:t>
            </a:r>
            <a:r>
              <a:rPr lang="en-US" sz="3200" dirty="0">
                <a:solidFill>
                  <a:schemeClr val="tx2">
                    <a:lumMod val="60000"/>
                    <a:lumOff val="40000"/>
                  </a:schemeClr>
                </a:solidFill>
              </a:rPr>
              <a:t>Objects and Methods</a:t>
            </a:r>
          </a:p>
        </p:txBody>
      </p:sp>
      <p:sp>
        <p:nvSpPr>
          <p:cNvPr id="37891" name="Rectangle 3"/>
          <p:cNvSpPr>
            <a:spLocks noGrp="1" noChangeArrowheads="1"/>
          </p:cNvSpPr>
          <p:nvPr>
            <p:ph idx="1"/>
          </p:nvPr>
        </p:nvSpPr>
        <p:spPr/>
        <p:txBody>
          <a:bodyPr/>
          <a:lstStyle/>
          <a:p>
            <a:r>
              <a:rPr lang="en-US" sz="2800" dirty="0" smtClean="0">
                <a:solidFill>
                  <a:srgbClr val="FF0000"/>
                </a:solidFill>
              </a:rPr>
              <a:t>Protected Objects</a:t>
            </a:r>
          </a:p>
          <a:p>
            <a:r>
              <a:rPr lang="en-US" sz="2800" dirty="0" smtClean="0">
                <a:solidFill>
                  <a:srgbClr val="FF0000"/>
                </a:solidFill>
              </a:rPr>
              <a:t>Security Methods of Operating Systems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81000" y="304800"/>
            <a:ext cx="7239000" cy="1143000"/>
          </a:xfrm>
        </p:spPr>
        <p:txBody>
          <a:bodyPr/>
          <a:lstStyle/>
          <a:p>
            <a:pPr fontAlgn="auto">
              <a:spcAft>
                <a:spcPts val="0"/>
              </a:spcAft>
              <a:defRPr/>
            </a:pPr>
            <a:r>
              <a:rPr lang="en-US" sz="4000" dirty="0" smtClean="0">
                <a:solidFill>
                  <a:srgbClr val="FF0000"/>
                </a:solidFill>
              </a:rPr>
              <a:t>Protected </a:t>
            </a:r>
            <a:r>
              <a:rPr lang="en-US" sz="4000" dirty="0">
                <a:solidFill>
                  <a:srgbClr val="FF0000"/>
                </a:solidFill>
              </a:rPr>
              <a:t>Objects</a:t>
            </a:r>
          </a:p>
        </p:txBody>
      </p:sp>
      <p:sp>
        <p:nvSpPr>
          <p:cNvPr id="38915" name="Rectangle 3"/>
          <p:cNvSpPr>
            <a:spLocks noGrp="1" noChangeArrowheads="1"/>
          </p:cNvSpPr>
          <p:nvPr>
            <p:ph idx="1"/>
          </p:nvPr>
        </p:nvSpPr>
        <p:spPr/>
        <p:txBody>
          <a:bodyPr/>
          <a:lstStyle/>
          <a:p>
            <a:pPr marL="1044575" lvl="2" indent="-514350">
              <a:buFont typeface="Trebuchet MS" pitchFamily="34" charset="0"/>
              <a:buAutoNum type="arabicPeriod"/>
            </a:pPr>
            <a:r>
              <a:rPr lang="en-US" sz="2800" dirty="0" smtClean="0"/>
              <a:t>Memory</a:t>
            </a:r>
          </a:p>
          <a:p>
            <a:pPr marL="1044575" lvl="2" indent="-514350">
              <a:buFont typeface="Trebuchet MS" pitchFamily="34" charset="0"/>
              <a:buAutoNum type="arabicPeriod"/>
            </a:pPr>
            <a:r>
              <a:rPr lang="en-US" sz="2800" dirty="0" smtClean="0"/>
              <a:t>Sharable I/O devices, such as disks</a:t>
            </a:r>
          </a:p>
          <a:p>
            <a:pPr marL="1044575" lvl="2" indent="-514350">
              <a:buFont typeface="Trebuchet MS" pitchFamily="34" charset="0"/>
              <a:buAutoNum type="arabicPeriod"/>
            </a:pPr>
            <a:r>
              <a:rPr lang="en-US" sz="2800" dirty="0" smtClean="0"/>
              <a:t>serially reusable I/O devices, such as printers.</a:t>
            </a:r>
          </a:p>
          <a:p>
            <a:pPr marL="1044575" lvl="2" indent="-514350">
              <a:buFont typeface="Trebuchet MS" pitchFamily="34" charset="0"/>
              <a:buAutoNum type="arabicPeriod"/>
            </a:pPr>
            <a:r>
              <a:rPr lang="en-US" sz="2800" dirty="0" smtClean="0"/>
              <a:t>sharable programs and sub-procedures</a:t>
            </a:r>
          </a:p>
          <a:p>
            <a:pPr marL="1044575" lvl="2" indent="-514350">
              <a:buFont typeface="Trebuchet MS" pitchFamily="34" charset="0"/>
              <a:buAutoNum type="arabicPeriod"/>
            </a:pPr>
            <a:r>
              <a:rPr lang="en-US" sz="2800" dirty="0" smtClean="0"/>
              <a:t>sharable data</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20040"/>
            <a:ext cx="7239000" cy="594360"/>
          </a:xfrm>
        </p:spPr>
        <p:txBody>
          <a:bodyPr/>
          <a:lstStyle/>
          <a:p>
            <a:pPr fontAlgn="auto">
              <a:spcAft>
                <a:spcPts val="0"/>
              </a:spcAft>
              <a:defRPr/>
            </a:pPr>
            <a:r>
              <a:rPr lang="en-US" sz="2400" dirty="0">
                <a:solidFill>
                  <a:srgbClr val="FF0000"/>
                </a:solidFill>
              </a:rPr>
              <a:t>Security Methods of Operating Systems</a:t>
            </a:r>
          </a:p>
        </p:txBody>
      </p:sp>
      <p:sp>
        <p:nvSpPr>
          <p:cNvPr id="39939" name="Rectangle 3"/>
          <p:cNvSpPr>
            <a:spLocks noGrp="1" noChangeArrowheads="1"/>
          </p:cNvSpPr>
          <p:nvPr>
            <p:ph idx="1"/>
          </p:nvPr>
        </p:nvSpPr>
        <p:spPr/>
        <p:txBody>
          <a:bodyPr/>
          <a:lstStyle/>
          <a:p>
            <a:r>
              <a:rPr lang="en-US" dirty="0" smtClean="0"/>
              <a:t>Separation: keeping one user’s objects separate from other users’</a:t>
            </a:r>
          </a:p>
          <a:p>
            <a:pPr lvl="2"/>
            <a:r>
              <a:rPr lang="en-US" dirty="0" smtClean="0"/>
              <a:t>Physical Separation</a:t>
            </a:r>
          </a:p>
          <a:p>
            <a:pPr lvl="2"/>
            <a:r>
              <a:rPr lang="en-US" dirty="0" smtClean="0"/>
              <a:t>Logical Separation</a:t>
            </a:r>
          </a:p>
          <a:p>
            <a:pPr lvl="2"/>
            <a:r>
              <a:rPr lang="en-US" dirty="0" smtClean="0"/>
              <a:t>Cryptographic Separation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a:xfrm>
            <a:off x="457200" y="320040"/>
            <a:ext cx="7239000" cy="746760"/>
          </a:xfrm>
        </p:spPr>
        <p:txBody>
          <a:bodyPr/>
          <a:lstStyle/>
          <a:p>
            <a:pPr fontAlgn="auto">
              <a:spcAft>
                <a:spcPts val="0"/>
              </a:spcAft>
              <a:defRPr/>
            </a:pPr>
            <a:r>
              <a:rPr lang="en-US" sz="2800" dirty="0" smtClean="0">
                <a:solidFill>
                  <a:schemeClr val="tx2">
                    <a:lumMod val="60000"/>
                    <a:lumOff val="40000"/>
                  </a:schemeClr>
                </a:solidFill>
              </a:rPr>
              <a:t>b.  Protecting </a:t>
            </a:r>
            <a:r>
              <a:rPr lang="en-US" sz="2800" dirty="0">
                <a:solidFill>
                  <a:schemeClr val="tx2">
                    <a:lumMod val="60000"/>
                    <a:lumOff val="40000"/>
                  </a:schemeClr>
                </a:solidFill>
              </a:rPr>
              <a:t>Memory and Addressing</a:t>
            </a:r>
          </a:p>
        </p:txBody>
      </p:sp>
      <p:sp>
        <p:nvSpPr>
          <p:cNvPr id="40963" name="Rectangle 1027"/>
          <p:cNvSpPr>
            <a:spLocks noGrp="1" noChangeArrowheads="1"/>
          </p:cNvSpPr>
          <p:nvPr>
            <p:ph idx="1"/>
          </p:nvPr>
        </p:nvSpPr>
        <p:spPr/>
        <p:txBody>
          <a:bodyPr/>
          <a:lstStyle/>
          <a:p>
            <a:pPr marL="571500" indent="-571500">
              <a:buFont typeface="Trebuchet MS" pitchFamily="34" charset="0"/>
              <a:buAutoNum type="romanUcPeriod"/>
            </a:pPr>
            <a:r>
              <a:rPr lang="en-US" sz="2800" smtClean="0"/>
              <a:t>Fence</a:t>
            </a:r>
          </a:p>
          <a:p>
            <a:pPr marL="571500" indent="-571500">
              <a:buFont typeface="Trebuchet MS" pitchFamily="34" charset="0"/>
              <a:buAutoNum type="romanUcPeriod"/>
            </a:pPr>
            <a:r>
              <a:rPr lang="en-US" sz="2800" smtClean="0"/>
              <a:t>Relocation</a:t>
            </a:r>
          </a:p>
          <a:p>
            <a:pPr marL="571500" indent="-571500">
              <a:buFont typeface="Trebuchet MS" pitchFamily="34" charset="0"/>
              <a:buAutoNum type="romanUcPeriod"/>
            </a:pPr>
            <a:r>
              <a:rPr lang="en-US" sz="2800" smtClean="0"/>
              <a:t>Base/Bounds Registers</a:t>
            </a:r>
          </a:p>
          <a:p>
            <a:pPr marL="571500" indent="-571500">
              <a:buFont typeface="Trebuchet MS" pitchFamily="34" charset="0"/>
              <a:buAutoNum type="romanUcPeriod"/>
            </a:pPr>
            <a:r>
              <a:rPr lang="en-US" sz="2800" smtClean="0"/>
              <a:t>Tagged Architecture</a:t>
            </a:r>
          </a:p>
          <a:p>
            <a:pPr marL="571500" indent="-571500">
              <a:buFont typeface="Trebuchet MS" pitchFamily="34" charset="0"/>
              <a:buAutoNum type="romanUcPeriod"/>
            </a:pPr>
            <a:r>
              <a:rPr lang="en-US" sz="2800" smtClean="0"/>
              <a:t>Segmentation</a:t>
            </a:r>
          </a:p>
          <a:p>
            <a:pPr marL="571500" indent="-571500">
              <a:buFont typeface="Trebuchet MS" pitchFamily="34" charset="0"/>
              <a:buAutoNum type="romanUcPeriod"/>
            </a:pPr>
            <a:r>
              <a:rPr lang="en-US" sz="2800" smtClean="0"/>
              <a:t>Paging</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320040"/>
            <a:ext cx="7239000" cy="1143000"/>
          </a:xfrm>
        </p:spPr>
        <p:txBody>
          <a:bodyPr/>
          <a:lstStyle/>
          <a:p>
            <a:pPr marL="857250" indent="-857250" fontAlgn="auto">
              <a:spcAft>
                <a:spcPts val="0"/>
              </a:spcAft>
              <a:buFont typeface="+mj-lt"/>
              <a:buAutoNum type="romanUcPeriod"/>
              <a:defRPr/>
            </a:pPr>
            <a:r>
              <a:rPr lang="en-US" sz="4000" dirty="0">
                <a:solidFill>
                  <a:schemeClr val="tx2">
                    <a:lumMod val="60000"/>
                    <a:lumOff val="40000"/>
                  </a:schemeClr>
                </a:solidFill>
              </a:rPr>
              <a:t>Fence</a:t>
            </a:r>
          </a:p>
        </p:txBody>
      </p:sp>
      <p:sp>
        <p:nvSpPr>
          <p:cNvPr id="41987" name="Rectangle 3"/>
          <p:cNvSpPr>
            <a:spLocks noGrp="1" noChangeArrowheads="1"/>
          </p:cNvSpPr>
          <p:nvPr>
            <p:ph idx="1"/>
          </p:nvPr>
        </p:nvSpPr>
        <p:spPr/>
        <p:txBody>
          <a:bodyPr/>
          <a:lstStyle/>
          <a:p>
            <a:pPr>
              <a:buFont typeface="Monotype Sorts" pitchFamily="2" charset="2"/>
              <a:buNone/>
            </a:pPr>
            <a:r>
              <a:rPr lang="en-US" sz="2800" dirty="0" smtClean="0"/>
              <a:t>A fence is a method to confine users to one side of a boundary.</a:t>
            </a:r>
          </a:p>
          <a:p>
            <a:pPr>
              <a:buFont typeface="Monotype Sorts" pitchFamily="2" charset="2"/>
              <a:buNone/>
            </a:pPr>
            <a:r>
              <a:rPr lang="en-US" sz="2800" dirty="0" smtClean="0"/>
              <a:t>Usually, fence is implemented via a hardware register.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II. Relocation</a:t>
            </a:r>
            <a:endParaRPr lang="en-US" sz="4000" dirty="0">
              <a:solidFill>
                <a:schemeClr val="tx2">
                  <a:lumMod val="60000"/>
                  <a:lumOff val="40000"/>
                </a:schemeClr>
              </a:solidFill>
            </a:endParaRPr>
          </a:p>
        </p:txBody>
      </p:sp>
      <p:sp>
        <p:nvSpPr>
          <p:cNvPr id="50179" name="Rectangle 3"/>
          <p:cNvSpPr>
            <a:spLocks noGrp="1" noChangeArrowheads="1"/>
          </p:cNvSpPr>
          <p:nvPr>
            <p:ph idx="1"/>
          </p:nvPr>
        </p:nvSpPr>
        <p:spPr/>
        <p:txBody>
          <a:bodyPr>
            <a:normAutofit fontScale="92500" lnSpcReduction="10000"/>
          </a:bodyPr>
          <a:lstStyle/>
          <a:p>
            <a:pPr marL="274320" indent="-274320" fontAlgn="auto">
              <a:spcAft>
                <a:spcPts val="0"/>
              </a:spcAft>
              <a:buFont typeface="Monotype Sorts" pitchFamily="2" charset="2"/>
              <a:buNone/>
              <a:defRPr/>
            </a:pPr>
            <a:r>
              <a:rPr lang="en-US" sz="2000" dirty="0"/>
              <a:t>	</a:t>
            </a:r>
            <a:r>
              <a:rPr lang="en-US" sz="2800" dirty="0"/>
              <a:t>Relocation is the process of taking a program written as if it began at address 0 and changing all addresses to reflect the actual address at which the program is located in memory. </a:t>
            </a:r>
          </a:p>
          <a:p>
            <a:pPr marL="274320" indent="-274320" fontAlgn="auto">
              <a:spcAft>
                <a:spcPts val="0"/>
              </a:spcAft>
              <a:buFont typeface="Monotype Sorts" pitchFamily="2" charset="2"/>
              <a:buNone/>
              <a:defRPr/>
            </a:pPr>
            <a:endParaRPr lang="en-US" sz="2800" dirty="0"/>
          </a:p>
          <a:p>
            <a:pPr marL="274320" indent="-274320" fontAlgn="auto">
              <a:spcAft>
                <a:spcPts val="0"/>
              </a:spcAft>
              <a:buFont typeface="Monotype Sorts" pitchFamily="2" charset="2"/>
              <a:buNone/>
              <a:defRPr/>
            </a:pPr>
            <a:r>
              <a:rPr lang="en-US" sz="2800" dirty="0"/>
              <a:t>	Fence register can be used within relocation process. To each program address, the contents of the fence register are added. This both relocates the address and guarantees that no one can access a location lower than a fence address.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III. Base/Bounds </a:t>
            </a:r>
            <a:r>
              <a:rPr lang="en-US" sz="4000" dirty="0">
                <a:solidFill>
                  <a:schemeClr val="tx2">
                    <a:lumMod val="60000"/>
                    <a:lumOff val="40000"/>
                  </a:schemeClr>
                </a:solidFill>
              </a:rPr>
              <a:t>Registers</a:t>
            </a:r>
          </a:p>
        </p:txBody>
      </p:sp>
      <p:sp>
        <p:nvSpPr>
          <p:cNvPr id="51203" name="Rectangle 3"/>
          <p:cNvSpPr>
            <a:spLocks noGrp="1" noChangeArrowheads="1"/>
          </p:cNvSpPr>
          <p:nvPr>
            <p:ph idx="1"/>
          </p:nvPr>
        </p:nvSpPr>
        <p:spPr>
          <a:xfrm>
            <a:off x="685800" y="1676400"/>
            <a:ext cx="7772400" cy="4114800"/>
          </a:xfrm>
        </p:spPr>
        <p:txBody>
          <a:bodyPr>
            <a:normAutofit fontScale="92500" lnSpcReduction="20000"/>
          </a:bodyPr>
          <a:lstStyle/>
          <a:p>
            <a:pPr marL="274320" indent="-274320" fontAlgn="auto">
              <a:spcAft>
                <a:spcPts val="0"/>
              </a:spcAft>
              <a:buFont typeface="Monotype Sorts" pitchFamily="2" charset="2"/>
              <a:buNone/>
              <a:defRPr/>
            </a:pPr>
            <a:r>
              <a:rPr lang="en-US" sz="2800" dirty="0"/>
              <a:t>	In a multiuser, multiprogramming environment, fence register is variable. In this case fence register is called base register.</a:t>
            </a:r>
          </a:p>
          <a:p>
            <a:pPr marL="274320" indent="-274320" fontAlgn="auto">
              <a:spcAft>
                <a:spcPts val="0"/>
              </a:spcAft>
              <a:buFont typeface="Monotype Sorts" pitchFamily="2" charset="2"/>
              <a:buNone/>
              <a:defRPr/>
            </a:pPr>
            <a:r>
              <a:rPr lang="en-US" sz="2800" dirty="0"/>
              <a:t>	Fence registers only provide a lower bound (a starting address), but not an upper one. A second register, called a bounds register can be used to provide a upper bound. In this way, a program’s addresses are neatly confined to the space between the base and the bounds registers.</a:t>
            </a:r>
          </a:p>
          <a:p>
            <a:pPr marL="274320" indent="-274320" fontAlgn="auto">
              <a:spcAft>
                <a:spcPts val="0"/>
              </a:spcAft>
              <a:buFont typeface="Monotype Sorts" pitchFamily="2" charset="2"/>
              <a:buNone/>
              <a:defRPr/>
            </a:pPr>
            <a:r>
              <a:rPr lang="en-US" sz="2800" dirty="0"/>
              <a:t>	This technique protects a program’s addresses from modification by another user.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IV. Tagged </a:t>
            </a:r>
            <a:r>
              <a:rPr lang="en-US" sz="4000" dirty="0">
                <a:solidFill>
                  <a:schemeClr val="tx2">
                    <a:lumMod val="60000"/>
                    <a:lumOff val="40000"/>
                  </a:schemeClr>
                </a:solidFill>
              </a:rPr>
              <a:t>Architecture</a:t>
            </a:r>
          </a:p>
        </p:txBody>
      </p:sp>
      <p:sp>
        <p:nvSpPr>
          <p:cNvPr id="45059" name="Rectangle 3"/>
          <p:cNvSpPr>
            <a:spLocks noGrp="1" noChangeArrowheads="1"/>
          </p:cNvSpPr>
          <p:nvPr>
            <p:ph idx="1"/>
          </p:nvPr>
        </p:nvSpPr>
        <p:spPr/>
        <p:txBody>
          <a:bodyPr/>
          <a:lstStyle/>
          <a:p>
            <a:r>
              <a:rPr lang="en-US" sz="2800" dirty="0" smtClean="0"/>
              <a:t>Tagged Architecture</a:t>
            </a:r>
          </a:p>
          <a:p>
            <a:pPr lvl="1">
              <a:buFont typeface="Monotype Sorts" pitchFamily="2" charset="2"/>
              <a:buNone/>
            </a:pPr>
            <a:r>
              <a:rPr lang="en-US" sz="2400" dirty="0" smtClean="0"/>
              <a:t>	</a:t>
            </a:r>
            <a:r>
              <a:rPr lang="en-US" dirty="0" smtClean="0"/>
              <a:t>Every word of machine memory has one or more extra bits to identify the access rights to that word.</a:t>
            </a:r>
          </a:p>
          <a:p>
            <a:pPr lvl="1">
              <a:buFont typeface="Monotype Sorts" pitchFamily="2" charset="2"/>
              <a:buNone/>
            </a:pPr>
            <a:endParaRPr lang="en-US" dirty="0" smtClean="0"/>
          </a:p>
          <a:p>
            <a:pPr lvl="1">
              <a:buFont typeface="Monotype Sorts" pitchFamily="2" charset="2"/>
              <a:buNone/>
            </a:pPr>
            <a:r>
              <a:rPr lang="en-US" dirty="0" smtClean="0"/>
              <a:t>	This technique is not wide spread because of the </a:t>
            </a:r>
            <a:r>
              <a:rPr lang="en-US" smtClean="0"/>
              <a:t>market consideration.</a:t>
            </a:r>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V. Segmentation</a:t>
            </a:r>
            <a:endParaRPr lang="en-US" sz="4000" dirty="0">
              <a:solidFill>
                <a:schemeClr val="tx2">
                  <a:lumMod val="60000"/>
                  <a:lumOff val="40000"/>
                </a:schemeClr>
              </a:solidFill>
            </a:endParaRPr>
          </a:p>
        </p:txBody>
      </p:sp>
      <p:sp>
        <p:nvSpPr>
          <p:cNvPr id="53251" name="Rectangle 3"/>
          <p:cNvSpPr>
            <a:spLocks noGrp="1" noChangeArrowheads="1"/>
          </p:cNvSpPr>
          <p:nvPr>
            <p:ph idx="1"/>
          </p:nvPr>
        </p:nvSpPr>
        <p:spPr/>
        <p:txBody>
          <a:bodyPr>
            <a:normAutofit lnSpcReduction="10000"/>
          </a:bodyPr>
          <a:lstStyle/>
          <a:p>
            <a:pPr marL="274320" indent="-274320" fontAlgn="auto">
              <a:spcAft>
                <a:spcPts val="0"/>
              </a:spcAft>
              <a:buFont typeface="Monotype Sorts" pitchFamily="2" charset="2"/>
              <a:buNone/>
              <a:defRPr/>
            </a:pPr>
            <a:r>
              <a:rPr lang="en-US" sz="2800"/>
              <a:t>	</a:t>
            </a:r>
            <a:r>
              <a:rPr lang="en-US" sz="2000"/>
              <a:t>Segmentation divides a program into separate pieces. Each piece has a logical unity, a relationship among all of its code or data value.</a:t>
            </a:r>
          </a:p>
          <a:p>
            <a:pPr marL="274320" indent="-274320" fontAlgn="auto">
              <a:spcAft>
                <a:spcPts val="0"/>
              </a:spcAft>
              <a:buFont typeface="Monotype Sorts" pitchFamily="2" charset="2"/>
              <a:buNone/>
              <a:defRPr/>
            </a:pPr>
            <a:endParaRPr lang="en-US" sz="2000"/>
          </a:p>
          <a:p>
            <a:pPr marL="274320" indent="-274320" fontAlgn="auto">
              <a:spcAft>
                <a:spcPts val="0"/>
              </a:spcAft>
              <a:buFont typeface="Monotype Sorts" pitchFamily="2" charset="2"/>
              <a:buNone/>
              <a:defRPr/>
            </a:pPr>
            <a:r>
              <a:rPr lang="en-US" sz="2000"/>
              <a:t>	Segmentation was developed as a feasible means to have the effect of an unbounded number of base/bounds registers: a program could be divided into many pieces having different access rights.</a:t>
            </a:r>
          </a:p>
          <a:p>
            <a:pPr marL="274320" indent="-274320" fontAlgn="auto">
              <a:spcAft>
                <a:spcPts val="0"/>
              </a:spcAft>
              <a:buFont typeface="Monotype Sorts" pitchFamily="2" charset="2"/>
              <a:buNone/>
              <a:defRPr/>
            </a:pPr>
            <a:endParaRPr lang="en-US" sz="2000"/>
          </a:p>
          <a:p>
            <a:pPr marL="274320" indent="-274320" fontAlgn="auto">
              <a:spcAft>
                <a:spcPts val="0"/>
              </a:spcAft>
              <a:buFont typeface="Monotype Sorts" pitchFamily="2" charset="2"/>
              <a:buNone/>
              <a:defRPr/>
            </a:pPr>
            <a:r>
              <a:rPr lang="en-US" sz="2000"/>
              <a:t>	The operating system must maintain a table of segment names and their true addresses in memory. The program address is in the form &lt;</a:t>
            </a:r>
            <a:r>
              <a:rPr lang="en-US" sz="2000" i="1"/>
              <a:t>name, offset&gt;</a:t>
            </a:r>
            <a:r>
              <a:rPr lang="en-US" sz="2000"/>
              <a:t>. OS can retrieve the real address via looking for the table then making a simple calculation:</a:t>
            </a:r>
          </a:p>
          <a:p>
            <a:pPr marL="274320" indent="-274320" fontAlgn="auto">
              <a:spcAft>
                <a:spcPts val="0"/>
              </a:spcAft>
              <a:buFont typeface="Monotype Sorts" pitchFamily="2" charset="2"/>
              <a:buNone/>
              <a:defRPr/>
            </a:pPr>
            <a:r>
              <a:rPr lang="en-US" sz="2000"/>
              <a:t>			address of the name + offset</a:t>
            </a:r>
            <a:endParaRPr lang="en-US" sz="28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VI. Paging</a:t>
            </a:r>
            <a:endParaRPr lang="en-US" sz="4000" dirty="0">
              <a:solidFill>
                <a:schemeClr val="tx2">
                  <a:lumMod val="60000"/>
                  <a:lumOff val="40000"/>
                </a:schemeClr>
              </a:solidFill>
            </a:endParaRPr>
          </a:p>
        </p:txBody>
      </p:sp>
      <p:sp>
        <p:nvSpPr>
          <p:cNvPr id="54275" name="Rectangle 3"/>
          <p:cNvSpPr>
            <a:spLocks noGrp="1" noChangeArrowheads="1"/>
          </p:cNvSpPr>
          <p:nvPr>
            <p:ph idx="1"/>
          </p:nvPr>
        </p:nvSpPr>
        <p:spPr/>
        <p:txBody>
          <a:bodyPr>
            <a:normAutofit fontScale="92500"/>
          </a:bodyPr>
          <a:lstStyle/>
          <a:p>
            <a:pPr marL="274320" indent="-274320" fontAlgn="auto">
              <a:spcAft>
                <a:spcPts val="0"/>
              </a:spcAft>
              <a:buFont typeface="Monotype Sorts" pitchFamily="2" charset="2"/>
              <a:buNone/>
              <a:defRPr/>
            </a:pPr>
            <a:r>
              <a:rPr lang="en-US" sz="2000" dirty="0"/>
              <a:t>	</a:t>
            </a:r>
            <a:r>
              <a:rPr lang="en-US" sz="2400" dirty="0"/>
              <a:t>An alternative to segmentation is paging. The program is divided into equal-sized pieces called pages, and memory is divided into the same sized units, called page frames. Each address is represented in a form &lt;</a:t>
            </a:r>
            <a:r>
              <a:rPr lang="en-US" sz="2400" i="1" dirty="0"/>
              <a:t>page, offset</a:t>
            </a:r>
            <a:r>
              <a:rPr lang="en-US" sz="2400" dirty="0"/>
              <a:t>&gt;.</a:t>
            </a:r>
          </a:p>
          <a:p>
            <a:pPr marL="274320" indent="-274320" fontAlgn="auto">
              <a:spcAft>
                <a:spcPts val="0"/>
              </a:spcAft>
              <a:buFont typeface="Monotype Sorts" pitchFamily="2" charset="2"/>
              <a:buNone/>
              <a:defRPr/>
            </a:pPr>
            <a:endParaRPr lang="en-US" sz="2400" dirty="0"/>
          </a:p>
          <a:p>
            <a:pPr marL="274320" indent="-274320" fontAlgn="auto">
              <a:spcAft>
                <a:spcPts val="0"/>
              </a:spcAft>
              <a:buFont typeface="Monotype Sorts" pitchFamily="2" charset="2"/>
              <a:buNone/>
              <a:defRPr/>
            </a:pPr>
            <a:r>
              <a:rPr lang="en-US" sz="2400" dirty="0"/>
              <a:t>	Operating system maintains a table of user page numbers and their true addresses in memory. The </a:t>
            </a:r>
            <a:r>
              <a:rPr lang="en-US" sz="2400" i="1" dirty="0"/>
              <a:t>page</a:t>
            </a:r>
            <a:r>
              <a:rPr lang="en-US" sz="2400" dirty="0"/>
              <a:t> portion of every &lt;</a:t>
            </a:r>
            <a:r>
              <a:rPr lang="en-US" sz="2400" i="1" dirty="0"/>
              <a:t>page, offset</a:t>
            </a:r>
            <a:r>
              <a:rPr lang="en-US" sz="2400" dirty="0"/>
              <a:t>&gt; reference is converted to a page frame address by a table lookup; the </a:t>
            </a:r>
            <a:r>
              <a:rPr lang="en-US" sz="2400" i="1" dirty="0"/>
              <a:t>offset</a:t>
            </a:r>
            <a:r>
              <a:rPr lang="en-US" sz="2400" dirty="0"/>
              <a:t> portion is added to the page frame address to produce the real memory address of the object referred to as &lt;</a:t>
            </a:r>
            <a:r>
              <a:rPr lang="en-US" sz="2400" i="1" dirty="0"/>
              <a:t>page, offset</a:t>
            </a:r>
            <a:r>
              <a:rPr lang="en-US" sz="2400" dirty="0"/>
              <a:t>&gt;.</a:t>
            </a:r>
            <a:endParaRPr lang="en-US" sz="2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20040"/>
            <a:ext cx="7239000" cy="594360"/>
          </a:xfrm>
        </p:spPr>
        <p:txBody>
          <a:bodyPr/>
          <a:lstStyle/>
          <a:p>
            <a:pPr fontAlgn="auto">
              <a:spcAft>
                <a:spcPts val="0"/>
              </a:spcAft>
              <a:defRPr/>
            </a:pPr>
            <a:r>
              <a:rPr lang="en-US" sz="2400" dirty="0" smtClean="0">
                <a:solidFill>
                  <a:schemeClr val="tx2">
                    <a:lumMod val="60000"/>
                    <a:lumOff val="40000"/>
                  </a:schemeClr>
                </a:solidFill>
              </a:rPr>
              <a:t>c. Protecting </a:t>
            </a:r>
            <a:r>
              <a:rPr lang="en-US" sz="2400" dirty="0">
                <a:solidFill>
                  <a:schemeClr val="tx2">
                    <a:lumMod val="60000"/>
                    <a:lumOff val="40000"/>
                  </a:schemeClr>
                </a:solidFill>
              </a:rPr>
              <a:t>Access to General Objects</a:t>
            </a:r>
          </a:p>
        </p:txBody>
      </p:sp>
      <p:sp>
        <p:nvSpPr>
          <p:cNvPr id="48131" name="Rectangle 3"/>
          <p:cNvSpPr>
            <a:spLocks noGrp="1" noChangeArrowheads="1"/>
          </p:cNvSpPr>
          <p:nvPr>
            <p:ph idx="1"/>
          </p:nvPr>
        </p:nvSpPr>
        <p:spPr>
          <a:xfrm>
            <a:off x="457200" y="1219199"/>
            <a:ext cx="7239000" cy="5029201"/>
          </a:xfrm>
        </p:spPr>
        <p:txBody>
          <a:bodyPr/>
          <a:lstStyle/>
          <a:p>
            <a:r>
              <a:rPr lang="en-US" sz="2800" dirty="0" smtClean="0">
                <a:solidFill>
                  <a:srgbClr val="FF0000"/>
                </a:solidFill>
              </a:rPr>
              <a:t>Directory</a:t>
            </a:r>
          </a:p>
          <a:p>
            <a:r>
              <a:rPr lang="en-US" sz="2800" dirty="0" smtClean="0">
                <a:solidFill>
                  <a:srgbClr val="FF0000"/>
                </a:solidFill>
              </a:rPr>
              <a:t>Access Control List</a:t>
            </a:r>
          </a:p>
          <a:p>
            <a:r>
              <a:rPr lang="en-US" sz="2800" dirty="0" smtClean="0">
                <a:solidFill>
                  <a:srgbClr val="00B0F0"/>
                </a:solidFill>
              </a:rPr>
              <a:t>Components of General Objects </a:t>
            </a:r>
          </a:p>
          <a:p>
            <a:pPr lvl="2"/>
            <a:r>
              <a:rPr lang="en-US" dirty="0" smtClean="0">
                <a:solidFill>
                  <a:srgbClr val="00B0F0"/>
                </a:solidFill>
              </a:rPr>
              <a:t>Memory</a:t>
            </a:r>
          </a:p>
          <a:p>
            <a:pPr lvl="2"/>
            <a:r>
              <a:rPr lang="en-US" dirty="0" smtClean="0">
                <a:solidFill>
                  <a:srgbClr val="00B0F0"/>
                </a:solidFill>
              </a:rPr>
              <a:t>a file or data set on an auxiliary storage device</a:t>
            </a:r>
          </a:p>
          <a:p>
            <a:pPr lvl="2"/>
            <a:r>
              <a:rPr lang="en-US" dirty="0" smtClean="0">
                <a:solidFill>
                  <a:srgbClr val="00B0F0"/>
                </a:solidFill>
              </a:rPr>
              <a:t>an executing program in memory</a:t>
            </a:r>
          </a:p>
          <a:p>
            <a:pPr lvl="2"/>
            <a:r>
              <a:rPr lang="en-US" dirty="0" smtClean="0">
                <a:solidFill>
                  <a:srgbClr val="00B0F0"/>
                </a:solidFill>
              </a:rPr>
              <a:t>a directory of files</a:t>
            </a:r>
          </a:p>
          <a:p>
            <a:pPr lvl="2"/>
            <a:r>
              <a:rPr lang="en-US" dirty="0" smtClean="0">
                <a:solidFill>
                  <a:srgbClr val="00B0F0"/>
                </a:solidFill>
              </a:rPr>
              <a:t>a hardware device</a:t>
            </a:r>
          </a:p>
          <a:p>
            <a:pPr lvl="2"/>
            <a:r>
              <a:rPr lang="en-US" dirty="0" smtClean="0">
                <a:solidFill>
                  <a:srgbClr val="00B0F0"/>
                </a:solidFill>
              </a:rPr>
              <a:t>a data structure, such as a stack.</a:t>
            </a:r>
          </a:p>
          <a:p>
            <a:pPr lvl="2"/>
            <a:r>
              <a:rPr lang="en-US" dirty="0" smtClean="0">
                <a:solidFill>
                  <a:srgbClr val="00B0F0"/>
                </a:solidFill>
              </a:rPr>
              <a:t>A table of the operating system</a:t>
            </a:r>
          </a:p>
          <a:p>
            <a:pPr lvl="2"/>
            <a:r>
              <a:rPr lang="en-US" dirty="0" smtClean="0">
                <a:solidFill>
                  <a:srgbClr val="00B0F0"/>
                </a:solidFill>
              </a:rPr>
              <a:t>instructions, especially privileged instructions</a:t>
            </a:r>
          </a:p>
          <a:p>
            <a:pPr lvl="2"/>
            <a:r>
              <a:rPr lang="en-US" dirty="0" smtClean="0">
                <a:solidFill>
                  <a:srgbClr val="00B0F0"/>
                </a:solidFill>
              </a:rPr>
              <a:t>passwords</a:t>
            </a:r>
          </a:p>
          <a:p>
            <a:pPr lvl="2"/>
            <a:r>
              <a:rPr lang="en-US" dirty="0" smtClean="0">
                <a:solidFill>
                  <a:srgbClr val="00B0F0"/>
                </a:solidFill>
              </a:rPr>
              <a:t>the protection mechanism itself</a:t>
            </a:r>
            <a:endParaRPr lang="en-US" sz="2800" dirty="0" smtClean="0">
              <a:solidFill>
                <a:srgbClr val="00B0F0"/>
              </a:solidFill>
            </a:endParaRPr>
          </a:p>
          <a:p>
            <a:endParaRPr lang="en-US" sz="2800" dirty="0" smtClean="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Directory</a:t>
            </a:r>
          </a:p>
        </p:txBody>
      </p:sp>
      <p:sp>
        <p:nvSpPr>
          <p:cNvPr id="57347" name="Rectangle 3"/>
          <p:cNvSpPr>
            <a:spLocks noGrp="1" noChangeArrowheads="1"/>
          </p:cNvSpPr>
          <p:nvPr>
            <p:ph idx="1"/>
          </p:nvPr>
        </p:nvSpPr>
        <p:spPr/>
        <p:txBody>
          <a:bodyPr>
            <a:normAutofit lnSpcReduction="10000"/>
          </a:bodyPr>
          <a:lstStyle/>
          <a:p>
            <a:pPr fontAlgn="auto">
              <a:spcAft>
                <a:spcPts val="0"/>
              </a:spcAft>
              <a:defRPr/>
            </a:pPr>
            <a:r>
              <a:rPr lang="en-US" sz="2400" dirty="0"/>
              <a:t>	This technique works like a file directory. Imagine the set of objects to be files and the set of subjects to be users of a computing system. Every file has a unique owner who possesses “control” access rights, including the right to declare who has what access and to revoke access to any person at any time. Each user has a file directory, which lists all the files to which that user has access.</a:t>
            </a:r>
          </a:p>
          <a:p>
            <a:pPr marL="274320" indent="-274320" fontAlgn="auto">
              <a:spcAft>
                <a:spcPts val="0"/>
              </a:spcAft>
              <a:buFont typeface="Monotype Sorts" pitchFamily="2" charset="2"/>
              <a:buNone/>
              <a:defRPr/>
            </a:pPr>
            <a:endParaRPr lang="en-US" sz="2400" dirty="0"/>
          </a:p>
          <a:p>
            <a:pPr fontAlgn="auto">
              <a:spcAft>
                <a:spcPts val="0"/>
              </a:spcAft>
              <a:defRPr/>
            </a:pPr>
            <a:r>
              <a:rPr lang="en-US" sz="2400" dirty="0"/>
              <a:t>	OS maintains all directories. Each user has a list (directory) that contains all the objects that user is allowed to access</a:t>
            </a:r>
            <a:r>
              <a:rPr lang="en-US" sz="2000" dirty="0"/>
              <a:t>.</a:t>
            </a:r>
          </a:p>
        </p:txBody>
      </p:sp>
    </p:spTree>
    <p:extLst>
      <p:ext uri="{BB962C8B-B14F-4D97-AF65-F5344CB8AC3E}">
        <p14:creationId xmlns:p14="http://schemas.microsoft.com/office/powerpoint/2010/main" val="33424619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Access Control List</a:t>
            </a:r>
          </a:p>
        </p:txBody>
      </p:sp>
      <p:sp>
        <p:nvSpPr>
          <p:cNvPr id="58371" name="Rectangle 3"/>
          <p:cNvSpPr>
            <a:spLocks noGrp="1" noChangeArrowheads="1"/>
          </p:cNvSpPr>
          <p:nvPr>
            <p:ph idx="1"/>
          </p:nvPr>
        </p:nvSpPr>
        <p:spPr/>
        <p:txBody>
          <a:bodyPr>
            <a:normAutofit fontScale="92500" lnSpcReduction="20000"/>
          </a:bodyPr>
          <a:lstStyle/>
          <a:p>
            <a:pPr marL="274320" indent="-274320" fontAlgn="auto">
              <a:spcAft>
                <a:spcPts val="0"/>
              </a:spcAft>
              <a:buFont typeface="Monotype Sorts" pitchFamily="2" charset="2"/>
              <a:buNone/>
              <a:defRPr/>
            </a:pPr>
            <a:r>
              <a:rPr lang="en-US" sz="2000" dirty="0"/>
              <a:t>	</a:t>
            </a:r>
          </a:p>
          <a:p>
            <a:pPr marL="274320" indent="-274320" fontAlgn="auto">
              <a:spcAft>
                <a:spcPts val="0"/>
              </a:spcAft>
              <a:buFont typeface="Wingdings 2"/>
              <a:buChar char=""/>
              <a:defRPr/>
            </a:pPr>
            <a:r>
              <a:rPr lang="en-US" dirty="0"/>
              <a:t>Access Control Lists (ACL)</a:t>
            </a:r>
          </a:p>
          <a:p>
            <a:pPr marL="521208" lvl="1" fontAlgn="auto">
              <a:spcAft>
                <a:spcPts val="0"/>
              </a:spcAft>
              <a:buClr>
                <a:schemeClr val="accent4"/>
              </a:buClr>
              <a:buFont typeface="Wingdings 2"/>
              <a:buChar char=""/>
              <a:defRPr/>
            </a:pPr>
            <a:r>
              <a:rPr lang="en-US" dirty="0">
                <a:solidFill>
                  <a:schemeClr val="tx1">
                    <a:tint val="85000"/>
                  </a:schemeClr>
                </a:solidFill>
              </a:rPr>
              <a:t>Common method of implementing access matrices</a:t>
            </a:r>
          </a:p>
          <a:p>
            <a:pPr marL="521208" lvl="1" fontAlgn="auto">
              <a:spcAft>
                <a:spcPts val="0"/>
              </a:spcAft>
              <a:buClr>
                <a:schemeClr val="accent4"/>
              </a:buClr>
              <a:buFont typeface="Wingdings 2"/>
              <a:buChar char=""/>
              <a:defRPr/>
            </a:pPr>
            <a:r>
              <a:rPr lang="en-US" dirty="0">
                <a:solidFill>
                  <a:schemeClr val="tx1">
                    <a:tint val="85000"/>
                  </a:schemeClr>
                </a:solidFill>
              </a:rPr>
              <a:t>Each object (resource) has a list of authorized subjects (users) who may obtain specified access rights to that object</a:t>
            </a:r>
          </a:p>
          <a:p>
            <a:pPr marL="521208" lvl="1" fontAlgn="auto">
              <a:spcAft>
                <a:spcPts val="0"/>
              </a:spcAft>
              <a:buClr>
                <a:schemeClr val="accent4"/>
              </a:buClr>
              <a:buFont typeface="Wingdings 2"/>
              <a:buChar char=""/>
              <a:defRPr/>
            </a:pPr>
            <a:r>
              <a:rPr lang="en-US" dirty="0">
                <a:solidFill>
                  <a:schemeClr val="tx1">
                    <a:tint val="85000"/>
                  </a:schemeClr>
                </a:solidFill>
              </a:rPr>
              <a:t>Subjects must be </a:t>
            </a:r>
            <a:r>
              <a:rPr lang="en-US" dirty="0" smtClean="0">
                <a:solidFill>
                  <a:schemeClr val="tx1">
                    <a:tint val="85000"/>
                  </a:schemeClr>
                </a:solidFill>
              </a:rPr>
              <a:t>authenticated</a:t>
            </a:r>
            <a:endParaRPr lang="en-US" dirty="0">
              <a:solidFill>
                <a:schemeClr val="tx1">
                  <a:tint val="85000"/>
                </a:schemeClr>
              </a:solidFill>
            </a:endParaRPr>
          </a:p>
          <a:p>
            <a:pPr marL="521208" lvl="1" fontAlgn="auto">
              <a:spcAft>
                <a:spcPts val="0"/>
              </a:spcAft>
              <a:buClr>
                <a:schemeClr val="accent4"/>
              </a:buClr>
              <a:buFont typeface="Wingdings 2"/>
              <a:buChar char=""/>
              <a:defRPr/>
            </a:pPr>
            <a:endParaRPr lang="en-US" dirty="0" smtClean="0">
              <a:solidFill>
                <a:schemeClr val="tx1">
                  <a:tint val="85000"/>
                </a:schemeClr>
              </a:solidFill>
            </a:endParaRPr>
          </a:p>
          <a:p>
            <a:pPr marL="521208" lvl="1" fontAlgn="auto">
              <a:spcAft>
                <a:spcPts val="0"/>
              </a:spcAft>
              <a:buClr>
                <a:schemeClr val="bg2">
                  <a:lumMod val="50000"/>
                </a:schemeClr>
              </a:buClr>
              <a:buFont typeface="Courier New" pitchFamily="49" charset="0"/>
              <a:buChar char="o"/>
              <a:defRPr/>
            </a:pPr>
            <a:r>
              <a:rPr lang="en-US" sz="2400" dirty="0">
                <a:solidFill>
                  <a:schemeClr val="tx1"/>
                </a:solidFill>
              </a:rPr>
              <a:t>Each object has an access control list. This list shows all subjects who should have access to the object and what the access is.</a:t>
            </a:r>
          </a:p>
          <a:p>
            <a:pPr marL="521208" lvl="1" fontAlgn="auto">
              <a:spcAft>
                <a:spcPts val="0"/>
              </a:spcAft>
              <a:buClr>
                <a:schemeClr val="accent4"/>
              </a:buClr>
              <a:buFont typeface="Wingdings 2"/>
              <a:buChar char=""/>
              <a:defRPr/>
            </a:pPr>
            <a:endParaRPr lang="en-US" dirty="0">
              <a:solidFill>
                <a:schemeClr val="tx1">
                  <a:tint val="85000"/>
                </a:schemeClr>
              </a:solidFill>
            </a:endParaRPr>
          </a:p>
          <a:p>
            <a:pPr marL="274320" indent="-274320" fontAlgn="auto">
              <a:spcAft>
                <a:spcPts val="0"/>
              </a:spcAft>
              <a:buFont typeface="Monotype Sorts" pitchFamily="2" charset="2"/>
              <a:buNone/>
              <a:defRPr/>
            </a:pPr>
            <a:endParaRPr lang="en-US" sz="2000" dirty="0"/>
          </a:p>
          <a:p>
            <a:pPr fontAlgn="auto">
              <a:spcAft>
                <a:spcPts val="0"/>
              </a:spcAft>
              <a:defRPr/>
            </a:pPr>
            <a:r>
              <a:rPr lang="en-US" sz="2000" dirty="0"/>
              <a:t>	This technique is widely used in Distributed File Systems.</a:t>
            </a:r>
          </a:p>
        </p:txBody>
      </p:sp>
    </p:spTree>
    <p:extLst>
      <p:ext uri="{BB962C8B-B14F-4D97-AF65-F5344CB8AC3E}">
        <p14:creationId xmlns:p14="http://schemas.microsoft.com/office/powerpoint/2010/main" val="4074980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d. File </a:t>
            </a:r>
            <a:r>
              <a:rPr lang="en-US" dirty="0">
                <a:solidFill>
                  <a:schemeClr val="tx2">
                    <a:lumMod val="60000"/>
                    <a:lumOff val="40000"/>
                  </a:schemeClr>
                </a:solidFill>
              </a:rPr>
              <a:t>Protection Mechanisms</a:t>
            </a:r>
          </a:p>
        </p:txBody>
      </p:sp>
      <p:sp>
        <p:nvSpPr>
          <p:cNvPr id="52227" name="Rectangle 3"/>
          <p:cNvSpPr>
            <a:spLocks noGrp="1" noChangeArrowheads="1"/>
          </p:cNvSpPr>
          <p:nvPr>
            <p:ph idx="1"/>
          </p:nvPr>
        </p:nvSpPr>
        <p:spPr/>
        <p:txBody>
          <a:bodyPr/>
          <a:lstStyle/>
          <a:p>
            <a:r>
              <a:rPr lang="en-US" sz="2800" dirty="0" smtClean="0">
                <a:solidFill>
                  <a:srgbClr val="FF0000"/>
                </a:solidFill>
              </a:rPr>
              <a:t>Basic Forms of Protection</a:t>
            </a:r>
          </a:p>
          <a:p>
            <a:r>
              <a:rPr lang="en-US" sz="2800" dirty="0" smtClean="0">
                <a:solidFill>
                  <a:srgbClr val="FF0000"/>
                </a:solidFill>
              </a:rPr>
              <a:t>Single Permissions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Basic Forms of Protection</a:t>
            </a:r>
          </a:p>
        </p:txBody>
      </p:sp>
      <p:sp>
        <p:nvSpPr>
          <p:cNvPr id="53251" name="Rectangle 3"/>
          <p:cNvSpPr>
            <a:spLocks noGrp="1" noChangeArrowheads="1"/>
          </p:cNvSpPr>
          <p:nvPr>
            <p:ph idx="1"/>
          </p:nvPr>
        </p:nvSpPr>
        <p:spPr/>
        <p:txBody>
          <a:bodyPr/>
          <a:lstStyle/>
          <a:p>
            <a:r>
              <a:rPr lang="en-US" sz="2800" dirty="0" smtClean="0"/>
              <a:t>All-None Protection</a:t>
            </a:r>
          </a:p>
          <a:p>
            <a:pPr>
              <a:buFont typeface="Monotype Sorts" pitchFamily="2" charset="2"/>
              <a:buNone/>
            </a:pPr>
            <a:r>
              <a:rPr lang="en-US" sz="2000" dirty="0" smtClean="0"/>
              <a:t>	The principal protection was trust, combined with ignorance. </a:t>
            </a:r>
            <a:endParaRPr lang="en-US" sz="2800" dirty="0" smtClean="0"/>
          </a:p>
          <a:p>
            <a:r>
              <a:rPr lang="en-US" sz="2800" dirty="0" smtClean="0"/>
              <a:t>Group Protection</a:t>
            </a:r>
          </a:p>
          <a:p>
            <a:pPr>
              <a:buFont typeface="Monotype Sorts" pitchFamily="2" charset="2"/>
              <a:buNone/>
            </a:pPr>
            <a:r>
              <a:rPr lang="en-US" sz="2000" dirty="0" smtClean="0"/>
              <a:t>	Users in the same group have the same right for objects.</a:t>
            </a:r>
            <a:endParaRPr lang="en-US" sz="2800"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Single Permissions</a:t>
            </a:r>
          </a:p>
        </p:txBody>
      </p:sp>
      <p:sp>
        <p:nvSpPr>
          <p:cNvPr id="54275" name="Rectangle 3"/>
          <p:cNvSpPr>
            <a:spLocks noGrp="1" noChangeArrowheads="1"/>
          </p:cNvSpPr>
          <p:nvPr>
            <p:ph idx="1"/>
          </p:nvPr>
        </p:nvSpPr>
        <p:spPr/>
        <p:txBody>
          <a:bodyPr/>
          <a:lstStyle/>
          <a:p>
            <a:r>
              <a:rPr lang="en-US" sz="2800" dirty="0" smtClean="0"/>
              <a:t>Password or other token</a:t>
            </a:r>
          </a:p>
          <a:p>
            <a:pPr lvl="1"/>
            <a:r>
              <a:rPr lang="en-US" sz="2400" dirty="0" smtClean="0"/>
              <a:t>assign a password to a </a:t>
            </a:r>
            <a:r>
              <a:rPr lang="en-US" sz="2400" dirty="0" smtClean="0"/>
              <a:t>file</a:t>
            </a:r>
            <a:endParaRPr lang="en-US" sz="2400"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sz="4000" dirty="0" smtClean="0">
                <a:solidFill>
                  <a:schemeClr val="tx2">
                    <a:lumMod val="60000"/>
                    <a:lumOff val="40000"/>
                  </a:schemeClr>
                </a:solidFill>
              </a:rPr>
              <a:t>e. The </a:t>
            </a:r>
            <a:r>
              <a:rPr lang="en-US" sz="4000" dirty="0">
                <a:solidFill>
                  <a:schemeClr val="tx2">
                    <a:lumMod val="60000"/>
                    <a:lumOff val="40000"/>
                  </a:schemeClr>
                </a:solidFill>
              </a:rPr>
              <a:t>Authentication Process</a:t>
            </a:r>
          </a:p>
        </p:txBody>
      </p:sp>
      <p:sp>
        <p:nvSpPr>
          <p:cNvPr id="55299" name="Rectangle 3"/>
          <p:cNvSpPr>
            <a:spLocks noGrp="1" noChangeArrowheads="1"/>
          </p:cNvSpPr>
          <p:nvPr>
            <p:ph idx="1"/>
          </p:nvPr>
        </p:nvSpPr>
        <p:spPr/>
        <p:txBody>
          <a:bodyPr/>
          <a:lstStyle/>
          <a:p>
            <a:r>
              <a:rPr lang="en-US" sz="2800" dirty="0" smtClean="0"/>
              <a:t>Intentionally slow</a:t>
            </a:r>
          </a:p>
          <a:p>
            <a:pPr lvl="1"/>
            <a:r>
              <a:rPr lang="en-US" sz="2400" dirty="0" smtClean="0"/>
              <a:t>This makes attack infeasible</a:t>
            </a:r>
          </a:p>
          <a:p>
            <a:r>
              <a:rPr lang="en-US" sz="2800" dirty="0" smtClean="0"/>
              <a:t>Identify intruder from the normal user</a:t>
            </a:r>
          </a:p>
          <a:p>
            <a:pPr lvl="1"/>
            <a:r>
              <a:rPr lang="en-US" sz="2400" dirty="0" smtClean="0"/>
              <a:t>some who continuously fails to login may not be an authorized user.</a:t>
            </a:r>
          </a:p>
          <a:p>
            <a:pPr lvl="1"/>
            <a:r>
              <a:rPr lang="en-US" sz="2400" dirty="0" smtClean="0"/>
              <a:t>System disconnect a user after three to five failed logins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51</a:t>
            </a:fld>
            <a:r>
              <a:rPr lang="en-US" sz="1100" baseline="30000">
                <a:solidFill>
                  <a:schemeClr val="tx2"/>
                </a:solidFill>
              </a:rPr>
              <a:t>/11</a:t>
            </a:r>
          </a:p>
        </p:txBody>
      </p:sp>
    </p:spTree>
    <p:extLst>
      <p:ext uri="{BB962C8B-B14F-4D97-AF65-F5344CB8AC3E}">
        <p14:creationId xmlns:p14="http://schemas.microsoft.com/office/powerpoint/2010/main" val="33028985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9071061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5837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1C7DFBA-2799-449E-A40A-89FF2F077198}" type="slidenum">
              <a:rPr lang="ar-SA" sz="1100" baseline="30000">
                <a:solidFill>
                  <a:schemeClr val="tx2"/>
                </a:solidFill>
              </a:rPr>
              <a:pPr/>
              <a:t>53</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None/>
              <a:defRPr/>
            </a:pPr>
            <a:r>
              <a:rPr lang="en-US" sz="5400" b="1" cap="all" dirty="0">
                <a:ln w="500">
                  <a:solidFill>
                    <a:srgbClr val="B13F9A">
                      <a:shade val="20000"/>
                      <a:satMod val="120000"/>
                    </a:srgbClr>
                  </a:solidFill>
                </a:ln>
                <a:solidFill>
                  <a:srgbClr val="B13F9A">
                    <a:lumMod val="60000"/>
                    <a:lumOff val="40000"/>
                  </a:srgbClr>
                </a:solidFill>
              </a:rPr>
              <a:t>Lecture # </a:t>
            </a:r>
            <a:r>
              <a:rPr lang="en-US" sz="5400" b="1" cap="all" dirty="0" smtClean="0">
                <a:ln w="500">
                  <a:solidFill>
                    <a:srgbClr val="B13F9A">
                      <a:shade val="20000"/>
                      <a:satMod val="120000"/>
                    </a:srgbClr>
                  </a:solidFill>
                </a:ln>
                <a:solidFill>
                  <a:srgbClr val="B13F9A">
                    <a:lumMod val="60000"/>
                    <a:lumOff val="40000"/>
                  </a:srgbClr>
                </a:solidFill>
              </a:rPr>
              <a:t>9</a:t>
            </a: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dirty="0" smtClean="0">
                <a:solidFill>
                  <a:schemeClr val="tx2">
                    <a:lumMod val="60000"/>
                    <a:lumOff val="40000"/>
                  </a:schemeClr>
                </a:solidFill>
              </a:rPr>
              <a:t>Operating </a:t>
            </a:r>
            <a:r>
              <a:rPr lang="en-US" sz="4400" b="1" dirty="0">
                <a:solidFill>
                  <a:schemeClr val="tx2">
                    <a:lumMod val="60000"/>
                    <a:lumOff val="40000"/>
                  </a:schemeClr>
                </a:solidFill>
              </a:rPr>
              <a:t>Systems Services</a:t>
            </a:r>
            <a:endParaRPr lang="en-US" sz="4400" b="1" cap="all" dirty="0" smtClean="0">
              <a:ln w="500">
                <a:solidFill>
                  <a:srgbClr val="B13F9A">
                    <a:shade val="20000"/>
                    <a:satMod val="120000"/>
                  </a:srgbClr>
                </a:solidFill>
              </a:ln>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Operating System</a:t>
            </a:r>
            <a:endParaRPr lang="en-US" dirty="0"/>
          </a:p>
        </p:txBody>
      </p:sp>
      <p:sp>
        <p:nvSpPr>
          <p:cNvPr id="3" name="Content Placeholder 2"/>
          <p:cNvSpPr>
            <a:spLocks noGrp="1"/>
          </p:cNvSpPr>
          <p:nvPr>
            <p:ph idx="1"/>
          </p:nvPr>
        </p:nvSpPr>
        <p:spPr/>
        <p:txBody>
          <a:bodyPr>
            <a:normAutofit/>
          </a:bodyPr>
          <a:lstStyle/>
          <a:p>
            <a:pPr marL="274320" indent="-274320" fontAlgn="auto">
              <a:spcAft>
                <a:spcPts val="0"/>
              </a:spcAft>
              <a:buFont typeface="Wingdings 2"/>
              <a:buChar char=""/>
              <a:defRPr/>
            </a:pPr>
            <a:r>
              <a:rPr lang="en-US" dirty="0"/>
              <a:t>An Operating System (OS) is the software that manages the sharing of the resources of a computer. An operating system processes system data and user input, and responds by allocating and managing tasks and internal system resources as a service to users and programs of the system</a:t>
            </a:r>
            <a:r>
              <a:rPr lang="en-US" b="1" dirty="0">
                <a:solidFill>
                  <a:schemeClr val="bg2">
                    <a:lumMod val="25000"/>
                  </a:schemeClr>
                </a:solidFill>
              </a:rPr>
              <a:t>. </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533400" y="381000"/>
            <a:ext cx="7772400" cy="1143000"/>
          </a:xfrm>
        </p:spPr>
        <p:txBody>
          <a:bodyPr/>
          <a:lstStyle/>
          <a:p>
            <a:pPr fontAlgn="auto">
              <a:spcAft>
                <a:spcPts val="0"/>
              </a:spcAft>
              <a:defRPr/>
            </a:pPr>
            <a:r>
              <a:rPr lang="en-US" dirty="0" smtClean="0">
                <a:solidFill>
                  <a:schemeClr val="tx2">
                    <a:lumMod val="60000"/>
                    <a:lumOff val="40000"/>
                  </a:schemeClr>
                </a:solidFill>
                <a:ea typeface="ＭＳ Ｐゴシック" pitchFamily="5" charset="-128"/>
              </a:rPr>
              <a:t>Services</a:t>
            </a:r>
          </a:p>
        </p:txBody>
      </p:sp>
      <p:sp>
        <p:nvSpPr>
          <p:cNvPr id="54275" name="Rectangle 3"/>
          <p:cNvSpPr>
            <a:spLocks noGrp="1" noChangeArrowheads="1"/>
          </p:cNvSpPr>
          <p:nvPr>
            <p:ph idx="1"/>
          </p:nvPr>
        </p:nvSpPr>
        <p:spPr>
          <a:xfrm>
            <a:off x="381000" y="1676400"/>
            <a:ext cx="7772400" cy="4114800"/>
          </a:xfrm>
        </p:spPr>
        <p:txBody>
          <a:bodyPr>
            <a:normAutofit/>
          </a:bodyPr>
          <a:lstStyle/>
          <a:p>
            <a:pPr marL="514350" indent="-514350" fontAlgn="auto">
              <a:lnSpc>
                <a:spcPct val="90000"/>
              </a:lnSpc>
              <a:spcAft>
                <a:spcPts val="0"/>
              </a:spcAft>
              <a:buFont typeface="+mj-lt"/>
              <a:buAutoNum type="arabicPeriod"/>
              <a:defRPr/>
            </a:pPr>
            <a:r>
              <a:rPr lang="en-US" sz="2800" dirty="0" smtClean="0">
                <a:ea typeface="ＭＳ Ｐゴシック" pitchFamily="5" charset="-128"/>
              </a:rPr>
              <a:t>User interface</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Program execution: Processes</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Resource allocation</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I/O operations</a:t>
            </a:r>
          </a:p>
          <a:p>
            <a:pPr marL="274320" indent="-274320" fontAlgn="auto">
              <a:lnSpc>
                <a:spcPct val="90000"/>
              </a:lnSpc>
              <a:spcAft>
                <a:spcPts val="0"/>
              </a:spcAft>
              <a:buFont typeface="Wingdings 2"/>
              <a:buChar char=""/>
              <a:defRPr/>
            </a:pPr>
            <a:endParaRPr lang="en-US" sz="2800" dirty="0" smtClean="0">
              <a:ea typeface="ＭＳ Ｐゴシック" pitchFamily="5" charset="-128"/>
            </a:endParaRPr>
          </a:p>
          <a:p>
            <a:pPr marL="274320" indent="-274320" fontAlgn="auto">
              <a:lnSpc>
                <a:spcPct val="90000"/>
              </a:lnSpc>
              <a:spcAft>
                <a:spcPts val="0"/>
              </a:spcAft>
              <a:buFont typeface="Wingdings 2"/>
              <a:buChar char=""/>
              <a:defRPr/>
            </a:pPr>
            <a:endParaRPr lang="en-US" sz="2800" dirty="0" smtClean="0">
              <a:ea typeface="ＭＳ Ｐゴシック" pitchFamily="5" charset="-128"/>
            </a:endParaRPr>
          </a:p>
        </p:txBody>
      </p:sp>
      <p:sp>
        <p:nvSpPr>
          <p:cNvPr id="6042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78D6DFB-CF11-4A23-BC0A-60EC73CDAF63}" type="slidenum">
              <a:rPr lang="en-US" sz="1400">
                <a:ea typeface="ＭＳ Ｐゴシック"/>
                <a:cs typeface="ＭＳ Ｐゴシック"/>
              </a:rPr>
              <a:pPr/>
              <a:t>55</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60000"/>
                    <a:lumOff val="40000"/>
                  </a:schemeClr>
                </a:solidFill>
                <a:ea typeface="ＭＳ Ｐゴシック" pitchFamily="5" charset="-128"/>
              </a:rPr>
              <a:t>Services cont.</a:t>
            </a:r>
            <a:endParaRPr lang="ar-SA" dirty="0"/>
          </a:p>
        </p:txBody>
      </p:sp>
      <p:sp>
        <p:nvSpPr>
          <p:cNvPr id="3" name="Content Placeholder 2"/>
          <p:cNvSpPr>
            <a:spLocks noGrp="1"/>
          </p:cNvSpPr>
          <p:nvPr>
            <p:ph idx="1"/>
          </p:nvPr>
        </p:nvSpPr>
        <p:spPr/>
        <p:txBody>
          <a:bodyPr/>
          <a:lstStyle/>
          <a:p>
            <a:pPr marL="514350" indent="-514350" fontAlgn="auto">
              <a:lnSpc>
                <a:spcPct val="90000"/>
              </a:lnSpc>
              <a:spcAft>
                <a:spcPts val="0"/>
              </a:spcAft>
              <a:buFont typeface="+mj-lt"/>
              <a:buAutoNum type="arabicPeriod"/>
              <a:defRPr/>
            </a:pPr>
            <a:r>
              <a:rPr lang="en-US" sz="2400" dirty="0">
                <a:ea typeface="ＭＳ Ｐゴシック" pitchFamily="5" charset="-128"/>
              </a:rPr>
              <a:t>File-system manipulation</a:t>
            </a:r>
          </a:p>
          <a:p>
            <a:pPr marL="514350" indent="-514350" fontAlgn="auto">
              <a:lnSpc>
                <a:spcPct val="90000"/>
              </a:lnSpc>
              <a:spcAft>
                <a:spcPts val="0"/>
              </a:spcAft>
              <a:buFont typeface="+mj-lt"/>
              <a:buAutoNum type="arabicPeriod"/>
              <a:defRPr/>
            </a:pPr>
            <a:r>
              <a:rPr lang="en-US" sz="2400" dirty="0">
                <a:ea typeface="ＭＳ Ｐゴシック" pitchFamily="5" charset="-128"/>
              </a:rPr>
              <a:t>Communications</a:t>
            </a:r>
          </a:p>
          <a:p>
            <a:pPr marL="514350" indent="-514350" fontAlgn="auto">
              <a:lnSpc>
                <a:spcPct val="90000"/>
              </a:lnSpc>
              <a:spcAft>
                <a:spcPts val="0"/>
              </a:spcAft>
              <a:buFont typeface="+mj-lt"/>
              <a:buAutoNum type="arabicPeriod"/>
              <a:defRPr/>
            </a:pPr>
            <a:r>
              <a:rPr lang="en-US" sz="2400" dirty="0">
                <a:ea typeface="ＭＳ Ｐゴシック" pitchFamily="5" charset="-128"/>
              </a:rPr>
              <a:t>Protection &amp; security</a:t>
            </a:r>
          </a:p>
          <a:p>
            <a:pPr marL="514350" indent="-514350" fontAlgn="auto">
              <a:lnSpc>
                <a:spcPct val="90000"/>
              </a:lnSpc>
              <a:spcAft>
                <a:spcPts val="0"/>
              </a:spcAft>
              <a:buFont typeface="+mj-lt"/>
              <a:buAutoNum type="arabicPeriod"/>
              <a:defRPr/>
            </a:pPr>
            <a:r>
              <a:rPr lang="en-US" sz="2400" dirty="0">
                <a:ea typeface="ＭＳ Ｐゴシック" pitchFamily="5" charset="-128"/>
              </a:rPr>
              <a:t>Error detection</a:t>
            </a:r>
          </a:p>
          <a:p>
            <a:pPr marL="514350" indent="-514350" fontAlgn="auto">
              <a:lnSpc>
                <a:spcPct val="90000"/>
              </a:lnSpc>
              <a:spcAft>
                <a:spcPts val="0"/>
              </a:spcAft>
              <a:buFont typeface="+mj-lt"/>
              <a:buAutoNum type="arabicPeriod"/>
              <a:defRPr/>
            </a:pPr>
            <a:r>
              <a:rPr lang="en-US" sz="2400" dirty="0">
                <a:ea typeface="ＭＳ Ｐゴシック" pitchFamily="5" charset="-128"/>
              </a:rPr>
              <a:t>Accounting</a:t>
            </a:r>
          </a:p>
          <a:p>
            <a:endParaRPr lang="ar-SA" dirty="0"/>
          </a:p>
        </p:txBody>
      </p:sp>
    </p:spTree>
    <p:extLst>
      <p:ext uri="{BB962C8B-B14F-4D97-AF65-F5344CB8AC3E}">
        <p14:creationId xmlns:p14="http://schemas.microsoft.com/office/powerpoint/2010/main" val="31076492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pic>
        <p:nvPicPr>
          <p:cNvPr id="61443" name="Picture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1676400"/>
            <a:ext cx="5181600" cy="4419600"/>
          </a:xfr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685800" y="-152400"/>
            <a:ext cx="7772400" cy="1143000"/>
          </a:xfrm>
        </p:spPr>
        <p:txBody>
          <a:bodyPr/>
          <a:lstStyle/>
          <a:p>
            <a:pPr rtl="1" fontAlgn="auto">
              <a:spcAft>
                <a:spcPts val="0"/>
              </a:spcAft>
              <a:defRPr/>
            </a:pPr>
            <a:r>
              <a:rPr lang="en-US" dirty="0" smtClean="0">
                <a:solidFill>
                  <a:schemeClr val="tx2">
                    <a:lumMod val="60000"/>
                    <a:lumOff val="40000"/>
                  </a:schemeClr>
                </a:solidFill>
                <a:ea typeface="ＭＳ Ｐゴシック" pitchFamily="5" charset="-128"/>
              </a:rPr>
              <a:t>Services</a:t>
            </a:r>
          </a:p>
        </p:txBody>
      </p:sp>
      <p:sp>
        <p:nvSpPr>
          <p:cNvPr id="37891" name="Content Placeholder 2"/>
          <p:cNvSpPr>
            <a:spLocks noGrp="1"/>
          </p:cNvSpPr>
          <p:nvPr>
            <p:ph idx="1"/>
          </p:nvPr>
        </p:nvSpPr>
        <p:spPr>
          <a:xfrm>
            <a:off x="457200" y="1447800"/>
            <a:ext cx="7315200" cy="5105400"/>
          </a:xfrm>
        </p:spPr>
        <p:txBody>
          <a:bodyPr>
            <a:normAutofit/>
          </a:bodyPr>
          <a:lstStyle/>
          <a:p>
            <a:pPr marL="0" indent="0" fontAlgn="auto">
              <a:spcAft>
                <a:spcPts val="0"/>
              </a:spcAft>
              <a:buFont typeface="Wingdings 2"/>
              <a:buNone/>
              <a:defRPr/>
            </a:pPr>
            <a:r>
              <a:rPr lang="en-US" sz="2800" dirty="0" smtClean="0">
                <a:ea typeface="ＭＳ Ｐゴシック" pitchFamily="5" charset="-128"/>
              </a:rPr>
              <a:t>1. User Interface</a:t>
            </a:r>
          </a:p>
          <a:p>
            <a:pPr marL="521208" lvl="1" fontAlgn="auto">
              <a:spcAft>
                <a:spcPts val="0"/>
              </a:spcAft>
              <a:buClr>
                <a:schemeClr val="accent4"/>
              </a:buClr>
              <a:buFont typeface="Wingdings 2"/>
              <a:buChar char=""/>
              <a:defRPr/>
            </a:pPr>
            <a:r>
              <a:rPr lang="en-US" sz="2400" dirty="0" smtClean="0">
                <a:solidFill>
                  <a:srgbClr val="FF0000"/>
                </a:solidFill>
                <a:ea typeface="ＭＳ Ｐゴシック" pitchFamily="5" charset="-128"/>
              </a:rPr>
              <a:t>GUI</a:t>
            </a:r>
            <a:r>
              <a:rPr lang="en-US" sz="2400" dirty="0" smtClean="0">
                <a:solidFill>
                  <a:schemeClr val="tx1">
                    <a:tint val="85000"/>
                  </a:schemeClr>
                </a:solidFill>
                <a:ea typeface="ＭＳ Ｐゴシック" pitchFamily="5" charset="-128"/>
              </a:rPr>
              <a:t> and command line are the most common for general purpose operating systems</a:t>
            </a:r>
          </a:p>
          <a:p>
            <a:pPr marL="274320" indent="-274320" fontAlgn="auto">
              <a:spcAft>
                <a:spcPts val="0"/>
              </a:spcAft>
              <a:buFont typeface="Wingdings 2"/>
              <a:buChar char=""/>
              <a:defRPr/>
            </a:pPr>
            <a:endParaRPr lang="en-US" dirty="0" smtClean="0">
              <a:ea typeface="ＭＳ Ｐゴシック" pitchFamily="5" charset="-128"/>
            </a:endParaRPr>
          </a:p>
        </p:txBody>
      </p:sp>
      <p:sp>
        <p:nvSpPr>
          <p:cNvPr id="6246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0D9138E-707B-4EBB-8703-6BBDBAAB92BD}" type="slidenum">
              <a:rPr lang="en-US" sz="1400">
                <a:ea typeface="ＭＳ Ｐゴシック"/>
                <a:cs typeface="ＭＳ Ｐゴシック"/>
              </a:rPr>
              <a:pPr/>
              <a:t>58</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63491" name="Content Placeholder 2"/>
          <p:cNvSpPr>
            <a:spLocks noGrp="1"/>
          </p:cNvSpPr>
          <p:nvPr>
            <p:ph idx="1"/>
          </p:nvPr>
        </p:nvSpPr>
        <p:spPr/>
        <p:txBody>
          <a:bodyPr/>
          <a:lstStyle/>
          <a:p>
            <a:pPr marL="0" indent="0">
              <a:buFont typeface="Wingdings 2" pitchFamily="18" charset="2"/>
              <a:buNone/>
            </a:pPr>
            <a:r>
              <a:rPr lang="en-US" sz="2800" dirty="0" smtClean="0">
                <a:ea typeface="ＭＳ Ｐゴシック"/>
                <a:cs typeface="ＭＳ Ｐゴシック"/>
              </a:rPr>
              <a:t>2. Program execution</a:t>
            </a:r>
          </a:p>
          <a:p>
            <a:pPr lvl="1"/>
            <a:r>
              <a:rPr lang="en-US" sz="2400" dirty="0" smtClean="0">
                <a:ea typeface="ＭＳ Ｐゴシック"/>
                <a:cs typeface="ＭＳ Ｐゴシック"/>
              </a:rPr>
              <a:t>System must be able to load a machine language program into RAM memory and run that program</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spcAft>
                <a:spcPts val="0"/>
              </a:spcAft>
              <a:buFont typeface="Wingdings 2"/>
              <a:buNone/>
              <a:defRPr/>
            </a:pPr>
            <a:r>
              <a:rPr lang="en-US" sz="2800" dirty="0" smtClean="0">
                <a:ea typeface="ＭＳ Ｐゴシック" pitchFamily="5" charset="-128"/>
              </a:rPr>
              <a:t>3. Resource </a:t>
            </a:r>
            <a:r>
              <a:rPr lang="en-US" sz="2800" dirty="0">
                <a:ea typeface="ＭＳ Ｐゴシック" pitchFamily="5" charset="-128"/>
              </a:rPr>
              <a:t>allocation</a:t>
            </a:r>
          </a:p>
          <a:p>
            <a:pPr marL="521208" lvl="1" fontAlgn="auto">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Multiple processes or users: Need to share, allocate, and manage resources</a:t>
            </a:r>
          </a:p>
          <a:p>
            <a:pPr marL="521208" lvl="1" fontAlgn="auto">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Examples of types of resources: CPU cycles (time), main memory, disk files, I/O devices (printers, USB flash drives </a:t>
            </a:r>
            <a:r>
              <a:rPr lang="en-US" sz="2400" dirty="0" err="1">
                <a:solidFill>
                  <a:schemeClr val="tx1">
                    <a:tint val="85000"/>
                  </a:schemeClr>
                </a:solidFill>
                <a:ea typeface="ＭＳ Ｐゴシック" pitchFamily="5" charset="-128"/>
              </a:rPr>
              <a:t>etc</a:t>
            </a:r>
            <a:r>
              <a:rPr lang="en-US" sz="2400" dirty="0">
                <a:solidFill>
                  <a:schemeClr val="tx1">
                    <a:tint val="85000"/>
                  </a:schemeClr>
                </a:solidFill>
                <a:ea typeface="ＭＳ Ｐゴシック" pitchFamily="5" charset="-128"/>
              </a:rPr>
              <a:t>).</a:t>
            </a:r>
          </a:p>
          <a:p>
            <a:pPr marL="274320" indent="-274320" fontAlgn="auto">
              <a:spcAft>
                <a:spcPts val="0"/>
              </a:spcAft>
              <a:buFont typeface="Wingdings 2"/>
              <a:buChar char=""/>
              <a:defRPr/>
            </a:pPr>
            <a:endParaRPr lang="en-US" dirty="0"/>
          </a:p>
          <a:p>
            <a:pPr marL="274320" indent="-274320"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85800" y="-304800"/>
            <a:ext cx="7772400" cy="1143000"/>
          </a:xfrm>
        </p:spPr>
        <p:txBody>
          <a:bodyPr/>
          <a:lstStyle/>
          <a:p>
            <a:pPr fontAlgn="auto">
              <a:spcAft>
                <a:spcPts val="0"/>
              </a:spcAft>
              <a:defRPr/>
            </a:pPr>
            <a:endParaRPr lang="en-US" dirty="0" smtClean="0">
              <a:solidFill>
                <a:schemeClr val="tx2">
                  <a:lumMod val="60000"/>
                  <a:lumOff val="40000"/>
                </a:schemeClr>
              </a:solidFill>
              <a:ea typeface="ＭＳ Ｐゴシック" pitchFamily="5" charset="-128"/>
            </a:endParaRPr>
          </a:p>
        </p:txBody>
      </p:sp>
      <p:sp>
        <p:nvSpPr>
          <p:cNvPr id="39939" name="Content Placeholder 2"/>
          <p:cNvSpPr>
            <a:spLocks noGrp="1"/>
          </p:cNvSpPr>
          <p:nvPr>
            <p:ph idx="1"/>
          </p:nvPr>
        </p:nvSpPr>
        <p:spPr>
          <a:xfrm>
            <a:off x="685800" y="1143000"/>
            <a:ext cx="7772400" cy="4114800"/>
          </a:xfrm>
        </p:spPr>
        <p:txBody>
          <a:bodyPr>
            <a:normAutofit/>
          </a:bodyPr>
          <a:lstStyle/>
          <a:p>
            <a:pPr marL="0" indent="0" fontAlgn="auto">
              <a:spcAft>
                <a:spcPts val="0"/>
              </a:spcAft>
              <a:buFont typeface="Wingdings 2"/>
              <a:buNone/>
              <a:defRPr/>
            </a:pPr>
            <a:r>
              <a:rPr lang="en-US" dirty="0" smtClean="0">
                <a:ea typeface="ＭＳ Ｐゴシック" pitchFamily="5" charset="-128"/>
              </a:rPr>
              <a:t>4. I/O operations</a:t>
            </a:r>
          </a:p>
          <a:p>
            <a:pPr marL="521208" lvl="1" fontAlgn="auto">
              <a:spcAft>
                <a:spcPts val="0"/>
              </a:spcAft>
              <a:buClr>
                <a:schemeClr val="accent4"/>
              </a:buClr>
              <a:buFont typeface="Wingdings 2"/>
              <a:buChar char=""/>
              <a:defRPr/>
            </a:pPr>
            <a:r>
              <a:rPr lang="en-US" dirty="0" smtClean="0">
                <a:solidFill>
                  <a:schemeClr val="tx1">
                    <a:tint val="85000"/>
                  </a:schemeClr>
                </a:solidFill>
                <a:ea typeface="ＭＳ Ｐゴシック" pitchFamily="5" charset="-128"/>
              </a:rPr>
              <a:t>All I/O that a program does is typically carried out by the O/S</a:t>
            </a:r>
          </a:p>
          <a:p>
            <a:pPr marL="521208" lvl="1" fontAlgn="auto">
              <a:spcAft>
                <a:spcPts val="0"/>
              </a:spcAft>
              <a:buClr>
                <a:schemeClr val="accent4"/>
              </a:buClr>
              <a:buFont typeface="Wingdings 2"/>
              <a:buChar char=""/>
              <a:defRPr/>
            </a:pPr>
            <a:r>
              <a:rPr lang="en-US" dirty="0" smtClean="0">
                <a:solidFill>
                  <a:schemeClr val="tx1">
                    <a:tint val="85000"/>
                  </a:schemeClr>
                </a:solidFill>
                <a:ea typeface="ＭＳ Ｐゴシック" pitchFamily="5" charset="-128"/>
              </a:rPr>
              <a:t>This is for efficiency and protection</a:t>
            </a:r>
          </a:p>
          <a:p>
            <a:pPr marL="274320" indent="-274320" fontAlgn="auto">
              <a:spcAft>
                <a:spcPts val="0"/>
              </a:spcAft>
              <a:buFont typeface="Wingdings 2"/>
              <a:buChar char=""/>
              <a:defRPr/>
            </a:pPr>
            <a:endParaRPr lang="en-US" dirty="0" smtClean="0">
              <a:ea typeface="ＭＳ Ｐゴシック" pitchFamily="5" charset="-128"/>
            </a:endParaRPr>
          </a:p>
        </p:txBody>
      </p:sp>
      <p:sp>
        <p:nvSpPr>
          <p:cNvPr id="6554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496B4E5-455A-40B4-913D-CE0985DD343E}" type="slidenum">
              <a:rPr lang="en-US" sz="1400">
                <a:ea typeface="ＭＳ Ｐゴシック"/>
                <a:cs typeface="ＭＳ Ｐゴシック"/>
              </a:rPr>
              <a:pPr/>
              <a:t>61</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lnSpc>
                <a:spcPct val="90000"/>
              </a:lnSpc>
              <a:spcAft>
                <a:spcPts val="0"/>
              </a:spcAft>
              <a:buFont typeface="Wingdings 2"/>
              <a:buNone/>
              <a:defRPr/>
            </a:pPr>
            <a:r>
              <a:rPr lang="en-US" dirty="0" smtClean="0">
                <a:ea typeface="ＭＳ Ｐゴシック" pitchFamily="5" charset="-128"/>
              </a:rPr>
              <a:t>5. File-system </a:t>
            </a:r>
            <a:r>
              <a:rPr lang="en-US" dirty="0">
                <a:ea typeface="ＭＳ Ｐゴシック" pitchFamily="5" charset="-128"/>
              </a:rPr>
              <a:t>manipulation</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creating, reading, writing files &amp; directories</a:t>
            </a:r>
          </a:p>
          <a:p>
            <a:pPr marL="0" indent="0" fontAlgn="auto">
              <a:lnSpc>
                <a:spcPct val="90000"/>
              </a:lnSpc>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fontAlgn="auto">
              <a:lnSpc>
                <a:spcPct val="90000"/>
              </a:lnSpc>
              <a:spcAft>
                <a:spcPts val="0"/>
              </a:spcAft>
              <a:buFont typeface="Wingdings 2"/>
              <a:buNone/>
              <a:defRPr/>
            </a:pPr>
            <a:r>
              <a:rPr lang="en-US" dirty="0" smtClean="0">
                <a:ea typeface="ＭＳ Ｐゴシック" pitchFamily="5" charset="-128"/>
              </a:rPr>
              <a:t>6. </a:t>
            </a:r>
            <a:r>
              <a:rPr lang="en-US" dirty="0">
                <a:ea typeface="ＭＳ Ｐゴシック" pitchFamily="5" charset="-128"/>
              </a:rPr>
              <a:t>Communications</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Between processes on the same computer and between processes across different computers</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e.g., Shared memory &amp; message passing</a:t>
            </a:r>
          </a:p>
          <a:p>
            <a:pPr marL="274320" indent="-274320" fontAlgn="auto">
              <a:spcAft>
                <a:spcPts val="0"/>
              </a:spcAft>
              <a:buFont typeface="Wingdings 2"/>
              <a:buChar char=""/>
              <a:defRPr/>
            </a:pPr>
            <a:endParaRPr lang="en-US" dirty="0">
              <a:ea typeface="ＭＳ Ｐゴシック" pitchFamily="5" charset="-128"/>
            </a:endParaRPr>
          </a:p>
        </p:txBody>
      </p:sp>
    </p:spTree>
    <p:extLst>
      <p:ext uri="{BB962C8B-B14F-4D97-AF65-F5344CB8AC3E}">
        <p14:creationId xmlns:p14="http://schemas.microsoft.com/office/powerpoint/2010/main" val="26187364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533400" y="228600"/>
            <a:ext cx="7772400" cy="1143000"/>
          </a:xfrm>
        </p:spPr>
        <p:txBody>
          <a:bodyPr/>
          <a:lstStyle/>
          <a:p>
            <a:pPr fontAlgn="auto">
              <a:spcAft>
                <a:spcPts val="0"/>
              </a:spcAft>
              <a:defRPr/>
            </a:pPr>
            <a:endParaRPr lang="en-US" dirty="0" smtClean="0">
              <a:ea typeface="ＭＳ Ｐゴシック" pitchFamily="5" charset="-128"/>
            </a:endParaRPr>
          </a:p>
        </p:txBody>
      </p:sp>
      <p:sp>
        <p:nvSpPr>
          <p:cNvPr id="3" name="Content Placeholder 2"/>
          <p:cNvSpPr>
            <a:spLocks noGrp="1"/>
          </p:cNvSpPr>
          <p:nvPr>
            <p:ph idx="1"/>
          </p:nvPr>
        </p:nvSpPr>
        <p:spPr>
          <a:xfrm>
            <a:off x="381000" y="1524000"/>
            <a:ext cx="7696200" cy="3810000"/>
          </a:xfrm>
        </p:spPr>
        <p:txBody>
          <a:bodyPr/>
          <a:lstStyle/>
          <a:p>
            <a:pPr marL="0" indent="0">
              <a:lnSpc>
                <a:spcPct val="90000"/>
              </a:lnSpc>
              <a:buFont typeface="Wingdings 2" pitchFamily="18" charset="2"/>
              <a:buNone/>
            </a:pPr>
            <a:r>
              <a:rPr lang="en-US" sz="2800" dirty="0" smtClean="0">
                <a:ea typeface="ＭＳ Ｐゴシック"/>
                <a:cs typeface="ＭＳ Ｐゴシック"/>
              </a:rPr>
              <a:t>7.Protection &amp; security</a:t>
            </a:r>
          </a:p>
          <a:p>
            <a:pPr lvl="1">
              <a:lnSpc>
                <a:spcPct val="90000"/>
              </a:lnSpc>
            </a:pPr>
            <a:r>
              <a:rPr lang="en-US" sz="2400" dirty="0" smtClean="0">
                <a:ea typeface="ＭＳ Ｐゴシック"/>
                <a:cs typeface="ＭＳ Ｐゴシック"/>
              </a:rPr>
              <a:t>In multiuser systems, some people want to control access to their information</a:t>
            </a:r>
          </a:p>
          <a:p>
            <a:pPr lvl="1">
              <a:lnSpc>
                <a:spcPct val="90000"/>
              </a:lnSpc>
            </a:pPr>
            <a:r>
              <a:rPr lang="en-US" sz="2400" dirty="0" smtClean="0">
                <a:ea typeface="ＭＳ Ｐゴシック"/>
                <a:cs typeface="ＭＳ Ｐゴシック"/>
              </a:rPr>
              <a:t>Generally, “when several separate processes execute concurrently, it should not be possible for one process to interfere with others or with the operating system itself”.</a:t>
            </a:r>
          </a:p>
        </p:txBody>
      </p:sp>
      <p:sp>
        <p:nvSpPr>
          <p:cNvPr id="675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DC18A97-1206-44E1-AE16-C664D9E8F0F4}" type="slidenum">
              <a:rPr lang="en-US" sz="1400">
                <a:ea typeface="ＭＳ Ｐゴシック"/>
                <a:cs typeface="ＭＳ Ｐゴシック"/>
              </a:rPr>
              <a:pPr/>
              <a:t>64</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lnSpc>
                <a:spcPct val="90000"/>
              </a:lnSpc>
              <a:spcAft>
                <a:spcPts val="0"/>
              </a:spcAft>
              <a:buFont typeface="Wingdings 2"/>
              <a:buNone/>
              <a:defRPr/>
            </a:pPr>
            <a:r>
              <a:rPr lang="en-US" sz="2800" dirty="0" smtClean="0">
                <a:ea typeface="ＭＳ Ｐゴシック" pitchFamily="5" charset="-128"/>
              </a:rPr>
              <a:t>8.Error </a:t>
            </a:r>
            <a:r>
              <a:rPr lang="en-US" sz="2800" dirty="0">
                <a:ea typeface="ＭＳ Ｐゴシック" pitchFamily="5" charset="-128"/>
              </a:rPr>
              <a:t>detection</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“The operating system needs be constantly aware of possible errors” </a:t>
            </a:r>
            <a:r>
              <a:rPr lang="en-US" sz="2400" dirty="0" smtClean="0">
                <a:solidFill>
                  <a:schemeClr val="tx1">
                    <a:tint val="85000"/>
                  </a:schemeClr>
                </a:solidFill>
                <a:ea typeface="ＭＳ Ｐゴシック" pitchFamily="5" charset="-128"/>
              </a:rPr>
              <a:t>.</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Hardware </a:t>
            </a:r>
            <a:r>
              <a:rPr lang="en-US" sz="2400" dirty="0">
                <a:solidFill>
                  <a:schemeClr val="tx1">
                    <a:tint val="85000"/>
                  </a:schemeClr>
                </a:solidFill>
                <a:ea typeface="ＭＳ Ｐゴシック" pitchFamily="5" charset="-128"/>
              </a:rPr>
              <a:t>errors include: power, memory, device errors</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Software errors include: divide by 0, access of an illegal memory </a:t>
            </a:r>
            <a:r>
              <a:rPr lang="en-US" sz="2400" dirty="0" smtClean="0">
                <a:solidFill>
                  <a:schemeClr val="tx1">
                    <a:tint val="85000"/>
                  </a:schemeClr>
                </a:solidFill>
                <a:ea typeface="ＭＳ Ｐゴシック" pitchFamily="5" charset="-128"/>
              </a:rPr>
              <a:t>location</a:t>
            </a:r>
            <a:endParaRPr lang="en-US" sz="2400" dirty="0">
              <a:solidFill>
                <a:schemeClr val="tx1">
                  <a:tint val="85000"/>
                </a:schemeClr>
              </a:solidFill>
              <a:ea typeface="ＭＳ Ｐゴシック" pitchFamily="5"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fontAlgn="auto">
              <a:lnSpc>
                <a:spcPct val="90000"/>
              </a:lnSpc>
              <a:spcAft>
                <a:spcPts val="0"/>
              </a:spcAft>
              <a:buFont typeface="Wingdings 2"/>
              <a:buNone/>
              <a:defRPr/>
            </a:pPr>
            <a:r>
              <a:rPr lang="en-US" sz="2800" dirty="0">
                <a:ea typeface="ＭＳ Ｐゴシック" pitchFamily="5" charset="-128"/>
              </a:rPr>
              <a:t>9.Accounting</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Which processes/users use which resources and for how long?</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For statistics or for billing</a:t>
            </a:r>
          </a:p>
          <a:p>
            <a:pPr marL="274320" indent="-274320" fontAlgn="auto">
              <a:spcAft>
                <a:spcPts val="0"/>
              </a:spcAft>
              <a:buFont typeface="Wingdings 2"/>
              <a:buChar char=""/>
              <a:defRPr/>
            </a:pPr>
            <a:endParaRPr lang="en-US" dirty="0"/>
          </a:p>
          <a:p>
            <a:endParaRPr lang="ar-SA" dirty="0"/>
          </a:p>
        </p:txBody>
      </p:sp>
    </p:spTree>
    <p:extLst>
      <p:ext uri="{BB962C8B-B14F-4D97-AF65-F5344CB8AC3E}">
        <p14:creationId xmlns:p14="http://schemas.microsoft.com/office/powerpoint/2010/main" val="17731039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a:t>Reference</a:t>
            </a:r>
          </a:p>
        </p:txBody>
      </p:sp>
      <p:sp>
        <p:nvSpPr>
          <p:cNvPr id="69635" name="Rectangle 3"/>
          <p:cNvSpPr>
            <a:spLocks noGrp="1" noChangeArrowheads="1"/>
          </p:cNvSpPr>
          <p:nvPr>
            <p:ph idx="1"/>
          </p:nvPr>
        </p:nvSpPr>
        <p:spPr/>
        <p:txBody>
          <a:bodyPr/>
          <a:lstStyle/>
          <a:p>
            <a:r>
              <a:rPr lang="en-US" sz="2400" smtClean="0"/>
              <a:t>D. Denning, P. Denning, Certification of Programs for Secure Information Flow, </a:t>
            </a:r>
            <a:r>
              <a:rPr lang="en-US" sz="2400" i="1" smtClean="0"/>
              <a:t>CommACM, </a:t>
            </a:r>
            <a:r>
              <a:rPr lang="en-US" sz="2400" smtClean="0"/>
              <a:t>V20 N7, Jul 1977, pp. 504-513</a:t>
            </a:r>
            <a:endParaRPr lang="en-US" sz="2400" i="1" smtClean="0"/>
          </a:p>
          <a:p>
            <a:r>
              <a:rPr lang="en-US" sz="2400" smtClean="0"/>
              <a:t>J. Linn, Practical Authentication for Distributed Computing, </a:t>
            </a:r>
            <a:r>
              <a:rPr lang="en-US" sz="2400" i="1" smtClean="0"/>
              <a:t>Proc IEEE symp Security &amp; Privacy, </a:t>
            </a:r>
            <a:r>
              <a:rPr lang="en-US" sz="2400" smtClean="0"/>
              <a:t> IEEE Comp Soc Press 1990, pp. 31-40</a:t>
            </a:r>
          </a:p>
          <a:p>
            <a:r>
              <a:rPr lang="en-US" sz="2400" smtClean="0"/>
              <a:t>C. P. Pfleeger, Security in Computing, Prentice Hall, NJ, 1996</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68</a:t>
            </a:fld>
            <a:r>
              <a:rPr lang="en-US" sz="1100" baseline="30000">
                <a:solidFill>
                  <a:schemeClr val="tx2"/>
                </a:solidFill>
              </a:rPr>
              <a:t>/11</a:t>
            </a:r>
          </a:p>
        </p:txBody>
      </p:sp>
    </p:spTree>
    <p:extLst>
      <p:ext uri="{BB962C8B-B14F-4D97-AF65-F5344CB8AC3E}">
        <p14:creationId xmlns:p14="http://schemas.microsoft.com/office/powerpoint/2010/main" val="41334082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66593361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chemeClr val="tx2"/>
                </a:solidFill>
              </a:rPr>
              <a:pPr/>
              <a:t>70</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10</a:t>
            </a:r>
          </a:p>
        </p:txBody>
      </p:sp>
    </p:spTree>
    <p:extLst>
      <p:ext uri="{BB962C8B-B14F-4D97-AF65-F5344CB8AC3E}">
        <p14:creationId xmlns:p14="http://schemas.microsoft.com/office/powerpoint/2010/main" val="422677648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37962528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3074629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41884651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1451088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6130075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35450210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39103164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4099571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5776114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5794108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13403038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8806978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10974339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6858613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3969793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8976996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8053819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spTree>
    <p:extLst>
      <p:ext uri="{BB962C8B-B14F-4D97-AF65-F5344CB8AC3E}">
        <p14:creationId xmlns:p14="http://schemas.microsoft.com/office/powerpoint/2010/main" val="27890932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89</a:t>
            </a:fld>
            <a:r>
              <a:rPr lang="en-US" sz="1100" baseline="30000">
                <a:solidFill>
                  <a:schemeClr val="tx2"/>
                </a:solidFill>
              </a:rPr>
              <a:t>/11</a:t>
            </a:r>
          </a:p>
        </p:txBody>
      </p:sp>
    </p:spTree>
    <p:extLst>
      <p:ext uri="{BB962C8B-B14F-4D97-AF65-F5344CB8AC3E}">
        <p14:creationId xmlns:p14="http://schemas.microsoft.com/office/powerpoint/2010/main" val="5385022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Opulent</Template>
  <TotalTime>2212</TotalTime>
  <Words>2634</Words>
  <Application>Microsoft Office PowerPoint</Application>
  <PresentationFormat>On-screen Show (4:3)</PresentationFormat>
  <Paragraphs>436</Paragraphs>
  <Slides>89</Slides>
  <Notes>27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89</vt:i4>
      </vt:variant>
    </vt:vector>
  </HeadingPairs>
  <TitlesOfParts>
    <vt:vector size="91" baseType="lpstr">
      <vt:lpstr>Opulent</vt:lpstr>
      <vt:lpstr>Bitmap Image</vt:lpstr>
      <vt:lpstr>Computer Data Security &amp; Privacy</vt:lpstr>
      <vt:lpstr>PowerPoint Presentation</vt:lpstr>
      <vt:lpstr>Operating System</vt:lpstr>
      <vt:lpstr>PowerPoint Presentation</vt:lpstr>
      <vt:lpstr>Security in Operating System</vt:lpstr>
      <vt:lpstr> Breaches</vt:lpstr>
      <vt:lpstr>Threats</vt:lpstr>
      <vt:lpstr>Security Goals</vt:lpstr>
      <vt:lpstr>What Are We Protecting</vt:lpstr>
      <vt:lpstr>Security and Protection</vt:lpstr>
      <vt:lpstr>Mechanism vs. Policy</vt:lpstr>
      <vt:lpstr>Important Security Mechanisms</vt:lpstr>
      <vt:lpstr>Authentication</vt:lpstr>
      <vt:lpstr>2. Encryption</vt:lpstr>
      <vt:lpstr>3. Passwords</vt:lpstr>
      <vt:lpstr>Passwords</vt:lpstr>
      <vt:lpstr>Use of Passwords</vt:lpstr>
      <vt:lpstr>Securely Storing Passwords</vt:lpstr>
      <vt:lpstr>4. Data Access Control Mechanisms</vt:lpstr>
      <vt:lpstr>Data  Access Control </vt:lpstr>
      <vt:lpstr>Access Matrix</vt:lpstr>
      <vt:lpstr>Access Matrix Example</vt:lpstr>
      <vt:lpstr>Access Matrix</vt:lpstr>
      <vt:lpstr>Methods for Implementing Access Matrix</vt:lpstr>
      <vt:lpstr>4.1 Access Control Lists</vt:lpstr>
      <vt:lpstr>Access Control List Example</vt:lpstr>
      <vt:lpstr>4.2 Capabilities</vt:lpstr>
      <vt:lpstr>Capability Example</vt:lpstr>
      <vt:lpstr>Other Models of Access Control</vt:lpstr>
      <vt:lpstr>END SLIDE SHOW</vt:lpstr>
      <vt:lpstr>Computer Data Security &amp; Privacy</vt:lpstr>
      <vt:lpstr>Cont.</vt:lpstr>
      <vt:lpstr>Protection In General-Purpose OS</vt:lpstr>
      <vt:lpstr>a. Protected Objects and Methods</vt:lpstr>
      <vt:lpstr>Protected Objects</vt:lpstr>
      <vt:lpstr>Security Methods of Operating Systems</vt:lpstr>
      <vt:lpstr>b.  Protecting Memory and Addressing</vt:lpstr>
      <vt:lpstr>Fence</vt:lpstr>
      <vt:lpstr>II. Relocation</vt:lpstr>
      <vt:lpstr>III. Base/Bounds Registers</vt:lpstr>
      <vt:lpstr>IV. Tagged Architecture</vt:lpstr>
      <vt:lpstr>V. Segmentation</vt:lpstr>
      <vt:lpstr>VI. Paging</vt:lpstr>
      <vt:lpstr>c. Protecting Access to General Objects</vt:lpstr>
      <vt:lpstr>Directory</vt:lpstr>
      <vt:lpstr>Access Control List</vt:lpstr>
      <vt:lpstr>d. File Protection Mechanisms</vt:lpstr>
      <vt:lpstr>Basic Forms of Protection</vt:lpstr>
      <vt:lpstr>Single Permissions</vt:lpstr>
      <vt:lpstr>e. The Authentication Process</vt:lpstr>
      <vt:lpstr>END SLIDE SHOW</vt:lpstr>
      <vt:lpstr>Computer Data Security &amp; Privacy</vt:lpstr>
      <vt:lpstr>PowerPoint Presentation</vt:lpstr>
      <vt:lpstr>Operating System</vt:lpstr>
      <vt:lpstr>Services</vt:lpstr>
      <vt:lpstr>Services cont.</vt:lpstr>
      <vt:lpstr>PowerPoint Presentation</vt:lpstr>
      <vt:lpstr>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vt:lpstr>
      <vt:lpstr>END SLIDE SHOW</vt:lpstr>
      <vt:lpstr>Computer Data Security &amp; Privacy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SLIDE SHOW</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Protection in General-Purpose Operating Systems</dc:title>
  <dc:creator>Ming Li</dc:creator>
  <cp:lastModifiedBy>userr</cp:lastModifiedBy>
  <cp:revision>139</cp:revision>
  <cp:lastPrinted>1999-08-07T02:41:21Z</cp:lastPrinted>
  <dcterms:created xsi:type="dcterms:W3CDTF">1999-08-02T05:18:52Z</dcterms:created>
  <dcterms:modified xsi:type="dcterms:W3CDTF">2012-04-15T18:38:22Z</dcterms:modified>
</cp:coreProperties>
</file>