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notesMasterIdLst>
    <p:notesMasterId r:id="rId26"/>
  </p:notesMasterIdLst>
  <p:sldIdLst>
    <p:sldId id="257" r:id="rId3"/>
    <p:sldId id="258" r:id="rId4"/>
    <p:sldId id="299" r:id="rId5"/>
    <p:sldId id="300" r:id="rId6"/>
    <p:sldId id="306" r:id="rId7"/>
    <p:sldId id="333" r:id="rId8"/>
    <p:sldId id="334" r:id="rId9"/>
    <p:sldId id="303" r:id="rId10"/>
    <p:sldId id="335" r:id="rId11"/>
    <p:sldId id="336" r:id="rId12"/>
    <p:sldId id="304" r:id="rId13"/>
    <p:sldId id="337" r:id="rId14"/>
    <p:sldId id="338" r:id="rId15"/>
    <p:sldId id="305" r:id="rId16"/>
    <p:sldId id="339" r:id="rId17"/>
    <p:sldId id="348" r:id="rId18"/>
    <p:sldId id="342" r:id="rId19"/>
    <p:sldId id="344" r:id="rId20"/>
    <p:sldId id="346" r:id="rId21"/>
    <p:sldId id="347" r:id="rId22"/>
    <p:sldId id="343" r:id="rId23"/>
    <p:sldId id="345" r:id="rId24"/>
    <p:sldId id="332" r:id="rId2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C242"/>
    <a:srgbClr val="77B38E"/>
    <a:srgbClr val="008000"/>
    <a:srgbClr val="EA0000"/>
    <a:srgbClr val="A62427"/>
    <a:srgbClr val="F7F991"/>
    <a:srgbClr val="E4F09A"/>
    <a:srgbClr val="CCECFF"/>
    <a:srgbClr val="CCFFCC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97" autoAdjust="0"/>
    <p:restoredTop sz="94640" autoAdjust="0"/>
  </p:normalViewPr>
  <p:slideViewPr>
    <p:cSldViewPr>
      <p:cViewPr>
        <p:scale>
          <a:sx n="66" d="100"/>
          <a:sy n="66" d="100"/>
        </p:scale>
        <p:origin x="-1506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216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3FD86DA-5FC4-420F-8C2A-7E20BC77C4F5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4B5E2CD-0AED-49ED-AFB7-63E9688D2A3E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11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5" name="مستطيل 4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6" name="مربع نص 5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6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5" name="مستطيل 4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6" name="مربع نص 5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215238" cy="1143000"/>
          </a:xfrm>
          <a:solidFill>
            <a:srgbClr val="FB7D54"/>
          </a:solidFill>
        </p:spPr>
        <p:txBody>
          <a:bodyPr/>
          <a:lstStyle>
            <a:lvl1pPr rtl="0">
              <a:defRPr/>
            </a:lvl1pPr>
          </a:lstStyle>
          <a:p>
            <a:r>
              <a:rPr lang="ar-SA" dirty="0" smtClean="0"/>
              <a:t>انقر لتحرير نمط العنوان الرئيسي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ln w="28575">
            <a:solidFill>
              <a:srgbClr val="03A4C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algn="l" rtl="0"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 algn="l" rtl="0"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 algn="l" rtl="0"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 algn="l" rtl="0"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 algn="l" rtl="0"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ar-SA" dirty="0" smtClean="0"/>
              <a:t>انقر لتحرير أنماط النص الرئيسي</a:t>
            </a:r>
          </a:p>
          <a:p>
            <a:pPr lvl="1"/>
            <a:r>
              <a:rPr lang="ar-SA" dirty="0" smtClean="0"/>
              <a:t>المستوى الثاني</a:t>
            </a:r>
          </a:p>
          <a:p>
            <a:pPr lvl="2"/>
            <a:r>
              <a:rPr lang="ar-SA" dirty="0" smtClean="0"/>
              <a:t>المستوى الثالث</a:t>
            </a:r>
          </a:p>
          <a:p>
            <a:pPr lvl="3"/>
            <a:r>
              <a:rPr lang="ar-SA" dirty="0" smtClean="0"/>
              <a:t>المستوى الرابع</a:t>
            </a:r>
          </a:p>
          <a:p>
            <a:pPr lvl="4"/>
            <a:r>
              <a:rPr lang="ar-SA" dirty="0" smtClean="0"/>
              <a:t>المستوى الخامس</a:t>
            </a:r>
            <a:endParaRPr lang="ar-SA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11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5" name="مستطيل 4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6" name="مربع نص 5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مجموعة 11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6" name="مستطيل 5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7" name="مربع نص 6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11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8" name="مستطيل 7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" name="مربع نص 8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11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4" name="مستطيل 3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5" name="مربع نص 4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1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3" name="مستطيل 2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4" name="مربع نص 3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DC022-90FF-4215-BA11-9B21F2C2F82B}" type="datetimeFigureOut">
              <a:rPr lang="ar-SA" smtClean="0"/>
              <a:pPr/>
              <a:t>20/05/1432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847FF-1369-4682-93CF-80688BD3AA9C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1785938" y="274638"/>
            <a:ext cx="7072312" cy="1143000"/>
          </a:xfrm>
          <a:prstGeom prst="rect">
            <a:avLst/>
          </a:prstGeom>
          <a:solidFill>
            <a:srgbClr val="FB7D54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57188" y="1600200"/>
            <a:ext cx="8501062" cy="4525963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30E3CC0-A6FA-4A41-9535-6DC45E87D52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sp>
        <p:nvSpPr>
          <p:cNvPr id="7" name="عنصر نائب للتاريخ 3"/>
          <p:cNvSpPr txBox="1">
            <a:spLocks/>
          </p:cNvSpPr>
          <p:nvPr/>
        </p:nvSpPr>
        <p:spPr>
          <a:xfrm>
            <a:off x="0" y="6356350"/>
            <a:ext cx="9144000" cy="50165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none"/>
        </p:style>
        <p:txBody>
          <a:bodyPr/>
          <a:lstStyle>
            <a:lvl1pPr>
              <a:defRPr sz="14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 smtClean="0">
                <a:latin typeface="+mn-lt"/>
                <a:cs typeface="+mn-cs"/>
              </a:rPr>
              <a:t>قسم الفيزياء- فيزياء عامة 2 -كلية التربية بالجبيل - جامعة الدمام     د .عايدة الصغير</a:t>
            </a:r>
            <a:endParaRPr lang="ar-SA" dirty="0">
              <a:latin typeface="+mn-lt"/>
              <a:cs typeface="+mn-cs"/>
            </a:endParaRPr>
          </a:p>
        </p:txBody>
      </p:sp>
      <p:pic>
        <p:nvPicPr>
          <p:cNvPr id="10" name="صورة 9" descr="224646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357938"/>
            <a:ext cx="1905000" cy="500062"/>
          </a:xfrm>
          <a:prstGeom prst="rect">
            <a:avLst/>
          </a:prstGeom>
          <a:ln w="31750" cmpd="thinThick">
            <a:solidFill>
              <a:schemeClr val="bg1">
                <a:lumMod val="50000"/>
              </a:schemeClr>
            </a:solidFill>
          </a:ln>
        </p:spPr>
      </p:pic>
      <p:pic>
        <p:nvPicPr>
          <p:cNvPr id="3081" name="Picture 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313" y="214313"/>
            <a:ext cx="14287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مجموعة 7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9" name="مستطيل 8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1" name="مربع نص 10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rgbClr val="EBF1DE"/>
          </a:solidFill>
          <a:latin typeface="+mj-lt"/>
          <a:ea typeface="+mj-ea"/>
          <a:cs typeface="Arial" pitchFamily="34" charset="0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28750" y="3929063"/>
            <a:ext cx="6400800" cy="1752600"/>
          </a:xfr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ar-SA" sz="6000" dirty="0" smtClean="0">
                <a:solidFill>
                  <a:schemeClr val="tx1"/>
                </a:solidFill>
                <a:cs typeface="+mj-cs"/>
              </a:rPr>
              <a:t>المحاضرة</a:t>
            </a:r>
            <a:r>
              <a:rPr lang="ar-SA" sz="6000" dirty="0" smtClean="0">
                <a:cs typeface="+mj-cs"/>
              </a:rPr>
              <a:t> </a:t>
            </a:r>
            <a:r>
              <a:rPr lang="ar-SA" sz="6000" dirty="0" smtClean="0">
                <a:solidFill>
                  <a:schemeClr val="tx1"/>
                </a:solidFill>
                <a:cs typeface="+mj-cs"/>
              </a:rPr>
              <a:t>الخامسة</a:t>
            </a:r>
          </a:p>
          <a:p>
            <a:pPr eaLnBrk="1" hangingPunct="1">
              <a:buFont typeface="Arial" charset="0"/>
              <a:buNone/>
              <a:defRPr/>
            </a:pPr>
            <a:endParaRPr lang="ar-SA" sz="60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785786" y="2214554"/>
            <a:ext cx="7772400" cy="147002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النظرية النسبية الخاصة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1643042" y="142852"/>
            <a:ext cx="7143800" cy="147002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 fontScale="92500" lnSpcReduction="10000"/>
          </a:bodyPr>
          <a:lstStyle/>
          <a:p>
            <a:r>
              <a:rPr lang="ar-EG" sz="3600" b="1" dirty="0" smtClean="0">
                <a:ea typeface="Times New Roman"/>
                <a:cs typeface="Simplified Arabic"/>
              </a:rPr>
              <a:t>. كمية الحركة وطاقة الحركة لجسيم </a:t>
            </a:r>
            <a:r>
              <a:rPr lang="ar-EG" sz="3600" b="1" smtClean="0">
                <a:ea typeface="Times New Roman"/>
                <a:cs typeface="Simplified Arabic"/>
              </a:rPr>
              <a:t>نسبوى</a:t>
            </a:r>
            <a:r>
              <a:rPr lang="en-US" sz="3600" b="1" smtClean="0"/>
              <a:t>                                                                                                                                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428596" y="2285992"/>
            <a:ext cx="8072494" cy="3970318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>
              <a:defRPr/>
            </a:pPr>
            <a:r>
              <a:rPr lang="ar-SA" sz="3600" b="1" dirty="0" smtClean="0">
                <a:cs typeface="+mj-cs"/>
              </a:rPr>
              <a:t>نفرض أن  </a:t>
            </a:r>
            <a:r>
              <a:rPr lang="en-US" sz="3600" b="1" dirty="0" smtClean="0">
                <a:cs typeface="+mj-cs"/>
              </a:rPr>
              <a:t>S</a:t>
            </a:r>
            <a:r>
              <a:rPr lang="ar-SA" sz="3600" b="1" dirty="0" smtClean="0">
                <a:cs typeface="+mj-cs"/>
              </a:rPr>
              <a:t> هو إطار إسناد ثابت </a:t>
            </a:r>
          </a:p>
          <a:p>
            <a:pPr>
              <a:defRPr/>
            </a:pPr>
            <a:r>
              <a:rPr lang="ar-SA" sz="3600" b="1" dirty="0" smtClean="0">
                <a:cs typeface="+mj-cs"/>
              </a:rPr>
              <a:t>ونفرض أن   </a:t>
            </a:r>
            <a:r>
              <a:rPr lang="en-US" sz="3600" b="1" dirty="0" smtClean="0">
                <a:cs typeface="+mj-cs"/>
              </a:rPr>
              <a:t>S’</a:t>
            </a:r>
            <a:r>
              <a:rPr lang="ar-SA" sz="3600" b="1" dirty="0" smtClean="0">
                <a:cs typeface="+mj-cs"/>
              </a:rPr>
              <a:t>  هو إطار إسناد متحرك بسرعة  </a:t>
            </a:r>
            <a:r>
              <a:rPr lang="en-US" sz="3600" b="1" dirty="0" smtClean="0"/>
              <a:t> v</a:t>
            </a:r>
            <a:r>
              <a:rPr lang="ar-SA" sz="3600" b="1" dirty="0" smtClean="0"/>
              <a:t>بالنسبة لـٍ </a:t>
            </a:r>
            <a:r>
              <a:rPr lang="en-US" sz="3600" b="1" dirty="0" smtClean="0"/>
              <a:t>S</a:t>
            </a:r>
            <a:r>
              <a:rPr lang="ar-SA" sz="3600" b="1" dirty="0" smtClean="0"/>
              <a:t>  </a:t>
            </a:r>
          </a:p>
          <a:p>
            <a:pPr>
              <a:defRPr/>
            </a:pPr>
            <a:r>
              <a:rPr lang="ar-SA" sz="3600" b="1" dirty="0" smtClean="0">
                <a:cs typeface="+mj-cs"/>
              </a:rPr>
              <a:t>نفرض أن جسما سرعته </a:t>
            </a:r>
            <a:r>
              <a:rPr lang="en-US" sz="3600" b="1" dirty="0" err="1" smtClean="0">
                <a:cs typeface="+mj-cs"/>
              </a:rPr>
              <a:t>U’x</a:t>
            </a:r>
            <a:endParaRPr lang="ar-SA" sz="3600" b="1" dirty="0" smtClean="0">
              <a:cs typeface="+mj-cs"/>
            </a:endParaRPr>
          </a:p>
          <a:p>
            <a:pPr>
              <a:defRPr/>
            </a:pPr>
            <a:r>
              <a:rPr lang="ar-SA" sz="3600" b="1" dirty="0" smtClean="0">
                <a:cs typeface="+mj-cs"/>
              </a:rPr>
              <a:t>مقاسا في الإطار  </a:t>
            </a:r>
            <a:r>
              <a:rPr lang="en-US" sz="3600" b="1" dirty="0" smtClean="0">
                <a:cs typeface="+mj-cs"/>
              </a:rPr>
              <a:t>S</a:t>
            </a:r>
            <a:r>
              <a:rPr lang="ar-SA" sz="3600" b="1" dirty="0" smtClean="0">
                <a:cs typeface="+mj-cs"/>
              </a:rPr>
              <a:t> حيث</a:t>
            </a:r>
          </a:p>
          <a:p>
            <a:pPr>
              <a:defRPr/>
            </a:pPr>
            <a:r>
              <a:rPr lang="ar-SA" sz="3600" b="1" dirty="0" smtClean="0">
                <a:cs typeface="+mj-cs"/>
              </a:rPr>
              <a:t> </a:t>
            </a:r>
            <a:r>
              <a:rPr lang="en-US" sz="3600" b="1" dirty="0" smtClean="0">
                <a:cs typeface="+mj-cs"/>
              </a:rPr>
              <a:t>      </a:t>
            </a:r>
            <a:endParaRPr lang="ar-SA" sz="3600" b="1" dirty="0" smtClean="0">
              <a:cs typeface="+mj-cs"/>
            </a:endParaRPr>
          </a:p>
          <a:p>
            <a:pPr>
              <a:defRPr/>
            </a:pPr>
            <a:endParaRPr lang="ar-SA" sz="3600" b="1" dirty="0">
              <a:cs typeface="+mj-cs"/>
            </a:endParaRPr>
          </a:p>
        </p:txBody>
      </p:sp>
      <p:sp>
        <p:nvSpPr>
          <p:cNvPr id="8" name="وسيلة شرح بيضاوية 7"/>
          <p:cNvSpPr/>
          <p:nvPr/>
        </p:nvSpPr>
        <p:spPr>
          <a:xfrm>
            <a:off x="5075392" y="930765"/>
            <a:ext cx="3974904" cy="1285884"/>
          </a:xfrm>
          <a:prstGeom prst="wedgeEllipse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 smtClean="0">
                <a:cs typeface="+mj-cs"/>
              </a:rPr>
              <a:t>فكرة الاستنتاج</a:t>
            </a:r>
            <a:endParaRPr lang="ar-SA" sz="4400" b="1" dirty="0"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643314"/>
            <a:ext cx="371477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5143512"/>
            <a:ext cx="2714644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57158" y="2285992"/>
            <a:ext cx="7572428" cy="39703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endParaRPr lang="ar-SA" sz="3600" b="1" dirty="0" smtClean="0">
              <a:cs typeface="+mj-cs"/>
            </a:endParaRPr>
          </a:p>
          <a:p>
            <a:pPr>
              <a:buFont typeface="Arial" pitchFamily="34" charset="0"/>
              <a:buChar char="•"/>
            </a:pPr>
            <a:endParaRPr lang="ar-SA" sz="3600" b="1" dirty="0" smtClean="0">
              <a:cs typeface="+mj-cs"/>
            </a:endParaRPr>
          </a:p>
          <a:p>
            <a:pPr>
              <a:buFont typeface="Arial" pitchFamily="34" charset="0"/>
              <a:buChar char="•"/>
            </a:pPr>
            <a:endParaRPr lang="ar-SA" sz="3600" b="1" dirty="0" smtClean="0">
              <a:cs typeface="+mj-cs"/>
            </a:endParaRPr>
          </a:p>
          <a:p>
            <a:pPr>
              <a:buFont typeface="Arial" pitchFamily="34" charset="0"/>
              <a:buChar char="•"/>
            </a:pPr>
            <a:endParaRPr lang="ar-SA" sz="3600" b="1" dirty="0" smtClean="0">
              <a:cs typeface="+mj-cs"/>
            </a:endParaRPr>
          </a:p>
          <a:p>
            <a:pPr>
              <a:buFont typeface="Arial" pitchFamily="34" charset="0"/>
              <a:buChar char="•"/>
            </a:pPr>
            <a:endParaRPr lang="ar-SA" sz="3600" b="1" dirty="0" smtClean="0">
              <a:cs typeface="+mj-cs"/>
            </a:endParaRPr>
          </a:p>
          <a:p>
            <a:pPr>
              <a:buFont typeface="Arial" pitchFamily="34" charset="0"/>
              <a:buChar char="•"/>
            </a:pPr>
            <a:endParaRPr lang="ar-SA" sz="3600" b="1" dirty="0" smtClean="0">
              <a:cs typeface="+mj-cs"/>
            </a:endParaRPr>
          </a:p>
          <a:p>
            <a:pPr>
              <a:buFont typeface="Arial" pitchFamily="34" charset="0"/>
              <a:buChar char="•"/>
            </a:pPr>
            <a:endParaRPr lang="ar-SA" sz="3600" b="1" dirty="0" smtClean="0">
              <a:cs typeface="+mj-cs"/>
            </a:endParaRPr>
          </a:p>
        </p:txBody>
      </p:sp>
      <p:sp>
        <p:nvSpPr>
          <p:cNvPr id="9" name="وسيلة شرح على شكل سحابة 8"/>
          <p:cNvSpPr/>
          <p:nvPr/>
        </p:nvSpPr>
        <p:spPr>
          <a:xfrm rot="228039">
            <a:off x="5192244" y="1627906"/>
            <a:ext cx="3865214" cy="121444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cs typeface="+mj-cs"/>
              </a:rPr>
              <a:t>الخطوات الرياضية</a:t>
            </a:r>
            <a:endParaRPr lang="ar-SA" sz="2800" b="1" dirty="0">
              <a:cs typeface="+mj-cs"/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2000200" y="142852"/>
            <a:ext cx="7143800" cy="147002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 fontScale="55000" lnSpcReduction="2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استنتاج معادلة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لورانتز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لتحويل السرعة</a:t>
            </a:r>
            <a:endParaRPr lang="en-US" sz="7200" b="1" dirty="0" smtClean="0">
              <a:latin typeface="+mj-lt"/>
              <a:ea typeface="+mj-ea"/>
              <a:cs typeface="+mj-cs"/>
            </a:endParaRPr>
          </a:p>
          <a:p>
            <a:r>
              <a:rPr lang="ar-SA" sz="3600" b="1" dirty="0" smtClean="0"/>
              <a:t>                   </a:t>
            </a:r>
            <a:r>
              <a:rPr lang="en-US" sz="3600" b="1" dirty="0" smtClean="0"/>
              <a:t>Equation</a:t>
            </a:r>
            <a:r>
              <a:rPr lang="ar-SA" sz="3600" b="1" dirty="0" smtClean="0"/>
              <a:t> </a:t>
            </a:r>
            <a:r>
              <a:rPr lang="en-US" sz="3600" b="1" dirty="0" smtClean="0"/>
              <a:t>The Lorentz Velocity Transformation</a:t>
            </a:r>
            <a:r>
              <a:rPr lang="ar-SA" sz="3600" b="1" dirty="0" smtClean="0"/>
              <a:t> </a:t>
            </a:r>
          </a:p>
          <a:p>
            <a:r>
              <a:rPr lang="en-US" sz="3600" b="1" dirty="0" smtClean="0"/>
              <a:t>                                                                                                                                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357430"/>
            <a:ext cx="2895615" cy="10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571876"/>
            <a:ext cx="6143668" cy="1271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4929198"/>
            <a:ext cx="328614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  <a:p>
            <a:pPr algn="r" rtl="1">
              <a:defRPr/>
            </a:pPr>
            <a:endParaRPr lang="ar-SA" sz="3900" b="1" dirty="0" smtClean="0">
              <a:solidFill>
                <a:schemeClr val="accent2">
                  <a:lumMod val="75000"/>
                </a:schemeClr>
              </a:solidFill>
              <a:cs typeface="+mj-cs"/>
            </a:endParaRPr>
          </a:p>
          <a:p>
            <a:pPr algn="r" rtl="1">
              <a:defRPr/>
            </a:pPr>
            <a:r>
              <a:rPr lang="ar-SA" sz="3900" b="1" dirty="0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نلاحظ أن مركبتا السرعة</a:t>
            </a:r>
          </a:p>
          <a:p>
            <a:pPr algn="r" rtl="1">
              <a:buNone/>
              <a:defRPr/>
            </a:pPr>
            <a:r>
              <a:rPr lang="ar-SA" sz="3900" b="1" dirty="0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 في اتجاه </a:t>
            </a:r>
            <a:r>
              <a:rPr lang="en-US" sz="3900" b="1" dirty="0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Y,Z</a:t>
            </a:r>
            <a:r>
              <a:rPr lang="ar-SA" sz="3900" b="1" dirty="0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  </a:t>
            </a:r>
            <a:r>
              <a:rPr lang="ar-SA" sz="3900" b="1" u="sng" dirty="0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لا يحتوى </a:t>
            </a:r>
            <a:r>
              <a:rPr lang="ar-SA" sz="3900" b="1" dirty="0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على </a:t>
            </a:r>
          </a:p>
          <a:p>
            <a:pPr algn="r" rtl="1">
              <a:buNone/>
              <a:defRPr/>
            </a:pPr>
            <a:r>
              <a:rPr lang="ar-SA" sz="3900" b="1" dirty="0" err="1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البارامتر</a:t>
            </a:r>
            <a:r>
              <a:rPr lang="ar-SA" sz="3900" b="1" dirty="0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 </a:t>
            </a:r>
            <a:r>
              <a:rPr lang="en-US" sz="3900" b="1" dirty="0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v</a:t>
            </a:r>
            <a:r>
              <a:rPr lang="ar-SA" sz="3900" b="1" dirty="0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  في البسط لان </a:t>
            </a:r>
          </a:p>
          <a:p>
            <a:pPr algn="r" rtl="1">
              <a:buNone/>
              <a:defRPr/>
            </a:pPr>
            <a:r>
              <a:rPr lang="ar-SA" sz="3900" b="1" dirty="0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السرعة النسبية في </a:t>
            </a:r>
            <a:r>
              <a:rPr lang="ar-SA" sz="3900" b="1" u="sng" dirty="0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اتجاه </a:t>
            </a:r>
            <a:r>
              <a:rPr lang="en-US" sz="3900" b="1" u="sng" dirty="0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X</a:t>
            </a:r>
            <a:r>
              <a:rPr lang="ar-SA" sz="3900" b="1" u="sng" dirty="0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 فقط     </a:t>
            </a: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2000200" y="142852"/>
            <a:ext cx="7143800" cy="147002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 fontScale="55000" lnSpcReduction="2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استنتاج معادلة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لورانتز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لتحويل السرعة</a:t>
            </a:r>
            <a:endParaRPr lang="en-US" sz="7200" b="1" dirty="0" smtClean="0">
              <a:latin typeface="+mj-lt"/>
              <a:ea typeface="+mj-ea"/>
              <a:cs typeface="+mj-cs"/>
            </a:endParaRPr>
          </a:p>
          <a:p>
            <a:r>
              <a:rPr lang="ar-SA" sz="3600" b="1" dirty="0" smtClean="0"/>
              <a:t>                   </a:t>
            </a:r>
            <a:r>
              <a:rPr lang="en-US" sz="3600" b="1" dirty="0" smtClean="0"/>
              <a:t>Equation</a:t>
            </a:r>
            <a:r>
              <a:rPr lang="ar-SA" sz="3600" b="1" dirty="0" smtClean="0"/>
              <a:t> </a:t>
            </a:r>
            <a:r>
              <a:rPr lang="en-US" sz="3600" b="1" dirty="0" smtClean="0"/>
              <a:t>The Lorentz Velocity Transformation</a:t>
            </a:r>
            <a:r>
              <a:rPr lang="ar-SA" sz="3600" b="1" dirty="0" smtClean="0"/>
              <a:t> </a:t>
            </a:r>
          </a:p>
          <a:p>
            <a:r>
              <a:rPr lang="en-US" sz="3600" b="1" dirty="0" smtClean="0"/>
              <a:t>                                                                                                                                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9" name="وسيلة شرح على شكل سحابة 8"/>
          <p:cNvSpPr/>
          <p:nvPr/>
        </p:nvSpPr>
        <p:spPr>
          <a:xfrm rot="880742">
            <a:off x="4848547" y="1370864"/>
            <a:ext cx="4210290" cy="1214446"/>
          </a:xfrm>
          <a:prstGeom prst="cloudCallo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cs typeface="+mj-cs"/>
              </a:rPr>
              <a:t>النتيجة النهائية</a:t>
            </a:r>
            <a:endParaRPr lang="ar-SA" sz="3200" b="1" dirty="0"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214554"/>
            <a:ext cx="314327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500438"/>
            <a:ext cx="314327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857760"/>
            <a:ext cx="3143272" cy="108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57158" y="2285992"/>
            <a:ext cx="8215370" cy="403187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3200" b="1" dirty="0" smtClean="0">
                <a:cs typeface="+mj-cs"/>
              </a:rPr>
              <a:t>عندما تكون كلآ من </a:t>
            </a:r>
            <a:r>
              <a:rPr lang="en-US" sz="3200" b="1" dirty="0" smtClean="0">
                <a:cs typeface="+mj-cs"/>
              </a:rPr>
              <a:t>v ,</a:t>
            </a:r>
            <a:r>
              <a:rPr lang="en-US" sz="3200" b="1" dirty="0" err="1" smtClean="0">
                <a:cs typeface="+mj-cs"/>
              </a:rPr>
              <a:t>Ux</a:t>
            </a:r>
            <a:r>
              <a:rPr lang="ar-SA" sz="3200" b="1" dirty="0" smtClean="0">
                <a:cs typeface="+mj-cs"/>
              </a:rPr>
              <a:t>  أقل بكثير من </a:t>
            </a:r>
            <a:r>
              <a:rPr lang="en-US" sz="3200" b="1" dirty="0" smtClean="0">
                <a:cs typeface="+mj-cs"/>
              </a:rPr>
              <a:t>c</a:t>
            </a:r>
            <a:r>
              <a:rPr lang="ar-SA" sz="3200" b="1" dirty="0" smtClean="0">
                <a:cs typeface="+mj-cs"/>
              </a:rPr>
              <a:t>  (الحالة غير </a:t>
            </a:r>
            <a:r>
              <a:rPr lang="ar-SA" sz="3200" b="1" dirty="0" err="1" smtClean="0">
                <a:cs typeface="+mj-cs"/>
              </a:rPr>
              <a:t>النسبوية</a:t>
            </a:r>
            <a:r>
              <a:rPr lang="ar-SA" sz="3200" b="1" dirty="0" smtClean="0">
                <a:cs typeface="+mj-cs"/>
              </a:rPr>
              <a:t> )يقترب مقام المعادلة من الواحد الصحيح </a:t>
            </a:r>
            <a:r>
              <a:rPr lang="ar-SA" sz="3200" b="1" dirty="0" err="1" smtClean="0">
                <a:cs typeface="+mj-cs"/>
              </a:rPr>
              <a:t>وبالتالى</a:t>
            </a:r>
            <a:r>
              <a:rPr lang="ar-SA" sz="3200" b="1" dirty="0" smtClean="0">
                <a:cs typeface="+mj-cs"/>
              </a:rPr>
              <a:t> تكون                       وهى معادلات تحويل السرعة </a:t>
            </a:r>
            <a:r>
              <a:rPr lang="ar-SA" sz="3200" b="1" dirty="0" err="1" smtClean="0">
                <a:cs typeface="+mj-cs"/>
              </a:rPr>
              <a:t>الجاليلية</a:t>
            </a:r>
            <a:r>
              <a:rPr lang="ar-SA" sz="3200" b="1" dirty="0" smtClean="0">
                <a:cs typeface="+mj-cs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ar-SA" sz="3200" b="1" dirty="0" err="1" smtClean="0">
                <a:cs typeface="+mj-cs"/>
              </a:rPr>
              <a:t>اما</a:t>
            </a:r>
            <a:r>
              <a:rPr lang="ar-SA" sz="3200" b="1" dirty="0" smtClean="0">
                <a:cs typeface="+mj-cs"/>
              </a:rPr>
              <a:t> عند النهاية الأخرى ,أي عندما  </a:t>
            </a:r>
            <a:r>
              <a:rPr lang="en-US" sz="3200" b="1" dirty="0" err="1" smtClean="0">
                <a:cs typeface="+mj-cs"/>
              </a:rPr>
              <a:t>Ux</a:t>
            </a:r>
            <a:r>
              <a:rPr lang="en-US" sz="3200" b="1" dirty="0" smtClean="0">
                <a:cs typeface="+mj-cs"/>
              </a:rPr>
              <a:t> = C</a:t>
            </a:r>
            <a:r>
              <a:rPr lang="ar-SA" sz="3200" b="1" dirty="0" smtClean="0">
                <a:cs typeface="+mj-cs"/>
              </a:rPr>
              <a:t>   تصبح المعادلة</a:t>
            </a:r>
          </a:p>
          <a:p>
            <a:r>
              <a:rPr lang="ar-SA" sz="3200" b="1" dirty="0" smtClean="0">
                <a:cs typeface="+mj-cs"/>
              </a:rPr>
              <a:t> </a:t>
            </a:r>
          </a:p>
          <a:p>
            <a:endParaRPr lang="ar-SA" sz="3200" b="1" dirty="0" smtClean="0">
              <a:cs typeface="+mj-cs"/>
            </a:endParaRPr>
          </a:p>
          <a:p>
            <a:endParaRPr lang="ar-SA" sz="3200" b="1" dirty="0" smtClean="0">
              <a:cs typeface="+mj-cs"/>
            </a:endParaRPr>
          </a:p>
          <a:p>
            <a:endParaRPr lang="ar-SA" sz="3200" b="1" dirty="0" smtClean="0">
              <a:cs typeface="+mj-cs"/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2000200" y="142852"/>
            <a:ext cx="7143800" cy="147002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 fontScale="55000" lnSpcReduction="2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استنتاج معادلة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لورانتز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لتحويل السرعة</a:t>
            </a:r>
            <a:endParaRPr lang="en-US" sz="7200" b="1" dirty="0" smtClean="0">
              <a:latin typeface="+mj-lt"/>
              <a:ea typeface="+mj-ea"/>
              <a:cs typeface="+mj-cs"/>
            </a:endParaRPr>
          </a:p>
          <a:p>
            <a:r>
              <a:rPr lang="ar-SA" sz="3600" b="1" dirty="0" smtClean="0"/>
              <a:t>                   </a:t>
            </a:r>
            <a:r>
              <a:rPr lang="en-US" sz="3600" b="1" dirty="0" smtClean="0"/>
              <a:t>Equation</a:t>
            </a:r>
            <a:r>
              <a:rPr lang="ar-SA" sz="3600" b="1" dirty="0" smtClean="0"/>
              <a:t> </a:t>
            </a:r>
            <a:r>
              <a:rPr lang="en-US" sz="3600" b="1" dirty="0" smtClean="0"/>
              <a:t>The Lorentz Velocity Transformation</a:t>
            </a:r>
            <a:r>
              <a:rPr lang="ar-SA" sz="3600" b="1" dirty="0" smtClean="0"/>
              <a:t> </a:t>
            </a:r>
          </a:p>
          <a:p>
            <a:r>
              <a:rPr lang="en-US" sz="3600" b="1" dirty="0" smtClean="0"/>
              <a:t>                                                                                                                                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7000892" y="1000108"/>
            <a:ext cx="1928826" cy="128588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600" b="1" dirty="0" smtClean="0">
                <a:solidFill>
                  <a:schemeClr val="tx1"/>
                </a:solidFill>
                <a:cs typeface="+mj-cs"/>
              </a:rPr>
              <a:t>استنتاجات</a:t>
            </a:r>
            <a:r>
              <a:rPr lang="ar-SA" sz="3200" b="1" dirty="0" smtClean="0">
                <a:solidFill>
                  <a:schemeClr val="tx1"/>
                </a:solidFill>
                <a:cs typeface="+mj-cs"/>
              </a:rPr>
              <a:t> </a:t>
            </a:r>
            <a:endParaRPr lang="ar-SA" sz="3200" b="1" dirty="0">
              <a:solidFill>
                <a:schemeClr val="tx1"/>
              </a:solidFill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3357562"/>
            <a:ext cx="200026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4572008"/>
            <a:ext cx="6357982" cy="1490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  <a:p>
            <a:pPr algn="r" rtl="1">
              <a:buNone/>
              <a:defRPr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                 1-  نستنتج مما سبق انه عندما يتحرك المشاهد بسرعة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C)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)بالنسبة لمشاهد في  </a:t>
            </a:r>
            <a:r>
              <a:rPr lang="ar-SA" b="1" dirty="0" err="1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ٍ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S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 تكون السرعة هي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C)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 أيضا بالنسبة لمشاهد في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S’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,</a:t>
            </a:r>
            <a:r>
              <a:rPr lang="ar-SA" b="1" dirty="0" smtClean="0">
                <a:solidFill>
                  <a:srgbClr val="FF0000"/>
                </a:solidFill>
                <a:cs typeface="+mj-cs"/>
              </a:rPr>
              <a:t>ولا تعتمد على الحركة </a:t>
            </a:r>
            <a:r>
              <a:rPr lang="ar-SA" b="1" dirty="0" err="1" smtClean="0">
                <a:solidFill>
                  <a:srgbClr val="FF0000"/>
                </a:solidFill>
                <a:cs typeface="+mj-cs"/>
              </a:rPr>
              <a:t>النسبوية</a:t>
            </a:r>
            <a:r>
              <a:rPr lang="ar-SA" b="1" dirty="0" smtClean="0">
                <a:solidFill>
                  <a:srgbClr val="FF0000"/>
                </a:solidFill>
                <a:cs typeface="+mj-cs"/>
              </a:rPr>
              <a:t> بين </a:t>
            </a:r>
            <a:r>
              <a:rPr lang="en-US" b="1" dirty="0" smtClean="0">
                <a:solidFill>
                  <a:srgbClr val="FF0000"/>
                </a:solidFill>
                <a:cs typeface="+mj-cs"/>
              </a:rPr>
              <a:t>S </a:t>
            </a:r>
            <a:r>
              <a:rPr lang="ar-SA" b="1" dirty="0" smtClean="0">
                <a:solidFill>
                  <a:srgbClr val="FF0000"/>
                </a:solidFill>
                <a:cs typeface="+mj-cs"/>
              </a:rPr>
              <a:t>و</a:t>
            </a:r>
            <a:r>
              <a:rPr lang="en-US" b="1" dirty="0" smtClean="0">
                <a:solidFill>
                  <a:srgbClr val="FF0000"/>
                </a:solidFill>
                <a:cs typeface="+mj-cs"/>
              </a:rPr>
              <a:t> S’</a:t>
            </a:r>
            <a:r>
              <a:rPr lang="ar-SA" b="1" dirty="0" smtClean="0">
                <a:solidFill>
                  <a:schemeClr val="tx1"/>
                </a:solidFill>
                <a:cs typeface="+mj-cs"/>
              </a:rPr>
              <a:t>. نلاحظ أن هذه النتيجة تتفق مع فرض اينشتين الثاني.</a:t>
            </a:r>
          </a:p>
          <a:p>
            <a:pPr algn="r" rtl="1">
              <a:buNone/>
              <a:defRPr/>
            </a:pPr>
            <a:r>
              <a:rPr lang="ar-SA" b="1" dirty="0" smtClean="0">
                <a:solidFill>
                  <a:schemeClr val="tx1"/>
                </a:solidFill>
                <a:cs typeface="+mj-cs"/>
              </a:rPr>
              <a:t>   2- علاوة على ذلك فإن سرعة المشاهد </a:t>
            </a:r>
          </a:p>
          <a:p>
            <a:pPr algn="r" rtl="1">
              <a:buNone/>
              <a:defRPr/>
            </a:pPr>
            <a:r>
              <a:rPr lang="ar-SA" b="1" dirty="0" smtClean="0">
                <a:solidFill>
                  <a:schemeClr val="tx1"/>
                </a:solidFill>
                <a:cs typeface="+mj-cs"/>
              </a:rPr>
              <a:t>        لا تزيد عن </a:t>
            </a:r>
            <a:r>
              <a:rPr lang="en-US" b="1" dirty="0" smtClean="0">
                <a:solidFill>
                  <a:schemeClr val="tx1"/>
                </a:solidFill>
                <a:cs typeface="+mj-cs"/>
              </a:rPr>
              <a:t>C</a:t>
            </a:r>
            <a:r>
              <a:rPr lang="ar-SA" b="1" dirty="0" smtClean="0">
                <a:solidFill>
                  <a:schemeClr val="tx1"/>
                </a:solidFill>
                <a:cs typeface="+mj-cs"/>
              </a:rPr>
              <a:t> نهائيا</a:t>
            </a: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2000200" y="142852"/>
            <a:ext cx="7143800" cy="147002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 fontScale="55000" lnSpcReduction="2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استنتاج معادلة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لورانتز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لتحويل السرعة</a:t>
            </a:r>
            <a:endParaRPr lang="en-US" sz="7200" b="1" dirty="0" smtClean="0">
              <a:latin typeface="+mj-lt"/>
              <a:ea typeface="+mj-ea"/>
              <a:cs typeface="+mj-cs"/>
            </a:endParaRPr>
          </a:p>
          <a:p>
            <a:r>
              <a:rPr lang="ar-SA" sz="3600" b="1" dirty="0" smtClean="0"/>
              <a:t>                   </a:t>
            </a:r>
            <a:r>
              <a:rPr lang="en-US" sz="3600" b="1" dirty="0" smtClean="0"/>
              <a:t>Equation</a:t>
            </a:r>
            <a:r>
              <a:rPr lang="ar-SA" sz="3600" b="1" dirty="0" smtClean="0"/>
              <a:t> </a:t>
            </a:r>
            <a:r>
              <a:rPr lang="en-US" sz="3600" b="1" dirty="0" smtClean="0"/>
              <a:t>The Lorentz Velocity Transformation</a:t>
            </a:r>
            <a:r>
              <a:rPr lang="ar-SA" sz="3600" b="1" dirty="0" smtClean="0"/>
              <a:t> </a:t>
            </a:r>
          </a:p>
          <a:p>
            <a:r>
              <a:rPr lang="en-US" sz="3600" b="1" dirty="0" smtClean="0"/>
              <a:t>                                                                                                                                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9" name="وسيلة شرح على شكل سحابة 8"/>
          <p:cNvSpPr/>
          <p:nvPr/>
        </p:nvSpPr>
        <p:spPr>
          <a:xfrm rot="880742">
            <a:off x="4848548" y="1227989"/>
            <a:ext cx="4210290" cy="1214446"/>
          </a:xfrm>
          <a:prstGeom prst="cloudCallo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cs typeface="+mj-cs"/>
              </a:rPr>
              <a:t>نتيجة هامة </a:t>
            </a:r>
            <a:endParaRPr lang="ar-SA" sz="3200" b="1" dirty="0">
              <a:cs typeface="+mj-cs"/>
            </a:endParaRPr>
          </a:p>
        </p:txBody>
      </p:sp>
      <p:sp>
        <p:nvSpPr>
          <p:cNvPr id="8" name="شكل بيضاوي 7"/>
          <p:cNvSpPr/>
          <p:nvPr/>
        </p:nvSpPr>
        <p:spPr>
          <a:xfrm>
            <a:off x="571472" y="4500570"/>
            <a:ext cx="2786082" cy="128588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A624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SPEED</a:t>
            </a:r>
            <a:endParaRPr lang="en-US" sz="3200" dirty="0" smtClean="0"/>
          </a:p>
          <a:p>
            <a:pPr algn="ctr"/>
            <a:r>
              <a:rPr lang="en-US" sz="3200" dirty="0" smtClean="0"/>
              <a:t>LIMIT</a:t>
            </a:r>
          </a:p>
          <a:p>
            <a:pPr algn="ctr"/>
            <a:r>
              <a:rPr lang="en-US" sz="3200" dirty="0" smtClean="0"/>
              <a:t>3x10</a:t>
            </a:r>
            <a:r>
              <a:rPr lang="en-US" sz="3200" baseline="30000" dirty="0" smtClean="0"/>
              <a:t>8</a:t>
            </a:r>
            <a:r>
              <a:rPr lang="en-US" sz="3200" dirty="0" smtClean="0"/>
              <a:t>m/s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  <a:p>
            <a:pPr algn="r" rtl="1">
              <a:buNone/>
              <a:defRPr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        </a:t>
            </a:r>
            <a:r>
              <a:rPr lang="ar-SA" b="1" dirty="0" smtClean="0">
                <a:solidFill>
                  <a:schemeClr val="tx1"/>
                </a:solidFill>
                <a:cs typeface="+mj-cs"/>
              </a:rPr>
              <a:t>                      للحصول على </a:t>
            </a:r>
            <a:r>
              <a:rPr lang="en-US" b="1" dirty="0" err="1" smtClean="0">
                <a:solidFill>
                  <a:schemeClr val="tx1"/>
                </a:solidFill>
                <a:cs typeface="+mj-cs"/>
              </a:rPr>
              <a:t>Ux</a:t>
            </a:r>
            <a:r>
              <a:rPr lang="ar-SA" b="1" dirty="0" smtClean="0">
                <a:solidFill>
                  <a:schemeClr val="tx1"/>
                </a:solidFill>
                <a:cs typeface="+mj-cs"/>
              </a:rPr>
              <a:t>  </a:t>
            </a:r>
            <a:r>
              <a:rPr lang="ar-SA" b="1" dirty="0" err="1" smtClean="0">
                <a:solidFill>
                  <a:schemeClr val="tx1"/>
                </a:solidFill>
                <a:cs typeface="+mj-cs"/>
              </a:rPr>
              <a:t>بدلآ</a:t>
            </a:r>
            <a:r>
              <a:rPr lang="ar-SA" b="1" dirty="0" smtClean="0">
                <a:solidFill>
                  <a:schemeClr val="tx1"/>
                </a:solidFill>
                <a:cs typeface="+mj-cs"/>
              </a:rPr>
              <a:t> من</a:t>
            </a:r>
            <a:r>
              <a:rPr lang="en-US" b="1" dirty="0" err="1" smtClean="0">
                <a:solidFill>
                  <a:schemeClr val="tx1"/>
                </a:solidFill>
              </a:rPr>
              <a:t>U’x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ar-SA" b="1" dirty="0" smtClean="0">
                <a:solidFill>
                  <a:schemeClr val="tx1"/>
                </a:solidFill>
                <a:cs typeface="+mj-cs"/>
              </a:rPr>
              <a:t>,نستبدل   </a:t>
            </a:r>
            <a:r>
              <a:rPr lang="en-US" b="1" dirty="0" smtClean="0">
                <a:solidFill>
                  <a:schemeClr val="tx1"/>
                </a:solidFill>
                <a:cs typeface="+mj-cs"/>
              </a:rPr>
              <a:t>v</a:t>
            </a:r>
            <a:r>
              <a:rPr lang="ar-SA" b="1" dirty="0" err="1" smtClean="0">
                <a:solidFill>
                  <a:schemeClr val="tx1"/>
                </a:solidFill>
                <a:cs typeface="+mj-cs"/>
              </a:rPr>
              <a:t>بـ</a:t>
            </a:r>
            <a:r>
              <a:rPr lang="ar-SA" b="1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en-US" b="1" dirty="0" smtClean="0">
                <a:solidFill>
                  <a:schemeClr val="tx1"/>
                </a:solidFill>
                <a:cs typeface="+mj-cs"/>
              </a:rPr>
              <a:t>v</a:t>
            </a:r>
            <a:r>
              <a:rPr lang="ar-SA" b="1" smtClean="0">
                <a:solidFill>
                  <a:schemeClr val="tx1"/>
                </a:solidFill>
                <a:cs typeface="+mj-cs"/>
              </a:rPr>
              <a:t> - </a:t>
            </a:r>
            <a:r>
              <a:rPr lang="ar-SA" b="1" dirty="0" smtClean="0">
                <a:solidFill>
                  <a:schemeClr val="tx1"/>
                </a:solidFill>
                <a:cs typeface="+mj-cs"/>
              </a:rPr>
              <a:t>في المعادلات السابقة وتبدل قواعد </a:t>
            </a:r>
            <a:r>
              <a:rPr lang="en-US" b="1" dirty="0" err="1" smtClean="0">
                <a:solidFill>
                  <a:schemeClr val="tx1"/>
                </a:solidFill>
              </a:rPr>
              <a:t>Ux</a:t>
            </a:r>
            <a:r>
              <a:rPr lang="ar-SA" b="1" dirty="0" smtClean="0">
                <a:solidFill>
                  <a:schemeClr val="tx1"/>
                </a:solidFill>
                <a:cs typeface="+mj-cs"/>
              </a:rPr>
              <a:t>   و </a:t>
            </a:r>
            <a:r>
              <a:rPr lang="en-US" b="1" dirty="0" err="1" smtClean="0">
                <a:solidFill>
                  <a:schemeClr val="tx1"/>
                </a:solidFill>
              </a:rPr>
              <a:t>U’x</a:t>
            </a:r>
            <a:r>
              <a:rPr lang="ar-SA" b="1" dirty="0" smtClean="0">
                <a:solidFill>
                  <a:schemeClr val="tx1"/>
                </a:solidFill>
                <a:cs typeface="+mj-cs"/>
              </a:rPr>
              <a:t>  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cs typeface="+mj-cs"/>
              </a:rPr>
              <a:t>                      </a:t>
            </a:r>
            <a:endParaRPr lang="ar-SA" b="1" dirty="0" smtClean="0">
              <a:solidFill>
                <a:schemeClr val="tx1"/>
              </a:solidFill>
              <a:cs typeface="+mj-cs"/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2000200" y="142852"/>
            <a:ext cx="7143800" cy="147002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 fontScale="55000" lnSpcReduction="2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استنتاج معادلة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لورانتز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لتحويل السرعة</a:t>
            </a:r>
            <a:endParaRPr lang="en-US" sz="7200" b="1" dirty="0" smtClean="0">
              <a:latin typeface="+mj-lt"/>
              <a:ea typeface="+mj-ea"/>
              <a:cs typeface="+mj-cs"/>
            </a:endParaRPr>
          </a:p>
          <a:p>
            <a:r>
              <a:rPr lang="ar-SA" sz="3600" b="1" dirty="0" smtClean="0"/>
              <a:t>                   </a:t>
            </a:r>
            <a:r>
              <a:rPr lang="en-US" sz="3600" b="1" dirty="0" smtClean="0"/>
              <a:t>Equation</a:t>
            </a:r>
            <a:r>
              <a:rPr lang="ar-SA" sz="3600" b="1" dirty="0" smtClean="0"/>
              <a:t> </a:t>
            </a:r>
            <a:r>
              <a:rPr lang="en-US" sz="3600" b="1" dirty="0" smtClean="0"/>
              <a:t>The Lorentz Velocity Transformation</a:t>
            </a:r>
            <a:r>
              <a:rPr lang="ar-SA" sz="3600" b="1" dirty="0" smtClean="0"/>
              <a:t> </a:t>
            </a:r>
          </a:p>
          <a:p>
            <a:r>
              <a:rPr lang="en-US" sz="3600" b="1" dirty="0" smtClean="0"/>
              <a:t>                                                                                                                                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9" name="وسيلة شرح على شكل سحابة 8"/>
          <p:cNvSpPr/>
          <p:nvPr/>
        </p:nvSpPr>
        <p:spPr>
          <a:xfrm rot="880742">
            <a:off x="4848547" y="1370864"/>
            <a:ext cx="4210290" cy="1214446"/>
          </a:xfrm>
          <a:prstGeom prst="cloudCallo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cs typeface="+mj-cs"/>
              </a:rPr>
              <a:t>نتيجة هامة </a:t>
            </a:r>
            <a:endParaRPr lang="ar-SA" sz="3200" b="1" dirty="0">
              <a:cs typeface="+mj-cs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714348" y="4000504"/>
            <a:ext cx="3643338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3200" b="1" dirty="0" smtClean="0">
                <a:cs typeface="+mj-cs"/>
              </a:rPr>
              <a:t>معادلة </a:t>
            </a:r>
            <a:r>
              <a:rPr lang="ar-SA" sz="3200" b="1" dirty="0" err="1" smtClean="0">
                <a:cs typeface="+mj-cs"/>
              </a:rPr>
              <a:t>لورانتز</a:t>
            </a:r>
            <a:r>
              <a:rPr lang="ar-SA" sz="3200" b="1" dirty="0" smtClean="0">
                <a:cs typeface="+mj-cs"/>
              </a:rPr>
              <a:t> لتحويل السرعة من </a:t>
            </a:r>
            <a:r>
              <a:rPr lang="en-US" sz="3200" b="1" dirty="0" smtClean="0">
                <a:cs typeface="+mj-cs"/>
              </a:rPr>
              <a:t>S</a:t>
            </a:r>
            <a:r>
              <a:rPr lang="ar-SA" sz="3200" b="1" dirty="0" smtClean="0">
                <a:cs typeface="+mj-cs"/>
              </a:rPr>
              <a:t>__</a:t>
            </a:r>
            <a:r>
              <a:rPr lang="en-US" sz="3200" b="1" dirty="0" smtClean="0">
                <a:cs typeface="+mj-cs"/>
              </a:rPr>
              <a:t>S’</a:t>
            </a:r>
            <a:endParaRPr lang="ar-SA" sz="3200" b="1" dirty="0"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3714752"/>
            <a:ext cx="328614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571472" y="1785926"/>
            <a:ext cx="7929618" cy="13849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cs typeface="+mj-cs"/>
              </a:rPr>
              <a:t>سفينتا فضاء </a:t>
            </a:r>
            <a:r>
              <a:rPr lang="en-US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cs typeface="+mj-cs"/>
              </a:rPr>
              <a:t>A</a:t>
            </a:r>
            <a:r>
              <a:rPr lang="ar-SA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cs typeface="+mj-cs"/>
              </a:rPr>
              <a:t>  و </a:t>
            </a:r>
            <a:r>
              <a:rPr lang="en-US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cs typeface="+mj-cs"/>
              </a:rPr>
              <a:t>B</a:t>
            </a:r>
            <a:r>
              <a:rPr lang="ar-SA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cs typeface="+mj-cs"/>
              </a:rPr>
              <a:t>  تتحركان في اتجاهين متضادين كما بالشكل .سرعة السفينة </a:t>
            </a:r>
            <a:r>
              <a:rPr lang="en-US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cs typeface="+mj-cs"/>
              </a:rPr>
              <a:t>A</a:t>
            </a:r>
            <a:r>
              <a:rPr lang="ar-SA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cs typeface="+mj-cs"/>
              </a:rPr>
              <a:t> هي  </a:t>
            </a:r>
            <a:r>
              <a:rPr lang="en-US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cs typeface="+mj-cs"/>
              </a:rPr>
              <a:t>0.75c</a:t>
            </a:r>
            <a:r>
              <a:rPr lang="ar-SA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cs typeface="+mj-cs"/>
              </a:rPr>
              <a:t> وسرعة السفينة</a:t>
            </a:r>
            <a:r>
              <a:rPr lang="en-US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cs typeface="+mj-cs"/>
              </a:rPr>
              <a:t>B  </a:t>
            </a:r>
            <a:r>
              <a:rPr lang="ar-SA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cs typeface="+mj-cs"/>
              </a:rPr>
              <a:t>   هي </a:t>
            </a:r>
            <a:r>
              <a:rPr lang="en-US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cs typeface="+mj-cs"/>
              </a:rPr>
              <a:t>0.85c</a:t>
            </a:r>
            <a:r>
              <a:rPr lang="ar-SA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cs typeface="+mj-cs"/>
              </a:rPr>
              <a:t>  .اوجدي سرعة السفينة </a:t>
            </a:r>
            <a:r>
              <a:rPr lang="en-US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cs typeface="+mj-cs"/>
              </a:rPr>
              <a:t>B</a:t>
            </a:r>
            <a:r>
              <a:rPr lang="ar-SA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cs typeface="+mj-cs"/>
              </a:rPr>
              <a:t>  كما يسجلها ربان السفينة </a:t>
            </a:r>
            <a:r>
              <a:rPr lang="en-US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cs typeface="+mj-cs"/>
              </a:rPr>
              <a:t>A</a:t>
            </a:r>
            <a:endParaRPr lang="ar-SA" sz="2800" b="1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C00000"/>
              </a:solidFill>
              <a:cs typeface="+mj-cs"/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2000200" y="142852"/>
            <a:ext cx="6858080" cy="147002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ar-SA" sz="3600" b="1" dirty="0" smtClean="0"/>
              <a:t>مثال </a:t>
            </a:r>
            <a:r>
              <a:rPr lang="en-US" sz="3600" b="1" dirty="0" smtClean="0"/>
              <a:t>7.39</a:t>
            </a:r>
            <a:r>
              <a:rPr lang="ar-SA" sz="3600" b="1" dirty="0" smtClean="0"/>
              <a:t>  السرعة النسبية </a:t>
            </a:r>
            <a:r>
              <a:rPr lang="ar-SA" sz="3600" b="1" dirty="0" err="1" smtClean="0"/>
              <a:t>لسفينتى</a:t>
            </a:r>
            <a:r>
              <a:rPr lang="ar-SA" sz="3600" b="1" dirty="0" smtClean="0"/>
              <a:t> فضاء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3500438"/>
            <a:ext cx="6715172" cy="2500330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357158" y="1785926"/>
            <a:ext cx="8143932" cy="45243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 b="1" u="sng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المعطيات</a:t>
            </a:r>
            <a:r>
              <a:rPr lang="ar-SA" sz="24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 :- بأخذ الإطار </a:t>
            </a:r>
            <a:r>
              <a:rPr lang="en-US" sz="24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S</a:t>
            </a:r>
            <a:r>
              <a:rPr lang="ar-SA" sz="24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 لازما للسفينة   </a:t>
            </a:r>
            <a:r>
              <a:rPr lang="en-US" sz="24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A</a:t>
            </a:r>
            <a:endParaRPr lang="ar-SA" sz="2400" b="1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cs typeface="+mj-cs"/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V =0.75c                                        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  </a:t>
            </a:r>
            <a:r>
              <a:rPr lang="ar-SA" sz="24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              ونرمز للأرض (الإطار </a:t>
            </a:r>
            <a:r>
              <a:rPr lang="en-US" sz="24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</a:rPr>
              <a:t>( S</a:t>
            </a:r>
            <a:r>
              <a:rPr lang="en-US" sz="24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  </a:t>
            </a:r>
          </a:p>
          <a:p>
            <a:pPr algn="r">
              <a:buFont typeface="Arial" pitchFamily="34" charset="0"/>
              <a:buChar char="•"/>
            </a:pPr>
            <a:r>
              <a:rPr lang="ar-SA" sz="24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يمكن اعتبار السفينة </a:t>
            </a:r>
            <a:r>
              <a:rPr lang="en-US" sz="24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B</a:t>
            </a:r>
            <a:r>
              <a:rPr lang="ar-SA" sz="24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 متحركة  بسرعة  </a:t>
            </a:r>
            <a:r>
              <a:rPr lang="en-US" sz="2400" b="1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Ux</a:t>
            </a:r>
            <a:r>
              <a:rPr lang="ar-SA" sz="24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 تساوى </a:t>
            </a:r>
            <a:r>
              <a:rPr lang="en-US" sz="24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-0.850c</a:t>
            </a:r>
            <a:r>
              <a:rPr lang="ar-SA" sz="24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 بالنسبة لأرض</a:t>
            </a:r>
          </a:p>
          <a:p>
            <a:pPr algn="r">
              <a:buFont typeface="Arial" pitchFamily="34" charset="0"/>
              <a:buChar char="•"/>
            </a:pPr>
            <a:r>
              <a:rPr lang="ar-SA" sz="24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ولذلك يمكن الحصول على سرعة السفينة </a:t>
            </a:r>
            <a:r>
              <a:rPr lang="en-US" sz="24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B</a:t>
            </a:r>
            <a:r>
              <a:rPr lang="ar-SA" sz="24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 بالنسبة إلى  </a:t>
            </a:r>
            <a:r>
              <a:rPr lang="en-US" sz="24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A</a:t>
            </a:r>
            <a:endParaRPr lang="ar-SA" sz="2400" b="1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cs typeface="+mj-cs"/>
            </a:endParaRPr>
          </a:p>
          <a:p>
            <a:pPr algn="r">
              <a:buFont typeface="Arial" pitchFamily="34" charset="0"/>
              <a:buChar char="•"/>
            </a:pPr>
            <a:endParaRPr lang="ar-SA" sz="2800" b="1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C00000"/>
              </a:solidFill>
              <a:cs typeface="+mj-cs"/>
            </a:endParaRPr>
          </a:p>
          <a:p>
            <a:pPr algn="r">
              <a:buFont typeface="Arial" pitchFamily="34" charset="0"/>
              <a:buChar char="•"/>
            </a:pPr>
            <a:endParaRPr lang="ar-SA" sz="2800" b="1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C00000"/>
              </a:solidFill>
              <a:cs typeface="+mj-cs"/>
            </a:endParaRPr>
          </a:p>
          <a:p>
            <a:pPr algn="r">
              <a:buFont typeface="Arial" pitchFamily="34" charset="0"/>
              <a:buChar char="•"/>
            </a:pPr>
            <a:endParaRPr lang="ar-SA" sz="2800" b="1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C00000"/>
              </a:solidFill>
              <a:cs typeface="+mj-cs"/>
            </a:endParaRPr>
          </a:p>
          <a:p>
            <a:pPr algn="r">
              <a:buFont typeface="Arial" pitchFamily="34" charset="0"/>
              <a:buChar char="•"/>
            </a:pPr>
            <a:endParaRPr lang="en-US" sz="2800" b="1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C00000"/>
              </a:solidFill>
              <a:cs typeface="+mj-cs"/>
            </a:endParaRPr>
          </a:p>
          <a:p>
            <a:pPr algn="r">
              <a:buFont typeface="Arial" pitchFamily="34" charset="0"/>
              <a:buChar char="•"/>
            </a:pPr>
            <a:endParaRPr lang="en-US" sz="2800" b="1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C00000"/>
              </a:solidFill>
              <a:cs typeface="+mj-cs"/>
            </a:endParaRPr>
          </a:p>
          <a:p>
            <a:pPr algn="r">
              <a:buFont typeface="Arial" pitchFamily="34" charset="0"/>
              <a:buChar char="•"/>
            </a:pPr>
            <a:endParaRPr lang="en-US" sz="2800" b="1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C00000"/>
              </a:solidFill>
              <a:cs typeface="+mj-cs"/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2000200" y="142852"/>
            <a:ext cx="6858080" cy="147002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ar-SA" sz="3600" b="1" dirty="0" smtClean="0"/>
              <a:t>مثال </a:t>
            </a:r>
            <a:r>
              <a:rPr lang="en-US" sz="3600" b="1" dirty="0" smtClean="0"/>
              <a:t>7.39</a:t>
            </a:r>
            <a:r>
              <a:rPr lang="ar-SA" sz="3600" b="1" dirty="0" smtClean="0"/>
              <a:t>  السرعة النسبية </a:t>
            </a:r>
            <a:r>
              <a:rPr lang="ar-SA" sz="3600" b="1" dirty="0" err="1" smtClean="0"/>
              <a:t>لسفينتى</a:t>
            </a:r>
            <a:r>
              <a:rPr lang="ar-SA" sz="3600" b="1" dirty="0" smtClean="0"/>
              <a:t> فضاء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857628"/>
            <a:ext cx="4429156" cy="2143140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3786190"/>
            <a:ext cx="3357566" cy="2357454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357158" y="1785926"/>
            <a:ext cx="8143932" cy="45243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>
              <a:buFont typeface="Arial" pitchFamily="34" charset="0"/>
              <a:buChar char="•"/>
            </a:pPr>
            <a:r>
              <a:rPr lang="ar-SA" sz="2800" b="1" u="sng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ملاحظات:-</a:t>
            </a:r>
            <a:endParaRPr lang="ar-SA" sz="2800" b="1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cs typeface="+mj-cs"/>
            </a:endParaRPr>
          </a:p>
          <a:p>
            <a:pPr algn="r">
              <a:buFont typeface="Arial" pitchFamily="34" charset="0"/>
              <a:buChar char="•"/>
            </a:pPr>
            <a:r>
              <a:rPr lang="ar-SA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الإشارة السالبة تعنى أن السفينة </a:t>
            </a:r>
            <a:r>
              <a:rPr lang="en-US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B</a:t>
            </a:r>
            <a:r>
              <a:rPr lang="ar-SA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  تسير في الاتجاه السلب لـ  </a:t>
            </a:r>
            <a:r>
              <a:rPr lang="en-US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X’</a:t>
            </a:r>
            <a:r>
              <a:rPr lang="ar-SA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 كما تم تسجيلها بريان السفينة  </a:t>
            </a:r>
            <a:r>
              <a:rPr lang="en-US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A</a:t>
            </a:r>
          </a:p>
          <a:p>
            <a:pPr algn="r">
              <a:buFont typeface="Arial" pitchFamily="34" charset="0"/>
              <a:buChar char="•"/>
            </a:pPr>
            <a:r>
              <a:rPr lang="ar-SA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نلاحظ أن السرعة أقل من </a:t>
            </a:r>
            <a:r>
              <a:rPr lang="en-US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C</a:t>
            </a:r>
            <a:r>
              <a:rPr lang="ar-SA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, </a:t>
            </a:r>
            <a:r>
              <a:rPr lang="ar-SA" sz="2800" b="1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اى</a:t>
            </a:r>
            <a:r>
              <a:rPr lang="ar-SA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 أن الجسم الذي سرعته أقل من  </a:t>
            </a:r>
            <a:r>
              <a:rPr lang="en-US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C</a:t>
            </a:r>
            <a:r>
              <a:rPr lang="ar-SA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في إطار إسناد معين يجب أن تكون سرعته أقل من </a:t>
            </a:r>
            <a:r>
              <a:rPr lang="en-US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C</a:t>
            </a:r>
            <a:r>
              <a:rPr lang="ar-SA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 في أي إطار آخر.</a:t>
            </a:r>
          </a:p>
          <a:p>
            <a:pPr algn="r">
              <a:buFont typeface="Arial" pitchFamily="34" charset="0"/>
              <a:buChar char="•"/>
            </a:pPr>
            <a:r>
              <a:rPr lang="ar-SA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 في السرعات </a:t>
            </a:r>
            <a:r>
              <a:rPr lang="ar-SA" sz="2800" b="1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الجاليلية</a:t>
            </a:r>
            <a:r>
              <a:rPr lang="ar-SA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 نجد أن </a:t>
            </a:r>
          </a:p>
          <a:p>
            <a:pPr algn="r">
              <a:buFont typeface="Arial" pitchFamily="34" charset="0"/>
              <a:buChar char="•"/>
            </a:pPr>
            <a:r>
              <a:rPr lang="ar-SA" sz="2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cs typeface="+mj-cs"/>
              </a:rPr>
              <a:t>                                             </a:t>
            </a:r>
          </a:p>
          <a:p>
            <a:pPr algn="r"/>
            <a:endParaRPr lang="ar-SA" sz="3600" b="1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cs typeface="+mj-cs"/>
            </a:endParaRPr>
          </a:p>
          <a:p>
            <a:pPr algn="r"/>
            <a:r>
              <a:rPr lang="ar-S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cs typeface="+mj-cs"/>
              </a:rPr>
              <a:t>وهذا مستحيل .لا يمكن استخدام المعادلات </a:t>
            </a:r>
            <a:r>
              <a:rPr lang="ar-SA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cs typeface="+mj-cs"/>
              </a:rPr>
              <a:t>الجاليلية</a:t>
            </a:r>
            <a:r>
              <a:rPr lang="ar-S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cs typeface="+mj-cs"/>
              </a:rPr>
              <a:t> في الحالات </a:t>
            </a:r>
            <a:r>
              <a:rPr lang="ar-SA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cs typeface="+mj-cs"/>
              </a:rPr>
              <a:t>النسبوية</a:t>
            </a:r>
            <a:endParaRPr lang="en-US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cs typeface="+mj-cs"/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2000200" y="142852"/>
            <a:ext cx="6858080" cy="147002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ar-SA" sz="3600" b="1" dirty="0" smtClean="0"/>
              <a:t>مثال </a:t>
            </a:r>
            <a:r>
              <a:rPr lang="en-US" sz="3600" b="1" dirty="0" smtClean="0"/>
              <a:t>7.39</a:t>
            </a:r>
            <a:r>
              <a:rPr lang="ar-SA" sz="3600" b="1" dirty="0" smtClean="0"/>
              <a:t>  السرعة النسبية لسفينتي فضاء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4286256"/>
            <a:ext cx="3214710" cy="933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مربع نص 8"/>
          <p:cNvSpPr txBox="1"/>
          <p:nvPr/>
        </p:nvSpPr>
        <p:spPr>
          <a:xfrm>
            <a:off x="4071934" y="4572008"/>
            <a:ext cx="371477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0.85C  -   0.75C = -1.6c</a:t>
            </a:r>
            <a:endParaRPr lang="ar-SA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88" y="1600200"/>
            <a:ext cx="8501062" cy="4525963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4214810" y="3071810"/>
            <a:ext cx="4572032" cy="317009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000" b="1" dirty="0" smtClean="0">
                <a:cs typeface="+mj-cs"/>
              </a:rPr>
              <a:t>سرعة الدراجة بالنسبة للشخص هي   </a:t>
            </a:r>
            <a:r>
              <a:rPr lang="en-US" sz="2000" b="1" dirty="0" smtClean="0">
                <a:cs typeface="+mj-cs"/>
              </a:rPr>
              <a:t> v = 0.80c </a:t>
            </a:r>
            <a:r>
              <a:rPr lang="ar-SA" sz="2000" b="1" dirty="0" smtClean="0">
                <a:cs typeface="+mj-cs"/>
              </a:rPr>
              <a:t>.سرعة الكرة في إطار إسناد السائق هي </a:t>
            </a:r>
            <a:r>
              <a:rPr lang="en-US" sz="2000" b="1" dirty="0" err="1" smtClean="0">
                <a:cs typeface="+mj-cs"/>
              </a:rPr>
              <a:t>U’x</a:t>
            </a:r>
            <a:r>
              <a:rPr lang="en-US" sz="2000" b="1" dirty="0" smtClean="0">
                <a:cs typeface="+mj-cs"/>
              </a:rPr>
              <a:t> = 0.7c</a:t>
            </a:r>
            <a:r>
              <a:rPr lang="ar-SA" sz="2000" b="1" dirty="0" smtClean="0">
                <a:cs typeface="+mj-cs"/>
              </a:rPr>
              <a:t> </a:t>
            </a:r>
          </a:p>
          <a:p>
            <a:r>
              <a:rPr lang="ar-SA" sz="2000" b="1" dirty="0" smtClean="0">
                <a:cs typeface="+mj-cs"/>
              </a:rPr>
              <a:t>لهذا فإن سرعة الكرة   </a:t>
            </a:r>
            <a:r>
              <a:rPr lang="en-US" sz="2000" b="1" dirty="0" err="1" smtClean="0">
                <a:cs typeface="+mj-cs"/>
              </a:rPr>
              <a:t>Ux</a:t>
            </a:r>
            <a:r>
              <a:rPr lang="ar-SA" sz="2000" b="1" dirty="0" smtClean="0">
                <a:cs typeface="+mj-cs"/>
              </a:rPr>
              <a:t>بالنسبة للشخص الواقف</a:t>
            </a:r>
          </a:p>
          <a:p>
            <a:endParaRPr lang="ar-SA" sz="2000" b="1" dirty="0" smtClean="0">
              <a:cs typeface="+mj-cs"/>
            </a:endParaRPr>
          </a:p>
          <a:p>
            <a:endParaRPr lang="ar-SA" sz="2000" b="1" dirty="0" smtClean="0">
              <a:cs typeface="+mj-cs"/>
            </a:endParaRPr>
          </a:p>
          <a:p>
            <a:endParaRPr lang="ar-SA" sz="2000" b="1" dirty="0" smtClean="0">
              <a:cs typeface="+mj-cs"/>
            </a:endParaRPr>
          </a:p>
          <a:p>
            <a:endParaRPr lang="ar-SA" sz="2000" b="1" dirty="0" smtClean="0">
              <a:cs typeface="+mj-cs"/>
            </a:endParaRPr>
          </a:p>
          <a:p>
            <a:endParaRPr lang="ar-SA" sz="2000" b="1" dirty="0" smtClean="0">
              <a:cs typeface="+mj-cs"/>
            </a:endParaRPr>
          </a:p>
          <a:p>
            <a:endParaRPr lang="ar-SA" sz="2000" b="1" dirty="0" smtClean="0">
              <a:cs typeface="+mj-cs"/>
            </a:endParaRPr>
          </a:p>
          <a:p>
            <a:endParaRPr lang="ar-SA" sz="2000" b="1" dirty="0" smtClean="0">
              <a:cs typeface="+mj-cs"/>
            </a:endParaRPr>
          </a:p>
        </p:txBody>
      </p:sp>
      <p:sp>
        <p:nvSpPr>
          <p:cNvPr id="8" name="عنوان 1"/>
          <p:cNvSpPr txBox="1">
            <a:spLocks/>
          </p:cNvSpPr>
          <p:nvPr/>
        </p:nvSpPr>
        <p:spPr>
          <a:xfrm>
            <a:off x="2000200" y="142852"/>
            <a:ext cx="6858080" cy="147002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ar-SA" sz="4400" b="1" dirty="0" smtClean="0"/>
              <a:t>مثال </a:t>
            </a:r>
            <a:r>
              <a:rPr lang="en-US" sz="4400" b="1" dirty="0" smtClean="0"/>
              <a:t>8.39</a:t>
            </a:r>
            <a:r>
              <a:rPr lang="ar-SA" sz="4400" b="1" dirty="0" smtClean="0"/>
              <a:t>  دراجة السباق البخارية</a:t>
            </a:r>
            <a:endParaRPr lang="ar-SA" sz="8800" b="1" dirty="0">
              <a:latin typeface="+mj-lt"/>
              <a:ea typeface="+mj-ea"/>
              <a:cs typeface="+mj-cs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357158" y="1643050"/>
            <a:ext cx="8286808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 algn="ctr"/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تصور أن دراجة بخارية تسير بسرعة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0.80c</a:t>
            </a: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  تمر أمام شخص واقف كما بالشكل .إذا قام راكب الدراجة بقذف كرة في الاتجاه الأمامي بسرعة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0.70c</a:t>
            </a: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  بالنسبة له .ما هي سرعة الكرة بالنسبة للشخص الواقف </a:t>
            </a:r>
            <a:endParaRPr lang="ar-SA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143248"/>
            <a:ext cx="392909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4500570"/>
            <a:ext cx="414340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88" y="1600200"/>
            <a:ext cx="8501062" cy="4525963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8" name="عنوان 1"/>
          <p:cNvSpPr txBox="1">
            <a:spLocks/>
          </p:cNvSpPr>
          <p:nvPr/>
        </p:nvSpPr>
        <p:spPr>
          <a:xfrm>
            <a:off x="2000200" y="142852"/>
            <a:ext cx="6858080" cy="147002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ar-SA" sz="4400" b="1" dirty="0" smtClean="0"/>
              <a:t>مثال </a:t>
            </a:r>
            <a:r>
              <a:rPr lang="en-US" sz="4400" b="1" dirty="0" smtClean="0"/>
              <a:t>8.39</a:t>
            </a:r>
            <a:r>
              <a:rPr lang="ar-SA" sz="4400" b="1" dirty="0" smtClean="0"/>
              <a:t>  دراجة السباق البخارية</a:t>
            </a:r>
            <a:endParaRPr lang="ar-SA" sz="8800" b="1" dirty="0">
              <a:latin typeface="+mj-lt"/>
              <a:ea typeface="+mj-ea"/>
              <a:cs typeface="+mj-cs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357158" y="1643050"/>
            <a:ext cx="8286808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 algn="ctr"/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افترض إن قائد الدراجة أضاء الضوء الأمامي وأن شعاعا من الضوء سار مبتعدا عنه بسرعة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 في الاتجاه الأمامي . ماذا ستكون سرعة الضوء بالنسبة للشخص الواقف؟؟؟؟؟؟؟؟؟</a:t>
            </a:r>
            <a:endParaRPr lang="ar-SA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143248"/>
            <a:ext cx="814393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ذو زوايا قطرية مستديرة 10"/>
          <p:cNvSpPr/>
          <p:nvPr/>
        </p:nvSpPr>
        <p:spPr>
          <a:xfrm>
            <a:off x="500034" y="1714488"/>
            <a:ext cx="8286808" cy="178595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200" b="1" dirty="0" smtClean="0">
                <a:cs typeface="+mj-cs"/>
              </a:rPr>
              <a:t>يتسابق أحمد ومحمود بدراجتين بسرعات </a:t>
            </a:r>
            <a:r>
              <a:rPr lang="ar-SA" sz="3200" b="1" dirty="0" err="1" smtClean="0">
                <a:cs typeface="+mj-cs"/>
              </a:rPr>
              <a:t>نسبوية</a:t>
            </a:r>
            <a:r>
              <a:rPr lang="ar-SA" sz="3200" b="1" dirty="0" smtClean="0">
                <a:cs typeface="+mj-cs"/>
              </a:rPr>
              <a:t> في مسارين متعامدين .ما مقدار تراجع سرعة محمود من وجهة نظر أحمد بالنسبة إلى كتفه الأيمن    </a:t>
            </a:r>
            <a:endParaRPr lang="ar-SA" sz="3200" b="1" dirty="0">
              <a:cs typeface="+mj-cs"/>
            </a:endParaRPr>
          </a:p>
        </p:txBody>
      </p:sp>
      <p:sp>
        <p:nvSpPr>
          <p:cNvPr id="8" name="عنوان 1"/>
          <p:cNvSpPr txBox="1">
            <a:spLocks/>
          </p:cNvSpPr>
          <p:nvPr/>
        </p:nvSpPr>
        <p:spPr>
          <a:xfrm>
            <a:off x="2000200" y="142852"/>
            <a:ext cx="6858080" cy="147002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 fontScale="85000" lnSpcReduction="10000"/>
          </a:bodyPr>
          <a:lstStyle/>
          <a:p>
            <a:r>
              <a:rPr lang="ar-SA" sz="4400" b="1" dirty="0" smtClean="0"/>
              <a:t>مثال</a:t>
            </a:r>
            <a:r>
              <a:rPr lang="en-US" sz="4400" b="1" dirty="0" smtClean="0"/>
              <a:t>-:9.39 </a:t>
            </a:r>
            <a:endParaRPr lang="ar-SA" sz="4400" b="1" dirty="0" smtClean="0"/>
          </a:p>
          <a:p>
            <a:r>
              <a:rPr lang="ar-SA" sz="4400" b="1" dirty="0" smtClean="0"/>
              <a:t>            </a:t>
            </a:r>
            <a:r>
              <a:rPr lang="ar-SA" sz="3900" b="1" dirty="0" smtClean="0"/>
              <a:t>السرعة </a:t>
            </a:r>
            <a:r>
              <a:rPr lang="ar-SA" sz="3900" b="1" dirty="0" err="1" smtClean="0"/>
              <a:t>النسبوية</a:t>
            </a:r>
            <a:r>
              <a:rPr lang="ar-SA" sz="3900" b="1" dirty="0" smtClean="0"/>
              <a:t>  لقائدي المجموعات</a:t>
            </a:r>
            <a:endParaRPr lang="ar-SA" sz="88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3643314"/>
            <a:ext cx="8215370" cy="2605090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ذو زوايا قطرية مستديرة 10"/>
          <p:cNvSpPr/>
          <p:nvPr/>
        </p:nvSpPr>
        <p:spPr>
          <a:xfrm>
            <a:off x="500034" y="1714488"/>
            <a:ext cx="8143932" cy="178595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200" b="1" dirty="0" smtClean="0">
                <a:cs typeface="+mj-cs"/>
              </a:rPr>
              <a:t>يمثل الشكل الوضع بالنسبة لرجل بوليس واقف في الإطار</a:t>
            </a:r>
            <a:r>
              <a:rPr lang="en-US" sz="3200" b="1" dirty="0" smtClean="0">
                <a:cs typeface="+mj-cs"/>
              </a:rPr>
              <a:t>S</a:t>
            </a:r>
            <a:r>
              <a:rPr lang="ar-SA" sz="3200" b="1" dirty="0" smtClean="0">
                <a:cs typeface="+mj-cs"/>
              </a:rPr>
              <a:t> والذي يسجل ما يلي </a:t>
            </a:r>
          </a:p>
          <a:p>
            <a:r>
              <a:rPr lang="ar-SA" sz="3200" b="1" dirty="0" smtClean="0">
                <a:cs typeface="+mj-cs"/>
              </a:rPr>
              <a:t>احمد            </a:t>
            </a:r>
            <a:r>
              <a:rPr lang="en-US" sz="3200" b="1" dirty="0" err="1" smtClean="0">
                <a:cs typeface="+mj-cs"/>
              </a:rPr>
              <a:t>Ux</a:t>
            </a:r>
            <a:r>
              <a:rPr lang="en-US" sz="3200" b="1" dirty="0" smtClean="0">
                <a:cs typeface="+mj-cs"/>
              </a:rPr>
              <a:t> = 0.75c          </a:t>
            </a:r>
            <a:r>
              <a:rPr lang="en-US" sz="3200" b="1" dirty="0" err="1" smtClean="0">
                <a:cs typeface="+mj-cs"/>
              </a:rPr>
              <a:t>Uy</a:t>
            </a:r>
            <a:r>
              <a:rPr lang="en-US" sz="3200" b="1" dirty="0" smtClean="0">
                <a:cs typeface="+mj-cs"/>
              </a:rPr>
              <a:t>= 0</a:t>
            </a:r>
            <a:endParaRPr lang="ar-SA" sz="3200" b="1" dirty="0" smtClean="0">
              <a:cs typeface="+mj-cs"/>
            </a:endParaRPr>
          </a:p>
          <a:p>
            <a:r>
              <a:rPr lang="ar-SA" sz="3200" b="1" dirty="0" smtClean="0">
                <a:cs typeface="+mj-cs"/>
              </a:rPr>
              <a:t>محمود   </a:t>
            </a:r>
            <a:r>
              <a:rPr lang="en-US" sz="3200" b="1" dirty="0" err="1" smtClean="0">
                <a:cs typeface="+mj-cs"/>
              </a:rPr>
              <a:t>Ux</a:t>
            </a:r>
            <a:r>
              <a:rPr lang="en-US" sz="3200" b="1" dirty="0" smtClean="0">
                <a:cs typeface="+mj-cs"/>
              </a:rPr>
              <a:t> =0                  </a:t>
            </a:r>
            <a:r>
              <a:rPr lang="en-US" sz="3200" b="1" dirty="0" err="1" smtClean="0">
                <a:cs typeface="+mj-cs"/>
              </a:rPr>
              <a:t>Uy</a:t>
            </a:r>
            <a:r>
              <a:rPr lang="en-US" sz="3200" b="1" dirty="0" smtClean="0">
                <a:cs typeface="+mj-cs"/>
              </a:rPr>
              <a:t> = 0.90c</a:t>
            </a:r>
            <a:endParaRPr lang="ar-SA" sz="3200" b="1" dirty="0">
              <a:cs typeface="+mj-cs"/>
            </a:endParaRPr>
          </a:p>
        </p:txBody>
      </p:sp>
      <p:sp>
        <p:nvSpPr>
          <p:cNvPr id="8" name="عنوان 1"/>
          <p:cNvSpPr txBox="1">
            <a:spLocks/>
          </p:cNvSpPr>
          <p:nvPr/>
        </p:nvSpPr>
        <p:spPr>
          <a:xfrm>
            <a:off x="2000200" y="142852"/>
            <a:ext cx="6858080" cy="147002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 fontScale="85000" lnSpcReduction="10000"/>
          </a:bodyPr>
          <a:lstStyle/>
          <a:p>
            <a:r>
              <a:rPr lang="ar-SA" sz="4400" b="1" dirty="0" smtClean="0"/>
              <a:t>مثال</a:t>
            </a:r>
            <a:r>
              <a:rPr lang="en-US" sz="4400" b="1" dirty="0" smtClean="0"/>
              <a:t>-:9.39 </a:t>
            </a:r>
            <a:endParaRPr lang="ar-SA" sz="4400" b="1" dirty="0" smtClean="0"/>
          </a:p>
          <a:p>
            <a:r>
              <a:rPr lang="ar-SA" sz="4400" b="1" dirty="0" smtClean="0"/>
              <a:t>            </a:t>
            </a:r>
            <a:r>
              <a:rPr lang="ar-SA" sz="3900" b="1" dirty="0" smtClean="0"/>
              <a:t>السرعة </a:t>
            </a:r>
            <a:r>
              <a:rPr lang="ar-SA" sz="3900" b="1" dirty="0" err="1" smtClean="0"/>
              <a:t>النسبوية</a:t>
            </a:r>
            <a:r>
              <a:rPr lang="ar-SA" sz="3900" b="1" dirty="0" smtClean="0"/>
              <a:t>  لقائدي المجموعات</a:t>
            </a:r>
            <a:endParaRPr lang="ar-SA" sz="88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876"/>
            <a:ext cx="8215370" cy="2605090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محتوى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11" name="مستطيل ذو زوايا قطرية مستديرة 10"/>
          <p:cNvSpPr/>
          <p:nvPr/>
        </p:nvSpPr>
        <p:spPr>
          <a:xfrm>
            <a:off x="642910" y="1714488"/>
            <a:ext cx="8143932" cy="107157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dirty="0" smtClean="0">
                <a:cs typeface="+mj-cs"/>
              </a:rPr>
              <a:t>يمثل الشكل الوضع بالنسبة لرجل بوليس واقف في الإطار</a:t>
            </a:r>
            <a:r>
              <a:rPr lang="en-US" sz="2000" b="1" dirty="0" smtClean="0">
                <a:cs typeface="+mj-cs"/>
              </a:rPr>
              <a:t>S</a:t>
            </a:r>
            <a:r>
              <a:rPr lang="ar-SA" sz="2000" b="1" dirty="0" smtClean="0">
                <a:cs typeface="+mj-cs"/>
              </a:rPr>
              <a:t> والذي يسجل ما يلي </a:t>
            </a:r>
          </a:p>
          <a:p>
            <a:r>
              <a:rPr lang="ar-SA" sz="2000" b="1" dirty="0" smtClean="0">
                <a:cs typeface="+mj-cs"/>
              </a:rPr>
              <a:t>احمد            </a:t>
            </a:r>
            <a:r>
              <a:rPr lang="en-US" sz="2000" b="1" dirty="0" err="1" smtClean="0">
                <a:cs typeface="+mj-cs"/>
              </a:rPr>
              <a:t>Ux</a:t>
            </a:r>
            <a:r>
              <a:rPr lang="en-US" sz="2000" b="1" dirty="0" smtClean="0">
                <a:cs typeface="+mj-cs"/>
              </a:rPr>
              <a:t> = 0.75c          </a:t>
            </a:r>
            <a:r>
              <a:rPr lang="en-US" sz="2000" b="1" dirty="0" err="1" smtClean="0">
                <a:cs typeface="+mj-cs"/>
              </a:rPr>
              <a:t>Uy</a:t>
            </a:r>
            <a:r>
              <a:rPr lang="en-US" sz="2000" b="1" dirty="0" smtClean="0">
                <a:cs typeface="+mj-cs"/>
              </a:rPr>
              <a:t> = 0</a:t>
            </a:r>
            <a:endParaRPr lang="ar-SA" sz="2000" b="1" dirty="0" smtClean="0">
              <a:cs typeface="+mj-cs"/>
            </a:endParaRPr>
          </a:p>
          <a:p>
            <a:r>
              <a:rPr lang="ar-SA" sz="2000" b="1" dirty="0" smtClean="0">
                <a:cs typeface="+mj-cs"/>
              </a:rPr>
              <a:t>محمود   </a:t>
            </a:r>
            <a:r>
              <a:rPr lang="en-US" sz="2000" b="1" dirty="0" err="1" smtClean="0">
                <a:cs typeface="+mj-cs"/>
              </a:rPr>
              <a:t>Ux</a:t>
            </a:r>
            <a:r>
              <a:rPr lang="en-US" sz="2000" b="1" dirty="0" smtClean="0">
                <a:cs typeface="+mj-cs"/>
              </a:rPr>
              <a:t> =0                  </a:t>
            </a:r>
            <a:r>
              <a:rPr lang="en-US" sz="2000" b="1" dirty="0" err="1" smtClean="0">
                <a:cs typeface="+mj-cs"/>
              </a:rPr>
              <a:t>Uy</a:t>
            </a:r>
            <a:r>
              <a:rPr lang="en-US" sz="2000" b="1" dirty="0" smtClean="0">
                <a:cs typeface="+mj-cs"/>
              </a:rPr>
              <a:t> = 0.90c</a:t>
            </a:r>
            <a:endParaRPr lang="ar-SA" sz="2000" b="1" dirty="0">
              <a:cs typeface="+mj-cs"/>
            </a:endParaRPr>
          </a:p>
        </p:txBody>
      </p:sp>
      <p:sp>
        <p:nvSpPr>
          <p:cNvPr id="8" name="عنوان 1"/>
          <p:cNvSpPr txBox="1">
            <a:spLocks/>
          </p:cNvSpPr>
          <p:nvPr/>
        </p:nvSpPr>
        <p:spPr>
          <a:xfrm>
            <a:off x="2000200" y="142852"/>
            <a:ext cx="6858080" cy="147002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 fontScale="85000" lnSpcReduction="10000"/>
          </a:bodyPr>
          <a:lstStyle/>
          <a:p>
            <a:r>
              <a:rPr lang="ar-SA" sz="4400" b="1" dirty="0" smtClean="0"/>
              <a:t>مثال</a:t>
            </a:r>
            <a:r>
              <a:rPr lang="en-US" sz="4400" b="1" dirty="0" smtClean="0"/>
              <a:t>-:9.39 </a:t>
            </a:r>
            <a:endParaRPr lang="ar-SA" sz="4400" b="1" dirty="0" smtClean="0"/>
          </a:p>
          <a:p>
            <a:r>
              <a:rPr lang="ar-SA" sz="4400" b="1" dirty="0" smtClean="0"/>
              <a:t>            </a:t>
            </a:r>
            <a:r>
              <a:rPr lang="ar-SA" sz="3900" b="1" dirty="0" smtClean="0"/>
              <a:t>السرعة </a:t>
            </a:r>
            <a:r>
              <a:rPr lang="ar-SA" sz="3900" b="1" dirty="0" err="1" smtClean="0"/>
              <a:t>النسبوية</a:t>
            </a:r>
            <a:r>
              <a:rPr lang="ar-SA" sz="3900" b="1" dirty="0" smtClean="0"/>
              <a:t>  لقائدي المجموعات</a:t>
            </a:r>
            <a:endParaRPr lang="ar-SA" sz="88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786190"/>
            <a:ext cx="7858180" cy="2500330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مربع نص 14"/>
          <p:cNvSpPr txBox="1"/>
          <p:nvPr/>
        </p:nvSpPr>
        <p:spPr>
          <a:xfrm>
            <a:off x="714348" y="2857496"/>
            <a:ext cx="8072526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cs typeface="+mj-cs"/>
              </a:rPr>
              <a:t>لحساب سرعة تراجع محمود كما يسجلها أحمد نأخذ </a:t>
            </a:r>
            <a:r>
              <a:rPr lang="en-US" sz="2400" b="1" dirty="0" smtClean="0">
                <a:cs typeface="+mj-cs"/>
              </a:rPr>
              <a:t>S’</a:t>
            </a:r>
            <a:r>
              <a:rPr lang="ar-SA" sz="2400" b="1" dirty="0" smtClean="0">
                <a:cs typeface="+mj-cs"/>
              </a:rPr>
              <a:t>  </a:t>
            </a:r>
            <a:r>
              <a:rPr lang="ar-SA" sz="2400" b="1" dirty="0" err="1" smtClean="0">
                <a:cs typeface="+mj-cs"/>
              </a:rPr>
              <a:t>كاطإر</a:t>
            </a:r>
            <a:r>
              <a:rPr lang="ar-SA" sz="2400" b="1" dirty="0" smtClean="0">
                <a:cs typeface="+mj-cs"/>
              </a:rPr>
              <a:t> إسناد لحركة أحمد ثم نحسب</a:t>
            </a:r>
            <a:r>
              <a:rPr lang="en-US" sz="2400" b="1" dirty="0" err="1" smtClean="0">
                <a:cs typeface="+mj-cs"/>
              </a:rPr>
              <a:t>U’x</a:t>
            </a:r>
            <a:r>
              <a:rPr lang="ar-SA" sz="2400" b="1" dirty="0" smtClean="0">
                <a:cs typeface="+mj-cs"/>
              </a:rPr>
              <a:t> و </a:t>
            </a:r>
            <a:r>
              <a:rPr lang="en-US" sz="2400" b="1" dirty="0" err="1" smtClean="0">
                <a:cs typeface="+mj-cs"/>
              </a:rPr>
              <a:t>U’y</a:t>
            </a:r>
            <a:r>
              <a:rPr lang="ar-SA" sz="2400" b="1" dirty="0" smtClean="0">
                <a:cs typeface="+mj-cs"/>
              </a:rPr>
              <a:t> لمحمود كما يلي</a:t>
            </a:r>
            <a:endParaRPr lang="ar-SA" sz="2400" b="1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محتوى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11" name="مستطيل ذو زوايا قطرية مستديرة 10"/>
          <p:cNvSpPr/>
          <p:nvPr/>
        </p:nvSpPr>
        <p:spPr>
          <a:xfrm>
            <a:off x="642910" y="1714488"/>
            <a:ext cx="8143932" cy="164307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b="1" dirty="0" smtClean="0">
                <a:cs typeface="+mj-cs"/>
              </a:rPr>
              <a:t>يمثل الشكل الوضع بالنسبة لرجل بوليس واقف في الإطار</a:t>
            </a:r>
            <a:r>
              <a:rPr lang="en-US" sz="2800" b="1" dirty="0" smtClean="0">
                <a:cs typeface="+mj-cs"/>
              </a:rPr>
              <a:t>S</a:t>
            </a:r>
            <a:r>
              <a:rPr lang="ar-SA" sz="2800" b="1" dirty="0" smtClean="0">
                <a:cs typeface="+mj-cs"/>
              </a:rPr>
              <a:t> والذي يسجل ما يلي </a:t>
            </a:r>
          </a:p>
          <a:p>
            <a:r>
              <a:rPr lang="ar-SA" sz="2800" b="1" dirty="0" smtClean="0">
                <a:cs typeface="+mj-cs"/>
              </a:rPr>
              <a:t>احمد            </a:t>
            </a:r>
            <a:r>
              <a:rPr lang="en-US" sz="2800" b="1" dirty="0" err="1" smtClean="0">
                <a:cs typeface="+mj-cs"/>
              </a:rPr>
              <a:t>Ux</a:t>
            </a:r>
            <a:r>
              <a:rPr lang="en-US" sz="2800" b="1" dirty="0" smtClean="0">
                <a:cs typeface="+mj-cs"/>
              </a:rPr>
              <a:t> = 0.75c          </a:t>
            </a:r>
            <a:r>
              <a:rPr lang="en-US" sz="2800" b="1" dirty="0" err="1" smtClean="0">
                <a:cs typeface="+mj-cs"/>
              </a:rPr>
              <a:t>Ux</a:t>
            </a:r>
            <a:r>
              <a:rPr lang="en-US" sz="2800" b="1" dirty="0" smtClean="0">
                <a:cs typeface="+mj-cs"/>
              </a:rPr>
              <a:t> = 0</a:t>
            </a:r>
            <a:endParaRPr lang="ar-SA" sz="2800" b="1" dirty="0" smtClean="0">
              <a:cs typeface="+mj-cs"/>
            </a:endParaRPr>
          </a:p>
          <a:p>
            <a:r>
              <a:rPr lang="ar-SA" sz="2800" b="1" dirty="0" smtClean="0">
                <a:cs typeface="+mj-cs"/>
              </a:rPr>
              <a:t>محمود   </a:t>
            </a:r>
            <a:r>
              <a:rPr lang="en-US" sz="2800" b="1" dirty="0" err="1" smtClean="0">
                <a:cs typeface="+mj-cs"/>
              </a:rPr>
              <a:t>Ux</a:t>
            </a:r>
            <a:r>
              <a:rPr lang="en-US" sz="2800" b="1" dirty="0" smtClean="0">
                <a:cs typeface="+mj-cs"/>
              </a:rPr>
              <a:t> =0                  </a:t>
            </a:r>
            <a:r>
              <a:rPr lang="en-US" sz="2800" b="1" dirty="0" err="1" smtClean="0">
                <a:cs typeface="+mj-cs"/>
              </a:rPr>
              <a:t>Uy</a:t>
            </a:r>
            <a:r>
              <a:rPr lang="en-US" sz="2800" b="1" dirty="0" smtClean="0">
                <a:cs typeface="+mj-cs"/>
              </a:rPr>
              <a:t> = 0.90c</a:t>
            </a:r>
            <a:endParaRPr lang="ar-SA" sz="2800" b="1" dirty="0">
              <a:cs typeface="+mj-cs"/>
            </a:endParaRPr>
          </a:p>
        </p:txBody>
      </p:sp>
      <p:sp>
        <p:nvSpPr>
          <p:cNvPr id="8" name="عنوان 1"/>
          <p:cNvSpPr txBox="1">
            <a:spLocks/>
          </p:cNvSpPr>
          <p:nvPr/>
        </p:nvSpPr>
        <p:spPr>
          <a:xfrm>
            <a:off x="2000200" y="142852"/>
            <a:ext cx="6858080" cy="147002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 fontScale="85000" lnSpcReduction="10000"/>
          </a:bodyPr>
          <a:lstStyle/>
          <a:p>
            <a:r>
              <a:rPr lang="ar-SA" sz="4400" b="1" dirty="0" smtClean="0"/>
              <a:t>مثال</a:t>
            </a:r>
            <a:r>
              <a:rPr lang="en-US" sz="4400" b="1" dirty="0" smtClean="0"/>
              <a:t>-:9.39 </a:t>
            </a:r>
            <a:endParaRPr lang="ar-SA" sz="4400" b="1" dirty="0" smtClean="0"/>
          </a:p>
          <a:p>
            <a:r>
              <a:rPr lang="ar-SA" sz="4400" b="1" dirty="0" smtClean="0"/>
              <a:t>            </a:t>
            </a:r>
            <a:r>
              <a:rPr lang="ar-SA" sz="3900" b="1" dirty="0" smtClean="0"/>
              <a:t>السرعة </a:t>
            </a:r>
            <a:r>
              <a:rPr lang="ar-SA" sz="3900" b="1" dirty="0" err="1" smtClean="0"/>
              <a:t>النسبوية</a:t>
            </a:r>
            <a:r>
              <a:rPr lang="ar-SA" sz="3900" b="1" dirty="0" smtClean="0"/>
              <a:t>  لقائدي المجموعات</a:t>
            </a:r>
            <a:endParaRPr lang="ar-SA" sz="8800" b="1" dirty="0">
              <a:latin typeface="+mj-lt"/>
              <a:ea typeface="+mj-ea"/>
              <a:cs typeface="+mj-cs"/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571472" y="3429000"/>
            <a:ext cx="8072526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3200" b="1" dirty="0" smtClean="0">
                <a:cs typeface="+mj-cs"/>
              </a:rPr>
              <a:t>وهكذا تكون سرعة محمود كما يراها أحمد هي :-</a:t>
            </a:r>
            <a:endParaRPr lang="ar-SA" sz="3200" b="1" dirty="0">
              <a:cs typeface="+mj-cs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4143380"/>
            <a:ext cx="7500990" cy="1785950"/>
          </a:xfrm>
          <a:prstGeom prst="rect">
            <a:avLst/>
          </a:prstGeom>
          <a:ln w="381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chemeClr val="tx1"/>
                </a:solidFill>
              </a:rPr>
              <a:t>تمارين معادلة </a:t>
            </a:r>
            <a:r>
              <a:rPr lang="ar-SA" b="1" dirty="0" err="1" smtClean="0">
                <a:solidFill>
                  <a:schemeClr val="tx1"/>
                </a:solidFill>
              </a:rPr>
              <a:t>لورانتز</a:t>
            </a:r>
            <a:r>
              <a:rPr lang="ar-SA" b="1" dirty="0" smtClean="0">
                <a:solidFill>
                  <a:schemeClr val="tx1"/>
                </a:solidFill>
              </a:rPr>
              <a:t> لتحويل السرعة </a:t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>تمرين رقم 22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642910" y="1643050"/>
            <a:ext cx="7929618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تطير قطعتا كهرمان من مركز مجرة في اتجاهين متضادين بسرعة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0.75c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 بالنسبة للمجرة .</a:t>
            </a:r>
          </a:p>
          <a:p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احسبي سرعه احد القطعتين بالنسبة للأخرى. </a:t>
            </a:r>
            <a:endParaRPr lang="ar-SA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3500438"/>
            <a:ext cx="3214710" cy="2643206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571876"/>
            <a:ext cx="5000660" cy="2500330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مربع نص 3"/>
          <p:cNvSpPr txBox="1"/>
          <p:nvPr/>
        </p:nvSpPr>
        <p:spPr>
          <a:xfrm>
            <a:off x="642910" y="1643050"/>
            <a:ext cx="7929618" cy="255454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تم تسجيل طول قضيب متحرك على انه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2.0m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 ويصنع زاوية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30°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 بالنسبة لاتجاه الحركة كما في الشكل إذا كانت سرعه القضيب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0.995c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- ما هو الطول الحقيقي للقضيب ؟؟؟</a:t>
            </a:r>
          </a:p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- ما هي زاوية الدوران في الإطار الخاص به؟؟؟</a:t>
            </a:r>
            <a:endParaRPr lang="ar-SA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chemeClr val="tx1"/>
                </a:solidFill>
              </a:rPr>
              <a:t>تمارين معادلة لورانتز لتحويل السرعة </a:t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>تمرين رقم 23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4357694"/>
            <a:ext cx="4214842" cy="1704978"/>
          </a:xfrm>
          <a:prstGeom prst="rect">
            <a:avLst/>
          </a:prstGeom>
          <a:ln w="38100" cap="sq">
            <a:solidFill>
              <a:srgbClr val="5AC24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58" y="1643050"/>
            <a:ext cx="8501062" cy="4525963"/>
          </a:xfrm>
        </p:spPr>
        <p:txBody>
          <a:bodyPr/>
          <a:lstStyle/>
          <a:p>
            <a:endParaRPr lang="ar-SA"/>
          </a:p>
        </p:txBody>
      </p:sp>
      <p:sp>
        <p:nvSpPr>
          <p:cNvPr id="4" name="مربع نص 3"/>
          <p:cNvSpPr txBox="1"/>
          <p:nvPr/>
        </p:nvSpPr>
        <p:spPr>
          <a:xfrm>
            <a:off x="642910" y="1643051"/>
            <a:ext cx="7929618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تم تسجيل طول قضيب متحرك على انه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2.0m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ويصنع زاوية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30°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بالنسبة لاتجاه الحركة كما في الشكل إذا كانت سرعه القضيب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0.99c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- ما هو الطول الحقيقي للقضيب ؟؟؟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- ما هي زاوية الدوران في الإطار الخاص به؟؟؟</a:t>
            </a:r>
            <a:endParaRPr lang="ar-S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chemeClr val="tx1"/>
                </a:solidFill>
              </a:rPr>
              <a:t>تمارين معادلة لورانتز لتحويل السرعة </a:t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>تمرين رقم 23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429000"/>
            <a:ext cx="5429288" cy="2714644"/>
          </a:xfrm>
          <a:prstGeom prst="rect">
            <a:avLst/>
          </a:prstGeom>
          <a:ln w="38100" cap="sq">
            <a:solidFill>
              <a:srgbClr val="92D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3429000"/>
            <a:ext cx="2643206" cy="2714644"/>
          </a:xfrm>
          <a:prstGeom prst="rect">
            <a:avLst/>
          </a:prstGeom>
          <a:ln w="38100" cap="sq">
            <a:solidFill>
              <a:schemeClr val="accent3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58" y="1643050"/>
            <a:ext cx="8501062" cy="4525963"/>
          </a:xfrm>
        </p:spPr>
        <p:txBody>
          <a:bodyPr/>
          <a:lstStyle/>
          <a:p>
            <a:endParaRPr lang="ar-SA"/>
          </a:p>
        </p:txBody>
      </p:sp>
      <p:sp>
        <p:nvSpPr>
          <p:cNvPr id="4" name="مربع نص 3"/>
          <p:cNvSpPr txBox="1"/>
          <p:nvPr/>
        </p:nvSpPr>
        <p:spPr>
          <a:xfrm>
            <a:off x="642910" y="1643051"/>
            <a:ext cx="7929618" cy="156966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تم تسجيل طول قضيب متحرك على انه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2.0m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ويصنع زاوية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30°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بالنسبة لاتجاه الحركة كما في الشكل إذا كانت سرعه القضيب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0.99c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- ما هو الطول الحقيقي للقضيب ؟؟؟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- ما هي زاوية الدوران في الإطار الخاص به؟؟؟</a:t>
            </a:r>
            <a:endParaRPr lang="ar-S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chemeClr val="tx1"/>
                </a:solidFill>
              </a:rPr>
              <a:t>تمارين معادلة لورانتز لتحويل السرعة </a:t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>تمرين رقم 23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3429000"/>
            <a:ext cx="2643206" cy="2714644"/>
          </a:xfrm>
          <a:prstGeom prst="rect">
            <a:avLst/>
          </a:prstGeom>
          <a:ln w="38100" cap="sq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357562"/>
            <a:ext cx="5500726" cy="2857520"/>
          </a:xfrm>
          <a:prstGeom prst="rect">
            <a:avLst/>
          </a:prstGeom>
          <a:ln w="38100" cap="sq">
            <a:solidFill>
              <a:srgbClr val="77B38E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chemeClr val="tx1"/>
                </a:solidFill>
              </a:rPr>
              <a:t>تمارين معادلة لورانتز لتحويل السرعة </a:t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>تمرين رقم 24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571472" y="1571612"/>
            <a:ext cx="7929618" cy="25545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تتحرك سفينة فضاء مبتعدة عن الأرض بسرعة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0.80c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 تلاحقها سفينة النجم بسرعة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0.9c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 بالنسبة للأرض . يرى مشاهدان واقفان على  الأرض أن سفينة النجم لاحقت السفينة بسرعة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0.10c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 بأي سرعه تلاحق سفينة النجم السفينة كما تراها سفينة النجم ؟؟؟</a:t>
            </a:r>
            <a:endParaRPr lang="ar-SA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4286256"/>
            <a:ext cx="7643866" cy="1928826"/>
          </a:xfrm>
          <a:prstGeom prst="rect">
            <a:avLst/>
          </a:prstGeom>
          <a:ln w="381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chemeClr val="tx1"/>
                </a:solidFill>
              </a:rPr>
              <a:t>تمارين معادلة لورانتز لتحويل السرعة </a:t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>تمرين رقم 24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571472" y="1571613"/>
            <a:ext cx="7929618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تتحرك سفينة قضاء </a:t>
            </a:r>
            <a:r>
              <a:rPr lang="ar-SA" sz="2400" b="1" dirty="0" err="1" smtClean="0">
                <a:latin typeface="Times New Roman" pitchFamily="18" charset="0"/>
                <a:cs typeface="Times New Roman" pitchFamily="18" charset="0"/>
              </a:rPr>
              <a:t>كلنجون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مبتعدة عن الأرض بسرعة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0.80c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تلاحقها سفينة النجم بسرعة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0.9c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بالنسبة للأرض . يرى مشاهدان واقفان على  الأرض أن سفينة النجم لاحقت السفينة </a:t>
            </a:r>
            <a:r>
              <a:rPr lang="ar-SA" sz="2400" b="1" dirty="0" err="1" smtClean="0">
                <a:latin typeface="Times New Roman" pitchFamily="18" charset="0"/>
                <a:cs typeface="Times New Roman" pitchFamily="18" charset="0"/>
              </a:rPr>
              <a:t>كلنجون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بسرعة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0.10c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بأي سرعه تلاحق سفينة النجم سفينة </a:t>
            </a:r>
            <a:r>
              <a:rPr lang="ar-SA" sz="2400" b="1" dirty="0" err="1" smtClean="0">
                <a:latin typeface="Times New Roman" pitchFamily="18" charset="0"/>
                <a:cs typeface="Times New Roman" pitchFamily="18" charset="0"/>
              </a:rPr>
              <a:t>كلنجون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كما تراها سفينة النجم ؟؟؟</a:t>
            </a:r>
            <a:endParaRPr lang="ar-SA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3500438"/>
            <a:ext cx="4214842" cy="2786082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357562"/>
            <a:ext cx="3814767" cy="2786082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28750" y="3929063"/>
            <a:ext cx="6400800" cy="1752600"/>
          </a:xfrm>
          <a:solidFill>
            <a:srgbClr val="66FF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ar-SA" sz="6000" dirty="0" smtClean="0">
                <a:solidFill>
                  <a:schemeClr val="tx1"/>
                </a:solidFill>
                <a:cs typeface="+mj-cs"/>
              </a:rPr>
              <a:t>تمرين </a:t>
            </a:r>
            <a:r>
              <a:rPr lang="ar-SA" sz="6000" dirty="0" err="1" smtClean="0">
                <a:solidFill>
                  <a:schemeClr val="tx1"/>
                </a:solidFill>
                <a:cs typeface="+mj-cs"/>
              </a:rPr>
              <a:t>صـ</a:t>
            </a:r>
            <a:r>
              <a:rPr lang="ar-SA" sz="6000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en-US" sz="6000" dirty="0" smtClean="0">
                <a:solidFill>
                  <a:schemeClr val="tx1"/>
                </a:solidFill>
                <a:cs typeface="+mj-cs"/>
              </a:rPr>
              <a:t>77</a:t>
            </a:r>
            <a:endParaRPr lang="ar-SA" sz="6000" dirty="0" smtClean="0">
              <a:solidFill>
                <a:schemeClr val="tx1"/>
              </a:solidFill>
              <a:cs typeface="+mj-cs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ar-SA" sz="6000" dirty="0" smtClean="0">
                <a:solidFill>
                  <a:schemeClr val="tx1"/>
                </a:solidFill>
                <a:cs typeface="+mj-cs"/>
              </a:rPr>
              <a:t>رقم</a:t>
            </a:r>
            <a:r>
              <a:rPr lang="en-US" sz="6000" dirty="0" smtClean="0">
                <a:solidFill>
                  <a:schemeClr val="tx1"/>
                </a:solidFill>
                <a:cs typeface="+mj-cs"/>
              </a:rPr>
              <a:t>21 – 25 </a:t>
            </a:r>
            <a:endParaRPr lang="ar-SA" sz="60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785786" y="2214554"/>
            <a:ext cx="7772400" cy="147002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fontScale="92500"/>
          </a:bodyPr>
          <a:lstStyle/>
          <a:p>
            <a:pPr algn="ctr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واجب منزلي الأسبوع القادم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3196</TotalTime>
  <Words>988</Words>
  <Application>Microsoft Office PowerPoint</Application>
  <PresentationFormat>عرض على الشاشة (3:4)‏</PresentationFormat>
  <Paragraphs>129</Paragraphs>
  <Slides>23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2</vt:i4>
      </vt:variant>
      <vt:variant>
        <vt:lpstr>عناوين الشرائح</vt:lpstr>
      </vt:variant>
      <vt:variant>
        <vt:i4>23</vt:i4>
      </vt:variant>
    </vt:vector>
  </HeadingPairs>
  <TitlesOfParts>
    <vt:vector size="25" baseType="lpstr">
      <vt:lpstr>سمة Office</vt:lpstr>
      <vt:lpstr>سمة6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تمارين معادلة لورانتز لتحويل السرعة  تمرين رقم 22</vt:lpstr>
      <vt:lpstr>تمارين معادلة لورانتز لتحويل السرعة  تمرين رقم 23</vt:lpstr>
      <vt:lpstr>تمارين معادلة لورانتز لتحويل السرعة  تمرين رقم 23</vt:lpstr>
      <vt:lpstr>تمارين معادلة لورانتز لتحويل السرعة  تمرين رقم 23</vt:lpstr>
      <vt:lpstr>تمارين معادلة لورانتز لتحويل السرعة  تمرين رقم 24</vt:lpstr>
      <vt:lpstr>تمارين معادلة لورانتز لتحويل السرعة  تمرين رقم 24</vt:lpstr>
      <vt:lpstr>الشريحة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aida</dc:creator>
  <cp:lastModifiedBy>Administrator</cp:lastModifiedBy>
  <cp:revision>47</cp:revision>
  <dcterms:created xsi:type="dcterms:W3CDTF">2011-03-05T17:41:32Z</dcterms:created>
  <dcterms:modified xsi:type="dcterms:W3CDTF">2011-04-23T18:42:50Z</dcterms:modified>
</cp:coreProperties>
</file>