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8" r:id="rId2"/>
    <p:sldId id="299" r:id="rId3"/>
    <p:sldId id="300" r:id="rId4"/>
    <p:sldId id="306" r:id="rId5"/>
    <p:sldId id="303" r:id="rId6"/>
    <p:sldId id="304" r:id="rId7"/>
    <p:sldId id="305" r:id="rId8"/>
    <p:sldId id="301" r:id="rId9"/>
    <p:sldId id="307" r:id="rId10"/>
    <p:sldId id="308" r:id="rId11"/>
    <p:sldId id="310" r:id="rId12"/>
    <p:sldId id="315" r:id="rId13"/>
    <p:sldId id="314" r:id="rId14"/>
    <p:sldId id="313" r:id="rId15"/>
    <p:sldId id="312" r:id="rId16"/>
    <p:sldId id="311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30" r:id="rId30"/>
    <p:sldId id="328" r:id="rId31"/>
    <p:sldId id="329" r:id="rId32"/>
    <p:sldId id="331" r:id="rId33"/>
    <p:sldId id="332" r:id="rId34"/>
    <p:sldId id="297" r:id="rId3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91"/>
    <a:srgbClr val="E4F09A"/>
    <a:srgbClr val="008000"/>
    <a:srgbClr val="77B38E"/>
    <a:srgbClr val="EA0000"/>
    <a:srgbClr val="5AC242"/>
    <a:srgbClr val="CCECFF"/>
    <a:srgbClr val="A62427"/>
    <a:srgbClr val="CCFF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97" autoAdjust="0"/>
    <p:restoredTop sz="94640" autoAdjust="0"/>
  </p:normalViewPr>
  <p:slideViewPr>
    <p:cSldViewPr>
      <p:cViewPr>
        <p:scale>
          <a:sx n="66" d="100"/>
          <a:sy n="66" d="100"/>
        </p:scale>
        <p:origin x="-150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16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71C4B0-3417-4E87-A29F-11955F289877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3F58332-917D-4407-93EE-E87F99323539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>
              <a:latin typeface="+mj-lt"/>
              <a:ea typeface="+mj-ea"/>
              <a:cs typeface="+mj-cs"/>
            </a:rPr>
            <a:t>ظاهرة </a:t>
          </a:r>
          <a:r>
            <a:rPr lang="ar-SA" b="1" dirty="0" err="1" smtClean="0">
              <a:latin typeface="+mj-lt"/>
              <a:ea typeface="+mj-ea"/>
              <a:cs typeface="+mj-cs"/>
            </a:rPr>
            <a:t>دوبلر</a:t>
          </a:r>
          <a:endParaRPr lang="ar-SA" b="1" dirty="0" smtClean="0">
            <a:latin typeface="+mj-lt"/>
            <a:ea typeface="+mj-ea"/>
            <a:cs typeface="+mj-cs"/>
          </a:endParaRPr>
        </a:p>
        <a:p>
          <a:pPr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b="1" dirty="0" smtClean="0">
              <a:latin typeface="+mj-lt"/>
              <a:ea typeface="+mj-ea"/>
              <a:cs typeface="+mj-cs"/>
            </a:rPr>
            <a:t> </a:t>
          </a:r>
          <a:endParaRPr lang="ar-SA" dirty="0"/>
        </a:p>
      </dgm:t>
    </dgm:pt>
    <dgm:pt modelId="{85DE4FA3-7BD5-4445-B8D3-AD932C2FFA13}" type="parTrans" cxnId="{B55C530D-C55C-4C1D-99FB-9206BF8645FC}">
      <dgm:prSet/>
      <dgm:spPr/>
      <dgm:t>
        <a:bodyPr/>
        <a:lstStyle/>
        <a:p>
          <a:pPr rtl="1"/>
          <a:endParaRPr lang="ar-SA"/>
        </a:p>
      </dgm:t>
    </dgm:pt>
    <dgm:pt modelId="{A39B7E2E-5B4E-4183-8F92-19CBA4F419F3}" type="sibTrans" cxnId="{B55C530D-C55C-4C1D-99FB-9206BF8645FC}">
      <dgm:prSet/>
      <dgm:spPr/>
      <dgm:t>
        <a:bodyPr/>
        <a:lstStyle/>
        <a:p>
          <a:pPr rtl="1"/>
          <a:endParaRPr lang="ar-SA"/>
        </a:p>
      </dgm:t>
    </dgm:pt>
    <dgm:pt modelId="{2A711EE2-2CC7-4866-A49D-A2DBE4AD1F1D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err="1" smtClean="0">
              <a:cs typeface="+mj-cs"/>
            </a:rPr>
            <a:t>ظا</a:t>
          </a:r>
          <a:r>
            <a:rPr lang="ar-SA" b="1" dirty="0" smtClean="0">
              <a:cs typeface="+mj-cs"/>
            </a:rPr>
            <a:t>ھ</a:t>
          </a:r>
          <a:r>
            <a:rPr lang="ar-SA" b="1" dirty="0" err="1" smtClean="0">
              <a:cs typeface="+mj-cs"/>
            </a:rPr>
            <a:t>رة</a:t>
          </a:r>
          <a:r>
            <a:rPr lang="ar-SA" b="1" dirty="0" smtClean="0">
              <a:cs typeface="+mj-cs"/>
            </a:rPr>
            <a:t> </a:t>
          </a:r>
          <a:r>
            <a:rPr lang="ar-SA" b="1" dirty="0" err="1" smtClean="0">
              <a:cs typeface="+mj-cs"/>
            </a:rPr>
            <a:t>دوبلر</a:t>
          </a:r>
          <a:r>
            <a:rPr lang="ar-SA" b="1" dirty="0" smtClean="0">
              <a:cs typeface="+mj-cs"/>
            </a:rPr>
            <a:t> الكلاسیكیة </a:t>
          </a:r>
        </a:p>
        <a:p>
          <a:pPr rtl="1"/>
          <a:r>
            <a:rPr lang="ar-SA" b="1" dirty="0" smtClean="0">
              <a:cs typeface="+mj-cs"/>
            </a:rPr>
            <a:t>(في حالة الأمواج الصوتیة)</a:t>
          </a:r>
          <a:endParaRPr lang="ar-SA" b="1" dirty="0">
            <a:cs typeface="+mj-cs"/>
          </a:endParaRPr>
        </a:p>
      </dgm:t>
    </dgm:pt>
    <dgm:pt modelId="{7F7E54EC-B8E2-4DDA-B29D-06FB6B204769}" type="parTrans" cxnId="{A88D7EF6-25FA-4B77-AD3E-E4F39FBF552B}">
      <dgm:prSet/>
      <dgm:spPr/>
      <dgm:t>
        <a:bodyPr/>
        <a:lstStyle/>
        <a:p>
          <a:pPr rtl="1"/>
          <a:endParaRPr lang="ar-SA"/>
        </a:p>
      </dgm:t>
    </dgm:pt>
    <dgm:pt modelId="{A59E5BB9-AECA-4F63-8705-D8A1FB442ADF}" type="sibTrans" cxnId="{A88D7EF6-25FA-4B77-AD3E-E4F39FBF552B}">
      <dgm:prSet/>
      <dgm:spPr/>
      <dgm:t>
        <a:bodyPr/>
        <a:lstStyle/>
        <a:p>
          <a:pPr rtl="1"/>
          <a:endParaRPr lang="ar-SA"/>
        </a:p>
      </dgm:t>
    </dgm:pt>
    <dgm:pt modelId="{F6FF669F-2241-4380-A23A-1C5D58DE1441}">
      <dgm:prSet phldrT="[نص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b="1" dirty="0" err="1" smtClean="0">
              <a:cs typeface="+mj-cs"/>
            </a:rPr>
            <a:t>ظا</a:t>
          </a:r>
          <a:r>
            <a:rPr lang="ar-SA" b="1" dirty="0" smtClean="0">
              <a:cs typeface="+mj-cs"/>
            </a:rPr>
            <a:t>ھ</a:t>
          </a:r>
          <a:r>
            <a:rPr lang="ar-SA" b="1" dirty="0" err="1" smtClean="0">
              <a:cs typeface="+mj-cs"/>
            </a:rPr>
            <a:t>رة</a:t>
          </a:r>
          <a:r>
            <a:rPr lang="ar-SA" b="1" dirty="0" smtClean="0">
              <a:cs typeface="+mj-cs"/>
            </a:rPr>
            <a:t> </a:t>
          </a:r>
          <a:r>
            <a:rPr lang="ar-SA" b="1" dirty="0" err="1" smtClean="0">
              <a:cs typeface="+mj-cs"/>
            </a:rPr>
            <a:t>دوبلر</a:t>
          </a:r>
          <a:r>
            <a:rPr lang="ar-SA" b="1" dirty="0" smtClean="0">
              <a:cs typeface="+mj-cs"/>
            </a:rPr>
            <a:t> النسبیة </a:t>
          </a:r>
        </a:p>
        <a:p>
          <a:pPr rtl="1"/>
          <a:r>
            <a:rPr lang="ar-SA" b="1" dirty="0" smtClean="0">
              <a:cs typeface="+mj-cs"/>
            </a:rPr>
            <a:t>(في حالة الأمواج </a:t>
          </a:r>
          <a:r>
            <a:rPr lang="ar-SA" b="1" dirty="0" err="1" smtClean="0">
              <a:cs typeface="+mj-cs"/>
            </a:rPr>
            <a:t>الك</a:t>
          </a:r>
          <a:r>
            <a:rPr lang="ar-SA" b="1" dirty="0" smtClean="0">
              <a:cs typeface="+mj-cs"/>
            </a:rPr>
            <a:t>ھ</a:t>
          </a:r>
          <a:r>
            <a:rPr lang="ar-SA" b="1" dirty="0" err="1" smtClean="0">
              <a:cs typeface="+mj-cs"/>
            </a:rPr>
            <a:t>رومغناطیسیة</a:t>
          </a:r>
          <a:r>
            <a:rPr lang="ar-SA" b="1" dirty="0" smtClean="0">
              <a:cs typeface="+mj-cs"/>
            </a:rPr>
            <a:t>)</a:t>
          </a:r>
          <a:endParaRPr lang="ar-SA" b="1" dirty="0">
            <a:cs typeface="+mj-cs"/>
          </a:endParaRPr>
        </a:p>
      </dgm:t>
    </dgm:pt>
    <dgm:pt modelId="{727D9B5F-2C2D-4B7E-9309-2337C2331083}" type="parTrans" cxnId="{A043BA9D-A8CA-4357-A621-AC66B6DBDA69}">
      <dgm:prSet/>
      <dgm:spPr/>
      <dgm:t>
        <a:bodyPr/>
        <a:lstStyle/>
        <a:p>
          <a:pPr rtl="1"/>
          <a:endParaRPr lang="ar-SA"/>
        </a:p>
      </dgm:t>
    </dgm:pt>
    <dgm:pt modelId="{F946EA07-D842-4D9A-BD2A-A54720ADD98F}" type="sibTrans" cxnId="{A043BA9D-A8CA-4357-A621-AC66B6DBDA69}">
      <dgm:prSet/>
      <dgm:spPr/>
      <dgm:t>
        <a:bodyPr/>
        <a:lstStyle/>
        <a:p>
          <a:pPr rtl="1"/>
          <a:endParaRPr lang="ar-SA"/>
        </a:p>
      </dgm:t>
    </dgm:pt>
    <dgm:pt modelId="{D8339072-5BCD-4736-AF0C-60E355296E75}" type="pres">
      <dgm:prSet presAssocID="{2371C4B0-3417-4E87-A29F-11955F28987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7F9270E0-3AA0-408E-B20F-1364F24205C0}" type="pres">
      <dgm:prSet presAssocID="{C3F58332-917D-4407-93EE-E87F99323539}" presName="root" presStyleCnt="0"/>
      <dgm:spPr/>
    </dgm:pt>
    <dgm:pt modelId="{E16D2F94-B8A5-4682-8E97-F8A6C8AAD320}" type="pres">
      <dgm:prSet presAssocID="{C3F58332-917D-4407-93EE-E87F99323539}" presName="rootComposite" presStyleCnt="0"/>
      <dgm:spPr/>
    </dgm:pt>
    <dgm:pt modelId="{618B5DE4-30DB-4DE7-A6B9-D9950EE36D7F}" type="pres">
      <dgm:prSet presAssocID="{C3F58332-917D-4407-93EE-E87F99323539}" presName="rootText" presStyleLbl="node1" presStyleIdx="0" presStyleCnt="1" custScaleX="115471" custLinFactX="-3317" custLinFactNeighborX="-100000" custLinFactNeighborY="8822"/>
      <dgm:spPr/>
      <dgm:t>
        <a:bodyPr/>
        <a:lstStyle/>
        <a:p>
          <a:pPr rtl="1"/>
          <a:endParaRPr lang="ar-SA"/>
        </a:p>
      </dgm:t>
    </dgm:pt>
    <dgm:pt modelId="{9972B946-1A43-4E0F-BE8E-1344C1112CA3}" type="pres">
      <dgm:prSet presAssocID="{C3F58332-917D-4407-93EE-E87F99323539}" presName="rootConnector" presStyleLbl="node1" presStyleIdx="0" presStyleCnt="1"/>
      <dgm:spPr/>
      <dgm:t>
        <a:bodyPr/>
        <a:lstStyle/>
        <a:p>
          <a:pPr rtl="1"/>
          <a:endParaRPr lang="ar-SA"/>
        </a:p>
      </dgm:t>
    </dgm:pt>
    <dgm:pt modelId="{0797340B-5D80-4C25-A19A-A133EE2131B3}" type="pres">
      <dgm:prSet presAssocID="{C3F58332-917D-4407-93EE-E87F99323539}" presName="childShape" presStyleCnt="0"/>
      <dgm:spPr/>
    </dgm:pt>
    <dgm:pt modelId="{B02917C7-6E2B-442A-9EDA-8CE9960D5C13}" type="pres">
      <dgm:prSet presAssocID="{7F7E54EC-B8E2-4DDA-B29D-06FB6B204769}" presName="Name13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CF487CBE-9BF9-48A1-B02B-6DC2A576FD20}" type="pres">
      <dgm:prSet presAssocID="{2A711EE2-2CC7-4866-A49D-A2DBE4AD1F1D}" presName="childText" presStyleLbl="bgAcc1" presStyleIdx="0" presStyleCnt="2" custAng="0" custScaleX="152210" custLinFactNeighborX="-55801" custLinFactNeighborY="-13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5838D45-0C4B-4EAC-9DB7-32292B5ADAE3}" type="pres">
      <dgm:prSet presAssocID="{727D9B5F-2C2D-4B7E-9309-2337C2331083}" presName="Name13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C04183AA-2B59-4096-8562-10422B454C47}" type="pres">
      <dgm:prSet presAssocID="{F6FF669F-2241-4380-A23A-1C5D58DE1441}" presName="childText" presStyleLbl="bgAcc1" presStyleIdx="1" presStyleCnt="2" custScaleX="179286" custLinFactNeighborX="70304" custLinFactNeighborY="-917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8585452-2970-484B-BF7C-B5BADBC925B1}" type="presOf" srcId="{727D9B5F-2C2D-4B7E-9309-2337C2331083}" destId="{65838D45-0C4B-4EAC-9DB7-32292B5ADAE3}" srcOrd="0" destOrd="0" presId="urn:microsoft.com/office/officeart/2005/8/layout/hierarchy3"/>
    <dgm:cxn modelId="{CEDF7FF1-3765-401E-A4F1-7857CA716080}" type="presOf" srcId="{F6FF669F-2241-4380-A23A-1C5D58DE1441}" destId="{C04183AA-2B59-4096-8562-10422B454C47}" srcOrd="0" destOrd="0" presId="urn:microsoft.com/office/officeart/2005/8/layout/hierarchy3"/>
    <dgm:cxn modelId="{A043BA9D-A8CA-4357-A621-AC66B6DBDA69}" srcId="{C3F58332-917D-4407-93EE-E87F99323539}" destId="{F6FF669F-2241-4380-A23A-1C5D58DE1441}" srcOrd="1" destOrd="0" parTransId="{727D9B5F-2C2D-4B7E-9309-2337C2331083}" sibTransId="{F946EA07-D842-4D9A-BD2A-A54720ADD98F}"/>
    <dgm:cxn modelId="{F4BDE611-7611-44D7-B416-DF3EC551DD5C}" type="presOf" srcId="{2A711EE2-2CC7-4866-A49D-A2DBE4AD1F1D}" destId="{CF487CBE-9BF9-48A1-B02B-6DC2A576FD20}" srcOrd="0" destOrd="0" presId="urn:microsoft.com/office/officeart/2005/8/layout/hierarchy3"/>
    <dgm:cxn modelId="{666D74FB-E4E6-4548-BD5E-0396B29E88C5}" type="presOf" srcId="{C3F58332-917D-4407-93EE-E87F99323539}" destId="{618B5DE4-30DB-4DE7-A6B9-D9950EE36D7F}" srcOrd="0" destOrd="0" presId="urn:microsoft.com/office/officeart/2005/8/layout/hierarchy3"/>
    <dgm:cxn modelId="{A88D7EF6-25FA-4B77-AD3E-E4F39FBF552B}" srcId="{C3F58332-917D-4407-93EE-E87F99323539}" destId="{2A711EE2-2CC7-4866-A49D-A2DBE4AD1F1D}" srcOrd="0" destOrd="0" parTransId="{7F7E54EC-B8E2-4DDA-B29D-06FB6B204769}" sibTransId="{A59E5BB9-AECA-4F63-8705-D8A1FB442ADF}"/>
    <dgm:cxn modelId="{3D4EB991-1739-4E6E-AC93-BBF885B7DA25}" type="presOf" srcId="{2371C4B0-3417-4E87-A29F-11955F289877}" destId="{D8339072-5BCD-4736-AF0C-60E355296E75}" srcOrd="0" destOrd="0" presId="urn:microsoft.com/office/officeart/2005/8/layout/hierarchy3"/>
    <dgm:cxn modelId="{581BB51D-6840-462F-A0A5-6F8A81FF27BD}" type="presOf" srcId="{7F7E54EC-B8E2-4DDA-B29D-06FB6B204769}" destId="{B02917C7-6E2B-442A-9EDA-8CE9960D5C13}" srcOrd="0" destOrd="0" presId="urn:microsoft.com/office/officeart/2005/8/layout/hierarchy3"/>
    <dgm:cxn modelId="{B55C530D-C55C-4C1D-99FB-9206BF8645FC}" srcId="{2371C4B0-3417-4E87-A29F-11955F289877}" destId="{C3F58332-917D-4407-93EE-E87F99323539}" srcOrd="0" destOrd="0" parTransId="{85DE4FA3-7BD5-4445-B8D3-AD932C2FFA13}" sibTransId="{A39B7E2E-5B4E-4183-8F92-19CBA4F419F3}"/>
    <dgm:cxn modelId="{3E935F8F-85D8-4F59-8EBF-F655A6EC5430}" type="presOf" srcId="{C3F58332-917D-4407-93EE-E87F99323539}" destId="{9972B946-1A43-4E0F-BE8E-1344C1112CA3}" srcOrd="1" destOrd="0" presId="urn:microsoft.com/office/officeart/2005/8/layout/hierarchy3"/>
    <dgm:cxn modelId="{A2615B5B-63DE-4742-B47D-805F5F8FB604}" type="presParOf" srcId="{D8339072-5BCD-4736-AF0C-60E355296E75}" destId="{7F9270E0-3AA0-408E-B20F-1364F24205C0}" srcOrd="0" destOrd="0" presId="urn:microsoft.com/office/officeart/2005/8/layout/hierarchy3"/>
    <dgm:cxn modelId="{4C488ED7-D5EC-42E5-8A35-D40DDA08347D}" type="presParOf" srcId="{7F9270E0-3AA0-408E-B20F-1364F24205C0}" destId="{E16D2F94-B8A5-4682-8E97-F8A6C8AAD320}" srcOrd="0" destOrd="0" presId="urn:microsoft.com/office/officeart/2005/8/layout/hierarchy3"/>
    <dgm:cxn modelId="{4B3FF67A-7905-48B5-B03A-3262CB03955E}" type="presParOf" srcId="{E16D2F94-B8A5-4682-8E97-F8A6C8AAD320}" destId="{618B5DE4-30DB-4DE7-A6B9-D9950EE36D7F}" srcOrd="0" destOrd="0" presId="urn:microsoft.com/office/officeart/2005/8/layout/hierarchy3"/>
    <dgm:cxn modelId="{F2863E17-4E3B-4CBE-B353-AE8DB38BF2D3}" type="presParOf" srcId="{E16D2F94-B8A5-4682-8E97-F8A6C8AAD320}" destId="{9972B946-1A43-4E0F-BE8E-1344C1112CA3}" srcOrd="1" destOrd="0" presId="urn:microsoft.com/office/officeart/2005/8/layout/hierarchy3"/>
    <dgm:cxn modelId="{DDF0E64B-5840-4B4E-AE83-DA4A497880D8}" type="presParOf" srcId="{7F9270E0-3AA0-408E-B20F-1364F24205C0}" destId="{0797340B-5D80-4C25-A19A-A133EE2131B3}" srcOrd="1" destOrd="0" presId="urn:microsoft.com/office/officeart/2005/8/layout/hierarchy3"/>
    <dgm:cxn modelId="{98244116-15FC-4F45-A15E-F4C1A1DA0D74}" type="presParOf" srcId="{0797340B-5D80-4C25-A19A-A133EE2131B3}" destId="{B02917C7-6E2B-442A-9EDA-8CE9960D5C13}" srcOrd="0" destOrd="0" presId="urn:microsoft.com/office/officeart/2005/8/layout/hierarchy3"/>
    <dgm:cxn modelId="{5F7E368B-0E5E-4430-9834-BD682C5A9C15}" type="presParOf" srcId="{0797340B-5D80-4C25-A19A-A133EE2131B3}" destId="{CF487CBE-9BF9-48A1-B02B-6DC2A576FD20}" srcOrd="1" destOrd="0" presId="urn:microsoft.com/office/officeart/2005/8/layout/hierarchy3"/>
    <dgm:cxn modelId="{9112D352-7EC8-4DCC-866C-40310D9EC7AB}" type="presParOf" srcId="{0797340B-5D80-4C25-A19A-A133EE2131B3}" destId="{65838D45-0C4B-4EAC-9DB7-32292B5ADAE3}" srcOrd="2" destOrd="0" presId="urn:microsoft.com/office/officeart/2005/8/layout/hierarchy3"/>
    <dgm:cxn modelId="{6BDF817B-F33D-45B9-A14B-138E742B75C5}" type="presParOf" srcId="{0797340B-5D80-4C25-A19A-A133EE2131B3}" destId="{C04183AA-2B59-4096-8562-10422B454C47}" srcOrd="3" destOrd="0" presId="urn:microsoft.com/office/officeart/2005/8/layout/hierarchy3"/>
  </dgm:cxnLst>
  <dgm:bg>
    <a:solidFill>
      <a:srgbClr val="F7F991"/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35A42-1D1F-42C9-9D78-7A63088C1750}" type="datetimeFigureOut">
              <a:rPr lang="en-US" smtClean="0"/>
              <a:t>4/24/2011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13640-FE53-4C81-A971-FFDBE5B330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3FD86DA-5FC4-420F-8C2A-7E20BC77C4F5}" type="datetimeFigureOut">
              <a:rPr lang="ar-SA" smtClean="0"/>
              <a:pPr/>
              <a:t>21/05/1432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B5E2CD-0AED-49ED-AFB7-63E9688D2A3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24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25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26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27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28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29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30</a:t>
            </a:fld>
            <a:endParaRPr lang="ar-S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31</a:t>
            </a:fld>
            <a:endParaRPr lang="ar-S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E2CD-0AED-49ED-AFB7-63E9688D2A3E}" type="slidenum">
              <a:rPr lang="ar-SA" smtClean="0"/>
              <a:pPr/>
              <a:t>32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6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215238" cy="1143000"/>
          </a:xfrm>
          <a:solidFill>
            <a:srgbClr val="FB7D54"/>
          </a:solidFill>
        </p:spPr>
        <p:txBody>
          <a:bodyPr/>
          <a:lstStyle>
            <a:lvl1pPr rtl="0">
              <a:defRPr/>
            </a:lvl1pPr>
          </a:lstStyle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ln w="28575">
            <a:solidFill>
              <a:srgbClr val="03A4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algn="l" rtl="0"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algn="l" rtl="0"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 algn="l" rtl="0"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 algn="l" rtl="0"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 algn="l" rtl="0"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ar-SA" dirty="0" smtClean="0"/>
              <a:t>انقر لتحرير أنماط النص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5" name="مستطيل 4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مربع نص 5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6" name="مستطيل 5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7" name="مربع نص 6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8" name="مستطيل 7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8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4" name="مستطيل 3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5" name="مربع نص 4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1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3" name="مستطيل 2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4" name="مربع نص 3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1785938" y="274638"/>
            <a:ext cx="7072312" cy="1143000"/>
          </a:xfrm>
          <a:prstGeom prst="rect">
            <a:avLst/>
          </a:prstGeom>
          <a:solidFill>
            <a:srgbClr val="FB7D5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57188" y="1600200"/>
            <a:ext cx="8501062" cy="4525963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0E3CC0-A6FA-4A41-9535-6DC45E87D52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sp>
        <p:nvSpPr>
          <p:cNvPr id="7" name="عنصر نائب للتاريخ 3"/>
          <p:cNvSpPr txBox="1">
            <a:spLocks/>
          </p:cNvSpPr>
          <p:nvPr/>
        </p:nvSpPr>
        <p:spPr>
          <a:xfrm>
            <a:off x="0" y="6356350"/>
            <a:ext cx="9144000" cy="5016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/>
          <a:lstStyle>
            <a:lvl1pPr>
              <a:defRPr sz="1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 smtClean="0">
                <a:latin typeface="+mn-lt"/>
                <a:cs typeface="+mn-cs"/>
              </a:rPr>
              <a:t>قسم الفيزياء- فيزياء عامة 2 -كلية التربية بالجبيل - جامعة الدمام     د .عايدة الصغير</a:t>
            </a:r>
            <a:endParaRPr lang="ar-SA" dirty="0">
              <a:latin typeface="+mn-lt"/>
              <a:cs typeface="+mn-cs"/>
            </a:endParaRPr>
          </a:p>
        </p:txBody>
      </p:sp>
      <p:pic>
        <p:nvPicPr>
          <p:cNvPr id="10" name="صورة 9" descr="2246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357938"/>
            <a:ext cx="1905000" cy="500062"/>
          </a:xfrm>
          <a:prstGeom prst="rect">
            <a:avLst/>
          </a:prstGeom>
          <a:ln w="31750" cmpd="thinThick">
            <a:solidFill>
              <a:schemeClr val="bg1">
                <a:lumMod val="50000"/>
              </a:schemeClr>
            </a:solidFill>
          </a:ln>
        </p:spPr>
      </p:pic>
      <p:pic>
        <p:nvPicPr>
          <p:cNvPr id="3081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313" y="214313"/>
            <a:ext cx="14287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مجموعة 7"/>
          <p:cNvGrpSpPr>
            <a:grpSpLocks/>
          </p:cNvGrpSpPr>
          <p:nvPr userDrawn="1"/>
        </p:nvGrpSpPr>
        <p:grpSpPr bwMode="auto">
          <a:xfrm>
            <a:off x="1928813" y="6357938"/>
            <a:ext cx="7215187" cy="500062"/>
            <a:chOff x="1928794" y="3714752"/>
            <a:chExt cx="7215206" cy="500042"/>
          </a:xfrm>
        </p:grpSpPr>
        <p:sp>
          <p:nvSpPr>
            <p:cNvPr id="9" name="مستطيل 8"/>
            <p:cNvSpPr/>
            <p:nvPr userDrawn="1"/>
          </p:nvSpPr>
          <p:spPr>
            <a:xfrm>
              <a:off x="1928794" y="3714752"/>
              <a:ext cx="7215206" cy="50004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ar-SA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1" name="مربع نص 10"/>
            <p:cNvSpPr txBox="1"/>
            <p:nvPr userDrawn="1"/>
          </p:nvSpPr>
          <p:spPr>
            <a:xfrm>
              <a:off x="1928794" y="3786186"/>
              <a:ext cx="7215206" cy="36987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>
                <a:defRPr/>
              </a:pPr>
              <a:r>
                <a:rPr lang="ar-SA" b="1" dirty="0">
                  <a:cs typeface="+mj-cs"/>
                </a:rPr>
                <a:t>قسم الفيزياء – فيزياء حديثه – كليه التربية  بالجبيل –جامعه الدمام – د/</a:t>
              </a:r>
              <a:r>
                <a:rPr lang="ar-SA" b="1" dirty="0" err="1">
                  <a:cs typeface="+mj-cs"/>
                </a:rPr>
                <a:t>عايده</a:t>
              </a:r>
              <a:r>
                <a:rPr lang="ar-SA" b="1" dirty="0">
                  <a:cs typeface="+mj-cs"/>
                </a:rPr>
                <a:t> الصغير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EBF1DE"/>
          </a:solidFill>
          <a:latin typeface="+mj-lt"/>
          <a:ea typeface="+mj-ea"/>
          <a:cs typeface="Arial" pitchFamily="34" charset="0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rgbClr val="EBF1DE"/>
          </a:solidFill>
          <a:latin typeface="Calibri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00034" y="3143248"/>
            <a:ext cx="8072494" cy="286232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600" b="1" dirty="0" smtClean="0">
                <a:cs typeface="+mj-cs"/>
              </a:rPr>
              <a:t>قياس عمر </a:t>
            </a:r>
            <a:r>
              <a:rPr lang="ar-SA" sz="3600" b="1" dirty="0" err="1" smtClean="0">
                <a:cs typeface="+mj-cs"/>
              </a:rPr>
              <a:t>الميونات</a:t>
            </a:r>
            <a:r>
              <a:rPr lang="ar-SA" sz="3600" b="1" dirty="0" smtClean="0">
                <a:cs typeface="+mj-cs"/>
              </a:rPr>
              <a:t> في إطار إسناد ثابت بالنسبة إلى إطار إسناد متحرك</a:t>
            </a:r>
          </a:p>
          <a:p>
            <a:r>
              <a:rPr lang="ar-SA" sz="3600" b="1" dirty="0" smtClean="0">
                <a:cs typeface="+mj-cs"/>
              </a:rPr>
              <a:t> مقارنة</a:t>
            </a:r>
            <a:r>
              <a:rPr lang="ar-SA" sz="3600" dirty="0" smtClean="0"/>
              <a:t> </a:t>
            </a:r>
            <a:r>
              <a:rPr lang="ar-SA" sz="3600" b="1" dirty="0" smtClean="0">
                <a:cs typeface="+mj-cs"/>
              </a:rPr>
              <a:t>المسافة التي یقطعھا </a:t>
            </a:r>
            <a:r>
              <a:rPr lang="ar-SA" sz="3600" b="1" dirty="0" err="1" smtClean="0">
                <a:cs typeface="+mj-cs"/>
              </a:rPr>
              <a:t>المیونات</a:t>
            </a:r>
            <a:r>
              <a:rPr lang="ar-SA" sz="3600" b="1" dirty="0" smtClean="0">
                <a:cs typeface="+mj-cs"/>
              </a:rPr>
              <a:t> في خلال فترة </a:t>
            </a:r>
            <a:r>
              <a:rPr lang="ar-SA" sz="3600" b="1" dirty="0" err="1" smtClean="0">
                <a:cs typeface="+mj-cs"/>
              </a:rPr>
              <a:t>بقائ</a:t>
            </a:r>
            <a:r>
              <a:rPr lang="ar-SA" sz="3600" b="1" dirty="0" smtClean="0">
                <a:cs typeface="+mj-cs"/>
              </a:rPr>
              <a:t>ھا في الإطارين .</a:t>
            </a:r>
          </a:p>
          <a:p>
            <a:pPr>
              <a:defRPr/>
            </a:pPr>
            <a:endParaRPr lang="ar-SA" sz="3600" b="1" dirty="0">
              <a:cs typeface="+mj-cs"/>
            </a:endParaRPr>
          </a:p>
        </p:txBody>
      </p:sp>
      <p:sp>
        <p:nvSpPr>
          <p:cNvPr id="8" name="وسيلة شرح بيضاوية 7"/>
          <p:cNvSpPr/>
          <p:nvPr/>
        </p:nvSpPr>
        <p:spPr>
          <a:xfrm>
            <a:off x="4643438" y="1571612"/>
            <a:ext cx="3974904" cy="1285884"/>
          </a:xfrm>
          <a:prstGeom prst="wedgeEllipse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cs typeface="+mj-cs"/>
              </a:rPr>
              <a:t>فكرة التجربة</a:t>
            </a:r>
            <a:endParaRPr lang="ar-SA" sz="44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00034" y="3000372"/>
            <a:ext cx="7572428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ھي جسیمات أولية مثلھا مثل الإلكترون والبروتون والنیوترون </a:t>
            </a:r>
            <a:r>
              <a:rPr lang="ar-SA" sz="3600" b="1" dirty="0" err="1" smtClean="0">
                <a:cs typeface="+mj-cs"/>
              </a:rPr>
              <a:t>والكوارك</a:t>
            </a:r>
            <a:r>
              <a:rPr lang="ar-SA" sz="3600" b="1" dirty="0" smtClean="0">
                <a:cs typeface="+mj-cs"/>
              </a:rPr>
              <a:t> وجسیمات بیتا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و ھو جسیم غیر مستقر (یتحول إلى </a:t>
            </a:r>
            <a:r>
              <a:rPr lang="ar-SA" sz="3600" b="1" dirty="0" err="1" smtClean="0">
                <a:cs typeface="+mj-cs"/>
              </a:rPr>
              <a:t>الكترون</a:t>
            </a:r>
            <a:r>
              <a:rPr lang="ar-SA" sz="3600" b="1" dirty="0" smtClean="0">
                <a:cs typeface="+mj-cs"/>
              </a:rPr>
              <a:t> بعد فترة زمنیة محددة) یحمل شحنة تساوي شحنة الإلكترون وكتلتھا تعادل 207 كتلة الإلكترون.</a:t>
            </a:r>
          </a:p>
        </p:txBody>
      </p:sp>
      <p:sp>
        <p:nvSpPr>
          <p:cNvPr id="9" name="وسيلة شرح على شكل سحابة 8"/>
          <p:cNvSpPr/>
          <p:nvPr/>
        </p:nvSpPr>
        <p:spPr>
          <a:xfrm rot="228039">
            <a:off x="5192244" y="1627906"/>
            <a:ext cx="3865214" cy="121444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ما هي </a:t>
            </a:r>
            <a:r>
              <a:rPr lang="ar-SA" sz="3200" b="1" dirty="0" err="1" smtClean="0">
                <a:cs typeface="+mj-cs"/>
              </a:rPr>
              <a:t>الميونات</a:t>
            </a:r>
            <a:r>
              <a:rPr lang="ar-SA" sz="3200" b="1" dirty="0" smtClean="0">
                <a:cs typeface="+mj-cs"/>
              </a:rPr>
              <a:t>؟</a:t>
            </a:r>
            <a:endParaRPr lang="ar-SA" sz="32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00034" y="3000372"/>
            <a:ext cx="7572428" cy="2308324"/>
          </a:xfrm>
          <a:prstGeom prst="rect">
            <a:avLst/>
          </a:prstGeom>
          <a:solidFill>
            <a:srgbClr val="FFCC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4800" b="1" dirty="0" smtClean="0">
                <a:cs typeface="+mj-cs"/>
              </a:rPr>
              <a:t>تنتج ھ</a:t>
            </a:r>
            <a:r>
              <a:rPr lang="ar-SA" sz="4800" b="1" dirty="0" err="1" smtClean="0">
                <a:cs typeface="+mj-cs"/>
              </a:rPr>
              <a:t>ذه</a:t>
            </a:r>
            <a:r>
              <a:rPr lang="ar-SA" sz="4800" b="1" dirty="0" smtClean="0">
                <a:cs typeface="+mj-cs"/>
              </a:rPr>
              <a:t> </a:t>
            </a:r>
            <a:r>
              <a:rPr lang="ar-SA" sz="4800" b="1" dirty="0" err="1" smtClean="0">
                <a:cs typeface="+mj-cs"/>
              </a:rPr>
              <a:t>المیونات</a:t>
            </a:r>
            <a:r>
              <a:rPr lang="ar-SA" sz="4800" b="1" dirty="0" smtClean="0">
                <a:cs typeface="+mj-cs"/>
              </a:rPr>
              <a:t> في طبقات الغلاف الجوي العلیا نتیجة لامتصاص الأشعة الكونیة في طبقات الغلاف الجوي.</a:t>
            </a:r>
          </a:p>
        </p:txBody>
      </p:sp>
      <p:sp>
        <p:nvSpPr>
          <p:cNvPr id="9" name="وسيلة شرح على شكل سحابة 8"/>
          <p:cNvSpPr/>
          <p:nvPr/>
        </p:nvSpPr>
        <p:spPr>
          <a:xfrm rot="228039">
            <a:off x="4847547" y="1616469"/>
            <a:ext cx="4210290" cy="1214446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كيف تتكون هذه </a:t>
            </a:r>
            <a:r>
              <a:rPr lang="ar-SA" sz="3200" b="1" dirty="0" err="1" smtClean="0">
                <a:cs typeface="+mj-cs"/>
              </a:rPr>
              <a:t>الميونات</a:t>
            </a:r>
            <a:endParaRPr lang="ar-SA" sz="32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3143248"/>
            <a:ext cx="8215370" cy="30469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حيث أن سرعة </a:t>
            </a:r>
            <a:r>
              <a:rPr lang="ar-SA" sz="3200" b="1" dirty="0" err="1" smtClean="0">
                <a:cs typeface="+mj-cs"/>
              </a:rPr>
              <a:t>المیون</a:t>
            </a:r>
            <a:r>
              <a:rPr lang="ar-SA" sz="3200" b="1" dirty="0" smtClean="0">
                <a:cs typeface="+mj-cs"/>
              </a:rPr>
              <a:t> قریبة من سرعة الضوء،</a:t>
            </a:r>
            <a:r>
              <a:rPr lang="ar-SA" sz="32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/>
              <a:t>ھ</a:t>
            </a:r>
            <a:r>
              <a:rPr lang="ar-SA" sz="3200" dirty="0" err="1" smtClean="0"/>
              <a:t>ذه</a:t>
            </a:r>
            <a:r>
              <a:rPr lang="ar-SA" sz="3200" dirty="0" smtClean="0"/>
              <a:t> </a:t>
            </a:r>
            <a:r>
              <a:rPr lang="ar-SA" sz="3200" b="1" dirty="0" err="1" smtClean="0">
                <a:cs typeface="+mj-cs"/>
              </a:rPr>
              <a:t>المیونات</a:t>
            </a:r>
            <a:r>
              <a:rPr lang="ar-SA" sz="3200" b="1" dirty="0" smtClean="0">
                <a:cs typeface="+mj-cs"/>
              </a:rPr>
              <a:t> لھا عمر یساوي 2 </a:t>
            </a:r>
            <a:r>
              <a:rPr lang="ar-SA" sz="3200" b="1" dirty="0" err="1" smtClean="0">
                <a:cs typeface="+mj-cs"/>
              </a:rPr>
              <a:t>میكروثانیة</a:t>
            </a:r>
            <a:r>
              <a:rPr lang="ar-SA" sz="3200" b="1" dirty="0" smtClean="0">
                <a:cs typeface="+mj-cs"/>
              </a:rPr>
              <a:t> وهذا العمر يساوي الزمن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 ولإیجاد المسافة التي یقطعھا </a:t>
            </a:r>
            <a:r>
              <a:rPr lang="ar-SA" sz="3200" b="1" dirty="0" err="1" smtClean="0">
                <a:cs typeface="+mj-cs"/>
              </a:rPr>
              <a:t>المیون</a:t>
            </a:r>
            <a:r>
              <a:rPr lang="ar-SA" sz="3200" b="1" dirty="0" smtClean="0">
                <a:cs typeface="+mj-cs"/>
              </a:rPr>
              <a:t> خلال فترة </a:t>
            </a:r>
            <a:r>
              <a:rPr lang="ar-SA" sz="3200" b="1" dirty="0" err="1" smtClean="0">
                <a:cs typeface="+mj-cs"/>
              </a:rPr>
              <a:t>بقائ</a:t>
            </a:r>
            <a:r>
              <a:rPr lang="ar-SA" sz="3200" b="1" dirty="0" smtClean="0">
                <a:cs typeface="+mj-cs"/>
              </a:rPr>
              <a:t>ھا :- 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المسافة =السرعة </a:t>
            </a:r>
            <a:r>
              <a:rPr lang="en-US" sz="3200" b="1" dirty="0" smtClean="0">
                <a:cs typeface="+mj-cs"/>
              </a:rPr>
              <a:t>x</a:t>
            </a:r>
            <a:r>
              <a:rPr lang="ar-SA" sz="3200" b="1" dirty="0" smtClean="0">
                <a:cs typeface="+mj-cs"/>
              </a:rPr>
              <a:t>الزمن=سرعة الضوء</a:t>
            </a:r>
            <a:r>
              <a:rPr lang="en-US" sz="3200" b="1" dirty="0" smtClean="0">
                <a:cs typeface="+mj-cs"/>
              </a:rPr>
              <a:t>x</a:t>
            </a:r>
            <a:r>
              <a:rPr lang="ar-SA" sz="3200" b="1" dirty="0" smtClean="0">
                <a:cs typeface="+mj-cs"/>
              </a:rPr>
              <a:t> 2ميكروثانية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                                 =600 </a:t>
            </a:r>
            <a:r>
              <a:rPr lang="ar-SA" sz="3200" b="1" dirty="0" err="1" smtClean="0">
                <a:cs typeface="+mj-cs"/>
              </a:rPr>
              <a:t>مترتقريبأ</a:t>
            </a:r>
            <a:r>
              <a:rPr lang="ar-SA" sz="3200" b="1" dirty="0" smtClean="0">
                <a:cs typeface="+mj-cs"/>
              </a:rPr>
              <a:t>. </a:t>
            </a:r>
            <a:endParaRPr lang="ar-SA" sz="3200" b="1" dirty="0">
              <a:cs typeface="+mj-cs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2928926" y="1643050"/>
            <a:ext cx="5857916" cy="128588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كم المسافة التي سوف یقطعھا </a:t>
            </a:r>
            <a:r>
              <a:rPr lang="ar-SA" sz="3200" b="1" dirty="0" err="1" smtClean="0">
                <a:solidFill>
                  <a:schemeClr val="tx1"/>
                </a:solidFill>
                <a:cs typeface="+mj-cs"/>
              </a:rPr>
              <a:t>المیون</a:t>
            </a:r>
            <a:r>
              <a:rPr lang="ar-SA" sz="3200" b="1" dirty="0" smtClean="0">
                <a:solidFill>
                  <a:schemeClr val="tx1"/>
                </a:solidFill>
                <a:cs typeface="+mj-cs"/>
              </a:rPr>
              <a:t> بعد تكونھ في الطبقات العلیا للغلاف الجوي؟؟</a:t>
            </a:r>
            <a:endParaRPr lang="ar-SA" sz="3200" b="1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3857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مستطيل 7"/>
          <p:cNvSpPr/>
          <p:nvPr/>
        </p:nvSpPr>
        <p:spPr>
          <a:xfrm>
            <a:off x="4214810" y="1643050"/>
            <a:ext cx="4786346" cy="440120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b="1" dirty="0" smtClean="0">
                <a:cs typeface="+mj-cs"/>
              </a:rPr>
              <a:t>وھ</a:t>
            </a:r>
            <a:r>
              <a:rPr lang="ar-SA" sz="2400" b="1" dirty="0" err="1" smtClean="0">
                <a:cs typeface="+mj-cs"/>
              </a:rPr>
              <a:t>ذه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المسافة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قصیرة جدا </a:t>
            </a:r>
            <a:r>
              <a:rPr lang="ar-SA" sz="2800" b="1" dirty="0" smtClean="0">
                <a:cs typeface="+mj-cs"/>
              </a:rPr>
              <a:t>بالنسبة لسمك الغلاف الجوي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ولا یمكن </a:t>
            </a:r>
            <a:r>
              <a:rPr lang="ar-SA" sz="2800" b="1" dirty="0" smtClean="0">
                <a:cs typeface="+mj-cs"/>
              </a:rPr>
              <a:t>بالتالي من أن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تصل ھ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ذه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 الجسیمات </a:t>
            </a:r>
            <a:r>
              <a:rPr lang="ar-SA" sz="2800" b="1" dirty="0" smtClean="0">
                <a:cs typeface="+mj-cs"/>
              </a:rPr>
              <a:t>إلى سطح الأرض. كما ھو موضح في الشكل 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حیث </a:t>
            </a:r>
            <a:r>
              <a:rPr lang="ar-SA" sz="2800" b="1" dirty="0" err="1" smtClean="0">
                <a:cs typeface="+mj-cs"/>
              </a:rPr>
              <a:t>ان</a:t>
            </a:r>
            <a:r>
              <a:rPr lang="ar-SA" sz="2800" b="1" dirty="0" smtClean="0">
                <a:cs typeface="+mj-cs"/>
              </a:rPr>
              <a:t> </a:t>
            </a:r>
            <a:r>
              <a:rPr lang="ar-SA" sz="2800" b="1" dirty="0" err="1" smtClean="0">
                <a:cs typeface="+mj-cs"/>
              </a:rPr>
              <a:t>المیون</a:t>
            </a:r>
            <a:r>
              <a:rPr lang="ar-SA" sz="2800" b="1" dirty="0" smtClean="0">
                <a:cs typeface="+mj-cs"/>
              </a:rPr>
              <a:t> یتلاشى قبل وصولھا للأرض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وذلك حسب قیاساتنا المعتمدة على المعلومات التي وفرھا لنا المراقب لان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المراقب (نعتبره </a:t>
            </a:r>
            <a:r>
              <a:rPr lang="en-US" sz="2800" b="1" dirty="0" smtClean="0">
                <a:solidFill>
                  <a:srgbClr val="C00000"/>
                </a:solidFill>
                <a:cs typeface="+mj-cs"/>
              </a:rPr>
              <a:t>(O’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الذي قاس عمر </a:t>
            </a:r>
            <a:r>
              <a:rPr lang="ar-SA" sz="2800" b="1" dirty="0" err="1" smtClean="0">
                <a:cs typeface="+mj-cs"/>
              </a:rPr>
              <a:t>المیون</a:t>
            </a:r>
            <a:r>
              <a:rPr lang="ar-SA" sz="2800" b="1" dirty="0" smtClean="0">
                <a:cs typeface="+mj-cs"/>
              </a:rPr>
              <a:t> في المختبر كان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ثابتا بالنسبة 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ل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ھا.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88" y="1600200"/>
            <a:ext cx="8501062" cy="4525963"/>
          </a:xfrm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28596" y="4071942"/>
            <a:ext cx="8215370" cy="193899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4000" b="1" dirty="0" smtClean="0">
                <a:cs typeface="+mj-cs"/>
              </a:rPr>
              <a:t>ھو أن المراصد الأرضیة رصدت وجود ھ</a:t>
            </a:r>
            <a:r>
              <a:rPr lang="ar-SA" sz="4000" b="1" dirty="0" err="1" smtClean="0">
                <a:cs typeface="+mj-cs"/>
              </a:rPr>
              <a:t>ذه</a:t>
            </a:r>
            <a:r>
              <a:rPr lang="ar-SA" sz="4000" b="1" dirty="0" smtClean="0">
                <a:cs typeface="+mj-cs"/>
              </a:rPr>
              <a:t> </a:t>
            </a:r>
            <a:r>
              <a:rPr lang="ar-SA" sz="4000" b="1" dirty="0" err="1" smtClean="0">
                <a:cs typeface="+mj-cs"/>
              </a:rPr>
              <a:t>المیونات</a:t>
            </a:r>
            <a:r>
              <a:rPr lang="ar-SA" sz="4000" b="1" dirty="0" smtClean="0">
                <a:cs typeface="+mj-cs"/>
              </a:rPr>
              <a:t> على سطح الأرض. وھذا یعني أنھا قطعت مسافة اكبر بكثیر من المسافة المتوقعة</a:t>
            </a:r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571472" y="1571612"/>
            <a:ext cx="8098578" cy="2155709"/>
          </a:xfrm>
          <a:prstGeom prst="cloudCallou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solidFill>
                  <a:schemeClr val="bg1"/>
                </a:solidFill>
                <a:cs typeface="+mj-cs"/>
              </a:rPr>
              <a:t>ولكن ما هو الأمر العجیب الذي حدث!!!!!!! </a:t>
            </a:r>
            <a:endParaRPr lang="ar-SA" sz="4800" b="1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71472" y="3357562"/>
            <a:ext cx="8143932" cy="2308324"/>
          </a:xfrm>
          <a:prstGeom prst="rect">
            <a:avLst/>
          </a:prstGeom>
          <a:solidFill>
            <a:srgbClr val="CCEC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C00000"/>
                </a:solidFill>
                <a:cs typeface="+mj-cs"/>
              </a:rPr>
              <a:t>وھ</a:t>
            </a:r>
            <a:r>
              <a:rPr lang="ar-SA" sz="3600" b="1" dirty="0" err="1" smtClean="0">
                <a:solidFill>
                  <a:srgbClr val="C00000"/>
                </a:solidFill>
                <a:cs typeface="+mj-cs"/>
              </a:rPr>
              <a:t>نا</a:t>
            </a:r>
            <a:r>
              <a:rPr lang="ar-SA" sz="3600" b="1" dirty="0" smtClean="0">
                <a:solidFill>
                  <a:srgbClr val="C00000"/>
                </a:solidFill>
                <a:cs typeface="+mj-cs"/>
              </a:rPr>
              <a:t> جاء دور النظریة النسبیة في تفسیر ھ</a:t>
            </a:r>
            <a:r>
              <a:rPr lang="ar-SA" sz="3600" b="1" dirty="0" err="1" smtClean="0">
                <a:solidFill>
                  <a:srgbClr val="C00000"/>
                </a:solidFill>
                <a:cs typeface="+mj-cs"/>
              </a:rPr>
              <a:t>ذه</a:t>
            </a:r>
            <a:r>
              <a:rPr lang="ar-SA" sz="3600" b="1" dirty="0" smtClean="0">
                <a:solidFill>
                  <a:srgbClr val="C00000"/>
                </a:solidFill>
                <a:cs typeface="+mj-cs"/>
              </a:rPr>
              <a:t> النتیجة:-</a:t>
            </a:r>
          </a:p>
          <a:p>
            <a:r>
              <a:rPr lang="ar-SA" sz="3600" b="1" dirty="0" smtClean="0">
                <a:solidFill>
                  <a:schemeClr val="tx1"/>
                </a:solidFill>
                <a:cs typeface="+mj-cs"/>
              </a:rPr>
              <a:t>بالنسبة لمشاهد على الأرض فإن </a:t>
            </a:r>
            <a:r>
              <a:rPr lang="ar-SA" sz="3600" b="1" dirty="0" err="1" smtClean="0">
                <a:solidFill>
                  <a:schemeClr val="tx1"/>
                </a:solidFill>
                <a:cs typeface="+mj-cs"/>
              </a:rPr>
              <a:t>الميونات</a:t>
            </a:r>
            <a:r>
              <a:rPr lang="ar-SA" sz="3600" b="1" dirty="0" smtClean="0">
                <a:solidFill>
                  <a:schemeClr val="tx1"/>
                </a:solidFill>
                <a:cs typeface="+mj-cs"/>
              </a:rPr>
              <a:t> لها فترة عمر تساوى       حيث        =2ميكروثانية </a:t>
            </a:r>
            <a:r>
              <a:rPr lang="ar-SA" sz="3600" b="1" dirty="0" err="1" smtClean="0">
                <a:solidFill>
                  <a:schemeClr val="tx1"/>
                </a:solidFill>
                <a:cs typeface="+mj-cs"/>
              </a:rPr>
              <a:t>هى</a:t>
            </a:r>
            <a:r>
              <a:rPr lang="ar-SA" sz="3600" b="1" dirty="0" smtClean="0">
                <a:solidFill>
                  <a:schemeClr val="tx1"/>
                </a:solidFill>
                <a:cs typeface="+mj-cs"/>
              </a:rPr>
              <a:t> فترة عمر </a:t>
            </a:r>
            <a:r>
              <a:rPr lang="ar-SA" sz="3600" b="1" dirty="0" err="1" smtClean="0">
                <a:solidFill>
                  <a:schemeClr val="tx1"/>
                </a:solidFill>
                <a:cs typeface="+mj-cs"/>
              </a:rPr>
              <a:t>الميونات</a:t>
            </a:r>
            <a:r>
              <a:rPr lang="ar-SA" sz="3600" b="1" dirty="0" smtClean="0">
                <a:solidFill>
                  <a:schemeClr val="tx1"/>
                </a:solidFill>
                <a:cs typeface="+mj-cs"/>
              </a:rPr>
              <a:t> داخل إطار إسناد </a:t>
            </a:r>
            <a:r>
              <a:rPr lang="ar-SA" sz="3600" b="1" dirty="0" err="1" smtClean="0">
                <a:solidFill>
                  <a:schemeClr val="tx1"/>
                </a:solidFill>
                <a:cs typeface="+mj-cs"/>
              </a:rPr>
              <a:t>حقيقى</a:t>
            </a:r>
            <a:r>
              <a:rPr lang="ar-SA" sz="3600" b="1" dirty="0" smtClean="0">
                <a:solidFill>
                  <a:schemeClr val="tx1"/>
                </a:solidFill>
                <a:cs typeface="+mj-cs"/>
              </a:rPr>
              <a:t> .</a:t>
            </a:r>
          </a:p>
        </p:txBody>
      </p:sp>
      <p:sp>
        <p:nvSpPr>
          <p:cNvPr id="11" name="مستطيل ذو زوايا قطرية مستديرة 10"/>
          <p:cNvSpPr/>
          <p:nvPr/>
        </p:nvSpPr>
        <p:spPr>
          <a:xfrm>
            <a:off x="428596" y="1571612"/>
            <a:ext cx="8286808" cy="15716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cs typeface="+mj-cs"/>
              </a:rPr>
              <a:t>السؤال الآن كیف وصلت ھ</a:t>
            </a:r>
            <a:r>
              <a:rPr lang="ar-SA" sz="5400" b="1" dirty="0" err="1" smtClean="0">
                <a:cs typeface="+mj-cs"/>
              </a:rPr>
              <a:t>ذه</a:t>
            </a:r>
            <a:r>
              <a:rPr lang="ar-SA" sz="5400" b="1" dirty="0" smtClean="0">
                <a:cs typeface="+mj-cs"/>
              </a:rPr>
              <a:t> </a:t>
            </a:r>
            <a:r>
              <a:rPr lang="ar-SA" sz="5400" b="1" dirty="0" err="1" smtClean="0">
                <a:cs typeface="+mj-cs"/>
              </a:rPr>
              <a:t>المیونات</a:t>
            </a:r>
            <a:r>
              <a:rPr lang="ar-SA" sz="5400" b="1" dirty="0" smtClean="0">
                <a:cs typeface="+mj-cs"/>
              </a:rPr>
              <a:t> إلى سطح الأرض ؟؟؟؟</a:t>
            </a:r>
            <a:endParaRPr lang="ar-SA" sz="5400" b="1" dirty="0"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4572008"/>
            <a:ext cx="461964" cy="442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572008"/>
            <a:ext cx="592078" cy="45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3071810"/>
            <a:ext cx="8215370" cy="3046988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و حيث أن سرعة </a:t>
            </a:r>
            <a:r>
              <a:rPr lang="ar-SA" sz="3200" b="1" dirty="0" err="1" smtClean="0">
                <a:cs typeface="+mj-cs"/>
              </a:rPr>
              <a:t>المیون</a:t>
            </a:r>
            <a:r>
              <a:rPr lang="ar-SA" sz="3200" b="1" dirty="0" smtClean="0">
                <a:cs typeface="+mj-cs"/>
              </a:rPr>
              <a:t> </a:t>
            </a:r>
            <a:r>
              <a:rPr lang="en-US" sz="3200" b="1" dirty="0" smtClean="0">
                <a:cs typeface="+mj-cs"/>
              </a:rPr>
              <a:t>0.99c</a:t>
            </a:r>
            <a:r>
              <a:rPr lang="ar-SA" sz="3200" b="1" dirty="0" smtClean="0">
                <a:cs typeface="+mj-cs"/>
              </a:rPr>
              <a:t>  تكون       =</a:t>
            </a:r>
            <a:r>
              <a:rPr lang="en-US" sz="3200" b="1" dirty="0" smtClean="0">
                <a:cs typeface="+mj-cs"/>
              </a:rPr>
              <a:t>   7.1 </a:t>
            </a:r>
            <a:endParaRPr lang="ar-SA" sz="3200" dirty="0" smtClean="0"/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وتكون         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ولإیجاد المسافة التي یقطعھا </a:t>
            </a:r>
            <a:r>
              <a:rPr lang="ar-SA" sz="3200" b="1" dirty="0" err="1" smtClean="0">
                <a:cs typeface="+mj-cs"/>
              </a:rPr>
              <a:t>المیون</a:t>
            </a:r>
            <a:r>
              <a:rPr lang="ar-SA" sz="3200" b="1" dirty="0" smtClean="0">
                <a:cs typeface="+mj-cs"/>
              </a:rPr>
              <a:t> خلال فترة </a:t>
            </a:r>
            <a:r>
              <a:rPr lang="ar-SA" sz="3200" b="1" dirty="0" err="1" smtClean="0">
                <a:cs typeface="+mj-cs"/>
              </a:rPr>
              <a:t>بقائ</a:t>
            </a:r>
            <a:r>
              <a:rPr lang="ar-SA" sz="3200" b="1" dirty="0" smtClean="0">
                <a:cs typeface="+mj-cs"/>
              </a:rPr>
              <a:t>ھا :- 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               المسافة =السرعة </a:t>
            </a:r>
            <a:r>
              <a:rPr lang="en-US" sz="3200" b="1" dirty="0" smtClean="0">
                <a:cs typeface="+mj-cs"/>
              </a:rPr>
              <a:t>x</a:t>
            </a:r>
            <a:r>
              <a:rPr lang="ar-SA" sz="3200" b="1" dirty="0" smtClean="0">
                <a:cs typeface="+mj-cs"/>
              </a:rPr>
              <a:t>الزمن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                     </a:t>
            </a:r>
            <a:endParaRPr lang="ar-SA" sz="3200" b="1" dirty="0">
              <a:cs typeface="+mj-cs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2928926" y="1643050"/>
            <a:ext cx="5857916" cy="1285884"/>
          </a:xfrm>
          <a:prstGeom prst="round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السؤال الآن كیف وصلت ھ</a:t>
            </a:r>
            <a:r>
              <a:rPr lang="ar-SA" sz="3200" b="1" dirty="0" err="1" smtClean="0"/>
              <a:t>ذه</a:t>
            </a:r>
            <a:r>
              <a:rPr lang="ar-SA" sz="3200" b="1" dirty="0" smtClean="0"/>
              <a:t> </a:t>
            </a:r>
            <a:r>
              <a:rPr lang="ar-SA" sz="3200" b="1" dirty="0" err="1" smtClean="0"/>
              <a:t>المیونات</a:t>
            </a:r>
            <a:r>
              <a:rPr lang="ar-SA" sz="3200" b="1" dirty="0" smtClean="0"/>
              <a:t> إلى سطح الأرض ؟؟؟؟</a:t>
            </a:r>
            <a:endParaRPr lang="ar-SA" sz="3200" b="1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143248"/>
            <a:ext cx="43338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714752"/>
            <a:ext cx="307183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5068826"/>
            <a:ext cx="6786610" cy="100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وسيلة شرح مستطيلة مستديرة الزوايا 12"/>
          <p:cNvSpPr/>
          <p:nvPr/>
        </p:nvSpPr>
        <p:spPr>
          <a:xfrm rot="20117940">
            <a:off x="-2548" y="1527028"/>
            <a:ext cx="2942802" cy="1273942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+mj-cs"/>
              </a:rPr>
              <a:t>ظاهرة استطالة الزمن</a:t>
            </a:r>
            <a:endParaRPr lang="ar-SA" sz="28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842968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7143800" cy="1470025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dirty="0" smtClean="0"/>
              <a:t>الإثبات العملي </a:t>
            </a:r>
            <a:r>
              <a:rPr lang="ar-SA" sz="7200" b="1" dirty="0" err="1" smtClean="0"/>
              <a:t>لظا</a:t>
            </a:r>
            <a:r>
              <a:rPr lang="ar-SA" sz="7200" b="1" dirty="0" smtClean="0"/>
              <a:t>ھ</a:t>
            </a:r>
            <a:r>
              <a:rPr lang="ar-SA" sz="7200" b="1" dirty="0" err="1" smtClean="0"/>
              <a:t>رة</a:t>
            </a:r>
            <a:r>
              <a:rPr lang="ar-SA" sz="7200" b="1" dirty="0" smtClean="0"/>
              <a:t> 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785926"/>
            <a:ext cx="2714644" cy="314327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785926"/>
            <a:ext cx="2571768" cy="335758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857364"/>
            <a:ext cx="2571768" cy="307183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مربع نص 11"/>
          <p:cNvSpPr txBox="1"/>
          <p:nvPr/>
        </p:nvSpPr>
        <p:spPr>
          <a:xfrm>
            <a:off x="6072198" y="5072074"/>
            <a:ext cx="2857520" cy="120032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  <a:cs typeface="+mj-cs"/>
              </a:rPr>
              <a:t>يتحرك </a:t>
            </a:r>
            <a:r>
              <a:rPr lang="ar-SA" b="1" dirty="0" err="1" smtClean="0">
                <a:solidFill>
                  <a:schemeClr val="bg1"/>
                </a:solidFill>
                <a:cs typeface="+mj-cs"/>
              </a:rPr>
              <a:t>ميون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بسرعة  </a:t>
            </a:r>
            <a:r>
              <a:rPr lang="en-US" b="1" dirty="0" smtClean="0">
                <a:solidFill>
                  <a:schemeClr val="bg1"/>
                </a:solidFill>
                <a:cs typeface="+mj-cs"/>
              </a:rPr>
              <a:t>  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           </a:t>
            </a:r>
            <a:r>
              <a:rPr lang="en-US" b="1" dirty="0" smtClean="0">
                <a:solidFill>
                  <a:schemeClr val="bg1"/>
                </a:solidFill>
                <a:cs typeface="+mj-cs"/>
              </a:rPr>
              <a:t>0.99c 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مسافة </a:t>
            </a:r>
            <a:r>
              <a:rPr lang="en-US" b="1" dirty="0" smtClean="0">
                <a:solidFill>
                  <a:schemeClr val="bg1"/>
                </a:solidFill>
                <a:cs typeface="+mj-cs"/>
              </a:rPr>
              <a:t>600m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عند قياسها في إطار إسناد </a:t>
            </a:r>
            <a:r>
              <a:rPr lang="ar-SA" b="1" dirty="0" err="1" smtClean="0">
                <a:solidFill>
                  <a:schemeClr val="bg1"/>
                </a:solidFill>
                <a:cs typeface="+mj-cs"/>
              </a:rPr>
              <a:t>الميونات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حيث فترة العمر له </a:t>
            </a:r>
            <a:r>
              <a:rPr lang="ar-SA" b="1" dirty="0" err="1" smtClean="0">
                <a:solidFill>
                  <a:schemeClr val="bg1"/>
                </a:solidFill>
                <a:cs typeface="+mj-cs"/>
              </a:rPr>
              <a:t>هى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en-US" b="1" dirty="0" smtClean="0">
                <a:solidFill>
                  <a:schemeClr val="bg1"/>
                </a:solidFill>
                <a:cs typeface="+mj-cs"/>
              </a:rPr>
              <a:t>2.2</a:t>
            </a:r>
            <a:r>
              <a:rPr lang="ar-SA" b="1" dirty="0" err="1" smtClean="0">
                <a:solidFill>
                  <a:schemeClr val="bg1"/>
                </a:solidFill>
                <a:cs typeface="+mj-cs"/>
              </a:rPr>
              <a:t>ميكروثانية</a:t>
            </a:r>
            <a:endParaRPr lang="ar-SA" b="1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214678" y="5500702"/>
            <a:ext cx="2714644" cy="40011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bg1"/>
                </a:solidFill>
                <a:cs typeface="+mj-cs"/>
              </a:rPr>
              <a:t>تسير </a:t>
            </a:r>
            <a:r>
              <a:rPr lang="ar-SA" sz="2000" b="1" dirty="0" err="1" smtClean="0">
                <a:solidFill>
                  <a:schemeClr val="bg1"/>
                </a:solidFill>
                <a:cs typeface="+mj-cs"/>
              </a:rPr>
              <a:t>الميونات</a:t>
            </a:r>
            <a:r>
              <a:rPr lang="ar-SA" sz="2000" b="1" dirty="0" smtClean="0">
                <a:solidFill>
                  <a:schemeClr val="bg1"/>
                </a:solidFill>
                <a:cs typeface="+mj-cs"/>
              </a:rPr>
              <a:t> مسافة </a:t>
            </a:r>
            <a:r>
              <a:rPr lang="en-US" sz="2000" b="1" dirty="0" smtClean="0">
                <a:solidFill>
                  <a:schemeClr val="bg1"/>
                </a:solidFill>
                <a:cs typeface="+mj-cs"/>
              </a:rPr>
              <a:t>4800m</a:t>
            </a:r>
            <a:endParaRPr lang="ar-SA" sz="2000" b="1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57158" y="5072074"/>
            <a:ext cx="2643206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  <a:cs typeface="+mj-cs"/>
              </a:rPr>
              <a:t>منحنى انحلال </a:t>
            </a:r>
            <a:r>
              <a:rPr lang="ar-SA" b="1" dirty="0" err="1" smtClean="0">
                <a:solidFill>
                  <a:schemeClr val="bg1"/>
                </a:solidFill>
                <a:cs typeface="+mj-cs"/>
              </a:rPr>
              <a:t>الميونات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الساكنة وكذلك </a:t>
            </a:r>
            <a:r>
              <a:rPr lang="ar-SA" b="1" dirty="0" err="1" smtClean="0">
                <a:solidFill>
                  <a:schemeClr val="bg1"/>
                </a:solidFill>
                <a:cs typeface="+mj-cs"/>
              </a:rPr>
              <a:t>الميونات</a:t>
            </a:r>
            <a:r>
              <a:rPr lang="ar-SA" b="1" dirty="0" smtClean="0">
                <a:solidFill>
                  <a:schemeClr val="bg1"/>
                </a:solidFill>
                <a:cs typeface="+mj-cs"/>
              </a:rPr>
              <a:t> التي تتحرك بسرعة </a:t>
            </a:r>
            <a:r>
              <a:rPr lang="en-US" b="1" dirty="0" smtClean="0">
                <a:solidFill>
                  <a:schemeClr val="bg1"/>
                </a:solidFill>
                <a:cs typeface="+mj-cs"/>
              </a:rPr>
              <a:t>0.9994c</a:t>
            </a:r>
            <a:endParaRPr lang="ar-SA" b="1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r>
              <a:rPr lang="ar-SA" sz="4000" b="1" dirty="0" smtClean="0">
                <a:latin typeface="+mj-lt"/>
                <a:ea typeface="+mj-ea"/>
                <a:cs typeface="+mj-cs"/>
              </a:rPr>
              <a:t>                          </a:t>
            </a:r>
            <a:r>
              <a:rPr lang="ar-SA" sz="48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48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48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48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4000" b="1" dirty="0" smtClean="0">
              <a:latin typeface="+mj-lt"/>
              <a:ea typeface="+mj-ea"/>
              <a:cs typeface="+mj-cs"/>
            </a:endParaRPr>
          </a:p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32" y="285728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7500" lnSpcReduction="20000"/>
          </a:bodyPr>
          <a:lstStyle/>
          <a:p>
            <a:pPr algn="ctr" rtl="0">
              <a:defRPr/>
            </a:pPr>
            <a:r>
              <a:rPr lang="ar-SA" sz="7200" b="1" u="sng" dirty="0" smtClean="0">
                <a:latin typeface="+mj-lt"/>
                <a:ea typeface="+mj-ea"/>
                <a:cs typeface="+mj-cs"/>
              </a:rPr>
              <a:t>النتائج الهامة 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لاستطالة الزمن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571612"/>
            <a:ext cx="271464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428596" y="2857496"/>
            <a:ext cx="5786478" cy="31085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u="sng" dirty="0" err="1" smtClean="0">
                <a:cs typeface="+mj-cs"/>
              </a:rPr>
              <a:t>ظا</a:t>
            </a:r>
            <a:r>
              <a:rPr lang="ar-SA" sz="2400" b="1" u="sng" dirty="0" smtClean="0">
                <a:cs typeface="+mj-cs"/>
              </a:rPr>
              <a:t>ھ</a:t>
            </a:r>
            <a:r>
              <a:rPr lang="ar-SA" sz="2400" b="1" u="sng" dirty="0" err="1" smtClean="0">
                <a:cs typeface="+mj-cs"/>
              </a:rPr>
              <a:t>رة</a:t>
            </a:r>
            <a:r>
              <a:rPr lang="ar-SA" sz="2400" b="1" u="sng" dirty="0" smtClean="0">
                <a:cs typeface="+mj-cs"/>
              </a:rPr>
              <a:t> </a:t>
            </a:r>
            <a:r>
              <a:rPr lang="ar-SA" sz="2400" b="1" u="sng" dirty="0" err="1" smtClean="0">
                <a:cs typeface="+mj-cs"/>
              </a:rPr>
              <a:t>دبلر</a:t>
            </a:r>
            <a:r>
              <a:rPr lang="ar-SA" sz="2400" b="1" u="sng" dirty="0" smtClean="0">
                <a:cs typeface="+mj-cs"/>
              </a:rPr>
              <a:t> في النظریة النسبیة :-</a:t>
            </a:r>
          </a:p>
          <a:p>
            <a:r>
              <a:rPr lang="ar-SA" sz="2400" b="1" dirty="0" err="1" smtClean="0">
                <a:cs typeface="+mj-cs"/>
              </a:rPr>
              <a:t>تنص</a:t>
            </a:r>
            <a:r>
              <a:rPr lang="ar-SA" sz="2400" b="1" dirty="0" smtClean="0">
                <a:cs typeface="+mj-cs"/>
              </a:rPr>
              <a:t> على </a:t>
            </a:r>
            <a:r>
              <a:rPr lang="ar-SA" sz="2400" b="1" dirty="0" err="1" smtClean="0">
                <a:cs typeface="+mj-cs"/>
              </a:rPr>
              <a:t>ان</a:t>
            </a:r>
            <a:r>
              <a:rPr lang="ar-SA" sz="2400" b="1" dirty="0" smtClean="0">
                <a:cs typeface="+mj-cs"/>
              </a:rPr>
              <a:t> المراقب یلاحظ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انزیاح في ترددات الأمواج </a:t>
            </a:r>
            <a:r>
              <a:rPr lang="ar-SA" sz="2400" b="1" dirty="0" err="1" smtClean="0">
                <a:cs typeface="+mj-cs"/>
              </a:rPr>
              <a:t>الك</a:t>
            </a:r>
            <a:r>
              <a:rPr lang="ar-SA" sz="2400" b="1" dirty="0" smtClean="0">
                <a:cs typeface="+mj-cs"/>
              </a:rPr>
              <a:t>ھ</a:t>
            </a:r>
            <a:r>
              <a:rPr lang="ar-SA" sz="2400" b="1" dirty="0" err="1" smtClean="0">
                <a:cs typeface="+mj-cs"/>
              </a:rPr>
              <a:t>رومغناطیسیة</a:t>
            </a:r>
            <a:r>
              <a:rPr lang="ar-SA" sz="2400" b="1" dirty="0" smtClean="0">
                <a:cs typeface="+mj-cs"/>
              </a:rPr>
              <a:t> نتیجة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لحركة مصدر </a:t>
            </a:r>
            <a:r>
              <a:rPr lang="ar-SA" sz="2400" b="1" dirty="0" smtClean="0">
                <a:cs typeface="+mj-cs"/>
              </a:rPr>
              <a:t>الأمواج بالنسبة للمراقب. ویكون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اتجاه الانزیاح </a:t>
            </a:r>
            <a:r>
              <a:rPr lang="ar-SA" sz="2400" b="1" dirty="0" smtClean="0">
                <a:cs typeface="+mj-cs"/>
              </a:rPr>
              <a:t>معتمدا على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العلاقة بین اتجاه انتشار الأمواج </a:t>
            </a:r>
            <a:r>
              <a:rPr lang="ar-SA" sz="2400" b="1" dirty="0" err="1" smtClean="0">
                <a:solidFill>
                  <a:srgbClr val="C00000"/>
                </a:solidFill>
                <a:cs typeface="+mj-cs"/>
              </a:rPr>
              <a:t>الك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ھ</a:t>
            </a:r>
            <a:r>
              <a:rPr lang="ar-SA" sz="2400" b="1" dirty="0" err="1" smtClean="0">
                <a:solidFill>
                  <a:srgbClr val="C00000"/>
                </a:solidFill>
                <a:cs typeface="+mj-cs"/>
              </a:rPr>
              <a:t>رومغناطیسیة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 والمراقب </a:t>
            </a:r>
            <a:r>
              <a:rPr lang="ar-SA" sz="2400" b="1" dirty="0" smtClean="0">
                <a:cs typeface="+mj-cs"/>
              </a:rPr>
              <a:t>فإما إن یكون </a:t>
            </a:r>
            <a:r>
              <a:rPr lang="ar-SA" sz="2400" b="1" dirty="0" smtClean="0">
                <a:solidFill>
                  <a:srgbClr val="008000"/>
                </a:solidFill>
                <a:cs typeface="+mj-cs"/>
              </a:rPr>
              <a:t>مبتعدا </a:t>
            </a:r>
            <a:r>
              <a:rPr lang="ar-SA" sz="2400" b="1" dirty="0" err="1" smtClean="0">
                <a:solidFill>
                  <a:srgbClr val="008000"/>
                </a:solidFill>
                <a:cs typeface="+mj-cs"/>
              </a:rPr>
              <a:t>أومقتربا</a:t>
            </a:r>
            <a:r>
              <a:rPr lang="ar-SA" sz="2400" b="1" dirty="0" smtClean="0">
                <a:solidFill>
                  <a:srgbClr val="008000"/>
                </a:solidFill>
                <a:cs typeface="+mj-cs"/>
              </a:rPr>
              <a:t> منھا</a:t>
            </a:r>
            <a:r>
              <a:rPr lang="ar-SA" sz="2400" b="1" dirty="0" smtClean="0">
                <a:cs typeface="+mj-cs"/>
              </a:rPr>
              <a:t>. ویعتمد مقدار الانزیاح على مقدار السرعة</a:t>
            </a:r>
          </a:p>
          <a:p>
            <a:r>
              <a:rPr lang="ar-SA" sz="2800" b="1" dirty="0" smtClean="0">
                <a:solidFill>
                  <a:srgbClr val="7030A0"/>
                </a:solidFill>
                <a:cs typeface="+mj-cs"/>
              </a:rPr>
              <a:t>فكلما كانت السرعة كبیرة كلما كان الانزیاح اكبر</a:t>
            </a:r>
            <a:r>
              <a:rPr lang="ar-SA" sz="2400" b="1" dirty="0" smtClean="0">
                <a:solidFill>
                  <a:srgbClr val="7030A0"/>
                </a:solidFill>
                <a:cs typeface="+mj-cs"/>
              </a:rPr>
              <a:t>.</a:t>
            </a:r>
            <a:endParaRPr lang="ar-SA" sz="2400" b="1" dirty="0">
              <a:solidFill>
                <a:srgbClr val="7030A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عنصر نائب للمحتوى 8"/>
          <p:cNvGraphicFramePr>
            <a:graphicFrameLocks noGrp="1"/>
          </p:cNvGraphicFramePr>
          <p:nvPr>
            <p:ph idx="1"/>
          </p:nvPr>
        </p:nvGraphicFramePr>
        <p:xfrm>
          <a:off x="357188" y="1428736"/>
          <a:ext cx="8501062" cy="4697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1643050"/>
            <a:ext cx="335758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643050"/>
            <a:ext cx="219075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500034" y="3071810"/>
            <a:ext cx="8286808" cy="2677656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u="sng" dirty="0" smtClean="0">
                <a:cs typeface="+mj-cs"/>
              </a:rPr>
              <a:t>مثال لظاهرة </a:t>
            </a:r>
            <a:r>
              <a:rPr lang="ar-SA" sz="2400" b="1" u="sng" dirty="0" err="1" smtClean="0">
                <a:cs typeface="+mj-cs"/>
              </a:rPr>
              <a:t>دوبلر</a:t>
            </a:r>
            <a:r>
              <a:rPr lang="ar-SA" sz="2400" b="1" u="sng" dirty="0" smtClean="0">
                <a:cs typeface="+mj-cs"/>
              </a:rPr>
              <a:t> على الأمواج الصوتية:-</a:t>
            </a:r>
          </a:p>
          <a:p>
            <a:pPr algn="just"/>
            <a:r>
              <a:rPr lang="ar-SA" sz="2400" b="1" dirty="0" smtClean="0">
                <a:cs typeface="+mj-cs"/>
              </a:rPr>
              <a:t>یتحرك مصدرا صوتیا بالنسبة لنا فمثلا إذا كان ھ</a:t>
            </a:r>
            <a:r>
              <a:rPr lang="ar-SA" sz="2400" b="1" dirty="0" err="1" smtClean="0">
                <a:cs typeface="+mj-cs"/>
              </a:rPr>
              <a:t>ناك</a:t>
            </a:r>
            <a:r>
              <a:rPr lang="ar-SA" sz="2400" b="1" dirty="0" smtClean="0">
                <a:cs typeface="+mj-cs"/>
              </a:rPr>
              <a:t> سیارة إسعاف تتحرك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بسرعة </a:t>
            </a:r>
            <a:r>
              <a:rPr lang="ar-SA" sz="2400" b="1" dirty="0" smtClean="0">
                <a:cs typeface="+mj-cs"/>
              </a:rPr>
              <a:t>فان صوت </a:t>
            </a:r>
            <a:r>
              <a:rPr lang="ar-SA" sz="2400" b="1" dirty="0" err="1" smtClean="0">
                <a:cs typeface="+mj-cs"/>
              </a:rPr>
              <a:t>التنب</a:t>
            </a:r>
            <a:r>
              <a:rPr lang="ar-SA" sz="2400" b="1" dirty="0" smtClean="0">
                <a:cs typeface="+mj-cs"/>
              </a:rPr>
              <a:t>ھ</a:t>
            </a:r>
            <a:r>
              <a:rPr lang="ar-SA" sz="2400" b="1" dirty="0" err="1" smtClean="0">
                <a:cs typeface="+mj-cs"/>
              </a:rPr>
              <a:t>ات</a:t>
            </a:r>
            <a:r>
              <a:rPr lang="ar-SA" sz="2400" b="1" dirty="0" smtClean="0">
                <a:cs typeface="+mj-cs"/>
              </a:rPr>
              <a:t> الصادر عنھا یكون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تردده مرتفعا </a:t>
            </a:r>
            <a:r>
              <a:rPr lang="ar-SA" sz="2400" b="1" dirty="0" smtClean="0">
                <a:cs typeface="+mj-cs"/>
              </a:rPr>
              <a:t>إذا كانت السیارة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مقتربة منا </a:t>
            </a:r>
            <a:r>
              <a:rPr lang="ar-SA" sz="2400" b="1" dirty="0" smtClean="0">
                <a:cs typeface="+mj-cs"/>
              </a:rPr>
              <a:t>و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یقل</a:t>
            </a:r>
            <a:r>
              <a:rPr lang="ar-SA" sz="2400" b="1" dirty="0" smtClean="0">
                <a:cs typeface="+mj-cs"/>
              </a:rPr>
              <a:t> تردد الصوت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بابتعادھا عنا</a:t>
            </a:r>
            <a:r>
              <a:rPr lang="ar-SA" sz="2400" b="1" dirty="0" smtClean="0">
                <a:cs typeface="+mj-cs"/>
              </a:rPr>
              <a:t>. </a:t>
            </a:r>
          </a:p>
          <a:p>
            <a:pPr algn="just"/>
            <a:r>
              <a:rPr lang="ar-SA" sz="2400" b="1" dirty="0" smtClean="0">
                <a:cs typeface="+mj-cs"/>
              </a:rPr>
              <a:t>ھذا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التغیر في التردد </a:t>
            </a:r>
            <a:r>
              <a:rPr lang="ar-SA" sz="2400" b="1" dirty="0" smtClean="0">
                <a:cs typeface="+mj-cs"/>
              </a:rPr>
              <a:t>للموجات الصوتیة في المصادر المتحركة مثل سیارة الإسعاف أو سیارة الشرطة أو في القطارات السریعة عندما تطلق </a:t>
            </a:r>
            <a:r>
              <a:rPr lang="ar-SA" sz="2400" b="1" dirty="0" err="1" smtClean="0">
                <a:cs typeface="+mj-cs"/>
              </a:rPr>
              <a:t>زامور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 err="1" smtClean="0">
                <a:cs typeface="+mj-cs"/>
              </a:rPr>
              <a:t>التنبی</a:t>
            </a:r>
            <a:r>
              <a:rPr lang="ar-SA" sz="2400" b="1" dirty="0" smtClean="0">
                <a:cs typeface="+mj-cs"/>
              </a:rPr>
              <a:t>ھ</a:t>
            </a:r>
            <a:r>
              <a:rPr lang="ar-SA" sz="2400" b="1" dirty="0" err="1" smtClean="0">
                <a:cs typeface="+mj-cs"/>
              </a:rPr>
              <a:t>ات</a:t>
            </a:r>
            <a:r>
              <a:rPr lang="ar-SA" sz="2400" b="1" dirty="0" smtClean="0">
                <a:cs typeface="+mj-cs"/>
              </a:rPr>
              <a:t> فھذا التغیر یعرف </a:t>
            </a:r>
            <a:r>
              <a:rPr lang="ar-SA" sz="2400" b="1" dirty="0" err="1" smtClean="0">
                <a:solidFill>
                  <a:srgbClr val="C00000"/>
                </a:solidFill>
                <a:cs typeface="+mj-cs"/>
              </a:rPr>
              <a:t>بظا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ھ</a:t>
            </a:r>
            <a:r>
              <a:rPr lang="ar-SA" sz="2400" b="1" dirty="0" err="1" smtClean="0">
                <a:solidFill>
                  <a:srgbClr val="C00000"/>
                </a:solidFill>
                <a:cs typeface="+mj-cs"/>
              </a:rPr>
              <a:t>رة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 </a:t>
            </a:r>
            <a:r>
              <a:rPr lang="ar-SA" sz="2400" b="1" dirty="0" err="1" smtClean="0">
                <a:solidFill>
                  <a:srgbClr val="C00000"/>
                </a:solidFill>
                <a:cs typeface="+mj-cs"/>
              </a:rPr>
              <a:t>دبلر</a:t>
            </a:r>
            <a:r>
              <a:rPr lang="ar-SA" dirty="0" smtClean="0"/>
              <a:t>.</a:t>
            </a:r>
            <a:endParaRPr lang="ar-SA" dirty="0"/>
          </a:p>
        </p:txBody>
      </p:sp>
      <p:grpSp>
        <p:nvGrpSpPr>
          <p:cNvPr id="9" name="مجموعة 8"/>
          <p:cNvGrpSpPr/>
          <p:nvPr/>
        </p:nvGrpSpPr>
        <p:grpSpPr>
          <a:xfrm>
            <a:off x="2214546" y="1571612"/>
            <a:ext cx="3265193" cy="1340743"/>
            <a:chOff x="1440115" y="1750353"/>
            <a:chExt cx="3265193" cy="134074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10" name="مستطيل مستدير الزوايا 9"/>
            <p:cNvSpPr/>
            <p:nvPr/>
          </p:nvSpPr>
          <p:spPr>
            <a:xfrm>
              <a:off x="1440115" y="1750353"/>
              <a:ext cx="3265193" cy="134074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11" name="مستطيل 10"/>
            <p:cNvSpPr/>
            <p:nvPr/>
          </p:nvSpPr>
          <p:spPr>
            <a:xfrm>
              <a:off x="1479384" y="1789622"/>
              <a:ext cx="3186655" cy="126220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49530" tIns="33020" rIns="49530" bIns="33020" numCol="1" spcCol="1270" anchor="ctr" anchorCtr="0">
              <a:noAutofit/>
            </a:bodyPr>
            <a:lstStyle/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err="1" smtClean="0">
                  <a:cs typeface="+mj-cs"/>
                </a:rPr>
                <a:t>ظا</a:t>
              </a:r>
              <a:r>
                <a:rPr lang="ar-SA" sz="2600" b="1" kern="1200" dirty="0" smtClean="0">
                  <a:cs typeface="+mj-cs"/>
                </a:rPr>
                <a:t>ھ</a:t>
              </a:r>
              <a:r>
                <a:rPr lang="ar-SA" sz="2600" b="1" kern="1200" dirty="0" err="1" smtClean="0">
                  <a:cs typeface="+mj-cs"/>
                </a:rPr>
                <a:t>رة</a:t>
              </a:r>
              <a:r>
                <a:rPr lang="ar-SA" sz="2600" b="1" kern="1200" dirty="0" smtClean="0">
                  <a:cs typeface="+mj-cs"/>
                </a:rPr>
                <a:t> </a:t>
              </a:r>
              <a:r>
                <a:rPr lang="ar-SA" sz="2600" b="1" kern="1200" dirty="0" err="1" smtClean="0">
                  <a:cs typeface="+mj-cs"/>
                </a:rPr>
                <a:t>دوبلر</a:t>
              </a:r>
              <a:r>
                <a:rPr lang="ar-SA" sz="2600" b="1" kern="1200" dirty="0" smtClean="0">
                  <a:cs typeface="+mj-cs"/>
                </a:rPr>
                <a:t> الكلاسیكیة </a:t>
              </a:r>
            </a:p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smtClean="0">
                  <a:cs typeface="+mj-cs"/>
                </a:rPr>
                <a:t>(في حالة الأمواج الصوتیة)</a:t>
              </a:r>
              <a:endParaRPr lang="ar-SA" sz="2600" b="1" kern="1200" dirty="0">
                <a:cs typeface="+mj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371477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مستطيل 6"/>
          <p:cNvSpPr/>
          <p:nvPr/>
        </p:nvSpPr>
        <p:spPr>
          <a:xfrm>
            <a:off x="4214810" y="1857364"/>
            <a:ext cx="4643438" cy="403187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في الجزء العلوي من الشكل أعلاه نلاحظ مصدرا صوتیا </a:t>
            </a:r>
            <a:r>
              <a:rPr lang="ar-SA" sz="3200" b="1" dirty="0" smtClean="0">
                <a:solidFill>
                  <a:srgbClr val="C00000"/>
                </a:solidFill>
                <a:cs typeface="+mj-cs"/>
              </a:rPr>
              <a:t>ثابتا</a:t>
            </a:r>
            <a:r>
              <a:rPr lang="ar-SA" sz="3200" b="1" dirty="0" smtClean="0">
                <a:cs typeface="+mj-cs"/>
              </a:rPr>
              <a:t> (القطار) یصدر صوتا مرتفعا في </a:t>
            </a:r>
            <a:r>
              <a:rPr lang="ar-SA" sz="3200" b="1" dirty="0" smtClean="0">
                <a:solidFill>
                  <a:srgbClr val="C00000"/>
                </a:solidFill>
                <a:cs typeface="+mj-cs"/>
              </a:rPr>
              <a:t>جمیع </a:t>
            </a:r>
            <a:r>
              <a:rPr lang="ar-SA" sz="3200" b="1" dirty="0" err="1" smtClean="0">
                <a:solidFill>
                  <a:srgbClr val="C00000"/>
                </a:solidFill>
                <a:cs typeface="+mj-cs"/>
              </a:rPr>
              <a:t>الاتجا</a:t>
            </a:r>
            <a:r>
              <a:rPr lang="ar-SA" sz="3200" b="1" dirty="0" smtClean="0">
                <a:solidFill>
                  <a:srgbClr val="C00000"/>
                </a:solidFill>
                <a:cs typeface="+mj-cs"/>
              </a:rPr>
              <a:t>ھ</a:t>
            </a:r>
            <a:r>
              <a:rPr lang="ar-SA" sz="3200" b="1" dirty="0" err="1" smtClean="0">
                <a:solidFill>
                  <a:srgbClr val="C00000"/>
                </a:solidFill>
                <a:cs typeface="+mj-cs"/>
              </a:rPr>
              <a:t>ات</a:t>
            </a:r>
            <a:r>
              <a:rPr lang="ar-SA" sz="3200" b="1" dirty="0" smtClean="0">
                <a:solidFill>
                  <a:srgbClr val="C00000"/>
                </a:solidFill>
                <a:cs typeface="+mj-cs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cs typeface="+mj-cs"/>
              </a:rPr>
              <a:t>وفي الجزء الثاني من الشكل نلاحظ </a:t>
            </a:r>
            <a:r>
              <a:rPr lang="ar-SA" sz="3200" b="1" dirty="0" err="1" smtClean="0">
                <a:cs typeface="+mj-cs"/>
              </a:rPr>
              <a:t>ان</a:t>
            </a:r>
            <a:r>
              <a:rPr lang="ar-SA" sz="3200" b="1" dirty="0" smtClean="0">
                <a:cs typeface="+mj-cs"/>
              </a:rPr>
              <a:t> المصدر الصوتي (القطار) </a:t>
            </a:r>
            <a:r>
              <a:rPr lang="ar-SA" sz="3200" b="1" dirty="0" smtClean="0">
                <a:solidFill>
                  <a:srgbClr val="C00000"/>
                </a:solidFill>
                <a:cs typeface="+mj-cs"/>
              </a:rPr>
              <a:t>یتحرك</a:t>
            </a:r>
            <a:r>
              <a:rPr lang="ar-SA" sz="3200" b="1" dirty="0" smtClean="0">
                <a:cs typeface="+mj-cs"/>
              </a:rPr>
              <a:t> إلى الیمین والأمواج الصوتیة </a:t>
            </a:r>
            <a:r>
              <a:rPr lang="ar-SA" sz="3200" b="1" dirty="0" smtClean="0">
                <a:solidFill>
                  <a:srgbClr val="C00000"/>
                </a:solidFill>
                <a:cs typeface="+mj-cs"/>
              </a:rPr>
              <a:t>مزاحة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،</a:t>
            </a:r>
            <a:endParaRPr lang="ar-SA" sz="2800" b="1" dirty="0">
              <a:solidFill>
                <a:srgbClr val="C0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000496" y="2714620"/>
            <a:ext cx="4786346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u="sng" dirty="0" smtClean="0">
                <a:cs typeface="+mj-cs"/>
              </a:rPr>
              <a:t>في الحالة الأولى (</a:t>
            </a:r>
            <a:r>
              <a:rPr lang="en-US" sz="2400" b="1" u="sng" dirty="0" smtClean="0">
                <a:cs typeface="+mj-cs"/>
              </a:rPr>
              <a:t>a</a:t>
            </a:r>
            <a:r>
              <a:rPr lang="ar-SA" sz="2400" b="1" u="sng" dirty="0" smtClean="0">
                <a:cs typeface="+mj-cs"/>
              </a:rPr>
              <a:t>) </a:t>
            </a:r>
            <a:r>
              <a:rPr lang="ar-SA" sz="2400" b="1" dirty="0" smtClean="0">
                <a:cs typeface="+mj-cs"/>
              </a:rPr>
              <a:t>نجد أن الأطوال </a:t>
            </a:r>
            <a:r>
              <a:rPr lang="ar-SA" sz="2400" b="1" dirty="0" err="1" smtClean="0">
                <a:cs typeface="+mj-cs"/>
              </a:rPr>
              <a:t>الموجیة</a:t>
            </a:r>
            <a:r>
              <a:rPr lang="ar-SA" sz="2400" b="1" dirty="0" smtClean="0">
                <a:cs typeface="+mj-cs"/>
              </a:rPr>
              <a:t> في جمیع </a:t>
            </a:r>
            <a:r>
              <a:rPr lang="ar-SA" sz="2400" b="1" dirty="0" err="1" smtClean="0">
                <a:cs typeface="+mj-cs"/>
              </a:rPr>
              <a:t>الاتجا</a:t>
            </a:r>
            <a:r>
              <a:rPr lang="ar-SA" sz="2400" b="1" dirty="0" smtClean="0">
                <a:cs typeface="+mj-cs"/>
              </a:rPr>
              <a:t>ھ</a:t>
            </a:r>
            <a:r>
              <a:rPr lang="ar-SA" sz="2400" b="1" dirty="0" err="1" smtClean="0">
                <a:cs typeface="+mj-cs"/>
              </a:rPr>
              <a:t>ات</a:t>
            </a:r>
            <a:r>
              <a:rPr lang="ar-SA" sz="2400" b="1" dirty="0" smtClean="0">
                <a:cs typeface="+mj-cs"/>
              </a:rPr>
              <a:t> متساویة </a:t>
            </a:r>
          </a:p>
          <a:p>
            <a:r>
              <a:rPr lang="ar-SA" sz="2400" b="1" u="sng" dirty="0" smtClean="0">
                <a:cs typeface="+mj-cs"/>
              </a:rPr>
              <a:t>ولكن في الحالة الثانیة (</a:t>
            </a:r>
            <a:r>
              <a:rPr lang="en-US" sz="2400" b="1" u="sng" dirty="0" smtClean="0">
                <a:cs typeface="+mj-cs"/>
              </a:rPr>
              <a:t>B</a:t>
            </a:r>
            <a:r>
              <a:rPr lang="ar-SA" sz="2400" b="1" u="sng" dirty="0" smtClean="0">
                <a:cs typeface="+mj-cs"/>
              </a:rPr>
              <a:t>)</a:t>
            </a:r>
          </a:p>
          <a:p>
            <a:r>
              <a:rPr lang="ar-SA" sz="2400" b="1" dirty="0" smtClean="0">
                <a:cs typeface="+mj-cs"/>
              </a:rPr>
              <a:t>عندما یتحرك المصدر الصوتي تصبح أطوال الموجات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اقصر في الجزء الأمامي المقترب </a:t>
            </a:r>
            <a:r>
              <a:rPr lang="ar-SA" sz="2400" b="1" dirty="0" smtClean="0">
                <a:cs typeface="+mj-cs"/>
              </a:rPr>
              <a:t>من المراقب على یمین القطار وتكون الأطوال </a:t>
            </a:r>
            <a:r>
              <a:rPr lang="ar-SA" sz="2400" b="1" dirty="0" err="1" smtClean="0">
                <a:cs typeface="+mj-cs"/>
              </a:rPr>
              <a:t>الموجیة</a:t>
            </a:r>
            <a:r>
              <a:rPr lang="ar-SA" sz="2400" b="1" dirty="0" smtClean="0">
                <a:cs typeface="+mj-cs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أطول خلف المصدر الصوتي</a:t>
            </a:r>
            <a:r>
              <a:rPr lang="ar-SA" sz="2400" b="1" dirty="0" smtClean="0">
                <a:cs typeface="+mj-cs"/>
              </a:rPr>
              <a:t> بالنسبة للمراقب</a:t>
            </a:r>
          </a:p>
          <a:p>
            <a:r>
              <a:rPr lang="ar-SA" sz="2400" b="1" dirty="0" smtClean="0">
                <a:cs typeface="+mj-cs"/>
              </a:rPr>
              <a:t>على یسار القطار.</a:t>
            </a:r>
            <a:endParaRPr lang="ar-SA" sz="2400" b="1" dirty="0"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1285860"/>
            <a:ext cx="8429684" cy="135421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فإ</a:t>
            </a:r>
            <a:r>
              <a:rPr lang="ar-SA" sz="3200" b="1" dirty="0" smtClean="0">
                <a:cs typeface="+mj-cs"/>
              </a:rPr>
              <a:t>ذا كانت المسافات بین الحلقات (جبھ</a:t>
            </a:r>
            <a:r>
              <a:rPr lang="ar-SA" sz="3200" b="1" dirty="0" err="1" smtClean="0">
                <a:cs typeface="+mj-cs"/>
              </a:rPr>
              <a:t>ات</a:t>
            </a:r>
            <a:r>
              <a:rPr lang="ar-SA" sz="3200" b="1" dirty="0" smtClean="0">
                <a:cs typeface="+mj-cs"/>
              </a:rPr>
              <a:t> الموجات) تمثل الطول </a:t>
            </a:r>
            <a:r>
              <a:rPr lang="ar-SA" sz="3200" b="1" dirty="0" err="1" smtClean="0">
                <a:cs typeface="+mj-cs"/>
              </a:rPr>
              <a:t>الموجي</a:t>
            </a:r>
            <a:endParaRPr lang="ar-SA" sz="2800" b="1" dirty="0" smtClean="0">
              <a:cs typeface="+mj-cs"/>
            </a:endParaRPr>
          </a:p>
          <a:p>
            <a:endParaRPr lang="ar-S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71678"/>
            <a:ext cx="357190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85720" y="2143116"/>
            <a:ext cx="5643602" cy="36625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b="1" dirty="0" smtClean="0">
                <a:cs typeface="+mj-cs"/>
              </a:rPr>
              <a:t>إذا كان المراقب یتحرك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مقتربا </a:t>
            </a:r>
            <a:r>
              <a:rPr lang="ar-SA" sz="2400" b="1" dirty="0" smtClean="0">
                <a:cs typeface="+mj-cs"/>
              </a:rPr>
              <a:t>من المصدر الصوتي أو إذا كان المصدر الصوتي یتحرك مقتربا من المراقب فان تردد الموجات الضوئیة سوف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تزداد</a:t>
            </a:r>
            <a:r>
              <a:rPr lang="ar-SA" sz="2400" b="1" dirty="0" smtClean="0">
                <a:solidFill>
                  <a:srgbClr val="C00000"/>
                </a:solidFill>
                <a:cs typeface="+mj-cs"/>
              </a:rPr>
              <a:t> </a:t>
            </a:r>
            <a:r>
              <a:rPr lang="ar-SA" sz="2400" b="1" dirty="0" smtClean="0">
                <a:cs typeface="+mj-cs"/>
              </a:rPr>
              <a:t>والعكس صحیح </a:t>
            </a: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cs typeface="+mj-cs"/>
              </a:rPr>
              <a:t>أي عندما یكون المصدر الصوتي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مبتعدا</a:t>
            </a:r>
            <a:r>
              <a:rPr lang="ar-SA" sz="2800" b="1" dirty="0" smtClean="0">
                <a:cs typeface="+mj-cs"/>
              </a:rPr>
              <a:t> </a:t>
            </a:r>
            <a:r>
              <a:rPr lang="ar-SA" sz="2400" b="1" dirty="0" smtClean="0">
                <a:cs typeface="+mj-cs"/>
              </a:rPr>
              <a:t>عن المراقب أو </a:t>
            </a:r>
            <a:r>
              <a:rPr lang="ar-SA" sz="2400" b="1" dirty="0" err="1" smtClean="0">
                <a:cs typeface="+mj-cs"/>
              </a:rPr>
              <a:t>ان</a:t>
            </a:r>
            <a:r>
              <a:rPr lang="ar-SA" sz="2400" b="1" dirty="0" smtClean="0">
                <a:cs typeface="+mj-cs"/>
              </a:rPr>
              <a:t> المراقب یتحرك مبتعدا عن المصدر الصوتي فان تردد موجات الصوت سوف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تقل </a:t>
            </a:r>
            <a:endParaRPr lang="ar-SA" sz="2400" b="1" dirty="0" smtClean="0">
              <a:solidFill>
                <a:srgbClr val="C00000"/>
              </a:solidFill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cs typeface="+mj-cs"/>
              </a:rPr>
              <a:t>وھذا ما </a:t>
            </a:r>
            <a:r>
              <a:rPr lang="ar-SA" sz="2400" b="1" dirty="0" err="1" smtClean="0">
                <a:cs typeface="+mj-cs"/>
              </a:rPr>
              <a:t>یظ</a:t>
            </a:r>
            <a:r>
              <a:rPr lang="ar-SA" sz="2400" b="1" dirty="0" smtClean="0">
                <a:cs typeface="+mj-cs"/>
              </a:rPr>
              <a:t>ھره الشكل الثاني في حالة تقارب الحلقات أمام المصدر أو تباعدھا خلفھا وكل حلقة تمثل جبھة الموجة.</a:t>
            </a:r>
            <a:endParaRPr lang="ar-SA" sz="2400" b="1" dirty="0">
              <a:cs typeface="+mj-cs"/>
            </a:endParaRPr>
          </a:p>
        </p:txBody>
      </p:sp>
      <p:sp>
        <p:nvSpPr>
          <p:cNvPr id="6" name="انفجار 1 5"/>
          <p:cNvSpPr/>
          <p:nvPr/>
        </p:nvSpPr>
        <p:spPr>
          <a:xfrm rot="670087">
            <a:off x="5679150" y="1188411"/>
            <a:ext cx="3561794" cy="1453298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err="1" smtClean="0">
                <a:cs typeface="+mj-cs"/>
              </a:rPr>
              <a:t>الأستنتاج</a:t>
            </a:r>
            <a:endParaRPr lang="ar-SA" sz="3600" b="1" dirty="0"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786058"/>
            <a:ext cx="264317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643050"/>
            <a:ext cx="219075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500034" y="3071810"/>
            <a:ext cx="8286808" cy="107721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>
                <a:cs typeface="+mj-cs"/>
              </a:rPr>
              <a:t>ولان سرعة الضوء كبیرة جدا فان أي مصدر متحرك تكون سرعته </a:t>
            </a:r>
            <a:r>
              <a:rPr lang="ar-SA" sz="3200" b="1" dirty="0" err="1" smtClean="0">
                <a:cs typeface="+mj-cs"/>
              </a:rPr>
              <a:t>م</a:t>
            </a:r>
            <a:r>
              <a:rPr lang="ar-SA" sz="3200" b="1" dirty="0" smtClean="0">
                <a:cs typeface="+mj-cs"/>
              </a:rPr>
              <a:t>ھ</a:t>
            </a:r>
            <a:r>
              <a:rPr lang="ar-SA" sz="3200" b="1" dirty="0" err="1" smtClean="0">
                <a:cs typeface="+mj-cs"/>
              </a:rPr>
              <a:t>لة</a:t>
            </a:r>
            <a:r>
              <a:rPr lang="ar-SA" sz="3200" b="1" dirty="0" smtClean="0">
                <a:cs typeface="+mj-cs"/>
              </a:rPr>
              <a:t> بالنسبة لسرعة الضوء،</a:t>
            </a:r>
          </a:p>
        </p:txBody>
      </p:sp>
      <p:grpSp>
        <p:nvGrpSpPr>
          <p:cNvPr id="15" name="مجموعة 14"/>
          <p:cNvGrpSpPr/>
          <p:nvPr/>
        </p:nvGrpSpPr>
        <p:grpSpPr>
          <a:xfrm>
            <a:off x="2500298" y="1571612"/>
            <a:ext cx="3846025" cy="1340743"/>
            <a:chOff x="4145306" y="3214713"/>
            <a:chExt cx="3846025" cy="1340743"/>
          </a:xfrm>
        </p:grpSpPr>
        <p:sp>
          <p:nvSpPr>
            <p:cNvPr id="16" name="مستطيل مستدير الزوايا 15"/>
            <p:cNvSpPr/>
            <p:nvPr/>
          </p:nvSpPr>
          <p:spPr>
            <a:xfrm>
              <a:off x="4145306" y="3214713"/>
              <a:ext cx="3846025" cy="1340743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مستطيل 16"/>
            <p:cNvSpPr/>
            <p:nvPr/>
          </p:nvSpPr>
          <p:spPr>
            <a:xfrm>
              <a:off x="4184575" y="3253982"/>
              <a:ext cx="3767487" cy="1262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33020" rIns="49530" bIns="33020" numCol="1" spcCol="1270" anchor="ctr" anchorCtr="0">
              <a:noAutofit/>
            </a:bodyPr>
            <a:lstStyle/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err="1" smtClean="0">
                  <a:cs typeface="+mj-cs"/>
                </a:rPr>
                <a:t>ظا</a:t>
              </a:r>
              <a:r>
                <a:rPr lang="ar-SA" sz="2600" b="1" kern="1200" dirty="0" smtClean="0">
                  <a:cs typeface="+mj-cs"/>
                </a:rPr>
                <a:t>ھ</a:t>
              </a:r>
              <a:r>
                <a:rPr lang="ar-SA" sz="2600" b="1" kern="1200" dirty="0" err="1" smtClean="0">
                  <a:cs typeface="+mj-cs"/>
                </a:rPr>
                <a:t>رة</a:t>
              </a:r>
              <a:r>
                <a:rPr lang="ar-SA" sz="2600" b="1" kern="1200" dirty="0" smtClean="0">
                  <a:cs typeface="+mj-cs"/>
                </a:rPr>
                <a:t> </a:t>
              </a:r>
              <a:r>
                <a:rPr lang="ar-SA" sz="2600" b="1" kern="1200" dirty="0" err="1" smtClean="0">
                  <a:cs typeface="+mj-cs"/>
                </a:rPr>
                <a:t>دوبلر</a:t>
              </a:r>
              <a:r>
                <a:rPr lang="ar-SA" sz="2600" b="1" kern="1200" dirty="0" smtClean="0">
                  <a:cs typeface="+mj-cs"/>
                </a:rPr>
                <a:t> النسبیة </a:t>
              </a:r>
            </a:p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smtClean="0">
                  <a:cs typeface="+mj-cs"/>
                </a:rPr>
                <a:t>(في حالة الأمواج </a:t>
              </a:r>
              <a:r>
                <a:rPr lang="ar-SA" sz="2600" b="1" kern="1200" dirty="0" err="1" smtClean="0">
                  <a:cs typeface="+mj-cs"/>
                </a:rPr>
                <a:t>الك</a:t>
              </a:r>
              <a:r>
                <a:rPr lang="ar-SA" sz="2600" b="1" kern="1200" dirty="0" smtClean="0">
                  <a:cs typeface="+mj-cs"/>
                </a:rPr>
                <a:t>ھ</a:t>
              </a:r>
              <a:r>
                <a:rPr lang="ar-SA" sz="2600" b="1" kern="1200" dirty="0" err="1" smtClean="0">
                  <a:cs typeface="+mj-cs"/>
                </a:rPr>
                <a:t>رومغناطیسیة</a:t>
              </a:r>
              <a:r>
                <a:rPr lang="ar-SA" sz="2600" b="1" kern="1200" dirty="0" smtClean="0">
                  <a:cs typeface="+mj-cs"/>
                </a:rPr>
                <a:t>)</a:t>
              </a:r>
              <a:endParaRPr lang="ar-SA" sz="2600" b="1" kern="1200" dirty="0">
                <a:cs typeface="+mj-cs"/>
              </a:endParaRPr>
            </a:p>
          </p:txBody>
        </p:sp>
      </p:grpSp>
      <p:sp>
        <p:nvSpPr>
          <p:cNvPr id="21" name="مستطيل 20"/>
          <p:cNvSpPr/>
          <p:nvPr/>
        </p:nvSpPr>
        <p:spPr>
          <a:xfrm>
            <a:off x="642910" y="4357694"/>
            <a:ext cx="6072230" cy="17543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3600" b="1" dirty="0" smtClean="0">
                <a:cs typeface="+mj-cs"/>
              </a:rPr>
              <a:t>هل من الممكن </a:t>
            </a:r>
            <a:r>
              <a:rPr lang="ar-SA" sz="3600" b="1" dirty="0" err="1" smtClean="0">
                <a:cs typeface="+mj-cs"/>
              </a:rPr>
              <a:t>ان</a:t>
            </a:r>
            <a:r>
              <a:rPr lang="ar-SA" sz="3600" b="1" dirty="0" smtClean="0">
                <a:cs typeface="+mj-cs"/>
              </a:rPr>
              <a:t> یكون ھ</a:t>
            </a:r>
            <a:r>
              <a:rPr lang="ar-SA" sz="3600" b="1" dirty="0" err="1" smtClean="0">
                <a:cs typeface="+mj-cs"/>
              </a:rPr>
              <a:t>ناك</a:t>
            </a:r>
            <a:r>
              <a:rPr lang="ar-SA" sz="3600" b="1" dirty="0" smtClean="0">
                <a:cs typeface="+mj-cs"/>
              </a:rPr>
              <a:t> انزیاح في ترددات الضوء نتیجة للسرعة كما في الصوت؟؟؟؟ </a:t>
            </a:r>
          </a:p>
        </p:txBody>
      </p:sp>
      <p:sp>
        <p:nvSpPr>
          <p:cNvPr id="22" name="انفجار 1 21"/>
          <p:cNvSpPr/>
          <p:nvPr/>
        </p:nvSpPr>
        <p:spPr>
          <a:xfrm rot="1505005">
            <a:off x="6618615" y="4374842"/>
            <a:ext cx="2500330" cy="178595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فكرى معي؟؟</a:t>
            </a:r>
            <a:endParaRPr lang="ar-SA" sz="32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500034" y="3071810"/>
            <a:ext cx="8286808" cy="2616101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4400" b="1" u="sng" dirty="0" smtClean="0"/>
              <a:t>مثال</a:t>
            </a:r>
            <a:r>
              <a:rPr lang="en-US" sz="4400" b="1" u="sng" dirty="0" smtClean="0"/>
              <a:t>1</a:t>
            </a:r>
            <a:r>
              <a:rPr lang="ar-SA" sz="3200" dirty="0" smtClean="0"/>
              <a:t> </a:t>
            </a:r>
          </a:p>
          <a:p>
            <a:r>
              <a:rPr lang="ar-SA" sz="4000" b="1" dirty="0" smtClean="0">
                <a:cs typeface="+mj-cs"/>
              </a:rPr>
              <a:t>هل يمكن </a:t>
            </a:r>
            <a:r>
              <a:rPr lang="ar-SA" sz="4000" b="1" dirty="0" err="1" smtClean="0">
                <a:cs typeface="+mj-cs"/>
              </a:rPr>
              <a:t>ان</a:t>
            </a:r>
            <a:r>
              <a:rPr lang="ar-SA" sz="4000" b="1" dirty="0" smtClean="0">
                <a:cs typeface="+mj-cs"/>
              </a:rPr>
              <a:t> نثبت انه عند قیادة السیارة بسرعة كبیرة  فإن مصباح ضوء اخضر اللون نراه قد انزاح ناحیة لون أخر مثل الأحمر؟؟؟؟</a:t>
            </a:r>
          </a:p>
        </p:txBody>
      </p:sp>
      <p:grpSp>
        <p:nvGrpSpPr>
          <p:cNvPr id="2" name="مجموعة 14"/>
          <p:cNvGrpSpPr/>
          <p:nvPr/>
        </p:nvGrpSpPr>
        <p:grpSpPr>
          <a:xfrm>
            <a:off x="5000628" y="1571612"/>
            <a:ext cx="3846025" cy="1340743"/>
            <a:chOff x="4145306" y="3214713"/>
            <a:chExt cx="3846025" cy="1340743"/>
          </a:xfrm>
        </p:grpSpPr>
        <p:sp>
          <p:nvSpPr>
            <p:cNvPr id="16" name="مستطيل مستدير الزوايا 15"/>
            <p:cNvSpPr/>
            <p:nvPr/>
          </p:nvSpPr>
          <p:spPr>
            <a:xfrm>
              <a:off x="4145306" y="3214713"/>
              <a:ext cx="3846025" cy="1340743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مستطيل 16"/>
            <p:cNvSpPr/>
            <p:nvPr/>
          </p:nvSpPr>
          <p:spPr>
            <a:xfrm>
              <a:off x="4184575" y="3253982"/>
              <a:ext cx="3767487" cy="1262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33020" rIns="49530" bIns="33020" numCol="1" spcCol="1270" anchor="ctr" anchorCtr="0">
              <a:noAutofit/>
            </a:bodyPr>
            <a:lstStyle/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err="1" smtClean="0">
                  <a:cs typeface="+mj-cs"/>
                </a:rPr>
                <a:t>ظا</a:t>
              </a:r>
              <a:r>
                <a:rPr lang="ar-SA" sz="2600" b="1" kern="1200" dirty="0" smtClean="0">
                  <a:cs typeface="+mj-cs"/>
                </a:rPr>
                <a:t>ھ</a:t>
              </a:r>
              <a:r>
                <a:rPr lang="ar-SA" sz="2600" b="1" kern="1200" dirty="0" err="1" smtClean="0">
                  <a:cs typeface="+mj-cs"/>
                </a:rPr>
                <a:t>رة</a:t>
              </a:r>
              <a:r>
                <a:rPr lang="ar-SA" sz="2600" b="1" kern="1200" dirty="0" smtClean="0">
                  <a:cs typeface="+mj-cs"/>
                </a:rPr>
                <a:t> </a:t>
              </a:r>
              <a:r>
                <a:rPr lang="ar-SA" sz="2600" b="1" kern="1200" dirty="0" err="1" smtClean="0">
                  <a:cs typeface="+mj-cs"/>
                </a:rPr>
                <a:t>دوبلر</a:t>
              </a:r>
              <a:r>
                <a:rPr lang="ar-SA" sz="2600" b="1" kern="1200" dirty="0" smtClean="0">
                  <a:cs typeface="+mj-cs"/>
                </a:rPr>
                <a:t> النسبیة </a:t>
              </a:r>
            </a:p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smtClean="0">
                  <a:cs typeface="+mj-cs"/>
                </a:rPr>
                <a:t>(في حالة الأمواج </a:t>
              </a:r>
              <a:r>
                <a:rPr lang="ar-SA" sz="2600" b="1" kern="1200" dirty="0" err="1" smtClean="0">
                  <a:cs typeface="+mj-cs"/>
                </a:rPr>
                <a:t>الك</a:t>
              </a:r>
              <a:r>
                <a:rPr lang="ar-SA" sz="2600" b="1" kern="1200" dirty="0" smtClean="0">
                  <a:cs typeface="+mj-cs"/>
                </a:rPr>
                <a:t>ھ</a:t>
              </a:r>
              <a:r>
                <a:rPr lang="ar-SA" sz="2600" b="1" kern="1200" dirty="0" err="1" smtClean="0">
                  <a:cs typeface="+mj-cs"/>
                </a:rPr>
                <a:t>رومغناطیسیة</a:t>
              </a:r>
              <a:r>
                <a:rPr lang="ar-SA" sz="2600" b="1" kern="1200" dirty="0" smtClean="0">
                  <a:cs typeface="+mj-cs"/>
                </a:rPr>
                <a:t>)</a:t>
              </a:r>
              <a:endParaRPr lang="ar-SA" sz="2600" b="1" kern="1200" dirty="0">
                <a:cs typeface="+mj-cs"/>
              </a:endParaRPr>
            </a:p>
          </p:txBody>
        </p:sp>
      </p:grpSp>
      <p:sp>
        <p:nvSpPr>
          <p:cNvPr id="22" name="انفجار 1 21"/>
          <p:cNvSpPr/>
          <p:nvPr/>
        </p:nvSpPr>
        <p:spPr>
          <a:xfrm rot="1505005">
            <a:off x="2403773" y="1231571"/>
            <a:ext cx="2500330" cy="178595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فكرى معي؟؟</a:t>
            </a:r>
            <a:endParaRPr lang="ar-SA" sz="32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grpSp>
        <p:nvGrpSpPr>
          <p:cNvPr id="2" name="مجموعة 14"/>
          <p:cNvGrpSpPr/>
          <p:nvPr/>
        </p:nvGrpSpPr>
        <p:grpSpPr>
          <a:xfrm>
            <a:off x="4929190" y="1571612"/>
            <a:ext cx="3846025" cy="1340743"/>
            <a:chOff x="4145306" y="3214713"/>
            <a:chExt cx="3846025" cy="1340743"/>
          </a:xfrm>
        </p:grpSpPr>
        <p:sp>
          <p:nvSpPr>
            <p:cNvPr id="16" name="مستطيل مستدير الزوايا 15"/>
            <p:cNvSpPr/>
            <p:nvPr/>
          </p:nvSpPr>
          <p:spPr>
            <a:xfrm>
              <a:off x="4145306" y="3214713"/>
              <a:ext cx="3846025" cy="1340743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مستطيل 16"/>
            <p:cNvSpPr/>
            <p:nvPr/>
          </p:nvSpPr>
          <p:spPr>
            <a:xfrm>
              <a:off x="4184575" y="3253982"/>
              <a:ext cx="3767487" cy="1262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33020" rIns="49530" bIns="33020" numCol="1" spcCol="1270" anchor="ctr" anchorCtr="0">
              <a:noAutofit/>
            </a:bodyPr>
            <a:lstStyle/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err="1" smtClean="0">
                  <a:cs typeface="+mj-cs"/>
                </a:rPr>
                <a:t>ظا</a:t>
              </a:r>
              <a:r>
                <a:rPr lang="ar-SA" sz="2600" b="1" kern="1200" dirty="0" smtClean="0">
                  <a:cs typeface="+mj-cs"/>
                </a:rPr>
                <a:t>ھ</a:t>
              </a:r>
              <a:r>
                <a:rPr lang="ar-SA" sz="2600" b="1" kern="1200" dirty="0" err="1" smtClean="0">
                  <a:cs typeface="+mj-cs"/>
                </a:rPr>
                <a:t>رة</a:t>
              </a:r>
              <a:r>
                <a:rPr lang="ar-SA" sz="2600" b="1" kern="1200" dirty="0" smtClean="0">
                  <a:cs typeface="+mj-cs"/>
                </a:rPr>
                <a:t> </a:t>
              </a:r>
              <a:r>
                <a:rPr lang="ar-SA" sz="2600" b="1" kern="1200" dirty="0" err="1" smtClean="0">
                  <a:cs typeface="+mj-cs"/>
                </a:rPr>
                <a:t>دوبلر</a:t>
              </a:r>
              <a:r>
                <a:rPr lang="ar-SA" sz="2600" b="1" kern="1200" dirty="0" smtClean="0">
                  <a:cs typeface="+mj-cs"/>
                </a:rPr>
                <a:t> النسبیة </a:t>
              </a:r>
            </a:p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600" b="1" kern="1200" dirty="0" smtClean="0">
                  <a:cs typeface="+mj-cs"/>
                </a:rPr>
                <a:t>(في حالة الأمواج </a:t>
              </a:r>
              <a:r>
                <a:rPr lang="ar-SA" sz="2600" b="1" kern="1200" dirty="0" err="1" smtClean="0">
                  <a:cs typeface="+mj-cs"/>
                </a:rPr>
                <a:t>الك</a:t>
              </a:r>
              <a:r>
                <a:rPr lang="ar-SA" sz="2600" b="1" kern="1200" dirty="0" smtClean="0">
                  <a:cs typeface="+mj-cs"/>
                </a:rPr>
                <a:t>ھ</a:t>
              </a:r>
              <a:r>
                <a:rPr lang="ar-SA" sz="2600" b="1" kern="1200" dirty="0" err="1" smtClean="0">
                  <a:cs typeface="+mj-cs"/>
                </a:rPr>
                <a:t>رومغناطیسیة</a:t>
              </a:r>
              <a:r>
                <a:rPr lang="ar-SA" sz="2600" b="1" kern="1200" dirty="0" smtClean="0">
                  <a:cs typeface="+mj-cs"/>
                </a:rPr>
                <a:t>)</a:t>
              </a:r>
              <a:endParaRPr lang="ar-SA" sz="2600" b="1" kern="1200" dirty="0">
                <a:cs typeface="+mj-cs"/>
              </a:endParaRPr>
            </a:p>
          </p:txBody>
        </p:sp>
      </p:grpSp>
      <p:sp>
        <p:nvSpPr>
          <p:cNvPr id="21" name="مستطيل 20"/>
          <p:cNvSpPr/>
          <p:nvPr/>
        </p:nvSpPr>
        <p:spPr>
          <a:xfrm>
            <a:off x="500034" y="3071810"/>
            <a:ext cx="8143932" cy="30469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4800" b="1" u="sng" dirty="0" smtClean="0">
                <a:cs typeface="+mj-cs"/>
              </a:rPr>
              <a:t>مثال </a:t>
            </a:r>
            <a:r>
              <a:rPr lang="en-US" sz="4800" b="1" u="sng" dirty="0" smtClean="0">
                <a:cs typeface="+mj-cs"/>
              </a:rPr>
              <a:t>2</a:t>
            </a:r>
            <a:r>
              <a:rPr lang="ar-SA" sz="4800" b="1" u="sng" dirty="0" smtClean="0">
                <a:cs typeface="+mj-cs"/>
              </a:rPr>
              <a:t>: </a:t>
            </a:r>
            <a:r>
              <a:rPr lang="ar-SA" sz="4800" b="1" dirty="0" smtClean="0">
                <a:cs typeface="+mj-cs"/>
              </a:rPr>
              <a:t> هل یمكن لمراقب مسرع </a:t>
            </a:r>
            <a:r>
              <a:rPr lang="ar-SA" sz="4800" b="1" dirty="0" err="1" smtClean="0">
                <a:cs typeface="+mj-cs"/>
              </a:rPr>
              <a:t>ان</a:t>
            </a:r>
            <a:r>
              <a:rPr lang="ar-SA" sz="4800" b="1" dirty="0" smtClean="0">
                <a:cs typeface="+mj-cs"/>
              </a:rPr>
              <a:t> یلاحظ </a:t>
            </a:r>
            <a:r>
              <a:rPr lang="ar-SA" sz="4800" b="1" dirty="0" err="1" smtClean="0">
                <a:cs typeface="+mj-cs"/>
              </a:rPr>
              <a:t>ان</a:t>
            </a:r>
            <a:r>
              <a:rPr lang="ar-SA" sz="4800" b="1" dirty="0" smtClean="0">
                <a:cs typeface="+mj-cs"/>
              </a:rPr>
              <a:t> ضوء إشارة المرور الأخضر قد تحول إلى احمر </a:t>
            </a:r>
            <a:r>
              <a:rPr lang="ar-SA" sz="4800" b="1" dirty="0" err="1" smtClean="0">
                <a:cs typeface="+mj-cs"/>
              </a:rPr>
              <a:t>م</a:t>
            </a:r>
            <a:r>
              <a:rPr lang="ar-SA" sz="4800" b="1" dirty="0" smtClean="0">
                <a:cs typeface="+mj-cs"/>
              </a:rPr>
              <a:t>ھما بلغت سرعتھا</a:t>
            </a:r>
          </a:p>
          <a:p>
            <a:r>
              <a:rPr lang="ar-SA" sz="4800" b="1" dirty="0" smtClean="0">
                <a:cs typeface="+mj-cs"/>
              </a:rPr>
              <a:t>؟؟ ؟؟</a:t>
            </a:r>
          </a:p>
        </p:txBody>
      </p:sp>
      <p:sp>
        <p:nvSpPr>
          <p:cNvPr id="22" name="انفجار 1 21"/>
          <p:cNvSpPr/>
          <p:nvPr/>
        </p:nvSpPr>
        <p:spPr>
          <a:xfrm rot="1505005">
            <a:off x="2403773" y="1231571"/>
            <a:ext cx="2500330" cy="178595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cs typeface="+mj-cs"/>
              </a:rPr>
              <a:t>فكرى معي؟؟</a:t>
            </a:r>
            <a:endParaRPr lang="ar-SA" sz="32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500034" y="2285992"/>
            <a:ext cx="8286808" cy="397031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لذلك فان </a:t>
            </a:r>
            <a:r>
              <a:rPr lang="ar-SA" sz="3600" b="1" dirty="0" err="1" smtClean="0">
                <a:cs typeface="+mj-cs"/>
              </a:rPr>
              <a:t>ظا</a:t>
            </a:r>
            <a:r>
              <a:rPr lang="ar-SA" sz="3600" b="1" dirty="0" smtClean="0">
                <a:cs typeface="+mj-cs"/>
              </a:rPr>
              <a:t>ھ</a:t>
            </a:r>
            <a:r>
              <a:rPr lang="ar-SA" sz="3600" b="1" dirty="0" err="1" smtClean="0">
                <a:cs typeface="+mj-cs"/>
              </a:rPr>
              <a:t>رة</a:t>
            </a:r>
            <a:r>
              <a:rPr lang="ar-SA" sz="3600" b="1" dirty="0" smtClean="0">
                <a:cs typeface="+mj-cs"/>
              </a:rPr>
              <a:t> </a:t>
            </a:r>
            <a:r>
              <a:rPr lang="ar-SA" sz="3600" b="1" dirty="0" err="1" smtClean="0">
                <a:cs typeface="+mj-cs"/>
              </a:rPr>
              <a:t>دوبلر</a:t>
            </a:r>
            <a:r>
              <a:rPr lang="ar-SA" sz="3600" b="1" dirty="0" smtClean="0">
                <a:cs typeface="+mj-cs"/>
              </a:rPr>
              <a:t> لم تكن مطبقة على الضوء قبل النظریة النسیبة،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 ولكن العالم اینشتین أدرك </a:t>
            </a:r>
            <a:r>
              <a:rPr lang="ar-SA" sz="3600" b="1" dirty="0" err="1" smtClean="0">
                <a:cs typeface="+mj-cs"/>
              </a:rPr>
              <a:t>ان</a:t>
            </a:r>
            <a:r>
              <a:rPr lang="ar-SA" sz="3600" b="1" dirty="0" smtClean="0">
                <a:cs typeface="+mj-cs"/>
              </a:rPr>
              <a:t>ھا لابد </a:t>
            </a:r>
            <a:r>
              <a:rPr lang="ar-SA" sz="3600" b="1" dirty="0" err="1" smtClean="0">
                <a:cs typeface="+mj-cs"/>
              </a:rPr>
              <a:t>ان</a:t>
            </a:r>
            <a:r>
              <a:rPr lang="ar-SA" sz="3600" b="1" dirty="0" smtClean="0">
                <a:cs typeface="+mj-cs"/>
              </a:rPr>
              <a:t> تكون ھ</a:t>
            </a:r>
            <a:r>
              <a:rPr lang="ar-SA" sz="3600" b="1" dirty="0" err="1" smtClean="0">
                <a:cs typeface="+mj-cs"/>
              </a:rPr>
              <a:t>ناك</a:t>
            </a:r>
            <a:r>
              <a:rPr lang="ar-SA" sz="3600" b="1" dirty="0" smtClean="0">
                <a:cs typeface="+mj-cs"/>
              </a:rPr>
              <a:t> </a:t>
            </a:r>
            <a:r>
              <a:rPr lang="ar-SA" sz="3600" b="1" dirty="0" smtClean="0">
                <a:solidFill>
                  <a:srgbClr val="C00000"/>
                </a:solidFill>
                <a:cs typeface="+mj-cs"/>
              </a:rPr>
              <a:t>انزیاح في ترددات الضوء </a:t>
            </a:r>
            <a:r>
              <a:rPr lang="ar-SA" sz="3600" b="1" dirty="0" smtClean="0">
                <a:cs typeface="+mj-cs"/>
              </a:rPr>
              <a:t>عندما یكون مصدره متحرك بالنسبة للمراقب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وبالطبع لم بقیت ھ</a:t>
            </a:r>
            <a:r>
              <a:rPr lang="ar-SA" sz="3600" b="1" dirty="0" err="1" smtClean="0">
                <a:cs typeface="+mj-cs"/>
              </a:rPr>
              <a:t>ذه</a:t>
            </a:r>
            <a:r>
              <a:rPr lang="ar-SA" sz="3600" b="1" dirty="0" smtClean="0">
                <a:cs typeface="+mj-cs"/>
              </a:rPr>
              <a:t> الفرضیة قائمة بدون إثبات عملي </a:t>
            </a:r>
            <a:r>
              <a:rPr lang="ar-SA" sz="3600" b="1" dirty="0" err="1" smtClean="0">
                <a:cs typeface="+mj-cs"/>
              </a:rPr>
              <a:t>ل</a:t>
            </a:r>
            <a:r>
              <a:rPr lang="ar-SA" sz="3600" b="1" dirty="0" smtClean="0">
                <a:cs typeface="+mj-cs"/>
              </a:rPr>
              <a:t>ھا.</a:t>
            </a:r>
          </a:p>
        </p:txBody>
      </p:sp>
      <p:sp>
        <p:nvSpPr>
          <p:cNvPr id="22" name="انفجار 1 21"/>
          <p:cNvSpPr/>
          <p:nvPr/>
        </p:nvSpPr>
        <p:spPr>
          <a:xfrm rot="564285">
            <a:off x="5093024" y="678153"/>
            <a:ext cx="4075568" cy="178595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cs typeface="+mj-cs"/>
              </a:rPr>
              <a:t>فكرى معي؟؟</a:t>
            </a:r>
            <a:endParaRPr lang="ar-SA" sz="40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grpSp>
        <p:nvGrpSpPr>
          <p:cNvPr id="2" name="مجموعة 14"/>
          <p:cNvGrpSpPr/>
          <p:nvPr/>
        </p:nvGrpSpPr>
        <p:grpSpPr>
          <a:xfrm>
            <a:off x="1071538" y="1571612"/>
            <a:ext cx="7703677" cy="1340743"/>
            <a:chOff x="4145306" y="3214713"/>
            <a:chExt cx="3846025" cy="1340743"/>
          </a:xfrm>
        </p:grpSpPr>
        <p:sp>
          <p:nvSpPr>
            <p:cNvPr id="16" name="مستطيل مستدير الزوايا 15"/>
            <p:cNvSpPr/>
            <p:nvPr/>
          </p:nvSpPr>
          <p:spPr>
            <a:xfrm>
              <a:off x="4145306" y="3214713"/>
              <a:ext cx="3846025" cy="1340743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مستطيل 16"/>
            <p:cNvSpPr/>
            <p:nvPr/>
          </p:nvSpPr>
          <p:spPr>
            <a:xfrm>
              <a:off x="4184575" y="3253982"/>
              <a:ext cx="3767487" cy="1262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33020" rIns="49530" bIns="33020" numCol="1" spcCol="1270" anchor="ctr" anchorCtr="0">
              <a:noAutofit/>
            </a:bodyPr>
            <a:lstStyle/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000" b="1" dirty="0" err="1" smtClean="0">
                  <a:cs typeface="+mj-cs"/>
                </a:rPr>
                <a:t>الأثبات</a:t>
              </a:r>
              <a:r>
                <a:rPr lang="ar-SA" sz="4000" b="1" dirty="0" smtClean="0">
                  <a:cs typeface="+mj-cs"/>
                </a:rPr>
                <a:t> </a:t>
              </a:r>
              <a:r>
                <a:rPr lang="ar-SA" sz="4000" b="1" dirty="0" err="1" smtClean="0">
                  <a:cs typeface="+mj-cs"/>
                </a:rPr>
                <a:t>العملى</a:t>
              </a:r>
              <a:r>
                <a:rPr lang="ar-SA" sz="4000" b="1" dirty="0" smtClean="0">
                  <a:cs typeface="+mj-cs"/>
                </a:rPr>
                <a:t> </a:t>
              </a:r>
              <a:r>
                <a:rPr lang="ar-SA" sz="4000" b="1" kern="1200" dirty="0" err="1" smtClean="0">
                  <a:cs typeface="+mj-cs"/>
                </a:rPr>
                <a:t>ظا</a:t>
              </a:r>
              <a:r>
                <a:rPr lang="ar-SA" sz="4000" b="1" kern="1200" dirty="0" smtClean="0">
                  <a:cs typeface="+mj-cs"/>
                </a:rPr>
                <a:t>ھ</a:t>
              </a:r>
              <a:r>
                <a:rPr lang="ar-SA" sz="4000" b="1" kern="1200" dirty="0" err="1" smtClean="0">
                  <a:cs typeface="+mj-cs"/>
                </a:rPr>
                <a:t>رة</a:t>
              </a:r>
              <a:r>
                <a:rPr lang="ar-SA" sz="4000" b="1" kern="1200" dirty="0" smtClean="0">
                  <a:cs typeface="+mj-cs"/>
                </a:rPr>
                <a:t> </a:t>
              </a:r>
              <a:r>
                <a:rPr lang="ar-SA" sz="4000" b="1" kern="1200" dirty="0" err="1" smtClean="0">
                  <a:cs typeface="+mj-cs"/>
                </a:rPr>
                <a:t>دوبلر</a:t>
              </a:r>
              <a:r>
                <a:rPr lang="ar-SA" sz="4000" b="1" kern="1200" dirty="0" smtClean="0">
                  <a:cs typeface="+mj-cs"/>
                </a:rPr>
                <a:t> النسبیة </a:t>
              </a:r>
            </a:p>
            <a:p>
              <a:pPr lvl="0" algn="ctr" defTabSz="11557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000" b="1" kern="1200" dirty="0" smtClean="0">
                  <a:cs typeface="+mj-cs"/>
                </a:rPr>
                <a:t>(في حالة الأمواج </a:t>
              </a:r>
              <a:r>
                <a:rPr lang="ar-SA" sz="4000" b="1" kern="1200" dirty="0" err="1" smtClean="0">
                  <a:cs typeface="+mj-cs"/>
                </a:rPr>
                <a:t>الك</a:t>
              </a:r>
              <a:r>
                <a:rPr lang="ar-SA" sz="4000" b="1" kern="1200" dirty="0" smtClean="0">
                  <a:cs typeface="+mj-cs"/>
                </a:rPr>
                <a:t>ھ</a:t>
              </a:r>
              <a:r>
                <a:rPr lang="ar-SA" sz="4000" b="1" kern="1200" dirty="0" err="1" smtClean="0">
                  <a:cs typeface="+mj-cs"/>
                </a:rPr>
                <a:t>رومغناطیسیة</a:t>
              </a:r>
              <a:r>
                <a:rPr lang="ar-SA" sz="4000" b="1" kern="1200" dirty="0" smtClean="0">
                  <a:cs typeface="+mj-cs"/>
                </a:rPr>
                <a:t>)</a:t>
              </a:r>
              <a:endParaRPr lang="ar-SA" sz="4000" b="1" kern="1200" dirty="0">
                <a:cs typeface="+mj-cs"/>
              </a:endParaRPr>
            </a:p>
          </p:txBody>
        </p:sp>
      </p:grpSp>
      <p:sp>
        <p:nvSpPr>
          <p:cNvPr id="21" name="مستطيل 20"/>
          <p:cNvSpPr/>
          <p:nvPr/>
        </p:nvSpPr>
        <p:spPr>
          <a:xfrm>
            <a:off x="500034" y="3000372"/>
            <a:ext cx="8143932" cy="2554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ولإثبات </a:t>
            </a:r>
            <a:r>
              <a:rPr lang="ar-SA" sz="4000" b="1" dirty="0" err="1" smtClean="0">
                <a:cs typeface="+mj-cs"/>
              </a:rPr>
              <a:t>ان</a:t>
            </a:r>
            <a:r>
              <a:rPr lang="ar-SA" sz="4000" b="1" dirty="0" smtClean="0">
                <a:cs typeface="+mj-cs"/>
              </a:rPr>
              <a:t> </a:t>
            </a:r>
            <a:r>
              <a:rPr lang="ar-SA" sz="4000" b="1" dirty="0" err="1" smtClean="0">
                <a:cs typeface="+mj-cs"/>
              </a:rPr>
              <a:t>ظا</a:t>
            </a:r>
            <a:r>
              <a:rPr lang="ar-SA" sz="4000" b="1" dirty="0" smtClean="0">
                <a:cs typeface="+mj-cs"/>
              </a:rPr>
              <a:t>ھ</a:t>
            </a:r>
            <a:r>
              <a:rPr lang="ar-SA" sz="4000" b="1" dirty="0" err="1" smtClean="0">
                <a:cs typeface="+mj-cs"/>
              </a:rPr>
              <a:t>رة</a:t>
            </a:r>
            <a:r>
              <a:rPr lang="ar-SA" sz="4000" b="1" dirty="0" smtClean="0">
                <a:cs typeface="+mj-cs"/>
              </a:rPr>
              <a:t> </a:t>
            </a:r>
            <a:r>
              <a:rPr lang="ar-SA" sz="4000" b="1" dirty="0" err="1" smtClean="0">
                <a:cs typeface="+mj-cs"/>
              </a:rPr>
              <a:t>دبلر</a:t>
            </a:r>
            <a:r>
              <a:rPr lang="ar-SA" sz="4000" b="1" dirty="0" smtClean="0">
                <a:cs typeface="+mj-cs"/>
              </a:rPr>
              <a:t> مطبقة على الضوء فانه یجب </a:t>
            </a:r>
            <a:r>
              <a:rPr lang="ar-SA" sz="4000" b="1" dirty="0" err="1" smtClean="0">
                <a:cs typeface="+mj-cs"/>
              </a:rPr>
              <a:t>ان</a:t>
            </a:r>
            <a:r>
              <a:rPr lang="ar-SA" sz="4000" b="1" dirty="0" smtClean="0">
                <a:cs typeface="+mj-cs"/>
              </a:rPr>
              <a:t> یرصد المراقب الثابت بالنسبة للمصدر</a:t>
            </a:r>
          </a:p>
          <a:p>
            <a:r>
              <a:rPr lang="ar-SA" sz="4000" b="1" dirty="0" smtClean="0">
                <a:cs typeface="+mj-cs"/>
              </a:rPr>
              <a:t>الضوئي </a:t>
            </a:r>
            <a:r>
              <a:rPr lang="ar-SA" sz="4000" b="1" dirty="0" smtClean="0">
                <a:solidFill>
                  <a:srgbClr val="C00000"/>
                </a:solidFill>
                <a:cs typeface="+mj-cs"/>
              </a:rPr>
              <a:t>التردد الأصلي </a:t>
            </a:r>
            <a:r>
              <a:rPr lang="ar-SA" sz="4000" b="1" dirty="0" smtClean="0">
                <a:cs typeface="+mj-cs"/>
              </a:rPr>
              <a:t>ویرصد المراقب المتحرك بالنسبة للمصدر </a:t>
            </a:r>
            <a:r>
              <a:rPr lang="ar-SA" sz="4000" b="1" dirty="0" smtClean="0">
                <a:solidFill>
                  <a:srgbClr val="C00000"/>
                </a:solidFill>
                <a:cs typeface="+mj-cs"/>
              </a:rPr>
              <a:t>تردد مختلف</a:t>
            </a:r>
            <a:r>
              <a:rPr lang="ar-SA" sz="4000" b="1" dirty="0" smtClean="0">
                <a:cs typeface="+mj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70000" lnSpcReduction="2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للضوء</a:t>
            </a:r>
            <a:r>
              <a:rPr lang="en-US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2428860" y="1571612"/>
            <a:ext cx="6429420" cy="483209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لنفرض إننا قمنا بقیاس التردد الأصلي للمبة الصودیوم في المختبر (اللمبة التي تستخدم لإنارة الطرق في اللیل والتي یكون الضوء المنبعث عنھا بین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الأصفر والبرتقالي</a:t>
            </a:r>
            <a:r>
              <a:rPr lang="ar-SA" sz="2800" b="1" dirty="0" smtClean="0">
                <a:cs typeface="+mj-cs"/>
              </a:rPr>
              <a:t>). 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إذا ما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ثبتت</a:t>
            </a:r>
            <a:r>
              <a:rPr lang="ar-SA" sz="2800" b="1" dirty="0" smtClean="0">
                <a:cs typeface="+mj-cs"/>
              </a:rPr>
              <a:t> اللمبة على مركبة فضائیة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مبتعدة عنا</a:t>
            </a:r>
            <a:r>
              <a:rPr lang="ar-SA" sz="2800" b="1" dirty="0" smtClean="0">
                <a:cs typeface="+mj-cs"/>
              </a:rPr>
              <a:t> بسرعة قریبة من سرعة الضوء فإن ترددھا </a:t>
            </a:r>
            <a:r>
              <a:rPr lang="ar-SA" sz="2800" b="1" dirty="0" err="1" smtClean="0">
                <a:cs typeface="+mj-cs"/>
              </a:rPr>
              <a:t>ا</a:t>
            </a:r>
            <a:r>
              <a:rPr lang="ar-SA" sz="2800" b="1" dirty="0" smtClean="0">
                <a:cs typeface="+mj-cs"/>
              </a:rPr>
              <a:t>لمقاس سوف یكون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اصغر</a:t>
            </a:r>
            <a:r>
              <a:rPr lang="ar-SA" sz="2800" b="1" dirty="0" smtClean="0">
                <a:cs typeface="+mj-cs"/>
              </a:rPr>
              <a:t> من التردد الأصلي ویكون لون الضوء المنبعث في ھ</a:t>
            </a:r>
            <a:r>
              <a:rPr lang="ar-SA" sz="2800" b="1" dirty="0" err="1" smtClean="0">
                <a:cs typeface="+mj-cs"/>
              </a:rPr>
              <a:t>ذه</a:t>
            </a:r>
            <a:r>
              <a:rPr lang="ar-SA" sz="2800" b="1" dirty="0" smtClean="0">
                <a:cs typeface="+mj-cs"/>
              </a:rPr>
              <a:t> الحالة قریبا من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 اللون الأحمر</a:t>
            </a:r>
            <a:r>
              <a:rPr lang="ar-SA" sz="2800" b="1" dirty="0" smtClean="0">
                <a:cs typeface="+mj-cs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أما إذا كانت المركبة الفضائیة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مقتربة منا </a:t>
            </a:r>
            <a:r>
              <a:rPr lang="ar-SA" sz="2800" b="1" dirty="0" smtClean="0">
                <a:cs typeface="+mj-cs"/>
              </a:rPr>
              <a:t>فإن الضوء المنبعث عنھا یكون ذو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لون ازرق </a:t>
            </a:r>
            <a:r>
              <a:rPr lang="ar-SA" sz="2800" b="1" dirty="0" err="1" smtClean="0">
                <a:cs typeface="+mj-cs"/>
              </a:rPr>
              <a:t>و</a:t>
            </a:r>
            <a:r>
              <a:rPr lang="ar-SA" sz="2800" b="1" dirty="0" smtClean="0">
                <a:cs typeface="+mj-cs"/>
              </a:rPr>
              <a:t>ھذا یعود إلى </a:t>
            </a:r>
            <a:r>
              <a:rPr lang="ar-SA" sz="2800" b="1" dirty="0" err="1" smtClean="0">
                <a:cs typeface="+mj-cs"/>
              </a:rPr>
              <a:t>ان</a:t>
            </a:r>
            <a:r>
              <a:rPr lang="ar-SA" sz="2800" b="1" dirty="0" smtClean="0">
                <a:cs typeface="+mj-cs"/>
              </a:rPr>
              <a:t> التردد المعدل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اكبر من التردد الأصلي.</a:t>
            </a:r>
            <a:endParaRPr lang="ar-SA" sz="2800" b="1" dirty="0">
              <a:solidFill>
                <a:srgbClr val="C00000"/>
              </a:solidFill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964446" y="2821777"/>
            <a:ext cx="4786346" cy="18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سهم إلى اليمين 13"/>
          <p:cNvSpPr/>
          <p:nvPr/>
        </p:nvSpPr>
        <p:spPr>
          <a:xfrm rot="16200000">
            <a:off x="714332" y="3214702"/>
            <a:ext cx="2643238" cy="928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+mj-cs"/>
              </a:rPr>
              <a:t>الطول الموحى</a:t>
            </a:r>
            <a:endParaRPr lang="ar-SA" sz="2800" b="1" dirty="0">
              <a:cs typeface="+mj-cs"/>
            </a:endParaRPr>
          </a:p>
        </p:txBody>
      </p:sp>
      <p:sp>
        <p:nvSpPr>
          <p:cNvPr id="15" name="سهم إلى اليسار 14"/>
          <p:cNvSpPr/>
          <p:nvPr/>
        </p:nvSpPr>
        <p:spPr>
          <a:xfrm rot="16200000">
            <a:off x="-964445" y="3107529"/>
            <a:ext cx="2428892" cy="7858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+mj-cs"/>
              </a:rPr>
              <a:t>التردد</a:t>
            </a:r>
            <a:endParaRPr lang="ar-SA" sz="28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00174"/>
            <a:ext cx="8215370" cy="304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286256"/>
            <a:ext cx="8429684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21" name="مستطيل 20"/>
          <p:cNvSpPr/>
          <p:nvPr/>
        </p:nvSpPr>
        <p:spPr>
          <a:xfrm>
            <a:off x="357158" y="1643050"/>
            <a:ext cx="8501122" cy="4154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ولقد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جاء الإثبات العلمي 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لظا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ھ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رة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 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دبلر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مؤكدة على صحة النظریة النسبیة 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وذلك من قبل العالم أدوین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برصده نجم 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الكویزا</a:t>
            </a:r>
            <a:r>
              <a:rPr lang="ar-SA" sz="2800" b="1" dirty="0" err="1" smtClean="0">
                <a:cs typeface="+mj-cs"/>
              </a:rPr>
              <a:t>ر</a:t>
            </a:r>
            <a:r>
              <a:rPr lang="ar-SA" sz="2800" b="1" dirty="0" smtClean="0">
                <a:cs typeface="+mj-cs"/>
              </a:rPr>
              <a:t> وھ</a:t>
            </a:r>
            <a:r>
              <a:rPr lang="ar-SA" sz="2800" b="1" dirty="0" err="1" smtClean="0">
                <a:cs typeface="+mj-cs"/>
              </a:rPr>
              <a:t>و</a:t>
            </a:r>
            <a:r>
              <a:rPr lang="ar-SA" sz="2800" b="1" dirty="0" smtClean="0">
                <a:cs typeface="+mj-cs"/>
              </a:rPr>
              <a:t> نجم بعید جدا یًبتعد عنا بسرعة كبیرة 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ومن المعروف </a:t>
            </a:r>
            <a:r>
              <a:rPr lang="ar-SA" sz="2800" b="1" dirty="0" err="1" smtClean="0">
                <a:cs typeface="+mj-cs"/>
              </a:rPr>
              <a:t>ان</a:t>
            </a:r>
            <a:r>
              <a:rPr lang="ar-SA" sz="2800" b="1" dirty="0" smtClean="0">
                <a:cs typeface="+mj-cs"/>
              </a:rPr>
              <a:t> الضوء الصادر عن النجوم ھو ینتج عن الاندماج النووي 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لذرات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 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ال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ھ</a:t>
            </a:r>
            <a:r>
              <a:rPr lang="ar-SA" sz="2800" b="1" dirty="0" err="1" smtClean="0">
                <a:solidFill>
                  <a:srgbClr val="C00000"/>
                </a:solidFill>
                <a:cs typeface="+mj-cs"/>
              </a:rPr>
              <a:t>یدروجین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فإذا كنا نعرف طیف </a:t>
            </a:r>
            <a:r>
              <a:rPr lang="ar-SA" sz="2800" b="1" dirty="0" err="1" smtClean="0">
                <a:cs typeface="+mj-cs"/>
              </a:rPr>
              <a:t>ال</a:t>
            </a:r>
            <a:r>
              <a:rPr lang="ar-SA" sz="2800" b="1" dirty="0" smtClean="0">
                <a:cs typeface="+mj-cs"/>
              </a:rPr>
              <a:t>ھ</a:t>
            </a:r>
            <a:r>
              <a:rPr lang="ar-SA" sz="2800" b="1" dirty="0" err="1" smtClean="0">
                <a:cs typeface="+mj-cs"/>
              </a:rPr>
              <a:t>یدروجین</a:t>
            </a:r>
            <a:r>
              <a:rPr lang="ar-SA" sz="2800" b="1" dirty="0" smtClean="0">
                <a:cs typeface="+mj-cs"/>
              </a:rPr>
              <a:t> في المختبر فان طیف </a:t>
            </a:r>
            <a:r>
              <a:rPr lang="ar-SA" sz="2800" b="1" dirty="0" err="1" smtClean="0">
                <a:cs typeface="+mj-cs"/>
              </a:rPr>
              <a:t>ال</a:t>
            </a:r>
            <a:r>
              <a:rPr lang="ar-SA" sz="2800" b="1" dirty="0" smtClean="0">
                <a:cs typeface="+mj-cs"/>
              </a:rPr>
              <a:t>ھ</a:t>
            </a:r>
            <a:r>
              <a:rPr lang="ar-SA" sz="2800" b="1" dirty="0" err="1" smtClean="0">
                <a:cs typeface="+mj-cs"/>
              </a:rPr>
              <a:t>یدروجین</a:t>
            </a:r>
            <a:r>
              <a:rPr lang="ar-SA" sz="2800" b="1" dirty="0" smtClean="0">
                <a:cs typeface="+mj-cs"/>
              </a:rPr>
              <a:t> المنبعث من نجم </a:t>
            </a:r>
            <a:r>
              <a:rPr lang="ar-SA" sz="2800" b="1" dirty="0" err="1" smtClean="0">
                <a:cs typeface="+mj-cs"/>
              </a:rPr>
              <a:t>الكویزار</a:t>
            </a:r>
            <a:r>
              <a:rPr lang="ar-SA" sz="2800" b="1" dirty="0" smtClean="0">
                <a:cs typeface="+mj-cs"/>
              </a:rPr>
              <a:t> یجب </a:t>
            </a:r>
            <a:r>
              <a:rPr lang="ar-SA" sz="2800" b="1" dirty="0" err="1" smtClean="0">
                <a:cs typeface="+mj-cs"/>
              </a:rPr>
              <a:t>ان</a:t>
            </a:r>
            <a:r>
              <a:rPr lang="ar-SA" sz="2800" b="1" dirty="0" smtClean="0">
                <a:cs typeface="+mj-cs"/>
              </a:rPr>
              <a:t> </a:t>
            </a:r>
            <a:r>
              <a:rPr lang="ar-SA" sz="2800" b="1" dirty="0" smtClean="0">
                <a:solidFill>
                  <a:srgbClr val="C00000"/>
                </a:solidFill>
                <a:cs typeface="+mj-cs"/>
              </a:rPr>
              <a:t>یكون نفسه </a:t>
            </a:r>
            <a:r>
              <a:rPr lang="ar-SA" sz="2800" b="1" u="sng" dirty="0" smtClean="0">
                <a:cs typeface="+mj-cs"/>
              </a:rPr>
              <a:t>بدون أي تغیر </a:t>
            </a:r>
            <a:r>
              <a:rPr lang="ar-SA" sz="2800" b="1" dirty="0" smtClean="0">
                <a:cs typeface="+mj-cs"/>
              </a:rPr>
              <a:t>لان الطیف یعتمد على مستویات الطاقة لذرة </a:t>
            </a:r>
            <a:r>
              <a:rPr lang="ar-SA" sz="2800" b="1" dirty="0" err="1" smtClean="0">
                <a:cs typeface="+mj-cs"/>
              </a:rPr>
              <a:t>ال</a:t>
            </a:r>
            <a:r>
              <a:rPr lang="ar-SA" sz="2800" b="1" dirty="0" smtClean="0">
                <a:cs typeface="+mj-cs"/>
              </a:rPr>
              <a:t>ھ</a:t>
            </a:r>
            <a:r>
              <a:rPr lang="ar-SA" sz="2800" b="1" dirty="0" err="1" smtClean="0">
                <a:cs typeface="+mj-cs"/>
              </a:rPr>
              <a:t>یدروجین</a:t>
            </a:r>
            <a:endParaRPr lang="ar-SA" sz="28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ar-SA" sz="2800" b="1" dirty="0" smtClean="0">
                <a:cs typeface="+mj-cs"/>
              </a:rPr>
              <a:t>وبالفعل تم رصد ھذا الطیف ولكن وجد </a:t>
            </a:r>
            <a:r>
              <a:rPr lang="ar-SA" sz="4000" b="1" dirty="0" smtClean="0">
                <a:solidFill>
                  <a:srgbClr val="C00000"/>
                </a:solidFill>
                <a:cs typeface="+mj-cs"/>
              </a:rPr>
              <a:t>انه مزاحا ناحیة الأحمر</a:t>
            </a:r>
            <a:r>
              <a:rPr lang="ar-SA" sz="2800" b="1" dirty="0" smtClean="0">
                <a:cs typeface="+mj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228601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مستطيل 6"/>
          <p:cNvSpPr/>
          <p:nvPr/>
        </p:nvSpPr>
        <p:spPr>
          <a:xfrm>
            <a:off x="3357554" y="1928802"/>
            <a:ext cx="5214974" cy="3785652"/>
          </a:xfrm>
          <a:prstGeom prst="rect">
            <a:avLst/>
          </a:prstGeom>
          <a:scene3d>
            <a:camera prst="perspectiveLeft"/>
            <a:lightRig rig="threePt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على الجانب الأیسر طیف ذرة </a:t>
            </a:r>
            <a:r>
              <a:rPr lang="ar-SA" sz="4000" b="1" dirty="0" err="1" smtClean="0">
                <a:cs typeface="+mj-cs"/>
              </a:rPr>
              <a:t>ال</a:t>
            </a:r>
            <a:r>
              <a:rPr lang="ar-SA" sz="4000" b="1" dirty="0" smtClean="0">
                <a:cs typeface="+mj-cs"/>
              </a:rPr>
              <a:t>ھ</a:t>
            </a:r>
            <a:r>
              <a:rPr lang="ar-SA" sz="4000" b="1" dirty="0" err="1" smtClean="0">
                <a:cs typeface="+mj-cs"/>
              </a:rPr>
              <a:t>یدروجین</a:t>
            </a:r>
            <a:r>
              <a:rPr lang="ar-SA" sz="4000" b="1" dirty="0" smtClean="0">
                <a:cs typeface="+mj-cs"/>
              </a:rPr>
              <a:t> كما قیس في المختبر وعلى الجانب الأیمن طیف ذرة</a:t>
            </a:r>
          </a:p>
          <a:p>
            <a:r>
              <a:rPr lang="ar-SA" sz="4000" b="1" dirty="0" err="1" smtClean="0">
                <a:cs typeface="+mj-cs"/>
              </a:rPr>
              <a:t>ال</a:t>
            </a:r>
            <a:r>
              <a:rPr lang="ar-SA" sz="4000" b="1" dirty="0" smtClean="0">
                <a:cs typeface="+mj-cs"/>
              </a:rPr>
              <a:t>ھ</a:t>
            </a:r>
            <a:r>
              <a:rPr lang="ar-SA" sz="4000" b="1" dirty="0" err="1" smtClean="0">
                <a:cs typeface="+mj-cs"/>
              </a:rPr>
              <a:t>یدروجین</a:t>
            </a:r>
            <a:r>
              <a:rPr lang="ar-SA" sz="4000" b="1" dirty="0" smtClean="0">
                <a:cs typeface="+mj-cs"/>
              </a:rPr>
              <a:t> كما رصد من الضوء القادم من نجم </a:t>
            </a:r>
            <a:r>
              <a:rPr lang="ar-SA" sz="4000" b="1" dirty="0" err="1" smtClean="0">
                <a:cs typeface="+mj-cs"/>
              </a:rPr>
              <a:t>الكویزار</a:t>
            </a:r>
            <a:endParaRPr lang="ar-SA" sz="40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ظاهرة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دوبلر</a:t>
            </a:r>
            <a:r>
              <a:rPr lang="ar-SA" sz="7200" b="1" dirty="0" smtClean="0">
                <a:latin typeface="+mj-lt"/>
                <a:ea typeface="+mj-ea"/>
                <a:cs typeface="+mj-cs"/>
              </a:rPr>
              <a:t>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النسبوية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228601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مربع نص 7"/>
          <p:cNvSpPr txBox="1"/>
          <p:nvPr/>
        </p:nvSpPr>
        <p:spPr>
          <a:xfrm>
            <a:off x="2857488" y="1428736"/>
            <a:ext cx="5929354" cy="452431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+mj-cs"/>
              </a:rPr>
              <a:t>فإذا اقترب المصدر الضوئي والمشاهد من بعضهما بسرعة نسبيه  </a:t>
            </a:r>
            <a:r>
              <a:rPr lang="en-US" sz="2400" b="1" dirty="0" smtClean="0">
                <a:cs typeface="+mj-cs"/>
              </a:rPr>
              <a:t>v</a:t>
            </a:r>
            <a:r>
              <a:rPr lang="ar-SA" sz="2400" b="1" dirty="0" smtClean="0">
                <a:cs typeface="+mj-cs"/>
              </a:rPr>
              <a:t>  , فان التردد </a:t>
            </a:r>
            <a:r>
              <a:rPr lang="en-US" sz="2400" b="1" baseline="-25000" dirty="0" smtClean="0">
                <a:cs typeface="+mj-cs"/>
              </a:rPr>
              <a:t>obs</a:t>
            </a:r>
            <a:r>
              <a:rPr lang="ar-SA" sz="2400" b="1" dirty="0" smtClean="0">
                <a:cs typeface="+mj-cs"/>
              </a:rPr>
              <a:t> </a:t>
            </a:r>
            <a:r>
              <a:rPr lang="en-US" sz="2400" b="1" dirty="0" smtClean="0">
                <a:cs typeface="+mj-cs"/>
              </a:rPr>
              <a:t>f</a:t>
            </a:r>
            <a:r>
              <a:rPr lang="ar-SA" sz="2400" b="1" dirty="0" smtClean="0">
                <a:cs typeface="+mj-cs"/>
              </a:rPr>
              <a:t> مقاساً بواسطة المشاهد هو:-</a:t>
            </a:r>
          </a:p>
          <a:p>
            <a:endParaRPr lang="ar-SA" sz="2400" b="1" dirty="0" smtClean="0">
              <a:cs typeface="+mj-cs"/>
            </a:endParaRPr>
          </a:p>
          <a:p>
            <a:endParaRPr lang="ar-SA" sz="2400" b="1" dirty="0" smtClean="0">
              <a:cs typeface="+mj-cs"/>
            </a:endParaRPr>
          </a:p>
          <a:p>
            <a:endParaRPr lang="ar-SA" sz="2400" b="1" dirty="0" smtClean="0">
              <a:cs typeface="+mj-cs"/>
            </a:endParaRPr>
          </a:p>
          <a:p>
            <a:r>
              <a:rPr lang="ar-SA" sz="2400" b="1" dirty="0" smtClean="0">
                <a:cs typeface="+mj-cs"/>
              </a:rPr>
              <a:t> حيث إن    </a:t>
            </a:r>
            <a:r>
              <a:rPr lang="en-US" sz="2400" b="1" dirty="0" smtClean="0">
                <a:cs typeface="+mj-cs"/>
              </a:rPr>
              <a:t>f </a:t>
            </a:r>
            <a:r>
              <a:rPr lang="en-US" sz="2400" b="1" baseline="-25000" dirty="0" smtClean="0">
                <a:cs typeface="+mj-cs"/>
              </a:rPr>
              <a:t>source</a:t>
            </a:r>
            <a:r>
              <a:rPr lang="ar-SA" sz="2400" b="1" dirty="0" smtClean="0">
                <a:cs typeface="+mj-cs"/>
              </a:rPr>
              <a:t> هو تردد المصدر مقاساً في إطاره الساكن .</a:t>
            </a:r>
          </a:p>
          <a:p>
            <a:r>
              <a:rPr lang="ar-SA" sz="2400" b="1" dirty="0" smtClean="0">
                <a:cs typeface="+mj-cs"/>
              </a:rPr>
              <a:t>كما هو متوقع تتنبأ العلاقة السابقة بان</a:t>
            </a:r>
            <a:r>
              <a:rPr lang="en-US" sz="2400" b="1" dirty="0" smtClean="0"/>
              <a:t> </a:t>
            </a:r>
            <a:r>
              <a:rPr lang="en-US" sz="2400" b="1" dirty="0" smtClean="0">
                <a:latin typeface="Algerian"/>
              </a:rPr>
              <a:t>&gt;</a:t>
            </a:r>
            <a:r>
              <a:rPr lang="en-US" sz="2400" b="1" dirty="0" smtClean="0"/>
              <a:t>f </a:t>
            </a:r>
            <a:r>
              <a:rPr lang="en-US" sz="2400" b="1" baseline="-25000" dirty="0" smtClean="0"/>
              <a:t>source  </a:t>
            </a:r>
            <a:r>
              <a:rPr lang="ar-SA" sz="2400" b="1" dirty="0" smtClean="0">
                <a:cs typeface="+mj-cs"/>
              </a:rPr>
              <a:t> </a:t>
            </a:r>
            <a:r>
              <a:rPr lang="en-US" sz="2400" b="1" baseline="-25000" dirty="0" smtClean="0"/>
              <a:t>obs</a:t>
            </a:r>
            <a:r>
              <a:rPr lang="ar-SA" sz="2400" b="1" dirty="0" smtClean="0"/>
              <a:t> </a:t>
            </a:r>
            <a:r>
              <a:rPr lang="en-US" sz="2400" b="1" dirty="0" smtClean="0"/>
              <a:t>f</a:t>
            </a:r>
            <a:r>
              <a:rPr lang="ar-SA" sz="2400" b="1" dirty="0" smtClean="0">
                <a:cs typeface="+mj-cs"/>
              </a:rPr>
              <a:t> عندما يتقارب كل من المصدر والمشاهد من بعضهما ويمكن الحصول على علاقة في حاله ابتعاد كلا من المصدر والمشاهد عن بعضهما  وذلك باستبدال  </a:t>
            </a:r>
            <a:r>
              <a:rPr lang="en-US" sz="2400" b="1" dirty="0" smtClean="0">
                <a:cs typeface="+mj-cs"/>
              </a:rPr>
              <a:t>v </a:t>
            </a:r>
            <a:r>
              <a:rPr lang="ar-SA" sz="2400" b="1" dirty="0" err="1" smtClean="0">
                <a:cs typeface="+mj-cs"/>
              </a:rPr>
              <a:t>بـ</a:t>
            </a:r>
            <a:r>
              <a:rPr lang="ar-SA" sz="2400" b="1" smtClean="0">
                <a:cs typeface="+mj-cs"/>
              </a:rPr>
              <a:t> </a:t>
            </a:r>
            <a:r>
              <a:rPr lang="en-US" sz="2400" b="1" smtClean="0">
                <a:cs typeface="+mj-cs"/>
              </a:rPr>
              <a:t>-v</a:t>
            </a:r>
            <a:r>
              <a:rPr lang="ar-SA" sz="2400" b="1" dirty="0" smtClean="0">
                <a:cs typeface="+mj-cs"/>
              </a:rPr>
              <a:t>في المعادلة السابقة  </a:t>
            </a:r>
            <a:endParaRPr lang="ar-SA" sz="2400" b="1" dirty="0"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2357430"/>
            <a:ext cx="378621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85000"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معادلات التحويل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للورانتز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500034" y="1643051"/>
            <a:ext cx="8072494" cy="255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لاحظنا أن معادلات التحويل </a:t>
            </a:r>
            <a:r>
              <a:rPr lang="ar-SA" sz="4000" b="1" dirty="0" err="1" smtClean="0">
                <a:cs typeface="+mj-cs"/>
              </a:rPr>
              <a:t>الجاليلية</a:t>
            </a:r>
            <a:r>
              <a:rPr lang="ar-SA" sz="4000" b="1" dirty="0" smtClean="0">
                <a:cs typeface="+mj-cs"/>
              </a:rPr>
              <a:t> غير صالحة عندما تقترب</a:t>
            </a:r>
            <a:r>
              <a:rPr lang="en-US" sz="4000" b="1" dirty="0" smtClean="0">
                <a:cs typeface="+mj-cs"/>
              </a:rPr>
              <a:t>v </a:t>
            </a:r>
            <a:r>
              <a:rPr lang="ar-SA" sz="4000" b="1" dirty="0" smtClean="0">
                <a:cs typeface="+mj-cs"/>
              </a:rPr>
              <a:t> من سرعة الضوء.</a:t>
            </a:r>
          </a:p>
          <a:p>
            <a:r>
              <a:rPr lang="ar-SA" sz="4000" b="1" dirty="0" smtClean="0">
                <a:cs typeface="+mj-cs"/>
              </a:rPr>
              <a:t>معادلات التحويل </a:t>
            </a:r>
            <a:r>
              <a:rPr lang="ar-SA" sz="4000" b="1" dirty="0" err="1" smtClean="0">
                <a:cs typeface="+mj-cs"/>
              </a:rPr>
              <a:t>للورانتز</a:t>
            </a:r>
            <a:r>
              <a:rPr lang="ar-SA" sz="4000" b="1" dirty="0" smtClean="0">
                <a:cs typeface="+mj-cs"/>
              </a:rPr>
              <a:t> تصلح لكل السرعات في المدى من </a:t>
            </a:r>
            <a:r>
              <a:rPr lang="en-US" sz="4000" b="1" dirty="0" smtClean="0">
                <a:cs typeface="+mj-cs"/>
              </a:rPr>
              <a:t>0</a:t>
            </a:r>
            <a:r>
              <a:rPr lang="ar-SA" sz="4000" b="1" dirty="0" smtClean="0">
                <a:cs typeface="+mj-cs"/>
              </a:rPr>
              <a:t> </a:t>
            </a:r>
            <a:r>
              <a:rPr lang="ar-SA" sz="4000" b="1" dirty="0" err="1" smtClean="0">
                <a:cs typeface="+mj-cs"/>
              </a:rPr>
              <a:t>الى</a:t>
            </a:r>
            <a:r>
              <a:rPr lang="ar-SA" sz="4000" b="1" dirty="0" smtClean="0">
                <a:cs typeface="+mj-cs"/>
              </a:rPr>
              <a:t> </a:t>
            </a:r>
            <a:r>
              <a:rPr lang="en-US" sz="4000" b="1" dirty="0" smtClean="0">
                <a:cs typeface="+mj-cs"/>
              </a:rPr>
              <a:t>C</a:t>
            </a:r>
            <a:endParaRPr lang="ar-SA" sz="4000" b="1" dirty="0"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14818"/>
            <a:ext cx="6715172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85000"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معادلات التحويل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للورانتز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571472" y="1428736"/>
            <a:ext cx="8286808" cy="3416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نفرض أن حدثا قد وقع عند النقطة </a:t>
            </a:r>
            <a:r>
              <a:rPr lang="en-US" sz="3600" b="1" dirty="0" smtClean="0">
                <a:cs typeface="+mj-cs"/>
              </a:rPr>
              <a:t>P</a:t>
            </a:r>
            <a:r>
              <a:rPr lang="ar-SA" sz="3600" b="1" dirty="0" smtClean="0">
                <a:cs typeface="+mj-cs"/>
              </a:rPr>
              <a:t> .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تم تسجيله بمشاهدين أحدهما في حالة سكون في الإطار </a:t>
            </a:r>
            <a:r>
              <a:rPr lang="en-US" sz="3600" b="1" dirty="0" smtClean="0">
                <a:cs typeface="+mj-cs"/>
              </a:rPr>
              <a:t>S</a:t>
            </a:r>
            <a:r>
              <a:rPr lang="ar-SA" sz="3600" b="1" dirty="0" smtClean="0">
                <a:cs typeface="+mj-cs"/>
              </a:rPr>
              <a:t> والأخر في الإطار </a:t>
            </a:r>
            <a:r>
              <a:rPr lang="en-US" sz="3600" b="1" dirty="0" smtClean="0">
                <a:cs typeface="+mj-cs"/>
              </a:rPr>
              <a:t>S’</a:t>
            </a:r>
            <a:endParaRPr lang="ar-SA" sz="3600" b="1" dirty="0" smtClean="0"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يسجل المشاهد </a:t>
            </a:r>
            <a:r>
              <a:rPr lang="en-US" sz="3600" b="1" dirty="0" smtClean="0">
                <a:cs typeface="+mj-cs"/>
              </a:rPr>
              <a:t>S</a:t>
            </a:r>
            <a:r>
              <a:rPr lang="ar-SA" sz="3600" b="1" dirty="0" smtClean="0">
                <a:cs typeface="+mj-cs"/>
              </a:rPr>
              <a:t> الحدث بالإحداثيات </a:t>
            </a:r>
            <a:r>
              <a:rPr lang="en-US" sz="3600" b="1" dirty="0" smtClean="0">
                <a:cs typeface="+mj-cs"/>
              </a:rPr>
              <a:t>(</a:t>
            </a:r>
            <a:r>
              <a:rPr lang="en-US" sz="3600" b="1" dirty="0" err="1" smtClean="0">
                <a:cs typeface="+mj-cs"/>
              </a:rPr>
              <a:t>X,y,z,t</a:t>
            </a:r>
            <a:r>
              <a:rPr lang="en-US" sz="3600" b="1" dirty="0" smtClean="0">
                <a:cs typeface="+mj-cs"/>
              </a:rPr>
              <a:t>)</a:t>
            </a:r>
            <a:r>
              <a:rPr lang="ar-SA" sz="3600" b="1" dirty="0" smtClean="0">
                <a:cs typeface="+mj-cs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3600" b="1" dirty="0" smtClean="0">
                <a:cs typeface="+mj-cs"/>
              </a:rPr>
              <a:t>يسجل المشاهد في </a:t>
            </a:r>
            <a:r>
              <a:rPr lang="en-US" sz="3600" b="1" dirty="0" smtClean="0">
                <a:cs typeface="+mj-cs"/>
              </a:rPr>
              <a:t> </a:t>
            </a:r>
            <a:r>
              <a:rPr lang="ar-SA" sz="3600" b="1" dirty="0" smtClean="0">
                <a:cs typeface="+mj-cs"/>
              </a:rPr>
              <a:t>نفس</a:t>
            </a:r>
          </a:p>
          <a:p>
            <a:r>
              <a:rPr lang="ar-SA" sz="3600" b="1" dirty="0" smtClean="0">
                <a:cs typeface="+mj-cs"/>
              </a:rPr>
              <a:t> الحدث </a:t>
            </a:r>
            <a:r>
              <a:rPr lang="ar-SA" sz="3600" b="1" dirty="0" err="1" smtClean="0">
                <a:cs typeface="+mj-cs"/>
              </a:rPr>
              <a:t>بالأحدثيات</a:t>
            </a:r>
            <a:r>
              <a:rPr lang="ar-SA" sz="3600" b="1" dirty="0" smtClean="0">
                <a:cs typeface="+mj-cs"/>
              </a:rPr>
              <a:t> </a:t>
            </a:r>
            <a:r>
              <a:rPr lang="en-US" sz="3600" b="1" dirty="0" err="1" smtClean="0">
                <a:cs typeface="+mj-cs"/>
              </a:rPr>
              <a:t>X’,Y’,Z’,t</a:t>
            </a:r>
            <a:r>
              <a:rPr lang="en-US" sz="3600" b="1" dirty="0" smtClean="0">
                <a:cs typeface="+mj-cs"/>
              </a:rPr>
              <a:t>’)S’</a:t>
            </a:r>
            <a:r>
              <a:rPr lang="ar-SA" sz="3600" b="1" dirty="0" smtClean="0">
                <a:cs typeface="+mj-cs"/>
              </a:rPr>
              <a:t>)</a:t>
            </a:r>
            <a:endParaRPr lang="ar-SA" sz="3600" b="1" dirty="0"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14818"/>
            <a:ext cx="3357586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85000"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معادلات التحويل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للورانتز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3857620" y="1643050"/>
            <a:ext cx="4929222" cy="3170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إذا أردنا تحويل </a:t>
            </a:r>
            <a:r>
              <a:rPr lang="ar-SA" sz="4000" b="1" dirty="0" err="1" smtClean="0">
                <a:cs typeface="+mj-cs"/>
              </a:rPr>
              <a:t>الأحدثيات</a:t>
            </a:r>
            <a:r>
              <a:rPr lang="ar-SA" sz="4000" b="1" dirty="0" smtClean="0">
                <a:cs typeface="+mj-cs"/>
              </a:rPr>
              <a:t> في الإطار </a:t>
            </a:r>
            <a:r>
              <a:rPr lang="en-US" sz="4000" b="1" dirty="0" smtClean="0">
                <a:cs typeface="+mj-cs"/>
              </a:rPr>
              <a:t>‘S</a:t>
            </a:r>
            <a:r>
              <a:rPr lang="ar-SA" sz="4000" b="1" dirty="0" smtClean="0">
                <a:cs typeface="+mj-cs"/>
              </a:rPr>
              <a:t> إلى </a:t>
            </a:r>
            <a:r>
              <a:rPr lang="ar-SA" sz="4000" b="1" dirty="0" err="1" smtClean="0">
                <a:cs typeface="+mj-cs"/>
              </a:rPr>
              <a:t>الأحداثيات</a:t>
            </a:r>
            <a:r>
              <a:rPr lang="ar-SA" sz="4000" b="1" dirty="0" smtClean="0">
                <a:cs typeface="+mj-cs"/>
              </a:rPr>
              <a:t> في الإطار </a:t>
            </a:r>
            <a:r>
              <a:rPr lang="en-US" sz="4000" b="1" dirty="0" smtClean="0">
                <a:cs typeface="+mj-cs"/>
              </a:rPr>
              <a:t> . S</a:t>
            </a:r>
            <a:r>
              <a:rPr lang="ar-SA" sz="4000" b="1" dirty="0" smtClean="0">
                <a:cs typeface="+mj-cs"/>
              </a:rPr>
              <a:t>تبدل </a:t>
            </a:r>
            <a:r>
              <a:rPr lang="en-US" sz="4000" b="1" dirty="0" smtClean="0">
                <a:cs typeface="+mj-cs"/>
              </a:rPr>
              <a:t>v</a:t>
            </a:r>
            <a:r>
              <a:rPr lang="ar-SA" sz="4000" b="1" dirty="0" smtClean="0">
                <a:cs typeface="+mj-cs"/>
              </a:rPr>
              <a:t> </a:t>
            </a:r>
            <a:r>
              <a:rPr lang="ar-SA" sz="4000" b="1" dirty="0" err="1" smtClean="0">
                <a:cs typeface="+mj-cs"/>
              </a:rPr>
              <a:t>بـ</a:t>
            </a:r>
            <a:r>
              <a:rPr lang="ar-SA" sz="4000" b="1" dirty="0" smtClean="0">
                <a:cs typeface="+mj-cs"/>
              </a:rPr>
              <a:t> </a:t>
            </a:r>
            <a:r>
              <a:rPr lang="en-US" sz="4000" b="1" dirty="0" smtClean="0">
                <a:cs typeface="+mj-cs"/>
              </a:rPr>
              <a:t>-v</a:t>
            </a:r>
            <a:r>
              <a:rPr lang="ar-SA" sz="4000" b="1" dirty="0" smtClean="0">
                <a:cs typeface="+mj-cs"/>
              </a:rPr>
              <a:t> وتبدل المحاور </a:t>
            </a:r>
            <a:r>
              <a:rPr lang="en-US" sz="4000" b="1" dirty="0" smtClean="0">
                <a:cs typeface="+mj-cs"/>
              </a:rPr>
              <a:t> X’</a:t>
            </a:r>
            <a:r>
              <a:rPr lang="ar-SA" sz="4000" b="1" dirty="0" err="1" smtClean="0">
                <a:cs typeface="+mj-cs"/>
              </a:rPr>
              <a:t>بـ</a:t>
            </a:r>
            <a:r>
              <a:rPr lang="en-US" sz="4000" b="1" dirty="0" smtClean="0">
                <a:cs typeface="+mj-cs"/>
              </a:rPr>
              <a:t>X </a:t>
            </a:r>
            <a:r>
              <a:rPr lang="ar-SA" sz="4000" b="1" dirty="0" smtClean="0">
                <a:cs typeface="+mj-cs"/>
              </a:rPr>
              <a:t> و</a:t>
            </a:r>
            <a:r>
              <a:rPr lang="en-US" sz="4000" b="1" dirty="0" smtClean="0">
                <a:cs typeface="+mj-cs"/>
              </a:rPr>
              <a:t>’y </a:t>
            </a:r>
            <a:r>
              <a:rPr lang="ar-SA" sz="4000" b="1" dirty="0" err="1" smtClean="0">
                <a:cs typeface="+mj-cs"/>
              </a:rPr>
              <a:t>بـ</a:t>
            </a:r>
            <a:r>
              <a:rPr lang="ar-SA" sz="4000" b="1" dirty="0" smtClean="0">
                <a:cs typeface="+mj-cs"/>
              </a:rPr>
              <a:t> </a:t>
            </a:r>
            <a:r>
              <a:rPr lang="en-US" sz="4000" b="1" dirty="0" smtClean="0">
                <a:cs typeface="+mj-cs"/>
              </a:rPr>
              <a:t> y</a:t>
            </a:r>
            <a:r>
              <a:rPr lang="ar-SA" sz="4000" b="1" dirty="0" smtClean="0">
                <a:cs typeface="+mj-cs"/>
              </a:rPr>
              <a:t>و</a:t>
            </a:r>
            <a:r>
              <a:rPr lang="en-US" sz="4000" b="1" dirty="0" smtClean="0">
                <a:cs typeface="+mj-cs"/>
              </a:rPr>
              <a:t>Z  </a:t>
            </a:r>
            <a:r>
              <a:rPr lang="ar-SA" sz="4000" b="1" dirty="0" err="1" smtClean="0">
                <a:cs typeface="+mj-cs"/>
              </a:rPr>
              <a:t>بـ</a:t>
            </a:r>
            <a:r>
              <a:rPr lang="en-US" sz="4000" b="1" dirty="0" smtClean="0">
                <a:cs typeface="+mj-cs"/>
              </a:rPr>
              <a:t>z’</a:t>
            </a:r>
            <a:r>
              <a:rPr lang="ar-SA" sz="4000" b="1" dirty="0" smtClean="0">
                <a:cs typeface="+mj-cs"/>
              </a:rPr>
              <a:t> وكذلك </a:t>
            </a:r>
            <a:r>
              <a:rPr lang="en-US" sz="4000" b="1" dirty="0" smtClean="0">
                <a:cs typeface="+mj-cs"/>
              </a:rPr>
              <a:t>t  </a:t>
            </a:r>
            <a:r>
              <a:rPr lang="ar-SA" sz="4000" b="1" dirty="0" err="1" smtClean="0">
                <a:cs typeface="+mj-cs"/>
              </a:rPr>
              <a:t>بـ</a:t>
            </a:r>
            <a:r>
              <a:rPr lang="ar-SA" sz="4000" b="1" dirty="0" smtClean="0">
                <a:cs typeface="+mj-cs"/>
              </a:rPr>
              <a:t>  </a:t>
            </a:r>
            <a:r>
              <a:rPr lang="en-US" sz="4000" b="1" dirty="0" smtClean="0">
                <a:cs typeface="+mj-cs"/>
              </a:rPr>
              <a:t>‘ t</a:t>
            </a:r>
            <a:endParaRPr lang="ar-SA" sz="4000" b="1" dirty="0"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85926"/>
            <a:ext cx="307183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2786058"/>
            <a:ext cx="214314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3929066"/>
            <a:ext cx="1785950" cy="90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5000636"/>
            <a:ext cx="2928958" cy="97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سهم إلى اليسار 13"/>
          <p:cNvSpPr/>
          <p:nvPr/>
        </p:nvSpPr>
        <p:spPr>
          <a:xfrm>
            <a:off x="4143372" y="4857760"/>
            <a:ext cx="3143272" cy="150019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cs typeface="+mj-cs"/>
              </a:rPr>
              <a:t>معادلات التحويل </a:t>
            </a:r>
            <a:r>
              <a:rPr lang="ar-SA" sz="2400" b="1" dirty="0" err="1" smtClean="0">
                <a:cs typeface="+mj-cs"/>
              </a:rPr>
              <a:t>للورانتز</a:t>
            </a:r>
            <a:endParaRPr lang="ar-SA" sz="2400" b="1" dirty="0" smtClean="0">
              <a:cs typeface="+mj-cs"/>
            </a:endParaRPr>
          </a:p>
          <a:p>
            <a:r>
              <a:rPr lang="en-US" sz="2400" b="1" dirty="0" smtClean="0">
                <a:cs typeface="+mj-cs"/>
              </a:rPr>
              <a:t>S  </a:t>
            </a:r>
            <a:r>
              <a:rPr lang="en-US" sz="2400" b="1" dirty="0" smtClean="0">
                <a:latin typeface="Algerian"/>
                <a:cs typeface="+mj-cs"/>
              </a:rPr>
              <a:t>—</a:t>
            </a:r>
            <a:r>
              <a:rPr lang="en-US" sz="2400" b="1" dirty="0" smtClean="0">
                <a:cs typeface="+mj-cs"/>
              </a:rPr>
              <a:t> S’           </a:t>
            </a:r>
            <a:r>
              <a:rPr lang="ar-SA" sz="2400" b="1" dirty="0" smtClean="0"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85000"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معادلات التحويل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للورانتز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4000496" y="1643050"/>
            <a:ext cx="4786346" cy="3170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المعادلات التي تصلح لجميع السرعات من </a:t>
            </a:r>
            <a:r>
              <a:rPr lang="en-US" sz="4000" b="1" dirty="0" smtClean="0">
                <a:cs typeface="+mj-cs"/>
              </a:rPr>
              <a:t>v=0</a:t>
            </a:r>
            <a:r>
              <a:rPr lang="ar-SA" sz="4000" b="1" dirty="0" smtClean="0">
                <a:cs typeface="+mj-cs"/>
              </a:rPr>
              <a:t> إلى </a:t>
            </a:r>
            <a:r>
              <a:rPr lang="en-US" sz="4000" b="1" dirty="0" smtClean="0">
                <a:cs typeface="+mj-cs"/>
              </a:rPr>
              <a:t>v=c</a:t>
            </a:r>
            <a:r>
              <a:rPr lang="ar-SA" sz="4000" b="1" dirty="0" smtClean="0">
                <a:cs typeface="+mj-cs"/>
              </a:rPr>
              <a:t> والتي تمكننا من تحويل الإحداثيات من </a:t>
            </a:r>
            <a:r>
              <a:rPr lang="en-US" sz="4000" b="1" dirty="0" smtClean="0">
                <a:cs typeface="+mj-cs"/>
              </a:rPr>
              <a:t>S</a:t>
            </a:r>
            <a:r>
              <a:rPr lang="ar-SA" sz="4000" b="1" dirty="0" smtClean="0">
                <a:cs typeface="+mj-cs"/>
              </a:rPr>
              <a:t>إلى </a:t>
            </a:r>
            <a:r>
              <a:rPr lang="en-US" sz="4000" b="1" dirty="0" smtClean="0">
                <a:cs typeface="+mj-cs"/>
              </a:rPr>
              <a:t>S’</a:t>
            </a:r>
            <a:r>
              <a:rPr lang="ar-SA" sz="4000" b="1" dirty="0" smtClean="0">
                <a:cs typeface="+mj-cs"/>
              </a:rPr>
              <a:t> هي معادلات تحويل </a:t>
            </a:r>
            <a:r>
              <a:rPr lang="ar-SA" sz="4000" b="1" dirty="0" err="1" smtClean="0">
                <a:cs typeface="+mj-cs"/>
              </a:rPr>
              <a:t>لورنتز</a:t>
            </a:r>
            <a:endParaRPr lang="ar-SA" sz="4000" b="1" dirty="0">
              <a:cs typeface="+mj-cs"/>
            </a:endParaRPr>
          </a:p>
        </p:txBody>
      </p:sp>
      <p:sp>
        <p:nvSpPr>
          <p:cNvPr id="14" name="سهم إلى اليسار 13"/>
          <p:cNvSpPr/>
          <p:nvPr/>
        </p:nvSpPr>
        <p:spPr>
          <a:xfrm>
            <a:off x="4143372" y="4857760"/>
            <a:ext cx="3143272" cy="150019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cs typeface="+mj-cs"/>
              </a:rPr>
              <a:t>معادلات التحويل </a:t>
            </a:r>
            <a:r>
              <a:rPr lang="ar-SA" sz="2400" b="1" dirty="0" err="1" smtClean="0">
                <a:cs typeface="+mj-cs"/>
              </a:rPr>
              <a:t>للورانتز</a:t>
            </a:r>
            <a:endParaRPr lang="ar-SA" sz="2400" b="1" dirty="0" smtClean="0">
              <a:cs typeface="+mj-cs"/>
            </a:endParaRPr>
          </a:p>
          <a:p>
            <a:r>
              <a:rPr lang="en-US" sz="3200" b="1" dirty="0" smtClean="0">
                <a:cs typeface="+mj-cs"/>
              </a:rPr>
              <a:t>S’ </a:t>
            </a:r>
            <a:r>
              <a:rPr lang="en-US" sz="3200" b="1" dirty="0" smtClean="0">
                <a:latin typeface="Algerian"/>
                <a:cs typeface="+mj-cs"/>
              </a:rPr>
              <a:t>—</a:t>
            </a:r>
            <a:r>
              <a:rPr lang="en-US" sz="3200" b="1" dirty="0" smtClean="0">
                <a:cs typeface="+mj-cs"/>
              </a:rPr>
              <a:t> S         </a:t>
            </a:r>
            <a:endParaRPr lang="ar-SA" sz="3200" b="1" dirty="0" smtClean="0">
              <a:cs typeface="+mj-cs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85926"/>
            <a:ext cx="3143272" cy="88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2928934"/>
            <a:ext cx="1928826" cy="82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4000504"/>
            <a:ext cx="1857388" cy="96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24" y="5072074"/>
            <a:ext cx="278608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85000"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معادلات التحويل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للورانتز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571472" y="1785926"/>
            <a:ext cx="8072494" cy="1938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عندما تكون         </a:t>
            </a:r>
            <a:r>
              <a:rPr lang="ar-SA" sz="4000" b="1" dirty="0" err="1" smtClean="0">
                <a:cs typeface="+mj-cs"/>
              </a:rPr>
              <a:t>تؤؤل</a:t>
            </a:r>
            <a:r>
              <a:rPr lang="ar-SA" sz="4000" b="1" dirty="0" smtClean="0">
                <a:cs typeface="+mj-cs"/>
              </a:rPr>
              <a:t> معادلات تحويل </a:t>
            </a:r>
            <a:r>
              <a:rPr lang="ar-SA" sz="4000" b="1" dirty="0" err="1" smtClean="0">
                <a:cs typeface="+mj-cs"/>
              </a:rPr>
              <a:t>لورانتز</a:t>
            </a:r>
            <a:r>
              <a:rPr lang="ar-SA" sz="4000" b="1" dirty="0" smtClean="0">
                <a:cs typeface="+mj-cs"/>
              </a:rPr>
              <a:t> إلى معادلات تحويل جاليليو وتختزل المعادلات إلى المعادلات </a:t>
            </a:r>
            <a:r>
              <a:rPr lang="ar-SA" sz="4000" b="1" dirty="0" err="1" smtClean="0">
                <a:cs typeface="+mj-cs"/>
              </a:rPr>
              <a:t>الجاليلية</a:t>
            </a:r>
            <a:r>
              <a:rPr lang="ar-SA" sz="4000" b="1" dirty="0" smtClean="0">
                <a:cs typeface="+mj-cs"/>
              </a:rPr>
              <a:t> </a:t>
            </a:r>
            <a:endParaRPr lang="ar-SA" sz="4000" b="1" dirty="0"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000240"/>
            <a:ext cx="90487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4000504"/>
            <a:ext cx="742955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algn="r" rtl="1">
              <a:defRPr/>
            </a:pPr>
            <a:endParaRPr lang="ar-SA" sz="3900" b="1" dirty="0" smtClean="0">
              <a:solidFill>
                <a:srgbClr val="05EB3C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000200" y="101587"/>
            <a:ext cx="6929518" cy="1184273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85000" lnSpcReduction="10000"/>
          </a:bodyPr>
          <a:lstStyle/>
          <a:p>
            <a:pPr algn="ctr" rtl="0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معادلات التحويل </a:t>
            </a:r>
            <a:r>
              <a:rPr lang="ar-SA" sz="7200" b="1" dirty="0" err="1" smtClean="0">
                <a:latin typeface="+mj-lt"/>
                <a:ea typeface="+mj-ea"/>
                <a:cs typeface="+mj-cs"/>
              </a:rPr>
              <a:t>للورانتز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2976" y="21431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571472" y="1785926"/>
            <a:ext cx="8072494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000" b="1" dirty="0" smtClean="0">
                <a:cs typeface="+mj-cs"/>
              </a:rPr>
              <a:t>لمعرفة الفرق في </a:t>
            </a:r>
            <a:r>
              <a:rPr lang="ar-SA" sz="4000" b="1" dirty="0" err="1" smtClean="0">
                <a:cs typeface="+mj-cs"/>
              </a:rPr>
              <a:t>الأحدثيات</a:t>
            </a:r>
            <a:r>
              <a:rPr lang="ar-SA" sz="4000" b="1" dirty="0" smtClean="0">
                <a:cs typeface="+mj-cs"/>
              </a:rPr>
              <a:t> بين حدثين أو الفترة الزمنية بين حدثين كما يسجلها المشاهدان</a:t>
            </a:r>
            <a:endParaRPr lang="ar-SA" sz="4000" b="1" dirty="0"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214686"/>
            <a:ext cx="428628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3214686"/>
            <a:ext cx="157162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3714752"/>
            <a:ext cx="145732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4429132"/>
            <a:ext cx="157163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2330" y="5286388"/>
            <a:ext cx="157163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مربع نص 12"/>
          <p:cNvSpPr txBox="1"/>
          <p:nvPr/>
        </p:nvSpPr>
        <p:spPr>
          <a:xfrm>
            <a:off x="4857752" y="3286124"/>
            <a:ext cx="2000264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+mj-cs"/>
              </a:rPr>
              <a:t>هي الفروق مقاسه بالمشاهد </a:t>
            </a:r>
            <a:r>
              <a:rPr lang="en-US" sz="3200" b="1" dirty="0" smtClean="0">
                <a:cs typeface="+mj-cs"/>
              </a:rPr>
              <a:t>o’</a:t>
            </a:r>
            <a:endParaRPr lang="ar-SA" sz="2400" b="1" dirty="0">
              <a:cs typeface="+mj-cs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929190" y="4714884"/>
            <a:ext cx="2000264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>
                <a:cs typeface="+mj-cs"/>
              </a:rPr>
              <a:t>هي الفروق مقاسه بالمشاهد </a:t>
            </a:r>
            <a:r>
              <a:rPr lang="en-US" sz="3600" b="1" dirty="0" smtClean="0">
                <a:cs typeface="+mj-cs"/>
              </a:rPr>
              <a:t>o</a:t>
            </a:r>
            <a:endParaRPr lang="ar-SA" sz="2400" b="1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28750" y="3929063"/>
            <a:ext cx="6400800" cy="17526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ar-SA" sz="6000" dirty="0" smtClean="0">
                <a:solidFill>
                  <a:schemeClr val="tx1"/>
                </a:solidFill>
                <a:cs typeface="+mj-cs"/>
              </a:rPr>
              <a:t>تمرين </a:t>
            </a:r>
            <a:r>
              <a:rPr lang="ar-SA" sz="6000" dirty="0" err="1" smtClean="0">
                <a:solidFill>
                  <a:schemeClr val="tx1"/>
                </a:solidFill>
                <a:cs typeface="+mj-cs"/>
              </a:rPr>
              <a:t>صـ</a:t>
            </a:r>
            <a:r>
              <a:rPr lang="en-US" sz="6000" dirty="0" smtClean="0">
                <a:solidFill>
                  <a:schemeClr val="tx1"/>
                </a:solidFill>
                <a:cs typeface="+mj-cs"/>
              </a:rPr>
              <a:t>56 </a:t>
            </a:r>
            <a:r>
              <a:rPr lang="ar-SA" sz="6000" dirty="0" smtClean="0">
                <a:solidFill>
                  <a:schemeClr val="tx1"/>
                </a:solidFill>
                <a:cs typeface="+mj-cs"/>
              </a:rPr>
              <a:t> مع المثال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ar-SA" sz="6000" dirty="0" smtClean="0">
                <a:solidFill>
                  <a:schemeClr val="tx1"/>
                </a:solidFill>
                <a:cs typeface="+mj-cs"/>
              </a:rPr>
              <a:t>رقم </a:t>
            </a:r>
            <a:r>
              <a:rPr lang="en-US" sz="6000" dirty="0" smtClean="0">
                <a:solidFill>
                  <a:schemeClr val="tx1"/>
                </a:solidFill>
                <a:cs typeface="+mj-cs"/>
              </a:rPr>
              <a:t>13- 15-16 17</a:t>
            </a:r>
            <a:endParaRPr lang="ar-SA" sz="60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785786" y="2214554"/>
            <a:ext cx="7772400" cy="147002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ar-SA" sz="7200" b="1" dirty="0" smtClean="0">
                <a:latin typeface="+mj-lt"/>
                <a:ea typeface="+mj-ea"/>
                <a:cs typeface="+mj-cs"/>
              </a:rPr>
              <a:t>واجب منزلي الأسبوع القادم</a:t>
            </a:r>
            <a:endParaRPr lang="ar-SA" sz="72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i137.photobucket.com/albums/q216/f1s1/soso/get-11-2008-r6vka4b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8153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1516</Words>
  <Application>Microsoft Office PowerPoint</Application>
  <PresentationFormat>عرض على الشاشة (3:4)‏</PresentationFormat>
  <Paragraphs>194</Paragraphs>
  <Slides>34</Slides>
  <Notes>25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سمة6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aida</dc:creator>
  <cp:lastModifiedBy>Administrator</cp:lastModifiedBy>
  <cp:revision>35</cp:revision>
  <dcterms:created xsi:type="dcterms:W3CDTF">2011-03-05T17:41:32Z</dcterms:created>
  <dcterms:modified xsi:type="dcterms:W3CDTF">2011-04-24T07:01:52Z</dcterms:modified>
</cp:coreProperties>
</file>