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7" r:id="rId3"/>
    <p:sldId id="363" r:id="rId4"/>
    <p:sldId id="258" r:id="rId5"/>
    <p:sldId id="364" r:id="rId6"/>
    <p:sldId id="365" r:id="rId7"/>
    <p:sldId id="366" r:id="rId8"/>
    <p:sldId id="368" r:id="rId9"/>
    <p:sldId id="367" r:id="rId10"/>
    <p:sldId id="369" r:id="rId11"/>
    <p:sldId id="370" r:id="rId12"/>
    <p:sldId id="362" r:id="rId13"/>
    <p:sldId id="372" r:id="rId14"/>
    <p:sldId id="349" r:id="rId15"/>
    <p:sldId id="299" r:id="rId16"/>
    <p:sldId id="371" r:id="rId17"/>
    <p:sldId id="332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5AC242"/>
    <a:srgbClr val="77B38E"/>
    <a:srgbClr val="008000"/>
    <a:srgbClr val="EA0000"/>
    <a:srgbClr val="A62427"/>
    <a:srgbClr val="F7F991"/>
    <a:srgbClr val="E4F09A"/>
    <a:srgbClr val="CCFF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97" autoAdjust="0"/>
    <p:restoredTop sz="94640" autoAdjust="0"/>
  </p:normalViewPr>
  <p:slideViewPr>
    <p:cSldViewPr>
      <p:cViewPr>
        <p:scale>
          <a:sx n="79" d="100"/>
          <a:sy n="79" d="100"/>
        </p:scale>
        <p:origin x="-11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16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3FD86DA-5FC4-420F-8C2A-7E20BC77C4F5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B5E2CD-0AED-49ED-AFB7-63E9688D2A3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6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215238" cy="1143000"/>
          </a:xfrm>
          <a:solidFill>
            <a:srgbClr val="FB7D54"/>
          </a:solidFill>
        </p:spPr>
        <p:txBody>
          <a:bodyPr/>
          <a:lstStyle>
            <a:lvl1pPr rtl="0">
              <a:defRPr/>
            </a:lvl1pPr>
          </a:lstStyle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 w="28575">
            <a:solidFill>
              <a:srgbClr val="03A4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algn="l" rtl="0"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algn="l" rtl="0"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 algn="l" rtl="0"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 algn="l" rtl="0"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 algn="l" rtl="0"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ar-SA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6" name="مستطيل 5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7" name="مربع نص 6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8" name="مستطيل 7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8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4" name="مستطيل 3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5" name="مربع نص 4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3" name="مستطيل 2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" name="مربع نص 3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1785938" y="274638"/>
            <a:ext cx="7072312" cy="1143000"/>
          </a:xfrm>
          <a:prstGeom prst="rect">
            <a:avLst/>
          </a:prstGeom>
          <a:solidFill>
            <a:srgbClr val="FB7D5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57188" y="1600200"/>
            <a:ext cx="8501062" cy="4525963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0E3CC0-A6FA-4A41-9535-6DC45E87D52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7" name="عنصر نائب للتاريخ 3"/>
          <p:cNvSpPr txBox="1">
            <a:spLocks/>
          </p:cNvSpPr>
          <p:nvPr/>
        </p:nvSpPr>
        <p:spPr>
          <a:xfrm>
            <a:off x="0" y="6356350"/>
            <a:ext cx="9144000" cy="5016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>
            <a:lvl1pPr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 smtClean="0">
                <a:latin typeface="+mn-lt"/>
                <a:cs typeface="+mn-cs"/>
              </a:rPr>
              <a:t>قسم الفيزياء- فيزياء عامة 2 -كلية التربية بالجبيل - جامعة الدمام     د .عايدة الصغير</a:t>
            </a:r>
            <a:endParaRPr lang="ar-SA" dirty="0">
              <a:latin typeface="+mn-lt"/>
              <a:cs typeface="+mn-cs"/>
            </a:endParaRPr>
          </a:p>
        </p:txBody>
      </p:sp>
      <p:pic>
        <p:nvPicPr>
          <p:cNvPr id="10" name="صورة 9" descr="2246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357938"/>
            <a:ext cx="1905000" cy="500062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  <p:pic>
        <p:nvPicPr>
          <p:cNvPr id="3081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3" y="214313"/>
            <a:ext cx="14287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مجموعة 7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9" name="مستطيل 8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1" name="مربع نص 10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EBF1DE"/>
          </a:solidFill>
          <a:latin typeface="+mj-lt"/>
          <a:ea typeface="+mj-ea"/>
          <a:cs typeface="Arial" pitchFamily="34" charset="0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50" y="3929063"/>
            <a:ext cx="6400800" cy="1752600"/>
          </a:xfr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6000" dirty="0" smtClean="0">
                <a:solidFill>
                  <a:schemeClr val="tx1"/>
                </a:solidFill>
                <a:cs typeface="+mj-cs"/>
              </a:rPr>
              <a:t>المحاضرة</a:t>
            </a:r>
            <a:r>
              <a:rPr lang="ar-SA" sz="6000" dirty="0" smtClean="0">
                <a:cs typeface="+mj-cs"/>
              </a:rPr>
              <a:t> </a:t>
            </a:r>
            <a:r>
              <a:rPr lang="ar-SA" sz="6000" dirty="0" smtClean="0">
                <a:solidFill>
                  <a:schemeClr val="tx1"/>
                </a:solidFill>
                <a:cs typeface="+mj-cs"/>
              </a:rPr>
              <a:t>السابعة</a:t>
            </a:r>
          </a:p>
          <a:p>
            <a:pPr eaLnBrk="1" hangingPunct="1">
              <a:buFont typeface="Arial" charset="0"/>
              <a:buNone/>
              <a:defRPr/>
            </a:pPr>
            <a:endParaRPr lang="ar-SA" sz="6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785786" y="2214554"/>
            <a:ext cx="7772400" cy="147002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النظرية النسبية الخاصة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00034" y="1857364"/>
            <a:ext cx="8072494" cy="42165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.</a:t>
            </a:r>
            <a:r>
              <a:rPr lang="ar-SA" sz="2800" dirty="0" smtClean="0"/>
              <a:t> </a:t>
            </a:r>
            <a:r>
              <a:rPr lang="ar-SA" sz="4000" b="1" dirty="0" smtClean="0">
                <a:cs typeface="+mj-cs"/>
              </a:rPr>
              <a:t>إن لقانون تكافؤ الكتلة والطاقة له الأثر الكبیر في عصرنا الحالي </a:t>
            </a:r>
            <a:r>
              <a:rPr lang="ar-SA" sz="4000" b="1" dirty="0" err="1" smtClean="0">
                <a:cs typeface="+mj-cs"/>
              </a:rPr>
              <a:t>ف</a:t>
            </a:r>
            <a:r>
              <a:rPr lang="ar-SA" sz="4000" b="1" dirty="0" smtClean="0">
                <a:cs typeface="+mj-cs"/>
              </a:rPr>
              <a:t>ھو الذي أدى إلى أن مقدار ضئیل جدا مًن المادة یمكن أن یعطي كمیة ھ</a:t>
            </a:r>
            <a:r>
              <a:rPr lang="ar-SA" sz="4000" b="1" dirty="0" err="1" smtClean="0">
                <a:cs typeface="+mj-cs"/>
              </a:rPr>
              <a:t>ائلة</a:t>
            </a:r>
            <a:r>
              <a:rPr lang="ar-SA" sz="4000" b="1" dirty="0" smtClean="0">
                <a:cs typeface="+mj-cs"/>
              </a:rPr>
              <a:t> من الطاقة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err="1" smtClean="0">
                <a:cs typeface="+mj-cs"/>
              </a:rPr>
              <a:t>لكى</a:t>
            </a:r>
            <a:r>
              <a:rPr lang="ar-SA" sz="4000" b="1" dirty="0" smtClean="0">
                <a:cs typeface="+mj-cs"/>
              </a:rPr>
              <a:t> نفهم تكافؤ الكتلة والطاقة لابد من دراسة تجربة اينشتين  </a:t>
            </a:r>
            <a:endParaRPr lang="ar-SA" sz="3200" b="1" dirty="0" smtClean="0">
              <a:solidFill>
                <a:schemeClr val="tx1"/>
              </a:solidFill>
              <a:latin typeface="TimesNewRoman"/>
              <a:cs typeface="+mj-cs"/>
            </a:endParaRPr>
          </a:p>
          <a:p>
            <a:endParaRPr lang="ar-SA" sz="2800" b="1" dirty="0" smtClean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تجربة 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85720" y="1714488"/>
            <a:ext cx="8286808" cy="41747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>
                <a:cs typeface="+mj-cs"/>
              </a:rPr>
              <a:t>أولا، تخيل صندوقا ثابتا يطفو في أعماق الفضاء. بداخل الصندوق، ينبعث </a:t>
            </a:r>
            <a:r>
              <a:rPr lang="ar-SA" sz="3200" b="1" dirty="0" err="1" smtClean="0">
                <a:cs typeface="+mj-cs"/>
              </a:rPr>
              <a:t>فوتون</a:t>
            </a:r>
            <a:r>
              <a:rPr lang="ar-SA" sz="3200" b="1" dirty="0" smtClean="0">
                <a:cs typeface="+mj-cs"/>
              </a:rPr>
              <a:t> و يسير من جهة اليسار إلى اليمين.</a:t>
            </a:r>
          </a:p>
          <a:p>
            <a:r>
              <a:rPr lang="ar-SA" sz="3200" b="1" dirty="0" smtClean="0">
                <a:cs typeface="+mj-cs"/>
              </a:rPr>
              <a:t>طالما أن كمية حركة أي نظام فيزيائي محفوظة؛ فإن الصندوق لا بد أن يرتد إلى جهة اليسار عندما ينبعث </a:t>
            </a:r>
            <a:r>
              <a:rPr lang="ar-SA" sz="3200" b="1" dirty="0" err="1" smtClean="0">
                <a:cs typeface="+mj-cs"/>
              </a:rPr>
              <a:t>الفوتون</a:t>
            </a:r>
            <a:r>
              <a:rPr lang="ar-SA" sz="3200" b="1" dirty="0" smtClean="0">
                <a:cs typeface="+mj-cs"/>
              </a:rPr>
              <a:t>. </a:t>
            </a:r>
          </a:p>
          <a:p>
            <a:r>
              <a:rPr lang="ar-SA" sz="3200" b="1" dirty="0" smtClean="0">
                <a:cs typeface="+mj-cs"/>
              </a:rPr>
              <a:t>وبعد وقت ما يصطدم </a:t>
            </a:r>
            <a:r>
              <a:rPr lang="ar-SA" sz="3200" b="1" dirty="0" err="1" smtClean="0">
                <a:cs typeface="+mj-cs"/>
              </a:rPr>
              <a:t>الفوتون</a:t>
            </a:r>
            <a:r>
              <a:rPr lang="ar-SA" sz="3200" b="1" dirty="0" smtClean="0">
                <a:cs typeface="+mj-cs"/>
              </a:rPr>
              <a:t> بالطرف الآخر للصندوق ناقلا كل كمية حركته إلى الصندوق.</a:t>
            </a:r>
          </a:p>
          <a:p>
            <a:r>
              <a:rPr lang="ar-SA" sz="3200" b="1" dirty="0" smtClean="0">
                <a:cs typeface="+mj-cs"/>
              </a:rPr>
              <a:t>إن كمية حركة النظام محفوظة؛ لذلك فإن أثر ذلك الاصطدام هو أن يتوقف الصندوق عن الحركة.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85720" y="2214554"/>
            <a:ext cx="8358278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طالما أنه لا توجد قوى خارجية مطبقة على النظام، فلا بد أن يبقى مركز كتلة النظام في الموضع نفسه.</a:t>
            </a:r>
          </a:p>
          <a:p>
            <a:r>
              <a:rPr lang="ar-SA" sz="4000" b="1" dirty="0" smtClean="0">
                <a:cs typeface="+mj-cs"/>
              </a:rPr>
              <a:t>و لكن الصندوق </a:t>
            </a:r>
            <a:r>
              <a:rPr lang="ar-SA" sz="4000" b="1" dirty="0" smtClean="0">
                <a:solidFill>
                  <a:srgbClr val="FF0000"/>
                </a:solidFill>
                <a:cs typeface="+mj-cs"/>
              </a:rPr>
              <a:t>قد تحرك</a:t>
            </a:r>
            <a:r>
              <a:rPr lang="ar-SA" sz="4000" b="1" dirty="0" smtClean="0">
                <a:cs typeface="+mj-cs"/>
              </a:rPr>
              <a:t>!</a:t>
            </a:r>
          </a:p>
          <a:p>
            <a:r>
              <a:rPr lang="ar-SA" sz="4000" b="1" dirty="0" smtClean="0">
                <a:cs typeface="+mj-cs"/>
              </a:rPr>
              <a:t> </a:t>
            </a:r>
            <a:r>
              <a:rPr lang="ar-SA" sz="4800" b="1" dirty="0" smtClean="0">
                <a:cs typeface="+mj-cs"/>
              </a:rPr>
              <a:t>فكيف يمكن لحركة الصندوق أن تبقى متوافقة مع بقاء مركز كتلة النظام ثابتا؟</a:t>
            </a:r>
            <a:endParaRPr lang="ar-SA" sz="4000" b="1" dirty="0">
              <a:cs typeface="+mj-cs"/>
            </a:endParaRPr>
          </a:p>
        </p:txBody>
      </p:sp>
      <p:sp>
        <p:nvSpPr>
          <p:cNvPr id="5" name="وسيلة شرح على شكل سحابة 4"/>
          <p:cNvSpPr/>
          <p:nvPr/>
        </p:nvSpPr>
        <p:spPr>
          <a:xfrm rot="580943">
            <a:off x="5204190" y="1102183"/>
            <a:ext cx="3865214" cy="1214446"/>
          </a:xfrm>
          <a:prstGeom prst="cloudCallout">
            <a:avLst>
              <a:gd name="adj1" fmla="val -40280"/>
              <a:gd name="adj2" fmla="val 62148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+mj-cs"/>
              </a:rPr>
              <a:t>التناقض في التجربة</a:t>
            </a:r>
            <a:endParaRPr lang="ar-SA" sz="28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14282" y="2214554"/>
            <a:ext cx="8429716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cs typeface="+mj-cs"/>
              </a:rPr>
              <a:t>لقد حلّ آينشتاين هذا التناقض الظاهر، </a:t>
            </a:r>
            <a:r>
              <a:rPr lang="ar-SA" sz="3600" b="1" dirty="0" err="1" smtClean="0">
                <a:cs typeface="+mj-cs"/>
              </a:rPr>
              <a:t>و</a:t>
            </a:r>
            <a:r>
              <a:rPr lang="ar-SA" sz="3600" b="1" dirty="0" smtClean="0">
                <a:cs typeface="+mj-cs"/>
              </a:rPr>
              <a:t> ذلك</a:t>
            </a:r>
          </a:p>
          <a:p>
            <a:r>
              <a:rPr lang="ar-SA" sz="3600" b="1" dirty="0" smtClean="0">
                <a:cs typeface="+mj-cs"/>
              </a:rPr>
              <a:t> بأن اقترح أنه لا بد من </a:t>
            </a: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وجود كتلة مكافئة لطاقة </a:t>
            </a:r>
            <a:r>
              <a:rPr lang="ar-SA" sz="3600" b="1" dirty="0" err="1" smtClean="0">
                <a:solidFill>
                  <a:srgbClr val="FF0000"/>
                </a:solidFill>
                <a:cs typeface="+mj-cs"/>
              </a:rPr>
              <a:t>الفوتون</a:t>
            </a:r>
            <a:r>
              <a:rPr lang="ar-SA" sz="3600" b="1" dirty="0" smtClean="0">
                <a:cs typeface="+mj-cs"/>
              </a:rPr>
              <a:t>.</a:t>
            </a:r>
          </a:p>
          <a:p>
            <a:r>
              <a:rPr lang="ar-SA" sz="3600" b="1" dirty="0" smtClean="0">
                <a:cs typeface="+mj-cs"/>
              </a:rPr>
              <a:t>بعبارة أخرى، طاقة </a:t>
            </a:r>
            <a:r>
              <a:rPr lang="ar-SA" sz="3600" b="1" dirty="0" err="1" smtClean="0">
                <a:cs typeface="+mj-cs"/>
              </a:rPr>
              <a:t>الفوتون</a:t>
            </a:r>
            <a:r>
              <a:rPr lang="ar-SA" sz="3600" b="1" dirty="0" smtClean="0">
                <a:cs typeface="+mj-cs"/>
              </a:rPr>
              <a:t> لا بد أن تكون </a:t>
            </a: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مكافئة لكتلة تتحرك من اليسار إلى اليمين داخل الصندوق</a:t>
            </a:r>
            <a:r>
              <a:rPr lang="ar-SA" sz="3600" b="1" dirty="0" smtClean="0">
                <a:cs typeface="+mj-cs"/>
              </a:rPr>
              <a:t>. و زيادة على ذلك، لا بد أن تكون تلك الكتلة كبيرة بدرجة كافية  لإبقاء مركز كتلة النظام ثابتا!</a:t>
            </a:r>
            <a:endParaRPr lang="ar-SA" sz="3600" b="1" dirty="0">
              <a:cs typeface="+mj-cs"/>
            </a:endParaRPr>
          </a:p>
        </p:txBody>
      </p:sp>
      <p:sp>
        <p:nvSpPr>
          <p:cNvPr id="5" name="وسيلة شرح على شكل سحابة 4"/>
          <p:cNvSpPr/>
          <p:nvPr/>
        </p:nvSpPr>
        <p:spPr>
          <a:xfrm rot="580943">
            <a:off x="5204190" y="1102183"/>
            <a:ext cx="3865214" cy="1214446"/>
          </a:xfrm>
          <a:prstGeom prst="cloudCallout">
            <a:avLst>
              <a:gd name="adj1" fmla="val -40280"/>
              <a:gd name="adj2" fmla="val 621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+mj-cs"/>
              </a:rPr>
              <a:t>الخروج من المأزق</a:t>
            </a:r>
            <a:endParaRPr lang="ar-SA" sz="28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928794" y="142852"/>
            <a:ext cx="6715172" cy="10001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70000" lnSpcReduction="20000"/>
          </a:bodyPr>
          <a:lstStyle/>
          <a:p>
            <a:pPr algn="ctr"/>
            <a:r>
              <a:rPr lang="ar-SA" sz="5200" b="1" dirty="0" smtClean="0">
                <a:ea typeface="Times New Roman"/>
                <a:cs typeface="Simplified Arabic"/>
              </a:rPr>
              <a:t>           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85720" y="2000240"/>
            <a:ext cx="8429716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dirty="0" smtClean="0"/>
              <a:t>سوف يستغرق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 وقتا قصيرا      لكي يصل إلى الطرف الآخر من الصندوق. و خلال ذلك الزمن سيكون</a:t>
            </a:r>
          </a:p>
          <a:p>
            <a:r>
              <a:rPr lang="ar-SA" sz="3600" dirty="0" smtClean="0"/>
              <a:t>الصندوق قد تحرك مسافة قصيرة </a:t>
            </a:r>
          </a:p>
          <a:p>
            <a:r>
              <a:rPr lang="ar-SA" sz="3600" dirty="0" smtClean="0"/>
              <a:t>و لذا فإن سرعة الصندوق ستكون</a:t>
            </a:r>
          </a:p>
          <a:p>
            <a:r>
              <a:rPr lang="ar-SA" sz="3600" dirty="0" smtClean="0"/>
              <a:t> و من حفظ كمية الحركة لدينا:</a:t>
            </a:r>
          </a:p>
          <a:p>
            <a:endParaRPr lang="ar-SA" sz="3600" dirty="0" smtClean="0"/>
          </a:p>
          <a:p>
            <a:endParaRPr lang="ar-SA" sz="3600" dirty="0" smtClean="0"/>
          </a:p>
        </p:txBody>
      </p:sp>
      <p:sp>
        <p:nvSpPr>
          <p:cNvPr id="9" name="مستطيل 8"/>
          <p:cNvSpPr/>
          <p:nvPr/>
        </p:nvSpPr>
        <p:spPr>
          <a:xfrm>
            <a:off x="714348" y="1285860"/>
            <a:ext cx="80361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3200" b="1" dirty="0" smtClean="0">
                <a:cs typeface="+mj-cs"/>
              </a:rPr>
              <a:t>دعنا الآن نفكر </a:t>
            </a:r>
            <a:r>
              <a:rPr lang="ar-SA" sz="3200" b="1" dirty="0" err="1" smtClean="0">
                <a:cs typeface="+mj-cs"/>
              </a:rPr>
              <a:t>و</a:t>
            </a:r>
            <a:r>
              <a:rPr lang="ar-SA" sz="3200" b="1" dirty="0" smtClean="0">
                <a:cs typeface="+mj-cs"/>
              </a:rPr>
              <a:t> نحاول أن نمثل هذه التجربة الذهنية رياضيًّا</a:t>
            </a:r>
            <a:endParaRPr lang="ar-SA" sz="3200" b="1" dirty="0">
              <a:cs typeface="+mj-c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143116"/>
            <a:ext cx="425055" cy="4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1814" y="3190872"/>
            <a:ext cx="542930" cy="45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3714752"/>
            <a:ext cx="2214578" cy="80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4929198"/>
            <a:ext cx="3857652" cy="6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928794" y="142852"/>
            <a:ext cx="6715172" cy="10001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70000" lnSpcReduction="20000"/>
          </a:bodyPr>
          <a:lstStyle/>
          <a:p>
            <a:pPr algn="ctr"/>
            <a:r>
              <a:rPr lang="ar-SA" sz="5200" b="1" dirty="0" smtClean="0">
                <a:ea typeface="Times New Roman"/>
                <a:cs typeface="Simplified Arabic"/>
              </a:rPr>
              <a:t>           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85720" y="1928802"/>
            <a:ext cx="8429716" cy="40417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dirty="0" smtClean="0"/>
              <a:t>إذا كان طول الصندوق</a:t>
            </a:r>
            <a:r>
              <a:rPr lang="en-US" sz="3600" dirty="0" smtClean="0"/>
              <a:t>L</a:t>
            </a:r>
            <a:r>
              <a:rPr lang="ar-SA" sz="3600" dirty="0" smtClean="0"/>
              <a:t>فسيكون الوقت الذي يستغرقه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 ليصل إلى الجهة الأخرى من الصندوق هو:</a:t>
            </a:r>
          </a:p>
          <a:p>
            <a:endParaRPr lang="ar-SA" sz="3600" dirty="0" smtClean="0"/>
          </a:p>
          <a:p>
            <a:r>
              <a:rPr lang="ar-SA" sz="3600" dirty="0" smtClean="0"/>
              <a:t> و بتعويض ذلك في معادلة حفظ كمية الحركة مع إعادة الترتيب نحصل على</a:t>
            </a:r>
          </a:p>
          <a:p>
            <a:endParaRPr lang="ar-SA" sz="3600" dirty="0" smtClean="0"/>
          </a:p>
          <a:p>
            <a:endParaRPr lang="ar-SA" sz="3600" dirty="0" smtClean="0"/>
          </a:p>
        </p:txBody>
      </p:sp>
      <p:sp>
        <p:nvSpPr>
          <p:cNvPr id="9" name="مستطيل 8"/>
          <p:cNvSpPr/>
          <p:nvPr/>
        </p:nvSpPr>
        <p:spPr>
          <a:xfrm>
            <a:off x="714348" y="1285860"/>
            <a:ext cx="80361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3200" b="1" dirty="0" smtClean="0">
                <a:cs typeface="+mj-cs"/>
              </a:rPr>
              <a:t>دعنا الآن نفكر </a:t>
            </a:r>
            <a:r>
              <a:rPr lang="ar-SA" sz="3200" b="1" dirty="0" err="1" smtClean="0">
                <a:cs typeface="+mj-cs"/>
              </a:rPr>
              <a:t>و</a:t>
            </a:r>
            <a:r>
              <a:rPr lang="ar-SA" sz="3200" b="1" dirty="0" smtClean="0">
                <a:cs typeface="+mj-cs"/>
              </a:rPr>
              <a:t> نحاول أن نمثل هذه التجربة الذهنية رياضيًّا</a:t>
            </a:r>
            <a:endParaRPr lang="ar-SA" sz="3200" b="1" dirty="0"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152775"/>
            <a:ext cx="17859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256"/>
            <a:ext cx="271464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14282" y="2214554"/>
            <a:ext cx="8429716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dirty="0" smtClean="0"/>
              <a:t>كمية حركة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 تعطى –حسب ماكسويل- كالتالي</a:t>
            </a:r>
          </a:p>
          <a:p>
            <a:r>
              <a:rPr lang="ar-SA" sz="3600" dirty="0" smtClean="0"/>
              <a:t>سرعة الضوء هي </a:t>
            </a:r>
            <a:r>
              <a:rPr lang="en-US" sz="3600" dirty="0" smtClean="0"/>
              <a:t>c</a:t>
            </a:r>
            <a:r>
              <a:rPr lang="ar-SA" sz="3600" dirty="0" smtClean="0"/>
              <a:t>،</a:t>
            </a:r>
            <a:r>
              <a:rPr lang="en-US" sz="3600" dirty="0" smtClean="0"/>
              <a:t>E </a:t>
            </a:r>
            <a:r>
              <a:rPr lang="ar-SA" sz="3600" dirty="0" smtClean="0"/>
              <a:t>طاقة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 </a:t>
            </a:r>
          </a:p>
          <a:p>
            <a:endParaRPr lang="ar-SA" sz="3600" dirty="0" smtClean="0"/>
          </a:p>
          <a:p>
            <a:r>
              <a:rPr lang="ar-SA" sz="3600" dirty="0" smtClean="0"/>
              <a:t>أما الصندوق الذي كتلته</a:t>
            </a:r>
            <a:r>
              <a:rPr lang="en-US" sz="3600" dirty="0" smtClean="0"/>
              <a:t>M </a:t>
            </a:r>
            <a:r>
              <a:rPr lang="ar-SA" sz="3600" dirty="0" smtClean="0"/>
              <a:t> فسوف يرتد ببطء في الاتجاه المعاكس لاتجاه حركة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، </a:t>
            </a:r>
            <a:r>
              <a:rPr lang="ar-SA" sz="3600" dirty="0" err="1" smtClean="0"/>
              <a:t>و</a:t>
            </a:r>
            <a:r>
              <a:rPr lang="ar-SA" sz="3600" dirty="0" smtClean="0"/>
              <a:t> ذلك بسرعة قدرها </a:t>
            </a:r>
            <a:r>
              <a:rPr lang="en-US" sz="3600" dirty="0" smtClean="0"/>
              <a:t>v</a:t>
            </a:r>
            <a:endParaRPr lang="ar-SA" sz="3600" dirty="0" smtClean="0"/>
          </a:p>
          <a:p>
            <a:r>
              <a:rPr lang="ar-SA" sz="3600" dirty="0" smtClean="0"/>
              <a:t>و ستكون كمية حركة الصندوق هي:</a:t>
            </a:r>
          </a:p>
          <a:p>
            <a:endParaRPr lang="ar-SA" sz="3600" b="1" dirty="0" smtClean="0">
              <a:cs typeface="+mj-cs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47516" y="1643050"/>
            <a:ext cx="80361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3200" b="1" dirty="0" smtClean="0">
                <a:cs typeface="+mj-cs"/>
              </a:rPr>
              <a:t>دعنا الآن نفكر </a:t>
            </a:r>
            <a:r>
              <a:rPr lang="ar-SA" sz="3200" b="1" dirty="0" err="1" smtClean="0">
                <a:cs typeface="+mj-cs"/>
              </a:rPr>
              <a:t>و</a:t>
            </a:r>
            <a:r>
              <a:rPr lang="ar-SA" sz="3200" b="1" dirty="0" smtClean="0">
                <a:cs typeface="+mj-cs"/>
              </a:rPr>
              <a:t> نحاول أن نمثل هذه التجربة الذهنية رياضيًّا</a:t>
            </a:r>
            <a:endParaRPr lang="ar-SA" sz="3200" b="1" dirty="0"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928934"/>
            <a:ext cx="214314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72074"/>
            <a:ext cx="257176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14282" y="2214554"/>
            <a:ext cx="8429716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dirty="0" smtClean="0"/>
              <a:t>لابد أن يكون مركز كتلة النظام ثابتا؛ لذلك فإن مركز الكتلة في بداية التجربة لا بد أن يكون نفسه في نهاية التجربة. و رياضيا:</a:t>
            </a:r>
          </a:p>
          <a:p>
            <a:endParaRPr lang="ar-SA" sz="3600" dirty="0" smtClean="0"/>
          </a:p>
          <a:p>
            <a:r>
              <a:rPr lang="ar-SA" sz="3600" dirty="0" smtClean="0"/>
              <a:t>و طالما أن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 يبدأ الحركة من يسار الصندوق،</a:t>
            </a:r>
            <a:endParaRPr lang="en-US" sz="3600" dirty="0" smtClean="0">
              <a:latin typeface="Helvetica"/>
            </a:endParaRPr>
          </a:p>
          <a:p>
            <a:r>
              <a:rPr lang="en-US" sz="3600" dirty="0" smtClean="0">
                <a:latin typeface="Helvetica"/>
              </a:rPr>
              <a:t> x2=0 </a:t>
            </a:r>
            <a:r>
              <a:rPr lang="ar-SA" sz="3600" dirty="0" smtClean="0">
                <a:latin typeface="GeezaPro"/>
              </a:rPr>
              <a:t>و بإعادة ترتيب المعادلة . نحصل على</a:t>
            </a:r>
            <a:endParaRPr lang="ar-SA" sz="3600" dirty="0" smtClean="0"/>
          </a:p>
          <a:p>
            <a:endParaRPr lang="ar-SA" sz="3600" dirty="0" smtClean="0"/>
          </a:p>
        </p:txBody>
      </p:sp>
      <p:sp>
        <p:nvSpPr>
          <p:cNvPr id="9" name="مستطيل 8"/>
          <p:cNvSpPr/>
          <p:nvPr/>
        </p:nvSpPr>
        <p:spPr>
          <a:xfrm>
            <a:off x="747516" y="1643050"/>
            <a:ext cx="80361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3200" b="1" dirty="0" smtClean="0">
                <a:cs typeface="+mj-cs"/>
              </a:rPr>
              <a:t>دعنا الآن نفكر </a:t>
            </a:r>
            <a:r>
              <a:rPr lang="ar-SA" sz="3200" b="1" dirty="0" err="1" smtClean="0">
                <a:cs typeface="+mj-cs"/>
              </a:rPr>
              <a:t>و</a:t>
            </a:r>
            <a:r>
              <a:rPr lang="ar-SA" sz="3200" b="1" dirty="0" smtClean="0">
                <a:cs typeface="+mj-cs"/>
              </a:rPr>
              <a:t> نحاول أن نمثل هذه التجربة الذهنية رياضيًّا</a:t>
            </a:r>
            <a:endParaRPr lang="ar-SA" sz="3200" b="1" dirty="0">
              <a:cs typeface="+mj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643314"/>
            <a:ext cx="4286281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572140"/>
            <a:ext cx="2357454" cy="48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572140"/>
            <a:ext cx="2571768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14282" y="2214554"/>
            <a:ext cx="8429716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dirty="0" smtClean="0"/>
              <a:t>الآن، دعنا نفترض في هذا الوقت أن </a:t>
            </a:r>
            <a:r>
              <a:rPr lang="ar-SA" sz="3600" dirty="0" err="1" smtClean="0"/>
              <a:t>الفوتون</a:t>
            </a:r>
            <a:r>
              <a:rPr lang="ar-SA" sz="3600" dirty="0" smtClean="0"/>
              <a:t> يمتلك كتلة ما! نرمز لها </a:t>
            </a:r>
            <a:r>
              <a:rPr lang="ar-SA" sz="3600" dirty="0" err="1" smtClean="0"/>
              <a:t>بـ</a:t>
            </a:r>
            <a:r>
              <a:rPr lang="ar-SA" sz="3600" dirty="0" smtClean="0"/>
              <a:t> </a:t>
            </a:r>
            <a:r>
              <a:rPr lang="en-US" sz="3600" dirty="0" smtClean="0"/>
              <a:t>m</a:t>
            </a:r>
            <a:r>
              <a:rPr lang="ar-SA" sz="3600" dirty="0" smtClean="0"/>
              <a:t> في هذه الحالة يمكن أن نحسب مركز</a:t>
            </a:r>
          </a:p>
          <a:p>
            <a:r>
              <a:rPr lang="ar-SA" sz="3600" dirty="0" smtClean="0"/>
              <a:t> الكتلة للنظام ككل.</a:t>
            </a:r>
            <a:r>
              <a:rPr lang="en-US" sz="3600" dirty="0" smtClean="0"/>
              <a:t> ، </a:t>
            </a:r>
            <a:r>
              <a:rPr lang="ar-SA" sz="3600" dirty="0" smtClean="0"/>
              <a:t>فإذا كان موضع الصندوق هو </a:t>
            </a:r>
            <a:r>
              <a:rPr lang="en-US" sz="3600" dirty="0" smtClean="0"/>
              <a:t>1x</a:t>
            </a:r>
            <a:r>
              <a:rPr lang="ar-SA" sz="3600" dirty="0" smtClean="0"/>
              <a:t> كان موضع </a:t>
            </a:r>
            <a:r>
              <a:rPr lang="ar-SA" sz="3600" dirty="0" err="1" smtClean="0"/>
              <a:t>الفوتون</a:t>
            </a:r>
            <a:r>
              <a:rPr lang="en-US" sz="3600" dirty="0" smtClean="0">
                <a:latin typeface="Helvetica"/>
              </a:rPr>
              <a:t>x2</a:t>
            </a:r>
            <a:r>
              <a:rPr lang="ar-SA" sz="3600" dirty="0" smtClean="0"/>
              <a:t> ف</a:t>
            </a:r>
            <a:r>
              <a:rPr lang="ar-SA" sz="3600" dirty="0" smtClean="0">
                <a:latin typeface="GeezaPro"/>
              </a:rPr>
              <a:t>إن مركز كتلة النظام هو</a:t>
            </a:r>
            <a:r>
              <a:rPr lang="ar-SA" sz="3600" dirty="0" smtClean="0">
                <a:latin typeface="Helvetica"/>
              </a:rPr>
              <a:t>:</a:t>
            </a:r>
          </a:p>
          <a:p>
            <a:endParaRPr lang="ar-SA" sz="3600" dirty="0" smtClean="0">
              <a:latin typeface="Helvetica"/>
            </a:endParaRPr>
          </a:p>
          <a:p>
            <a:endParaRPr lang="ar-SA" sz="3600" dirty="0" smtClean="0">
              <a:latin typeface="Helvetica"/>
            </a:endParaRPr>
          </a:p>
          <a:p>
            <a:endParaRPr lang="ar-SA" sz="3600" dirty="0" smtClean="0"/>
          </a:p>
        </p:txBody>
      </p:sp>
      <p:sp>
        <p:nvSpPr>
          <p:cNvPr id="9" name="مستطيل 8"/>
          <p:cNvSpPr/>
          <p:nvPr/>
        </p:nvSpPr>
        <p:spPr>
          <a:xfrm>
            <a:off x="747516" y="1643050"/>
            <a:ext cx="80361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3200" b="1" dirty="0" smtClean="0">
                <a:cs typeface="+mj-cs"/>
              </a:rPr>
              <a:t>دعنا الآن نفكر </a:t>
            </a:r>
            <a:r>
              <a:rPr lang="ar-SA" sz="3200" b="1" dirty="0" err="1" smtClean="0">
                <a:cs typeface="+mj-cs"/>
              </a:rPr>
              <a:t>و</a:t>
            </a:r>
            <a:r>
              <a:rPr lang="ar-SA" sz="3200" b="1" dirty="0" smtClean="0">
                <a:cs typeface="+mj-cs"/>
              </a:rPr>
              <a:t> نحاول أن نمثل هذه التجربة الذهنية رياضيًّا</a:t>
            </a:r>
            <a:endParaRPr lang="ar-SA" sz="3200" b="1" dirty="0"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786322"/>
            <a:ext cx="485778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ar-SA" sz="4200" b="1" dirty="0" smtClean="0">
                <a:ea typeface="Times New Roman"/>
                <a:cs typeface="Simplified Arabic"/>
              </a:rPr>
              <a:t>تكافؤ الكتلة والطاقة</a:t>
            </a:r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835824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سهم إلى اليسار 9"/>
          <p:cNvSpPr/>
          <p:nvPr/>
        </p:nvSpPr>
        <p:spPr>
          <a:xfrm>
            <a:off x="8072462" y="1643050"/>
            <a:ext cx="428628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14348" y="1643050"/>
            <a:ext cx="821537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err="1" smtClean="0">
                <a:cs typeface="+mj-cs"/>
              </a:rPr>
              <a:t>الديوترون</a:t>
            </a:r>
            <a:r>
              <a:rPr lang="ar-SA" sz="2400" b="1" dirty="0" smtClean="0">
                <a:cs typeface="+mj-cs"/>
              </a:rPr>
              <a:t> –نواة ذرة الهليوم –يحتوى على بروتون ونيوترون-كتلته  </a:t>
            </a:r>
            <a:r>
              <a:rPr lang="en-US" sz="2400" b="1" dirty="0" smtClean="0">
                <a:cs typeface="+mj-cs"/>
              </a:rPr>
              <a:t>2.01355u</a:t>
            </a:r>
            <a:r>
              <a:rPr lang="ar-SA" sz="2400" b="1" dirty="0" smtClean="0">
                <a:cs typeface="+mj-cs"/>
              </a:rPr>
              <a:t>  هذه الكتلة الكلية </a:t>
            </a:r>
            <a:r>
              <a:rPr lang="ar-SA" sz="2400" b="1" dirty="0" err="1" smtClean="0">
                <a:cs typeface="+mj-cs"/>
              </a:rPr>
              <a:t>للديترون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 err="1" smtClean="0">
                <a:cs typeface="+mj-cs"/>
              </a:rPr>
              <a:t>لاتساوى</a:t>
            </a:r>
            <a:r>
              <a:rPr lang="ar-SA" sz="2400" b="1" dirty="0" smtClean="0">
                <a:cs typeface="+mj-cs"/>
              </a:rPr>
              <a:t> مجموع </a:t>
            </a:r>
            <a:r>
              <a:rPr lang="ar-SA" sz="2400" b="1" dirty="0" err="1" smtClean="0">
                <a:cs typeface="+mj-cs"/>
              </a:rPr>
              <a:t>كتلتى</a:t>
            </a:r>
            <a:r>
              <a:rPr lang="ar-SA" sz="2400" b="1" dirty="0" smtClean="0">
                <a:cs typeface="+mj-cs"/>
              </a:rPr>
              <a:t> البروتون والنيترون .</a:t>
            </a:r>
            <a:r>
              <a:rPr lang="ar-SA" sz="2400" b="1" dirty="0" err="1" smtClean="0">
                <a:cs typeface="+mj-cs"/>
              </a:rPr>
              <a:t>احسبى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 err="1" smtClean="0">
                <a:cs typeface="+mj-cs"/>
              </a:rPr>
              <a:t>فرقالكتلة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 err="1" smtClean="0">
                <a:cs typeface="+mj-cs"/>
              </a:rPr>
              <a:t>ومايكافئهامن</a:t>
            </a:r>
            <a:r>
              <a:rPr lang="ar-SA" sz="2400" b="1" dirty="0" smtClean="0">
                <a:cs typeface="+mj-cs"/>
              </a:rPr>
              <a:t> طاقة </a:t>
            </a: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طاقة الربط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للديوترون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715108" y="928670"/>
            <a:ext cx="2428892" cy="71438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مثال</a:t>
            </a:r>
            <a:r>
              <a:rPr lang="en-US" sz="3600" b="1" dirty="0" smtClean="0">
                <a:solidFill>
                  <a:schemeClr val="tx1"/>
                </a:solidFill>
                <a:cs typeface="+mj-cs"/>
              </a:rPr>
              <a:t>14.39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 </a:t>
            </a:r>
            <a:endParaRPr lang="ar-SA" sz="32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642910" y="2928934"/>
            <a:ext cx="8215370" cy="298543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endParaRPr lang="ar-SA" sz="3200" b="1" dirty="0" smtClean="0">
              <a:cs typeface="+mj-cs"/>
            </a:endParaRPr>
          </a:p>
          <a:p>
            <a:r>
              <a:rPr lang="ar-SA" sz="3200" b="1" dirty="0" smtClean="0">
                <a:cs typeface="+mj-cs"/>
              </a:rPr>
              <a:t>كتلة البروتون </a:t>
            </a:r>
            <a:r>
              <a:rPr lang="en-US" sz="3200" b="1" dirty="0" smtClean="0">
                <a:cs typeface="+mj-cs"/>
              </a:rPr>
              <a:t>1.007276u= m</a:t>
            </a:r>
            <a:r>
              <a:rPr lang="en-US" sz="2400" dirty="0" smtClean="0">
                <a:cs typeface="+mj-cs"/>
              </a:rPr>
              <a:t>p</a:t>
            </a:r>
            <a:endParaRPr lang="ar-SA" sz="3200" dirty="0" smtClean="0"/>
          </a:p>
          <a:p>
            <a:r>
              <a:rPr lang="ar-SA" sz="3200" b="1" dirty="0" smtClean="0"/>
              <a:t>كتلة النيوترون</a:t>
            </a:r>
            <a:r>
              <a:rPr lang="en-US" sz="4000" dirty="0" err="1" smtClean="0"/>
              <a:t>m</a:t>
            </a:r>
            <a:r>
              <a:rPr lang="en-US" sz="2400" b="1" dirty="0" err="1" smtClean="0"/>
              <a:t>n</a:t>
            </a:r>
            <a:r>
              <a:rPr lang="en-US" sz="3200" b="1" dirty="0" smtClean="0"/>
              <a:t> </a:t>
            </a:r>
            <a:r>
              <a:rPr lang="ar-SA" sz="3200" b="1" dirty="0" smtClean="0"/>
              <a:t>= </a:t>
            </a:r>
            <a:r>
              <a:rPr lang="en-US" sz="3200" b="1" dirty="0" smtClean="0"/>
              <a:t>1.00866u</a:t>
            </a:r>
            <a:endParaRPr lang="en-US" sz="3200" b="1" dirty="0" smtClean="0">
              <a:cs typeface="+mj-cs"/>
            </a:endParaRPr>
          </a:p>
          <a:p>
            <a:r>
              <a:rPr lang="en-US" sz="3200" b="1" dirty="0" smtClean="0"/>
              <a:t>2.01594u       </a:t>
            </a:r>
            <a:r>
              <a:rPr lang="ar-SA" sz="3200" b="1" dirty="0" smtClean="0"/>
              <a:t> =</a:t>
            </a:r>
            <a:r>
              <a:rPr lang="en-US" sz="3200" b="1" dirty="0" err="1" smtClean="0"/>
              <a:t>m</a:t>
            </a:r>
            <a:r>
              <a:rPr lang="en-US" sz="2400" b="1" dirty="0" err="1" smtClean="0"/>
              <a:t>n</a:t>
            </a:r>
            <a:r>
              <a:rPr lang="en-US" sz="3200" b="1" dirty="0" err="1" smtClean="0">
                <a:cs typeface="+mj-cs"/>
              </a:rPr>
              <a:t>+m</a:t>
            </a:r>
            <a:r>
              <a:rPr lang="en-US" sz="2400" b="1" dirty="0" err="1" smtClean="0">
                <a:cs typeface="+mj-cs"/>
              </a:rPr>
              <a:t>p</a:t>
            </a:r>
            <a:r>
              <a:rPr lang="en-US" sz="2400" b="1" dirty="0" smtClean="0">
                <a:cs typeface="+mj-cs"/>
              </a:rPr>
              <a:t> </a:t>
            </a:r>
            <a:endParaRPr lang="ar-SA" sz="2400" b="1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فرق الكتل يساوى  </a:t>
            </a:r>
            <a:r>
              <a:rPr lang="en-US" sz="2400" b="1" dirty="0" smtClean="0">
                <a:cs typeface="+mj-cs"/>
              </a:rPr>
              <a:t>3.96*10</a:t>
            </a:r>
            <a:r>
              <a:rPr lang="en-US" sz="2400" b="1" baseline="30000" dirty="0" smtClean="0">
                <a:cs typeface="+mj-cs"/>
              </a:rPr>
              <a:t>-30</a:t>
            </a:r>
            <a:r>
              <a:rPr lang="en-US" sz="2400" b="1" dirty="0" smtClean="0">
                <a:cs typeface="+mj-cs"/>
              </a:rPr>
              <a:t>kg</a:t>
            </a:r>
            <a:endParaRPr lang="ar-SA" sz="2400" b="1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طاقة الربط =</a:t>
            </a:r>
            <a:r>
              <a:rPr lang="en-US" sz="2400" b="1" dirty="0" smtClean="0">
                <a:cs typeface="+mj-cs"/>
              </a:rPr>
              <a:t>mc</a:t>
            </a:r>
            <a:r>
              <a:rPr lang="en-US" sz="2000" b="1" baseline="30000" dirty="0" smtClean="0">
                <a:cs typeface="+mj-cs"/>
              </a:rPr>
              <a:t>2</a:t>
            </a:r>
            <a:r>
              <a:rPr lang="ar-SA" sz="2000" b="1" baseline="30000" dirty="0" smtClean="0">
                <a:cs typeface="+mj-cs"/>
              </a:rPr>
              <a:t> </a:t>
            </a:r>
            <a:r>
              <a:rPr lang="ar-SA" sz="2000" b="1" dirty="0" smtClean="0">
                <a:cs typeface="+mj-cs"/>
              </a:rPr>
              <a:t>=</a:t>
            </a:r>
            <a:r>
              <a:rPr lang="ar-SA" sz="2400" b="1" dirty="0" smtClean="0">
                <a:cs typeface="+mj-cs"/>
              </a:rPr>
              <a:t> </a:t>
            </a:r>
            <a:r>
              <a:rPr lang="en-US" sz="2400" b="1" dirty="0" smtClean="0">
                <a:cs typeface="+mj-cs"/>
              </a:rPr>
              <a:t>2.23Mev</a:t>
            </a:r>
            <a:r>
              <a:rPr lang="ar-SA" sz="2400" b="1" dirty="0" smtClean="0">
                <a:cs typeface="+mj-cs"/>
              </a:rPr>
              <a:t>  </a:t>
            </a:r>
            <a:endParaRPr lang="ar-SA" sz="3200" b="1" dirty="0" smtClean="0">
              <a:cs typeface="+mj-cs"/>
            </a:endParaRPr>
          </a:p>
        </p:txBody>
      </p:sp>
      <p:sp>
        <p:nvSpPr>
          <p:cNvPr id="11" name="انفجار 1 10"/>
          <p:cNvSpPr/>
          <p:nvPr/>
        </p:nvSpPr>
        <p:spPr>
          <a:xfrm>
            <a:off x="7143736" y="2786058"/>
            <a:ext cx="2000264" cy="85725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cs typeface="+mj-cs"/>
              </a:rPr>
              <a:t>الحل</a:t>
            </a:r>
            <a:endParaRPr lang="ar-SA" sz="36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النظرية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النسبيية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العامة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14488"/>
            <a:ext cx="8286808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النظرية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النسبيية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العامة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8286808" cy="460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50" y="3929063"/>
            <a:ext cx="6400800" cy="17526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endParaRPr lang="ar-SA" sz="6000" dirty="0" smtClean="0">
              <a:solidFill>
                <a:schemeClr val="tx1"/>
              </a:solidFill>
              <a:cs typeface="+mj-cs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SA" sz="6000" smtClean="0">
                <a:solidFill>
                  <a:schemeClr val="tx1"/>
                </a:solidFill>
                <a:cs typeface="+mj-cs"/>
              </a:rPr>
              <a:t>رقم43-44-45-46-47</a:t>
            </a:r>
            <a:endParaRPr lang="ar-SA" sz="6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785786" y="2214554"/>
            <a:ext cx="7772400" cy="147002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واجب منزلي الأسبوع القادم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8864</TotalTime>
  <Words>591</Words>
  <Application>Microsoft Office PowerPoint</Application>
  <PresentationFormat>عرض على الشاشة (3:4)‏</PresentationFormat>
  <Paragraphs>68</Paragraphs>
  <Slides>16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16</vt:i4>
      </vt:variant>
    </vt:vector>
  </HeadingPairs>
  <TitlesOfParts>
    <vt:vector size="18" baseType="lpstr">
      <vt:lpstr>سمة Office</vt:lpstr>
      <vt:lpstr>سمة6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aida</dc:creator>
  <cp:lastModifiedBy>Administrator</cp:lastModifiedBy>
  <cp:revision>62</cp:revision>
  <dcterms:created xsi:type="dcterms:W3CDTF">2011-03-05T17:41:32Z</dcterms:created>
  <dcterms:modified xsi:type="dcterms:W3CDTF">2011-04-23T18:46:40Z</dcterms:modified>
</cp:coreProperties>
</file>