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26"/>
  </p:notesMasterIdLst>
  <p:sldIdLst>
    <p:sldId id="257" r:id="rId3"/>
    <p:sldId id="258" r:id="rId4"/>
    <p:sldId id="349" r:id="rId5"/>
    <p:sldId id="299" r:id="rId6"/>
    <p:sldId id="300" r:id="rId7"/>
    <p:sldId id="351" r:id="rId8"/>
    <p:sldId id="306" r:id="rId9"/>
    <p:sldId id="350" r:id="rId10"/>
    <p:sldId id="333" r:id="rId11"/>
    <p:sldId id="352" r:id="rId12"/>
    <p:sldId id="354" r:id="rId13"/>
    <p:sldId id="353" r:id="rId14"/>
    <p:sldId id="334" r:id="rId15"/>
    <p:sldId id="355" r:id="rId16"/>
    <p:sldId id="356" r:id="rId17"/>
    <p:sldId id="303" r:id="rId18"/>
    <p:sldId id="335" r:id="rId19"/>
    <p:sldId id="357" r:id="rId20"/>
    <p:sldId id="358" r:id="rId21"/>
    <p:sldId id="361" r:id="rId22"/>
    <p:sldId id="359" r:id="rId23"/>
    <p:sldId id="360" r:id="rId24"/>
    <p:sldId id="332"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C242"/>
    <a:srgbClr val="77B38E"/>
    <a:srgbClr val="008000"/>
    <a:srgbClr val="EA0000"/>
    <a:srgbClr val="A62427"/>
    <a:srgbClr val="F7F991"/>
    <a:srgbClr val="E4F09A"/>
    <a:srgbClr val="CCECFF"/>
    <a:srgbClr val="CCFF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97" autoAdjust="0"/>
    <p:restoredTop sz="94640" autoAdjust="0"/>
  </p:normalViewPr>
  <p:slideViewPr>
    <p:cSldViewPr>
      <p:cViewPr>
        <p:scale>
          <a:sx n="66" d="100"/>
          <a:sy n="66" d="100"/>
        </p:scale>
        <p:origin x="-1284" y="-2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9" d="100"/>
          <a:sy n="59" d="100"/>
        </p:scale>
        <p:origin x="-216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3FD86DA-5FC4-420F-8C2A-7E20BC77C4F5}" type="datetimeFigureOut">
              <a:rPr lang="ar-SA" smtClean="0"/>
              <a:pPr/>
              <a:t>07/05/1433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4B5E2CD-0AED-49ED-AFB7-63E9688D2A3E}" type="slidenum">
              <a:rPr lang="ar-SA" smtClean="0"/>
              <a:pPr/>
              <a:t>‹#›</a:t>
            </a:fld>
            <a:endParaRPr lang="ar-SA"/>
          </a:p>
        </p:txBody>
      </p:sp>
    </p:spTree>
    <p:extLst>
      <p:ext uri="{BB962C8B-B14F-4D97-AF65-F5344CB8AC3E}">
        <p14:creationId xmlns:p14="http://schemas.microsoft.com/office/powerpoint/2010/main" val="22605953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4B5E2CD-0AED-49ED-AFB7-63E9688D2A3E}"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F4B5E2CD-0AED-49ED-AFB7-63E9688D2A3E}" type="slidenum">
              <a:rPr lang="ar-SA" smtClean="0"/>
              <a:pPr/>
              <a:t>7</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F4B5E2CD-0AED-49ED-AFB7-63E9688D2A3E}" type="slidenum">
              <a:rPr lang="ar-SA" smtClean="0"/>
              <a:pPr/>
              <a:t>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CE847FF-1369-4682-93CF-80688BD3AA9C}"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grpSp>
        <p:nvGrpSpPr>
          <p:cNvPr id="4" name="مجموعة 11"/>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b="1">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grpSp>
        <p:nvGrpSpPr>
          <p:cNvPr id="4" name="مجموعة 6"/>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a:xfrm>
            <a:off x="1643042" y="274638"/>
            <a:ext cx="7215238" cy="1143000"/>
          </a:xfrm>
          <a:solidFill>
            <a:srgbClr val="FB7D54"/>
          </a:solidFill>
        </p:spPr>
        <p:txBody>
          <a:bodyPr/>
          <a:lstStyle>
            <a:lvl1pPr rtl="0">
              <a:defRPr/>
            </a:lvl1pPr>
          </a:lstStyle>
          <a:p>
            <a:r>
              <a:rPr lang="ar-SA" dirty="0" smtClean="0"/>
              <a:t>انقر لتحرير نمط العنوان الرئيسي</a:t>
            </a:r>
            <a:endParaRPr lang="ar-SA" dirty="0"/>
          </a:p>
        </p:txBody>
      </p:sp>
      <p:sp>
        <p:nvSpPr>
          <p:cNvPr id="3" name="عنصر نائب للمحتوى 2"/>
          <p:cNvSpPr>
            <a:spLocks noGrp="1"/>
          </p:cNvSpPr>
          <p:nvPr>
            <p:ph idx="1"/>
          </p:nvPr>
        </p:nvSpPr>
        <p:spPr>
          <a:ln w="28575">
            <a:solidFill>
              <a:srgbClr val="03A4CC"/>
            </a:solidFill>
          </a:ln>
        </p:spPr>
        <p:style>
          <a:lnRef idx="2">
            <a:schemeClr val="accent1"/>
          </a:lnRef>
          <a:fillRef idx="1">
            <a:schemeClr val="lt1"/>
          </a:fillRef>
          <a:effectRef idx="0">
            <a:schemeClr val="accent1"/>
          </a:effectRef>
          <a:fontRef idx="none"/>
        </p:style>
        <p:txBody>
          <a:bodyPr/>
          <a:lstStyle>
            <a:lvl1pPr algn="l" rtl="0">
              <a:defRPr>
                <a:solidFill>
                  <a:schemeClr val="tx2">
                    <a:lumMod val="75000"/>
                  </a:schemeClr>
                </a:solidFill>
              </a:defRPr>
            </a:lvl1pPr>
            <a:lvl2pPr algn="l" rtl="0">
              <a:defRPr>
                <a:solidFill>
                  <a:schemeClr val="tx2">
                    <a:lumMod val="75000"/>
                  </a:schemeClr>
                </a:solidFill>
              </a:defRPr>
            </a:lvl2pPr>
            <a:lvl3pPr algn="l" rtl="0">
              <a:defRPr>
                <a:solidFill>
                  <a:schemeClr val="tx2">
                    <a:lumMod val="75000"/>
                  </a:schemeClr>
                </a:solidFill>
              </a:defRPr>
            </a:lvl3pPr>
            <a:lvl4pPr algn="l" rtl="0">
              <a:defRPr>
                <a:solidFill>
                  <a:schemeClr val="tx2">
                    <a:lumMod val="75000"/>
                  </a:schemeClr>
                </a:solidFill>
              </a:defRPr>
            </a:lvl4pPr>
            <a:lvl5pPr algn="l" rtl="0">
              <a:defRPr>
                <a:solidFill>
                  <a:schemeClr val="tx2">
                    <a:lumMod val="75000"/>
                  </a:schemeClr>
                </a:solidFill>
              </a:defRPr>
            </a:lvl5p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grpSp>
        <p:nvGrpSpPr>
          <p:cNvPr id="4" name="مجموعة 11"/>
          <p:cNvGrpSpPr>
            <a:grpSpLocks/>
          </p:cNvGrpSpPr>
          <p:nvPr userDrawn="1"/>
        </p:nvGrpSpPr>
        <p:grpSpPr bwMode="auto">
          <a:xfrm>
            <a:off x="1928813" y="6357938"/>
            <a:ext cx="7215187" cy="500062"/>
            <a:chOff x="1928794" y="3714752"/>
            <a:chExt cx="7215206" cy="500042"/>
          </a:xfrm>
        </p:grpSpPr>
        <p:sp>
          <p:nvSpPr>
            <p:cNvPr id="5" name="مستطيل 4"/>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مربع نص 5"/>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grpSp>
        <p:nvGrpSpPr>
          <p:cNvPr id="5" name="مجموعة 11"/>
          <p:cNvGrpSpPr>
            <a:grpSpLocks/>
          </p:cNvGrpSpPr>
          <p:nvPr userDrawn="1"/>
        </p:nvGrpSpPr>
        <p:grpSpPr bwMode="auto">
          <a:xfrm>
            <a:off x="1928813" y="6357938"/>
            <a:ext cx="7215187" cy="500062"/>
            <a:chOff x="1928794" y="3714752"/>
            <a:chExt cx="7215206" cy="500042"/>
          </a:xfrm>
        </p:grpSpPr>
        <p:sp>
          <p:nvSpPr>
            <p:cNvPr id="6" name="مستطيل 5"/>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مربع نص 6"/>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grpSp>
        <p:nvGrpSpPr>
          <p:cNvPr id="7" name="مجموعة 11"/>
          <p:cNvGrpSpPr>
            <a:grpSpLocks/>
          </p:cNvGrpSpPr>
          <p:nvPr userDrawn="1"/>
        </p:nvGrpSpPr>
        <p:grpSpPr bwMode="auto">
          <a:xfrm>
            <a:off x="1928813" y="6357938"/>
            <a:ext cx="7215187" cy="500062"/>
            <a:chOff x="1928794" y="3714752"/>
            <a:chExt cx="7215206" cy="500042"/>
          </a:xfrm>
        </p:grpSpPr>
        <p:sp>
          <p:nvSpPr>
            <p:cNvPr id="8" name="مستطيل 7"/>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مربع نص 8"/>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grpSp>
        <p:nvGrpSpPr>
          <p:cNvPr id="3" name="مجموعة 11"/>
          <p:cNvGrpSpPr>
            <a:grpSpLocks/>
          </p:cNvGrpSpPr>
          <p:nvPr userDrawn="1"/>
        </p:nvGrpSpPr>
        <p:grpSpPr bwMode="auto">
          <a:xfrm>
            <a:off x="1928813" y="6357938"/>
            <a:ext cx="7215187" cy="500062"/>
            <a:chOff x="1928794" y="3714752"/>
            <a:chExt cx="7215206" cy="500042"/>
          </a:xfrm>
        </p:grpSpPr>
        <p:sp>
          <p:nvSpPr>
            <p:cNvPr id="4" name="مستطيل 3"/>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مربع نص 4"/>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
        <p:nvSpPr>
          <p:cNvPr id="2" name="عنوان 1"/>
          <p:cNvSpPr>
            <a:spLocks noGrp="1"/>
          </p:cNvSpPr>
          <p:nvPr>
            <p:ph type="title"/>
          </p:nvPr>
        </p:nvSpPr>
        <p:spPr/>
        <p:txBody>
          <a:bodyPr/>
          <a:lstStyle/>
          <a:p>
            <a:r>
              <a:rPr lang="ar-SA" smtClean="0"/>
              <a:t>انقر لتحرير نمط العنوان الرئيسي</a:t>
            </a:r>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grpSp>
        <p:nvGrpSpPr>
          <p:cNvPr id="2" name="مجموعة 11"/>
          <p:cNvGrpSpPr>
            <a:grpSpLocks/>
          </p:cNvGrpSpPr>
          <p:nvPr userDrawn="1"/>
        </p:nvGrpSpPr>
        <p:grpSpPr bwMode="auto">
          <a:xfrm>
            <a:off x="1928813" y="6357938"/>
            <a:ext cx="7215187" cy="500062"/>
            <a:chOff x="1928794" y="3714752"/>
            <a:chExt cx="7215206" cy="500042"/>
          </a:xfrm>
        </p:grpSpPr>
        <p:sp>
          <p:nvSpPr>
            <p:cNvPr id="3" name="مستطيل 2"/>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مربع نص 3"/>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emf"/><Relationship Id="rId4" Type="http://schemas.openxmlformats.org/officeDocument/2006/relationships/slideLayout" Target="../slideLayouts/slideLayout15.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E8DC022-90FF-4215-BA11-9B21F2C2F82B}" type="datetimeFigureOut">
              <a:rPr lang="ar-SA" smtClean="0"/>
              <a:pPr/>
              <a:t>07/05/1433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CE847FF-1369-4682-93CF-80688BD3AA9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1785938" y="274638"/>
            <a:ext cx="7072312" cy="1143000"/>
          </a:xfrm>
          <a:prstGeom prst="rect">
            <a:avLst/>
          </a:prstGeom>
          <a:solidFill>
            <a:srgbClr val="FB7D54"/>
          </a:solidFill>
        </p:spPr>
        <p:style>
          <a:lnRef idx="0">
            <a:schemeClr val="accent3"/>
          </a:lnRef>
          <a:fillRef idx="3">
            <a:schemeClr val="accent3"/>
          </a:fillRef>
          <a:effectRef idx="3">
            <a:schemeClr val="accent3"/>
          </a:effectRef>
          <a:fontRef idx="none"/>
        </p:style>
        <p:txBody>
          <a:bodyPr vert="horz" wrap="square" lIns="91440" tIns="45720" rIns="91440" bIns="45720" numCol="1" anchor="ctr" anchorCtr="0" compatLnSpc="1">
            <a:prstTxWarp prst="textNoShape">
              <a:avLst/>
            </a:prstTxWarp>
            <a:normAutofit/>
          </a:bodyPr>
          <a:lstStyle/>
          <a:p>
            <a:pPr lvl="0"/>
            <a:r>
              <a:rPr lang="ar-SA" smtClean="0"/>
              <a:t>انقر لتحرير نمط العنوان الرئيسي</a:t>
            </a:r>
          </a:p>
        </p:txBody>
      </p:sp>
      <p:sp>
        <p:nvSpPr>
          <p:cNvPr id="3" name="عنصر نائب للنص 2"/>
          <p:cNvSpPr>
            <a:spLocks noGrp="1"/>
          </p:cNvSpPr>
          <p:nvPr>
            <p:ph type="body" idx="1"/>
          </p:nvPr>
        </p:nvSpPr>
        <p:spPr>
          <a:xfrm>
            <a:off x="357188" y="1600200"/>
            <a:ext cx="8501062" cy="4525963"/>
          </a:xfrm>
          <a:prstGeom prst="rect">
            <a:avLst/>
          </a:prstGeom>
          <a:ln w="38100"/>
        </p:spPr>
        <p:style>
          <a:lnRef idx="2">
            <a:schemeClr val="accent5"/>
          </a:lnRef>
          <a:fillRef idx="1">
            <a:schemeClr val="lt1"/>
          </a:fillRef>
          <a:effectRef idx="0">
            <a:schemeClr val="accent5"/>
          </a:effectRef>
          <a:fontRef idx="none"/>
        </p:style>
        <p:txBody>
          <a:bodyPr vert="horz" wrap="square" lIns="91440" tIns="45720" rIns="91440" bIns="45720" numCol="1" anchor="t" anchorCtr="0" compatLnSpc="1">
            <a:prstTxWarp prst="textNoShape">
              <a:avLst/>
            </a:prstTxWarp>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fld id="{E30E3CC0-A6FA-4A41-9535-6DC45E87D52C}" type="slidenum">
              <a:rPr lang="ar-SA"/>
              <a:pPr>
                <a:defRPr/>
              </a:pPr>
              <a:t>‹#›</a:t>
            </a:fld>
            <a:endParaRPr lang="ar-SA"/>
          </a:p>
        </p:txBody>
      </p:sp>
      <p:sp>
        <p:nvSpPr>
          <p:cNvPr id="7" name="عنصر نائب للتاريخ 3"/>
          <p:cNvSpPr txBox="1">
            <a:spLocks/>
          </p:cNvSpPr>
          <p:nvPr/>
        </p:nvSpPr>
        <p:spPr>
          <a:xfrm>
            <a:off x="0" y="6356350"/>
            <a:ext cx="9144000" cy="501650"/>
          </a:xfrm>
          <a:prstGeom prst="rect">
            <a:avLst/>
          </a:prstGeom>
        </p:spPr>
        <p:style>
          <a:lnRef idx="0">
            <a:schemeClr val="accent5"/>
          </a:lnRef>
          <a:fillRef idx="3">
            <a:schemeClr val="accent5"/>
          </a:fillRef>
          <a:effectRef idx="3">
            <a:schemeClr val="accent5"/>
          </a:effectRef>
          <a:fontRef idx="none"/>
        </p:style>
        <p:txBody>
          <a:bodyPr/>
          <a:lstStyle>
            <a:lvl1pPr>
              <a:defRPr sz="1400" b="1">
                <a:solidFill>
                  <a:schemeClr val="tx2">
                    <a:lumMod val="50000"/>
                  </a:schemeClr>
                </a:solidFill>
              </a:defRPr>
            </a:lvl1pPr>
          </a:lstStyle>
          <a:p>
            <a:pPr fontAlgn="auto">
              <a:spcBef>
                <a:spcPts val="0"/>
              </a:spcBef>
              <a:spcAft>
                <a:spcPts val="0"/>
              </a:spcAft>
              <a:defRPr/>
            </a:pPr>
            <a:r>
              <a:rPr lang="ar-SA" dirty="0" smtClean="0">
                <a:latin typeface="+mn-lt"/>
                <a:cs typeface="+mn-cs"/>
              </a:rPr>
              <a:t>قسم الفيزياء- فيزياء عامة 2 -كلية التربية بالجبيل - جامعة الدمام     د .عايدة الصغير</a:t>
            </a:r>
            <a:endParaRPr lang="ar-SA" dirty="0">
              <a:latin typeface="+mn-lt"/>
              <a:cs typeface="+mn-cs"/>
            </a:endParaRPr>
          </a:p>
        </p:txBody>
      </p:sp>
      <p:pic>
        <p:nvPicPr>
          <p:cNvPr id="10" name="صورة 9" descr="224646.jpg"/>
          <p:cNvPicPr>
            <a:picLocks noChangeAspect="1"/>
          </p:cNvPicPr>
          <p:nvPr/>
        </p:nvPicPr>
        <p:blipFill>
          <a:blip r:embed="rId9"/>
          <a:stretch>
            <a:fillRect/>
          </a:stretch>
        </p:blipFill>
        <p:spPr>
          <a:xfrm>
            <a:off x="0" y="6357938"/>
            <a:ext cx="1905000" cy="500062"/>
          </a:xfrm>
          <a:prstGeom prst="rect">
            <a:avLst/>
          </a:prstGeom>
          <a:ln w="31750" cmpd="thinThick">
            <a:solidFill>
              <a:schemeClr val="bg1">
                <a:lumMod val="50000"/>
              </a:schemeClr>
            </a:solidFill>
          </a:ln>
        </p:spPr>
      </p:pic>
      <p:pic>
        <p:nvPicPr>
          <p:cNvPr id="3081" name="Picture 5"/>
          <p:cNvPicPr>
            <a:picLocks noChangeAspect="1" noChangeArrowheads="1"/>
          </p:cNvPicPr>
          <p:nvPr/>
        </p:nvPicPr>
        <p:blipFill>
          <a:blip r:embed="rId10"/>
          <a:srcRect/>
          <a:stretch>
            <a:fillRect/>
          </a:stretch>
        </p:blipFill>
        <p:spPr bwMode="auto">
          <a:xfrm>
            <a:off x="214313" y="214313"/>
            <a:ext cx="1428750" cy="1071562"/>
          </a:xfrm>
          <a:prstGeom prst="rect">
            <a:avLst/>
          </a:prstGeom>
          <a:noFill/>
          <a:ln w="9525">
            <a:noFill/>
            <a:miter lim="800000"/>
            <a:headEnd/>
            <a:tailEnd/>
          </a:ln>
        </p:spPr>
      </p:pic>
      <p:grpSp>
        <p:nvGrpSpPr>
          <p:cNvPr id="4" name="مجموعة 7"/>
          <p:cNvGrpSpPr>
            <a:grpSpLocks/>
          </p:cNvGrpSpPr>
          <p:nvPr userDrawn="1"/>
        </p:nvGrpSpPr>
        <p:grpSpPr bwMode="auto">
          <a:xfrm>
            <a:off x="1928813" y="6357938"/>
            <a:ext cx="7215187" cy="500062"/>
            <a:chOff x="1928794" y="3714752"/>
            <a:chExt cx="7215206" cy="500042"/>
          </a:xfrm>
        </p:grpSpPr>
        <p:sp>
          <p:nvSpPr>
            <p:cNvPr id="9" name="مستطيل 8"/>
            <p:cNvSpPr/>
            <p:nvPr userDrawn="1"/>
          </p:nvSpPr>
          <p:spPr>
            <a:xfrm>
              <a:off x="1928794" y="3714752"/>
              <a:ext cx="7215206" cy="500042"/>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defRPr/>
              </a:pPr>
              <a:endParaRPr lang="ar-S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مربع نص 10"/>
            <p:cNvSpPr txBox="1"/>
            <p:nvPr userDrawn="1"/>
          </p:nvSpPr>
          <p:spPr>
            <a:xfrm>
              <a:off x="1928794" y="3786186"/>
              <a:ext cx="7215206" cy="369873"/>
            </a:xfrm>
            <a:prstGeom prst="rect">
              <a:avLst/>
            </a:prstGeom>
            <a:noFill/>
          </p:spPr>
          <p:txBody>
            <a:bodyPr rtlCol="1">
              <a:spAutoFit/>
            </a:bodyPr>
            <a:lstStyle/>
            <a:p>
              <a:pPr>
                <a:defRPr/>
              </a:pPr>
              <a:r>
                <a:rPr lang="ar-SA" b="1" dirty="0">
                  <a:cs typeface="+mj-cs"/>
                </a:rPr>
                <a:t>قسم الفيزياء – فيزياء حديثه – كليه التربية  بالجبيل –جامعه الدمام – د/</a:t>
              </a:r>
              <a:r>
                <a:rPr lang="ar-SA" b="1" dirty="0" err="1">
                  <a:cs typeface="+mj-cs"/>
                </a:rPr>
                <a:t>عايده</a:t>
              </a:r>
              <a:r>
                <a:rPr lang="ar-SA" b="1" dirty="0">
                  <a:cs typeface="+mj-cs"/>
                </a:rPr>
                <a:t> الصغير</a:t>
              </a: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ctr" rtl="1" eaLnBrk="0" fontAlgn="base" hangingPunct="0">
        <a:spcBef>
          <a:spcPct val="0"/>
        </a:spcBef>
        <a:spcAft>
          <a:spcPct val="0"/>
        </a:spcAft>
        <a:defRPr sz="4400" kern="1200">
          <a:solidFill>
            <a:srgbClr val="EBF1DE"/>
          </a:solidFill>
          <a:latin typeface="+mj-lt"/>
          <a:ea typeface="+mj-ea"/>
          <a:cs typeface="Arial" pitchFamily="34" charset="0"/>
        </a:defRPr>
      </a:lvl1pPr>
      <a:lvl2pPr algn="ctr" rtl="1" eaLnBrk="0" fontAlgn="base" hangingPunct="0">
        <a:spcBef>
          <a:spcPct val="0"/>
        </a:spcBef>
        <a:spcAft>
          <a:spcPct val="0"/>
        </a:spcAft>
        <a:defRPr sz="4400">
          <a:solidFill>
            <a:srgbClr val="EBF1DE"/>
          </a:solidFill>
          <a:latin typeface="Calibri" pitchFamily="34" charset="0"/>
          <a:cs typeface="Arial" pitchFamily="34" charset="0"/>
        </a:defRPr>
      </a:lvl2pPr>
      <a:lvl3pPr algn="ctr" rtl="1" eaLnBrk="0" fontAlgn="base" hangingPunct="0">
        <a:spcBef>
          <a:spcPct val="0"/>
        </a:spcBef>
        <a:spcAft>
          <a:spcPct val="0"/>
        </a:spcAft>
        <a:defRPr sz="4400">
          <a:solidFill>
            <a:srgbClr val="EBF1DE"/>
          </a:solidFill>
          <a:latin typeface="Calibri" pitchFamily="34" charset="0"/>
          <a:cs typeface="Arial" pitchFamily="34" charset="0"/>
        </a:defRPr>
      </a:lvl3pPr>
      <a:lvl4pPr algn="ctr" rtl="1" eaLnBrk="0" fontAlgn="base" hangingPunct="0">
        <a:spcBef>
          <a:spcPct val="0"/>
        </a:spcBef>
        <a:spcAft>
          <a:spcPct val="0"/>
        </a:spcAft>
        <a:defRPr sz="4400">
          <a:solidFill>
            <a:srgbClr val="EBF1DE"/>
          </a:solidFill>
          <a:latin typeface="Calibri" pitchFamily="34" charset="0"/>
          <a:cs typeface="Arial" pitchFamily="34" charset="0"/>
        </a:defRPr>
      </a:lvl4pPr>
      <a:lvl5pPr algn="ctr" rtl="1" eaLnBrk="0" fontAlgn="base" hangingPunct="0">
        <a:spcBef>
          <a:spcPct val="0"/>
        </a:spcBef>
        <a:spcAft>
          <a:spcPct val="0"/>
        </a:spcAft>
        <a:defRPr sz="4400">
          <a:solidFill>
            <a:srgbClr val="EBF1DE"/>
          </a:solidFill>
          <a:latin typeface="Calibri" pitchFamily="34" charset="0"/>
          <a:cs typeface="Arial" pitchFamily="34" charset="0"/>
        </a:defRPr>
      </a:lvl5pPr>
      <a:lvl6pPr marL="457200" algn="ctr" rtl="1" eaLnBrk="1" fontAlgn="base" hangingPunct="1">
        <a:spcBef>
          <a:spcPct val="0"/>
        </a:spcBef>
        <a:spcAft>
          <a:spcPct val="0"/>
        </a:spcAft>
        <a:defRPr sz="4400">
          <a:solidFill>
            <a:srgbClr val="EBF1DE"/>
          </a:solidFill>
          <a:latin typeface="Calibri" pitchFamily="34" charset="0"/>
          <a:cs typeface="Arial" pitchFamily="34" charset="0"/>
        </a:defRPr>
      </a:lvl6pPr>
      <a:lvl7pPr marL="914400" algn="ctr" rtl="1" eaLnBrk="1" fontAlgn="base" hangingPunct="1">
        <a:spcBef>
          <a:spcPct val="0"/>
        </a:spcBef>
        <a:spcAft>
          <a:spcPct val="0"/>
        </a:spcAft>
        <a:defRPr sz="4400">
          <a:solidFill>
            <a:srgbClr val="EBF1DE"/>
          </a:solidFill>
          <a:latin typeface="Calibri" pitchFamily="34" charset="0"/>
          <a:cs typeface="Arial" pitchFamily="34" charset="0"/>
        </a:defRPr>
      </a:lvl7pPr>
      <a:lvl8pPr marL="1371600" algn="ctr" rtl="1" eaLnBrk="1" fontAlgn="base" hangingPunct="1">
        <a:spcBef>
          <a:spcPct val="0"/>
        </a:spcBef>
        <a:spcAft>
          <a:spcPct val="0"/>
        </a:spcAft>
        <a:defRPr sz="4400">
          <a:solidFill>
            <a:srgbClr val="EBF1DE"/>
          </a:solidFill>
          <a:latin typeface="Calibri" pitchFamily="34" charset="0"/>
          <a:cs typeface="Arial" pitchFamily="34" charset="0"/>
        </a:defRPr>
      </a:lvl8pPr>
      <a:lvl9pPr marL="1828800" algn="ctr" rtl="1" eaLnBrk="1" fontAlgn="base" hangingPunct="1">
        <a:spcBef>
          <a:spcPct val="0"/>
        </a:spcBef>
        <a:spcAft>
          <a:spcPct val="0"/>
        </a:spcAft>
        <a:defRPr sz="4400">
          <a:solidFill>
            <a:srgbClr val="EBF1DE"/>
          </a:solidFill>
          <a:latin typeface="Calibri" pitchFamily="34" charset="0"/>
          <a:cs typeface="Arial" pitchFamily="34"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428750" y="3929063"/>
            <a:ext cx="6400800" cy="1752600"/>
          </a:xfrm>
          <a:solidFill>
            <a:schemeClr val="accent2">
              <a:lumMod val="40000"/>
              <a:lumOff val="60000"/>
            </a:schemeClr>
          </a:solidFill>
        </p:spPr>
        <p:style>
          <a:lnRef idx="1">
            <a:schemeClr val="accent4"/>
          </a:lnRef>
          <a:fillRef idx="2">
            <a:schemeClr val="accent4"/>
          </a:fillRef>
          <a:effectRef idx="1">
            <a:schemeClr val="accent4"/>
          </a:effectRef>
          <a:fontRef idx="minor">
            <a:schemeClr val="dk1"/>
          </a:fontRef>
        </p:style>
        <p:txBody>
          <a:bodyPr/>
          <a:lstStyle/>
          <a:p>
            <a:pPr eaLnBrk="1" hangingPunct="1">
              <a:buFont typeface="Arial" charset="0"/>
              <a:buNone/>
              <a:defRPr/>
            </a:pPr>
            <a:r>
              <a:rPr lang="ar-SA" sz="6000" dirty="0" smtClean="0">
                <a:solidFill>
                  <a:schemeClr val="tx1"/>
                </a:solidFill>
                <a:cs typeface="+mj-cs"/>
              </a:rPr>
              <a:t>المحاضرة</a:t>
            </a:r>
            <a:r>
              <a:rPr lang="ar-SA" sz="6000" dirty="0" smtClean="0">
                <a:cs typeface="+mj-cs"/>
              </a:rPr>
              <a:t> </a:t>
            </a:r>
            <a:r>
              <a:rPr lang="ar-SA" sz="6000" dirty="0" smtClean="0">
                <a:solidFill>
                  <a:schemeClr val="tx1"/>
                </a:solidFill>
                <a:cs typeface="+mj-cs"/>
              </a:rPr>
              <a:t>السادسة</a:t>
            </a:r>
          </a:p>
          <a:p>
            <a:pPr eaLnBrk="1" hangingPunct="1">
              <a:buFont typeface="Arial" charset="0"/>
              <a:buNone/>
              <a:defRPr/>
            </a:pPr>
            <a:endParaRPr lang="ar-SA" sz="6000" dirty="0">
              <a:solidFill>
                <a:schemeClr val="tx1"/>
              </a:solidFill>
              <a:cs typeface="+mj-cs"/>
            </a:endParaRPr>
          </a:p>
        </p:txBody>
      </p:sp>
      <p:sp>
        <p:nvSpPr>
          <p:cNvPr id="4" name="عنوان 1"/>
          <p:cNvSpPr txBox="1">
            <a:spLocks/>
          </p:cNvSpPr>
          <p:nvPr/>
        </p:nvSpPr>
        <p:spPr>
          <a:xfrm>
            <a:off x="785786" y="2214554"/>
            <a:ext cx="77724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a:bodyPr>
          <a:lstStyle/>
          <a:p>
            <a:pPr algn="ctr">
              <a:defRPr/>
            </a:pPr>
            <a:r>
              <a:rPr lang="ar-SA" sz="7200" b="1" dirty="0" smtClean="0">
                <a:latin typeface="+mj-lt"/>
                <a:ea typeface="+mj-ea"/>
                <a:cs typeface="+mj-cs"/>
              </a:rPr>
              <a:t>النظرية النسبية الخاصة</a:t>
            </a:r>
            <a:endParaRPr lang="ar-SA" sz="7200" b="1" dirty="0">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4"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92500" lnSpcReduction="20000"/>
          </a:bodyPr>
          <a:lstStyle/>
          <a:p>
            <a:r>
              <a:rPr lang="ar-EG" sz="4200" b="1" dirty="0" smtClean="0">
                <a:ea typeface="Times New Roman"/>
                <a:cs typeface="Simplified Arabic"/>
              </a:rPr>
              <a:t>. كمية الحركة وطاقة الحركة لجسيم </a:t>
            </a:r>
            <a:r>
              <a:rPr lang="ar-EG" sz="4200" b="1" dirty="0" err="1" smtClean="0">
                <a:ea typeface="Times New Roman"/>
                <a:cs typeface="Simplified Arabic"/>
              </a:rPr>
              <a:t>نسبوى</a:t>
            </a:r>
            <a:r>
              <a:rPr lang="en-US" sz="3600" b="1" dirty="0" smtClean="0"/>
              <a:t>                                                                                                                                </a:t>
            </a:r>
            <a:endParaRPr lang="ar-SA" sz="7200" b="1" dirty="0">
              <a:latin typeface="+mj-lt"/>
              <a:ea typeface="+mj-ea"/>
              <a:cs typeface="+mj-cs"/>
            </a:endParaRPr>
          </a:p>
        </p:txBody>
      </p:sp>
      <p:sp>
        <p:nvSpPr>
          <p:cNvPr id="6" name="مربع نص 5"/>
          <p:cNvSpPr txBox="1"/>
          <p:nvPr/>
        </p:nvSpPr>
        <p:spPr>
          <a:xfrm>
            <a:off x="500034" y="2143116"/>
            <a:ext cx="8072494"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pPr marL="742950" indent="-742950">
              <a:buAutoNum type="arabicPlain"/>
            </a:pPr>
            <a:r>
              <a:rPr lang="ar-SA" sz="2800" b="1" dirty="0" smtClean="0">
                <a:cs typeface="+mj-cs"/>
              </a:rPr>
              <a:t>- </a:t>
            </a:r>
            <a:r>
              <a:rPr lang="ar-SA" sz="2800" b="1" dirty="0" smtClean="0"/>
              <a:t>ما یحتویه الجسم من مادة (أي مقدار ما یحتویه الجسم من جسیمات ذریة مثل البروتونات والالكترونات والنیوترونات)</a:t>
            </a:r>
            <a:r>
              <a:rPr lang="en-US" sz="2800" b="1" dirty="0" smtClean="0">
                <a:cs typeface="+mj-cs"/>
              </a:rPr>
              <a:t> </a:t>
            </a:r>
          </a:p>
          <a:p>
            <a:pPr marL="742950" indent="-742950">
              <a:buFontTx/>
              <a:buAutoNum type="arabicPlain"/>
            </a:pPr>
            <a:r>
              <a:rPr lang="en-US" sz="2800" b="1" dirty="0" smtClean="0">
                <a:cs typeface="+mj-cs"/>
              </a:rPr>
              <a:t>-</a:t>
            </a:r>
            <a:r>
              <a:rPr lang="ar-SA" sz="2800" b="1" dirty="0" smtClean="0">
                <a:cs typeface="+mj-cs"/>
              </a:rPr>
              <a:t> وإذا ما قمنا بضرب</a:t>
            </a:r>
          </a:p>
          <a:p>
            <a:r>
              <a:rPr lang="ar-SA" sz="2800" b="1" dirty="0" smtClean="0">
                <a:cs typeface="+mj-cs"/>
              </a:rPr>
              <a:t>      الكتلة في عجلة الجاذبیة الأرضیة نحصل على </a:t>
            </a:r>
          </a:p>
          <a:p>
            <a:r>
              <a:rPr lang="ar-SA" sz="2800" b="1" dirty="0" smtClean="0">
                <a:cs typeface="+mj-cs"/>
              </a:rPr>
              <a:t>        كمیة فیزیائیة </a:t>
            </a:r>
            <a:r>
              <a:rPr lang="en-US" sz="2800" b="1" dirty="0" smtClean="0">
                <a:cs typeface="+mj-cs"/>
              </a:rPr>
              <a:t>weight </a:t>
            </a:r>
            <a:r>
              <a:rPr lang="ar-SA" sz="2800" b="1" dirty="0" smtClean="0">
                <a:cs typeface="+mj-cs"/>
              </a:rPr>
              <a:t>تعرف بالوزن.</a:t>
            </a:r>
          </a:p>
          <a:p>
            <a:r>
              <a:rPr lang="ar-SA" sz="2800" b="1" dirty="0" smtClean="0">
                <a:solidFill>
                  <a:schemeClr val="tx1"/>
                </a:solidFill>
                <a:latin typeface="TimesNewRoman"/>
                <a:cs typeface="+mj-cs"/>
              </a:rPr>
              <a:t> </a:t>
            </a:r>
            <a:r>
              <a:rPr lang="en-US" sz="2800" b="1" dirty="0" smtClean="0">
                <a:solidFill>
                  <a:schemeClr val="tx1"/>
                </a:solidFill>
                <a:latin typeface="TimesNewRoman"/>
                <a:cs typeface="+mj-cs"/>
              </a:rPr>
              <a:t>3</a:t>
            </a:r>
            <a:r>
              <a:rPr lang="ar-SA" sz="2800" b="1" dirty="0" smtClean="0">
                <a:solidFill>
                  <a:schemeClr val="tx1"/>
                </a:solidFill>
                <a:latin typeface="TimesNewRoman"/>
                <a:cs typeface="+mj-cs"/>
              </a:rPr>
              <a:t>   - الوزن ھو مقدار تأثير الجاذبية على الكتلة</a:t>
            </a:r>
            <a:r>
              <a:rPr lang="ar-SA" sz="2800" b="1" dirty="0" smtClean="0"/>
              <a:t> </a:t>
            </a:r>
          </a:p>
          <a:p>
            <a:r>
              <a:rPr lang="en-US" sz="2800" b="1" dirty="0" smtClean="0"/>
              <a:t>4</a:t>
            </a:r>
            <a:r>
              <a:rPr lang="ar-SA" sz="2800" b="1" dirty="0" smtClean="0"/>
              <a:t>    - أما التعریف الثاني للكتلة ھو مقدار القوة اللازمة لجعل الجسم یتسارع. </a:t>
            </a:r>
            <a:endParaRPr lang="ar-SA" sz="2800" b="1" dirty="0" smtClean="0">
              <a:solidFill>
                <a:schemeClr val="tx1"/>
              </a:solidFill>
              <a:latin typeface="TimesNewRoman"/>
              <a:cs typeface="+mj-cs"/>
            </a:endParaRPr>
          </a:p>
          <a:p>
            <a:endParaRPr lang="ar-SA" sz="2800" b="1" dirty="0" smtClean="0">
              <a:solidFill>
                <a:schemeClr val="tx1"/>
              </a:solidFill>
              <a:cs typeface="+mj-cs"/>
            </a:endParaRPr>
          </a:p>
        </p:txBody>
      </p:sp>
      <p:sp>
        <p:nvSpPr>
          <p:cNvPr id="8" name="وسيلة شرح بيضاوية 7"/>
          <p:cNvSpPr/>
          <p:nvPr/>
        </p:nvSpPr>
        <p:spPr>
          <a:xfrm rot="630279">
            <a:off x="4584470" y="923047"/>
            <a:ext cx="3974904" cy="1285884"/>
          </a:xfrm>
          <a:prstGeom prst="wedgeEllipseCallout">
            <a:avLst/>
          </a:prstGeom>
        </p:spPr>
        <p:style>
          <a:lnRef idx="2">
            <a:schemeClr val="accent1">
              <a:shade val="50000"/>
            </a:schemeClr>
          </a:lnRef>
          <a:fillRef idx="1001">
            <a:schemeClr val="dk2"/>
          </a:fillRef>
          <a:effectRef idx="0">
            <a:schemeClr val="accent1"/>
          </a:effectRef>
          <a:fontRef idx="minor">
            <a:schemeClr val="lt1"/>
          </a:fontRef>
        </p:style>
        <p:txBody>
          <a:bodyPr rtlCol="1" anchor="ctr"/>
          <a:lstStyle/>
          <a:p>
            <a:pPr algn="ctr"/>
            <a:r>
              <a:rPr lang="ar-SA" sz="4400" b="1" dirty="0" smtClean="0">
                <a:cs typeface="+mj-cs"/>
              </a:rPr>
              <a:t>تعريف الكتلة الكلاسيكية</a:t>
            </a:r>
            <a:endParaRPr lang="ar-SA" sz="4400" b="1" dirty="0">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4"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92500" lnSpcReduction="20000"/>
          </a:bodyPr>
          <a:lstStyle/>
          <a:p>
            <a:r>
              <a:rPr lang="ar-EG" sz="4200" b="1" dirty="0" smtClean="0">
                <a:ea typeface="Times New Roman"/>
                <a:cs typeface="Simplified Arabic"/>
              </a:rPr>
              <a:t>. كمية الحركة وطاقة الحركة لجسيم </a:t>
            </a:r>
            <a:r>
              <a:rPr lang="ar-EG" sz="4200" b="1" dirty="0" err="1" smtClean="0">
                <a:ea typeface="Times New Roman"/>
                <a:cs typeface="Simplified Arabic"/>
              </a:rPr>
              <a:t>نسبوى</a:t>
            </a:r>
            <a:r>
              <a:rPr lang="en-US" sz="3600" b="1" dirty="0" smtClean="0"/>
              <a:t>                                                                                                                                </a:t>
            </a:r>
            <a:endParaRPr lang="ar-SA" sz="7200" b="1" dirty="0">
              <a:latin typeface="+mj-lt"/>
              <a:ea typeface="+mj-ea"/>
              <a:cs typeface="+mj-cs"/>
            </a:endParaRPr>
          </a:p>
        </p:txBody>
      </p:sp>
      <p:sp>
        <p:nvSpPr>
          <p:cNvPr id="6" name="مربع نص 5"/>
          <p:cNvSpPr txBox="1"/>
          <p:nvPr/>
        </p:nvSpPr>
        <p:spPr>
          <a:xfrm>
            <a:off x="642910" y="2428868"/>
            <a:ext cx="8072494" cy="3539430"/>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pPr marL="742950" indent="-742950"/>
            <a:r>
              <a:rPr lang="en-US" sz="3200" b="1" dirty="0" smtClean="0">
                <a:cs typeface="+mj-cs"/>
              </a:rPr>
              <a:t>4</a:t>
            </a:r>
            <a:r>
              <a:rPr lang="ar-SA" sz="3200" b="1" dirty="0" smtClean="0">
                <a:cs typeface="+mj-cs"/>
              </a:rPr>
              <a:t>-   أما التعریف الثاني للكتلة ھو مقدار القوة اللازمة لجعل الجسم یتسارع. </a:t>
            </a:r>
          </a:p>
          <a:p>
            <a:r>
              <a:rPr lang="en-US" sz="3200" b="1" dirty="0" smtClean="0">
                <a:cs typeface="+mj-cs"/>
              </a:rPr>
              <a:t>5</a:t>
            </a:r>
            <a:r>
              <a:rPr lang="ar-SA" sz="3200" b="1" dirty="0" smtClean="0">
                <a:cs typeface="+mj-cs"/>
              </a:rPr>
              <a:t>- من </a:t>
            </a:r>
            <a:r>
              <a:rPr lang="ar-SA" sz="3200" b="1" dirty="0" smtClean="0"/>
              <a:t>النظرية النسبية أن الكتلة تعتمد على الحركة</a:t>
            </a:r>
          </a:p>
          <a:p>
            <a:r>
              <a:rPr lang="ar-SA" sz="3200" b="1" dirty="0" smtClean="0"/>
              <a:t>     إي إن كتلة الجسم تزداد كلما زادت سرعته</a:t>
            </a:r>
          </a:p>
          <a:p>
            <a:r>
              <a:rPr lang="en-US" sz="3200" b="1" dirty="0" smtClean="0"/>
              <a:t>6</a:t>
            </a:r>
            <a:r>
              <a:rPr lang="ar-SA" sz="3200" b="1" dirty="0" smtClean="0"/>
              <a:t>- إن الكتلة ھي صورة من صور الطاقة بمعنى</a:t>
            </a:r>
          </a:p>
          <a:p>
            <a:r>
              <a:rPr lang="ar-SA" sz="3200" b="1" dirty="0" smtClean="0"/>
              <a:t>    انه یمكن إن نحول الكتلة إلى طاقة وان تتحول الطاقة إلى     كتلة.</a:t>
            </a:r>
            <a:r>
              <a:rPr lang="ar-SA" sz="3200" b="1" dirty="0" smtClean="0">
                <a:cs typeface="+mj-cs"/>
              </a:rPr>
              <a:t>   </a:t>
            </a:r>
            <a:endParaRPr lang="en-US" sz="3200" b="1" dirty="0" smtClean="0">
              <a:cs typeface="+mj-cs"/>
            </a:endParaRPr>
          </a:p>
        </p:txBody>
      </p:sp>
      <p:sp>
        <p:nvSpPr>
          <p:cNvPr id="8" name="وسيلة شرح بيضاوية 7"/>
          <p:cNvSpPr/>
          <p:nvPr/>
        </p:nvSpPr>
        <p:spPr>
          <a:xfrm rot="630279">
            <a:off x="4727347" y="923047"/>
            <a:ext cx="3974904" cy="1285884"/>
          </a:xfrm>
          <a:prstGeom prst="wedgeEllipseCallout">
            <a:avLst/>
          </a:prstGeom>
        </p:spPr>
        <p:style>
          <a:lnRef idx="2">
            <a:schemeClr val="accent1">
              <a:shade val="50000"/>
            </a:schemeClr>
          </a:lnRef>
          <a:fillRef idx="1001">
            <a:schemeClr val="dk2"/>
          </a:fillRef>
          <a:effectRef idx="0">
            <a:schemeClr val="accent1"/>
          </a:effectRef>
          <a:fontRef idx="minor">
            <a:schemeClr val="lt1"/>
          </a:fontRef>
        </p:style>
        <p:txBody>
          <a:bodyPr rtlCol="1" anchor="ctr"/>
          <a:lstStyle/>
          <a:p>
            <a:pPr algn="ctr"/>
            <a:r>
              <a:rPr lang="ar-SA" sz="4400" b="1" dirty="0" smtClean="0">
                <a:cs typeface="+mj-cs"/>
              </a:rPr>
              <a:t>الكتلة </a:t>
            </a:r>
            <a:r>
              <a:rPr lang="ar-SA" sz="4400" b="1" dirty="0" err="1" smtClean="0">
                <a:cs typeface="+mj-cs"/>
              </a:rPr>
              <a:t>النسبوية</a:t>
            </a:r>
            <a:endParaRPr lang="ar-SA" sz="4400" b="1" dirty="0">
              <a:cs typeface="+mj-cs"/>
            </a:endParaRPr>
          </a:p>
        </p:txBody>
      </p:sp>
      <p:sp>
        <p:nvSpPr>
          <p:cNvPr id="7" name="شكل بيضاوي 6"/>
          <p:cNvSpPr/>
          <p:nvPr/>
        </p:nvSpPr>
        <p:spPr>
          <a:xfrm rot="20945064">
            <a:off x="454271" y="849384"/>
            <a:ext cx="3433989" cy="123305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3600" b="1" dirty="0" smtClean="0">
                <a:cs typeface="+mj-cs"/>
              </a:rPr>
              <a:t>أمر غريب جدا !!!!!!</a:t>
            </a:r>
            <a:endParaRPr lang="ar-SA" sz="3600" b="1" dirty="0">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7" name="مربع نص 6"/>
          <p:cNvSpPr txBox="1"/>
          <p:nvPr/>
        </p:nvSpPr>
        <p:spPr>
          <a:xfrm>
            <a:off x="357158" y="2285992"/>
            <a:ext cx="8358246" cy="4031873"/>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buFont typeface="Arial" pitchFamily="34" charset="0"/>
              <a:buChar char="•"/>
            </a:pPr>
            <a:r>
              <a:rPr lang="ar-SA" sz="3200" b="1" dirty="0" smtClean="0">
                <a:cs typeface="+mj-cs"/>
              </a:rPr>
              <a:t>إذا تصادم جسمان معزولان فإن مجموع كمية الحركة الخطية الكلية يكون محفوظا</a:t>
            </a:r>
          </a:p>
          <a:p>
            <a:pPr>
              <a:buFont typeface="Arial" pitchFamily="34" charset="0"/>
              <a:buChar char="•"/>
            </a:pPr>
            <a:r>
              <a:rPr lang="ar-SA" sz="3200" b="1" dirty="0" smtClean="0">
                <a:cs typeface="+mj-cs"/>
              </a:rPr>
              <a:t>تعريف كمية الحركة الكلاسيكي  </a:t>
            </a:r>
            <a:r>
              <a:rPr lang="en-US" sz="3200" b="1" dirty="0" smtClean="0">
                <a:cs typeface="+mj-cs"/>
              </a:rPr>
              <a:t>p = mu</a:t>
            </a:r>
            <a:r>
              <a:rPr lang="ar-SA" sz="3200" b="1" dirty="0" smtClean="0">
                <a:cs typeface="+mj-cs"/>
              </a:rPr>
              <a:t> </a:t>
            </a:r>
            <a:r>
              <a:rPr lang="ar-SA" sz="2400" b="1" dirty="0" smtClean="0">
                <a:cs typeface="+mj-cs"/>
              </a:rPr>
              <a:t>حيث </a:t>
            </a:r>
            <a:r>
              <a:rPr lang="en-US" sz="2400" b="1" dirty="0" smtClean="0">
                <a:cs typeface="+mj-cs"/>
              </a:rPr>
              <a:t>u</a:t>
            </a:r>
            <a:r>
              <a:rPr lang="ar-SA" sz="2400" b="1" dirty="0" smtClean="0">
                <a:cs typeface="+mj-cs"/>
              </a:rPr>
              <a:t> </a:t>
            </a:r>
            <a:r>
              <a:rPr lang="ar-SA" sz="2400" b="1" dirty="0" err="1" smtClean="0">
                <a:cs typeface="+mj-cs"/>
              </a:rPr>
              <a:t>هى</a:t>
            </a:r>
            <a:r>
              <a:rPr lang="ar-SA" sz="2400" b="1" dirty="0" smtClean="0">
                <a:cs typeface="+mj-cs"/>
              </a:rPr>
              <a:t> سرعة الجسم</a:t>
            </a:r>
            <a:endParaRPr lang="ar-SA" sz="3200" b="1" dirty="0" smtClean="0">
              <a:cs typeface="+mj-cs"/>
            </a:endParaRPr>
          </a:p>
          <a:p>
            <a:pPr>
              <a:buFont typeface="Arial" pitchFamily="34" charset="0"/>
              <a:buChar char="•"/>
            </a:pPr>
            <a:r>
              <a:rPr lang="ar-SA" sz="3200" b="1" dirty="0" smtClean="0">
                <a:cs typeface="+mj-cs"/>
              </a:rPr>
              <a:t>من خلال النظرية النسبية يجب أن تحقق كمية الحركة الشرطيين التاليين:-</a:t>
            </a:r>
          </a:p>
          <a:p>
            <a:pPr>
              <a:buFont typeface="Arial" pitchFamily="34" charset="0"/>
              <a:buChar char="•"/>
            </a:pPr>
            <a:r>
              <a:rPr lang="ar-SA" sz="3200" b="1" dirty="0" smtClean="0">
                <a:cs typeface="+mj-cs"/>
              </a:rPr>
              <a:t>كمية الحركة الخطية </a:t>
            </a:r>
            <a:r>
              <a:rPr lang="en-US" sz="3200" b="1" dirty="0" smtClean="0">
                <a:cs typeface="+mj-cs"/>
              </a:rPr>
              <a:t>p</a:t>
            </a:r>
            <a:r>
              <a:rPr lang="ar-SA" sz="3200" b="1" dirty="0" smtClean="0">
                <a:cs typeface="+mj-cs"/>
              </a:rPr>
              <a:t> تبقى كما هي في كل التصادمات.</a:t>
            </a:r>
          </a:p>
          <a:p>
            <a:pPr>
              <a:buFont typeface="Arial" pitchFamily="34" charset="0"/>
              <a:buChar char="•"/>
            </a:pPr>
            <a:r>
              <a:rPr lang="ar-SA" sz="3200" b="1" dirty="0" smtClean="0">
                <a:cs typeface="+mj-cs"/>
              </a:rPr>
              <a:t> قيمة  </a:t>
            </a:r>
            <a:r>
              <a:rPr lang="ar-SA" sz="3200" b="1" dirty="0" err="1" smtClean="0">
                <a:cs typeface="+mj-cs"/>
              </a:rPr>
              <a:t>النسبوية</a:t>
            </a:r>
            <a:r>
              <a:rPr lang="ar-SA" sz="3200" b="1" dirty="0" smtClean="0">
                <a:cs typeface="+mj-cs"/>
              </a:rPr>
              <a:t> </a:t>
            </a:r>
            <a:r>
              <a:rPr lang="ar-SA" sz="3200" b="1" dirty="0" err="1" smtClean="0">
                <a:cs typeface="+mj-cs"/>
              </a:rPr>
              <a:t>تؤؤل</a:t>
            </a:r>
            <a:r>
              <a:rPr lang="ar-SA" sz="3200" b="1" dirty="0" smtClean="0">
                <a:cs typeface="+mj-cs"/>
              </a:rPr>
              <a:t> </a:t>
            </a:r>
            <a:r>
              <a:rPr lang="en-US" sz="3200" b="1" dirty="0" smtClean="0">
                <a:cs typeface="+mj-cs"/>
              </a:rPr>
              <a:t>mu</a:t>
            </a:r>
            <a:r>
              <a:rPr lang="ar-SA" sz="3200" b="1" dirty="0" smtClean="0">
                <a:cs typeface="+mj-cs"/>
              </a:rPr>
              <a:t>إلى القيمة الكلاسيكية عندما تقترب  </a:t>
            </a:r>
            <a:r>
              <a:rPr lang="en-US" sz="3200" b="1" dirty="0" smtClean="0">
                <a:cs typeface="+mj-cs"/>
              </a:rPr>
              <a:t>u</a:t>
            </a:r>
            <a:r>
              <a:rPr lang="ar-SA" sz="3200" b="1" dirty="0" smtClean="0">
                <a:cs typeface="+mj-cs"/>
              </a:rPr>
              <a:t> من الصفر.</a:t>
            </a:r>
          </a:p>
        </p:txBody>
      </p:sp>
      <p:sp>
        <p:nvSpPr>
          <p:cNvPr id="6"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استنتاج معادلة كمية الحركة </a:t>
            </a:r>
            <a:r>
              <a:rPr lang="ar-SA" sz="7200" b="1" dirty="0" err="1" smtClean="0">
                <a:latin typeface="+mj-lt"/>
                <a:ea typeface="+mj-ea"/>
                <a:cs typeface="+mj-cs"/>
              </a:rPr>
              <a:t>النسبوية</a:t>
            </a:r>
            <a:endParaRPr lang="en-US" sz="7200" b="1" dirty="0" smtClean="0">
              <a:latin typeface="+mj-lt"/>
              <a:ea typeface="+mj-ea"/>
              <a:cs typeface="+mj-cs"/>
            </a:endParaRPr>
          </a:p>
        </p:txBody>
      </p:sp>
      <p:sp>
        <p:nvSpPr>
          <p:cNvPr id="9" name="وسيلة شرح على شكل سحابة 8"/>
          <p:cNvSpPr/>
          <p:nvPr/>
        </p:nvSpPr>
        <p:spPr>
          <a:xfrm rot="580943">
            <a:off x="5204188" y="1245058"/>
            <a:ext cx="3865214" cy="1214446"/>
          </a:xfrm>
          <a:prstGeom prst="cloudCallout">
            <a:avLst>
              <a:gd name="adj1" fmla="val -40280"/>
              <a:gd name="adj2" fmla="val 62148"/>
            </a:avLst>
          </a:prstGeom>
        </p:spPr>
        <p:style>
          <a:lnRef idx="3">
            <a:schemeClr val="lt1"/>
          </a:lnRef>
          <a:fillRef idx="1">
            <a:schemeClr val="accent6"/>
          </a:fillRef>
          <a:effectRef idx="1">
            <a:schemeClr val="accent6"/>
          </a:effectRef>
          <a:fontRef idx="minor">
            <a:schemeClr val="lt1"/>
          </a:fontRef>
        </p:style>
        <p:txBody>
          <a:bodyPr rtlCol="1" anchor="ctr"/>
          <a:lstStyle/>
          <a:p>
            <a:pPr algn="ctr"/>
            <a:r>
              <a:rPr lang="ar-SA" sz="2800" b="1" dirty="0" smtClean="0">
                <a:cs typeface="+mj-cs"/>
              </a:rPr>
              <a:t>قانون حفظ كمية الحركة</a:t>
            </a:r>
            <a:endParaRPr lang="ar-SA" sz="2800" b="1" dirty="0">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643050"/>
            <a:ext cx="8501062" cy="4525963"/>
          </a:xfrm>
          <a:solidFill>
            <a:srgbClr val="FFFFCC"/>
          </a:solidFill>
        </p:spPr>
        <p:txBody>
          <a:bodyPr>
            <a:normAutofit fontScale="92500" lnSpcReduction="20000"/>
          </a:bodyPr>
          <a:lstStyle/>
          <a:p>
            <a:pPr algn="r" rtl="1">
              <a:defRPr/>
            </a:pPr>
            <a:endParaRPr lang="ar-SA" sz="3900" b="1" dirty="0" smtClean="0">
              <a:solidFill>
                <a:srgbClr val="05EB3C"/>
              </a:solidFill>
              <a:cs typeface="+mj-cs"/>
            </a:endParaRPr>
          </a:p>
          <a:p>
            <a:pPr algn="r" rtl="1">
              <a:defRPr/>
            </a:pPr>
            <a:r>
              <a:rPr lang="ar-SA" sz="3900" b="1" dirty="0" smtClean="0">
                <a:solidFill>
                  <a:schemeClr val="accent2">
                    <a:lumMod val="75000"/>
                  </a:schemeClr>
                </a:solidFill>
                <a:cs typeface="+mj-cs"/>
              </a:rPr>
              <a:t>والتي تحقق الشروط السابقة</a:t>
            </a:r>
          </a:p>
          <a:p>
            <a:pPr algn="r" rtl="1">
              <a:defRPr/>
            </a:pPr>
            <a:r>
              <a:rPr lang="ar-SA" sz="3900" b="1" dirty="0" smtClean="0">
                <a:solidFill>
                  <a:schemeClr val="accent2">
                    <a:lumMod val="75000"/>
                  </a:schemeClr>
                </a:solidFill>
                <a:cs typeface="+mj-cs"/>
              </a:rPr>
              <a:t>حيث هي سرعة الجسيم </a:t>
            </a:r>
          </a:p>
          <a:p>
            <a:pPr algn="r" rtl="1">
              <a:defRPr/>
            </a:pPr>
            <a:r>
              <a:rPr lang="ar-SA" sz="3900" b="1" dirty="0" smtClean="0">
                <a:solidFill>
                  <a:schemeClr val="accent2">
                    <a:lumMod val="75000"/>
                  </a:schemeClr>
                </a:solidFill>
                <a:cs typeface="+mj-cs"/>
              </a:rPr>
              <a:t>كتلته </a:t>
            </a:r>
          </a:p>
          <a:p>
            <a:pPr algn="r" rtl="1">
              <a:defRPr/>
            </a:pPr>
            <a:r>
              <a:rPr lang="ar-SA" sz="3900" b="1" dirty="0" smtClean="0">
                <a:solidFill>
                  <a:schemeClr val="accent2">
                    <a:lumMod val="75000"/>
                  </a:schemeClr>
                </a:solidFill>
                <a:cs typeface="+mj-cs"/>
              </a:rPr>
              <a:t>عندما تكون </a:t>
            </a:r>
            <a:r>
              <a:rPr lang="en-US" sz="3900" b="1" dirty="0" smtClean="0">
                <a:solidFill>
                  <a:schemeClr val="accent2">
                    <a:lumMod val="75000"/>
                  </a:schemeClr>
                </a:solidFill>
                <a:cs typeface="+mj-cs"/>
              </a:rPr>
              <a:t>u</a:t>
            </a:r>
            <a:r>
              <a:rPr lang="ar-SA" sz="3900" b="1" dirty="0" smtClean="0">
                <a:solidFill>
                  <a:schemeClr val="accent2">
                    <a:lumMod val="75000"/>
                  </a:schemeClr>
                </a:solidFill>
                <a:cs typeface="+mj-cs"/>
              </a:rPr>
              <a:t> أقل كثيرا من </a:t>
            </a:r>
            <a:r>
              <a:rPr lang="en-US" sz="3900" b="1" dirty="0" smtClean="0">
                <a:solidFill>
                  <a:schemeClr val="accent2">
                    <a:lumMod val="75000"/>
                  </a:schemeClr>
                </a:solidFill>
                <a:cs typeface="+mj-cs"/>
              </a:rPr>
              <a:t> c</a:t>
            </a:r>
            <a:r>
              <a:rPr lang="ar-SA" sz="3900" b="1" dirty="0" smtClean="0">
                <a:solidFill>
                  <a:schemeClr val="accent2">
                    <a:lumMod val="75000"/>
                  </a:schemeClr>
                </a:solidFill>
                <a:cs typeface="+mj-cs"/>
              </a:rPr>
              <a:t>فإن    </a:t>
            </a:r>
          </a:p>
          <a:p>
            <a:pPr algn="r" rtl="1">
              <a:buNone/>
              <a:defRPr/>
            </a:pPr>
            <a:r>
              <a:rPr lang="ar-SA" sz="3900" b="1" dirty="0" smtClean="0">
                <a:solidFill>
                  <a:schemeClr val="accent2">
                    <a:lumMod val="75000"/>
                  </a:schemeClr>
                </a:solidFill>
                <a:cs typeface="+mj-cs"/>
              </a:rPr>
              <a:t>    تقترب من الوحدة </a:t>
            </a:r>
            <a:r>
              <a:rPr lang="ar-SA" sz="3900" b="1" dirty="0" err="1" smtClean="0">
                <a:solidFill>
                  <a:schemeClr val="accent2">
                    <a:lumMod val="75000"/>
                  </a:schemeClr>
                </a:solidFill>
                <a:cs typeface="+mj-cs"/>
              </a:rPr>
              <a:t>و</a:t>
            </a:r>
            <a:r>
              <a:rPr lang="ar-SA" sz="3900" b="1" dirty="0" smtClean="0">
                <a:solidFill>
                  <a:schemeClr val="accent2">
                    <a:lumMod val="75000"/>
                  </a:schemeClr>
                </a:solidFill>
                <a:cs typeface="+mj-cs"/>
              </a:rPr>
              <a:t> </a:t>
            </a:r>
            <a:r>
              <a:rPr lang="ar-SA" sz="3900" b="1" dirty="0" err="1" smtClean="0">
                <a:solidFill>
                  <a:schemeClr val="accent2">
                    <a:lumMod val="75000"/>
                  </a:schemeClr>
                </a:solidFill>
                <a:cs typeface="+mj-cs"/>
              </a:rPr>
              <a:t>تؤؤل</a:t>
            </a:r>
            <a:r>
              <a:rPr lang="ar-SA" sz="3900" b="1" dirty="0" smtClean="0">
                <a:solidFill>
                  <a:schemeClr val="accent2">
                    <a:lumMod val="75000"/>
                  </a:schemeClr>
                </a:solidFill>
                <a:cs typeface="+mj-cs"/>
              </a:rPr>
              <a:t>  إلى </a:t>
            </a:r>
          </a:p>
          <a:p>
            <a:pPr algn="r" rtl="1">
              <a:defRPr/>
            </a:pPr>
            <a:r>
              <a:rPr lang="ar-SA" sz="3900" b="1" dirty="0" smtClean="0">
                <a:solidFill>
                  <a:schemeClr val="accent2">
                    <a:lumMod val="75000"/>
                  </a:schemeClr>
                </a:solidFill>
                <a:cs typeface="+mj-cs"/>
              </a:rPr>
              <a:t>المعادلة </a:t>
            </a:r>
            <a:r>
              <a:rPr lang="ar-SA" sz="3900" b="1" dirty="0" err="1" smtClean="0">
                <a:solidFill>
                  <a:schemeClr val="accent2">
                    <a:lumMod val="75000"/>
                  </a:schemeClr>
                </a:solidFill>
                <a:cs typeface="+mj-cs"/>
              </a:rPr>
              <a:t>النسبوية</a:t>
            </a:r>
            <a:r>
              <a:rPr lang="ar-SA" sz="3900" b="1" dirty="0" smtClean="0">
                <a:solidFill>
                  <a:schemeClr val="accent2">
                    <a:lumMod val="75000"/>
                  </a:schemeClr>
                </a:solidFill>
                <a:cs typeface="+mj-cs"/>
              </a:rPr>
              <a:t> ل  </a:t>
            </a:r>
            <a:r>
              <a:rPr lang="en-US" sz="3900" b="1" dirty="0" smtClean="0">
                <a:solidFill>
                  <a:schemeClr val="accent2">
                    <a:lumMod val="75000"/>
                  </a:schemeClr>
                </a:solidFill>
                <a:cs typeface="+mj-cs"/>
              </a:rPr>
              <a:t>p</a:t>
            </a:r>
            <a:r>
              <a:rPr lang="ar-SA" sz="3900" b="1" dirty="0" smtClean="0">
                <a:solidFill>
                  <a:schemeClr val="accent2">
                    <a:lumMod val="75000"/>
                  </a:schemeClr>
                </a:solidFill>
                <a:cs typeface="+mj-cs"/>
              </a:rPr>
              <a:t> </a:t>
            </a:r>
            <a:r>
              <a:rPr lang="ar-SA" sz="3900" b="1" dirty="0" err="1" smtClean="0">
                <a:solidFill>
                  <a:schemeClr val="accent2">
                    <a:lumMod val="75000"/>
                  </a:schemeClr>
                </a:solidFill>
                <a:cs typeface="+mj-cs"/>
              </a:rPr>
              <a:t>تؤؤل</a:t>
            </a:r>
            <a:r>
              <a:rPr lang="ar-SA" sz="3900" b="1" dirty="0" smtClean="0">
                <a:solidFill>
                  <a:schemeClr val="accent2">
                    <a:lumMod val="75000"/>
                  </a:schemeClr>
                </a:solidFill>
                <a:cs typeface="+mj-cs"/>
              </a:rPr>
              <a:t> إلى التعبير الكلاسيكي عندما تكون </a:t>
            </a:r>
            <a:r>
              <a:rPr lang="en-US" sz="3900" b="1" dirty="0" smtClean="0">
                <a:solidFill>
                  <a:schemeClr val="accent2">
                    <a:lumMod val="75000"/>
                  </a:schemeClr>
                </a:solidFill>
                <a:cs typeface="+mj-cs"/>
              </a:rPr>
              <a:t>u&lt;&lt;c</a:t>
            </a:r>
            <a:endParaRPr lang="ar-SA" sz="3900" b="1" dirty="0" smtClean="0">
              <a:solidFill>
                <a:schemeClr val="accent2">
                  <a:lumMod val="75000"/>
                </a:schemeClr>
              </a:solidFill>
              <a:cs typeface="+mj-cs"/>
            </a:endParaRPr>
          </a:p>
        </p:txBody>
      </p:sp>
      <p:pic>
        <p:nvPicPr>
          <p:cNvPr id="1026" name="Picture 2"/>
          <p:cNvPicPr>
            <a:picLocks noChangeAspect="1" noChangeArrowheads="1"/>
          </p:cNvPicPr>
          <p:nvPr/>
        </p:nvPicPr>
        <p:blipFill>
          <a:blip r:embed="rId2"/>
          <a:srcRect/>
          <a:stretch>
            <a:fillRect/>
          </a:stretch>
        </p:blipFill>
        <p:spPr bwMode="auto">
          <a:xfrm>
            <a:off x="357158" y="2071678"/>
            <a:ext cx="3571900" cy="157163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28596" y="3686508"/>
            <a:ext cx="3000396" cy="885499"/>
          </a:xfrm>
          <a:prstGeom prst="rect">
            <a:avLst/>
          </a:prstGeom>
          <a:noFill/>
          <a:ln w="9525">
            <a:noFill/>
            <a:miter lim="800000"/>
            <a:headEnd/>
            <a:tailEnd/>
          </a:ln>
          <a:effectLst/>
        </p:spPr>
      </p:pic>
      <p:sp>
        <p:nvSpPr>
          <p:cNvPr id="10"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استنتاج معادلة كمية الحركة </a:t>
            </a:r>
            <a:r>
              <a:rPr lang="ar-SA" sz="7200" b="1" dirty="0" err="1" smtClean="0">
                <a:latin typeface="+mj-lt"/>
                <a:ea typeface="+mj-ea"/>
                <a:cs typeface="+mj-cs"/>
              </a:rPr>
              <a:t>النسبوية</a:t>
            </a:r>
            <a:endParaRPr lang="en-US" sz="7200" b="1" dirty="0" smtClean="0">
              <a:latin typeface="+mj-lt"/>
              <a:ea typeface="+mj-ea"/>
              <a:cs typeface="+mj-cs"/>
            </a:endParaRPr>
          </a:p>
        </p:txBody>
      </p:sp>
      <p:sp>
        <p:nvSpPr>
          <p:cNvPr id="9" name="وسيلة شرح على شكل سحابة 8"/>
          <p:cNvSpPr/>
          <p:nvPr/>
        </p:nvSpPr>
        <p:spPr>
          <a:xfrm rot="221238">
            <a:off x="5249636" y="1062797"/>
            <a:ext cx="4210290" cy="1214446"/>
          </a:xfrm>
          <a:prstGeom prst="cloudCallout">
            <a:avLst>
              <a:gd name="adj1" fmla="val -34982"/>
              <a:gd name="adj2" fmla="val 2614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cs typeface="+mj-cs"/>
              </a:rPr>
              <a:t>المعادلة </a:t>
            </a:r>
            <a:r>
              <a:rPr lang="ar-SA" sz="3200" b="1" dirty="0" err="1" smtClean="0">
                <a:cs typeface="+mj-cs"/>
              </a:rPr>
              <a:t>النسبوية</a:t>
            </a:r>
            <a:r>
              <a:rPr lang="ar-SA" sz="3200" b="1" dirty="0" smtClean="0">
                <a:cs typeface="+mj-cs"/>
              </a:rPr>
              <a:t> لكمية الحركة</a:t>
            </a:r>
            <a:endParaRPr lang="ar-SA" sz="3200" b="1" dirty="0">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643050"/>
            <a:ext cx="8501062" cy="4525963"/>
          </a:xfrm>
          <a:solidFill>
            <a:srgbClr val="FFFFCC"/>
          </a:solidFill>
        </p:spPr>
        <p:txBody>
          <a:bodyPr>
            <a:normAutofit fontScale="92500" lnSpcReduction="10000"/>
          </a:bodyPr>
          <a:lstStyle/>
          <a:p>
            <a:pPr algn="r" rtl="1">
              <a:buNone/>
              <a:defRPr/>
            </a:pPr>
            <a:r>
              <a:rPr lang="ar-SA" sz="3900" b="1" dirty="0" err="1" smtClean="0">
                <a:solidFill>
                  <a:schemeClr val="tx1"/>
                </a:solidFill>
                <a:cs typeface="+mj-cs"/>
              </a:rPr>
              <a:t>ال</a:t>
            </a:r>
            <a:endParaRPr lang="ar-SA" sz="3900" b="1" dirty="0" smtClean="0">
              <a:solidFill>
                <a:schemeClr val="tx1"/>
              </a:solidFill>
              <a:cs typeface="+mj-cs"/>
            </a:endParaRPr>
          </a:p>
          <a:p>
            <a:pPr algn="r" rtl="1">
              <a:buNone/>
              <a:defRPr/>
            </a:pPr>
            <a:r>
              <a:rPr lang="ar-SA" sz="3900" b="1" dirty="0" smtClean="0">
                <a:solidFill>
                  <a:schemeClr val="tx1"/>
                </a:solidFill>
                <a:cs typeface="+mj-cs"/>
              </a:rPr>
              <a:t>القوة </a:t>
            </a:r>
            <a:r>
              <a:rPr lang="ar-SA" sz="3900" b="1" dirty="0" err="1" smtClean="0">
                <a:solidFill>
                  <a:schemeClr val="tx1"/>
                </a:solidFill>
                <a:cs typeface="+mj-cs"/>
              </a:rPr>
              <a:t>النسبوية</a:t>
            </a:r>
            <a:r>
              <a:rPr lang="ar-SA" sz="3900" b="1" dirty="0" smtClean="0">
                <a:solidFill>
                  <a:schemeClr val="tx1"/>
                </a:solidFill>
                <a:cs typeface="+mj-cs"/>
              </a:rPr>
              <a:t> </a:t>
            </a:r>
            <a:r>
              <a:rPr lang="en-US" sz="3900" b="1" dirty="0" smtClean="0">
                <a:solidFill>
                  <a:schemeClr val="tx1"/>
                </a:solidFill>
                <a:cs typeface="+mj-cs"/>
              </a:rPr>
              <a:t>F</a:t>
            </a:r>
            <a:r>
              <a:rPr lang="ar-SA" sz="3900" b="1" dirty="0" smtClean="0">
                <a:solidFill>
                  <a:schemeClr val="tx1"/>
                </a:solidFill>
                <a:cs typeface="+mj-cs"/>
              </a:rPr>
              <a:t>المؤثرة على جسيم كمية حركته الخطية </a:t>
            </a:r>
            <a:r>
              <a:rPr lang="ar-SA" sz="3900" b="1" dirty="0" err="1" smtClean="0">
                <a:solidFill>
                  <a:schemeClr val="tx1"/>
                </a:solidFill>
                <a:cs typeface="+mj-cs"/>
              </a:rPr>
              <a:t>هى</a:t>
            </a:r>
            <a:r>
              <a:rPr lang="ar-SA" sz="3900" b="1" dirty="0" smtClean="0">
                <a:solidFill>
                  <a:schemeClr val="tx1"/>
                </a:solidFill>
                <a:cs typeface="+mj-cs"/>
              </a:rPr>
              <a:t> </a:t>
            </a:r>
            <a:r>
              <a:rPr lang="en-US" sz="3900" b="1" dirty="0" smtClean="0">
                <a:solidFill>
                  <a:schemeClr val="tx1"/>
                </a:solidFill>
                <a:cs typeface="+mj-cs"/>
              </a:rPr>
              <a:t>p</a:t>
            </a:r>
          </a:p>
          <a:p>
            <a:pPr algn="r" rtl="1">
              <a:buNone/>
              <a:defRPr/>
            </a:pPr>
            <a:endParaRPr lang="en-US" sz="3900" b="1" dirty="0" smtClean="0">
              <a:solidFill>
                <a:schemeClr val="tx1"/>
              </a:solidFill>
              <a:cs typeface="+mj-cs"/>
            </a:endParaRPr>
          </a:p>
          <a:p>
            <a:pPr algn="r" rtl="1">
              <a:buNone/>
              <a:defRPr/>
            </a:pPr>
            <a:r>
              <a:rPr lang="ar-SA" sz="3900" b="1" dirty="0" smtClean="0">
                <a:solidFill>
                  <a:schemeClr val="tx1"/>
                </a:solidFill>
                <a:cs typeface="+mj-cs"/>
              </a:rPr>
              <a:t>هذه الصورة منطقية لأنها تحتفظ بالميكانيكا الكلاسيكية عند السرعات المنخفضة</a:t>
            </a:r>
          </a:p>
          <a:p>
            <a:pPr algn="r" rtl="1">
              <a:buNone/>
              <a:defRPr/>
            </a:pPr>
            <a:r>
              <a:rPr lang="ar-SA" sz="3900" b="1" dirty="0" smtClean="0">
                <a:solidFill>
                  <a:schemeClr val="tx1"/>
                </a:solidFill>
                <a:cs typeface="+mj-cs"/>
              </a:rPr>
              <a:t>يتطلب حفظ كمية الحركة لمنظومة معزولة</a:t>
            </a:r>
            <a:r>
              <a:rPr lang="en-US" sz="3900" b="1" dirty="0" smtClean="0">
                <a:solidFill>
                  <a:schemeClr val="tx1"/>
                </a:solidFill>
                <a:cs typeface="+mj-cs"/>
              </a:rPr>
              <a:t>f =0 </a:t>
            </a:r>
            <a:r>
              <a:rPr lang="ar-SA" sz="3900" b="1" dirty="0" smtClean="0">
                <a:solidFill>
                  <a:schemeClr val="tx1"/>
                </a:solidFill>
                <a:cs typeface="+mj-cs"/>
              </a:rPr>
              <a:t> كلاسيكية أو </a:t>
            </a:r>
            <a:r>
              <a:rPr lang="ar-SA" sz="3900" b="1" dirty="0" err="1" smtClean="0">
                <a:solidFill>
                  <a:schemeClr val="tx1"/>
                </a:solidFill>
                <a:cs typeface="+mj-cs"/>
              </a:rPr>
              <a:t>نسبوية</a:t>
            </a:r>
            <a:endParaRPr lang="en-US" sz="3900" b="1" dirty="0" smtClean="0">
              <a:solidFill>
                <a:srgbClr val="05EB3C"/>
              </a:solidFill>
              <a:cs typeface="+mj-cs"/>
            </a:endParaRPr>
          </a:p>
        </p:txBody>
      </p:sp>
      <p:sp>
        <p:nvSpPr>
          <p:cNvPr id="10"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استنتاج معادلة كمية الحركة </a:t>
            </a:r>
            <a:r>
              <a:rPr lang="ar-SA" sz="7200" b="1" dirty="0" err="1" smtClean="0">
                <a:latin typeface="+mj-lt"/>
                <a:ea typeface="+mj-ea"/>
                <a:cs typeface="+mj-cs"/>
              </a:rPr>
              <a:t>النسبوية</a:t>
            </a:r>
            <a:endParaRPr lang="en-US" sz="7200" b="1" dirty="0" smtClean="0">
              <a:latin typeface="+mj-lt"/>
              <a:ea typeface="+mj-ea"/>
              <a:cs typeface="+mj-cs"/>
            </a:endParaRPr>
          </a:p>
        </p:txBody>
      </p:sp>
      <p:sp>
        <p:nvSpPr>
          <p:cNvPr id="9" name="وسيلة شرح على شكل سحابة 8"/>
          <p:cNvSpPr/>
          <p:nvPr/>
        </p:nvSpPr>
        <p:spPr>
          <a:xfrm rot="221238">
            <a:off x="5249636" y="1062797"/>
            <a:ext cx="4210290" cy="1214446"/>
          </a:xfrm>
          <a:prstGeom prst="cloudCallout">
            <a:avLst>
              <a:gd name="adj1" fmla="val -34982"/>
              <a:gd name="adj2" fmla="val 2614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cs typeface="+mj-cs"/>
              </a:rPr>
              <a:t>القوة </a:t>
            </a:r>
            <a:r>
              <a:rPr lang="ar-SA" sz="3200" b="1" dirty="0" err="1" smtClean="0">
                <a:cs typeface="+mj-cs"/>
              </a:rPr>
              <a:t>النسبوية</a:t>
            </a:r>
            <a:r>
              <a:rPr lang="ar-SA" sz="3200" b="1" dirty="0" smtClean="0">
                <a:cs typeface="+mj-cs"/>
              </a:rPr>
              <a:t> </a:t>
            </a:r>
            <a:endParaRPr lang="ar-SA" sz="3200" b="1" dirty="0">
              <a:cs typeface="+mj-cs"/>
            </a:endParaRPr>
          </a:p>
        </p:txBody>
      </p:sp>
      <p:pic>
        <p:nvPicPr>
          <p:cNvPr id="4098" name="Picture 2"/>
          <p:cNvPicPr>
            <a:picLocks noChangeAspect="1" noChangeArrowheads="1"/>
          </p:cNvPicPr>
          <p:nvPr/>
        </p:nvPicPr>
        <p:blipFill>
          <a:blip r:embed="rId2"/>
          <a:srcRect/>
          <a:stretch>
            <a:fillRect/>
          </a:stretch>
        </p:blipFill>
        <p:spPr bwMode="auto">
          <a:xfrm>
            <a:off x="3428992" y="2928934"/>
            <a:ext cx="2714644" cy="9286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7" name="مربع نص 6"/>
          <p:cNvSpPr txBox="1"/>
          <p:nvPr/>
        </p:nvSpPr>
        <p:spPr>
          <a:xfrm>
            <a:off x="571472" y="1785926"/>
            <a:ext cx="8215370"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ar-SA" sz="3200" b="1" dirty="0" smtClean="0">
                <a:cs typeface="+mj-cs"/>
              </a:rPr>
              <a:t>يتحرك إلكترون كتلته </a:t>
            </a:r>
            <a:r>
              <a:rPr lang="en-US" sz="3200" b="1" dirty="0" smtClean="0">
                <a:cs typeface="+mj-cs"/>
              </a:rPr>
              <a:t>9.11x0</a:t>
            </a:r>
            <a:r>
              <a:rPr lang="en-US" sz="3200" b="1" baseline="30000" dirty="0" smtClean="0">
                <a:cs typeface="+mj-cs"/>
              </a:rPr>
              <a:t>-31</a:t>
            </a:r>
            <a:r>
              <a:rPr lang="ar-SA" sz="3200" b="1" dirty="0" smtClean="0">
                <a:cs typeface="+mj-cs"/>
              </a:rPr>
              <a:t>بسرعة </a:t>
            </a:r>
            <a:r>
              <a:rPr lang="en-US" sz="3200" b="1" dirty="0" smtClean="0">
                <a:cs typeface="+mj-cs"/>
              </a:rPr>
              <a:t>0.75c</a:t>
            </a:r>
            <a:r>
              <a:rPr lang="ar-SA" sz="3200" b="1" dirty="0" smtClean="0">
                <a:cs typeface="+mj-cs"/>
              </a:rPr>
              <a:t> .أوجدي كمية الحركة </a:t>
            </a:r>
            <a:r>
              <a:rPr lang="ar-SA" sz="3200" b="1" dirty="0" err="1" smtClean="0">
                <a:cs typeface="+mj-cs"/>
              </a:rPr>
              <a:t>النسبوية</a:t>
            </a:r>
            <a:r>
              <a:rPr lang="ar-SA" sz="3200" b="1" dirty="0" smtClean="0">
                <a:cs typeface="+mj-cs"/>
              </a:rPr>
              <a:t> وقارن بين هذه النتيجة والنتيجة الكلاسيكية المناظرة . </a:t>
            </a:r>
          </a:p>
        </p:txBody>
      </p:sp>
      <p:sp>
        <p:nvSpPr>
          <p:cNvPr id="9"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استنتاج معادلة كمية الحركة </a:t>
            </a:r>
            <a:r>
              <a:rPr lang="ar-SA" sz="7200" b="1" dirty="0" err="1" smtClean="0">
                <a:latin typeface="+mj-lt"/>
                <a:ea typeface="+mj-ea"/>
                <a:cs typeface="+mj-cs"/>
              </a:rPr>
              <a:t>النسبوية</a:t>
            </a:r>
            <a:endParaRPr lang="en-US" sz="7200" b="1" dirty="0" smtClean="0">
              <a:latin typeface="+mj-lt"/>
              <a:ea typeface="+mj-ea"/>
              <a:cs typeface="+mj-cs"/>
            </a:endParaRPr>
          </a:p>
        </p:txBody>
      </p:sp>
      <p:sp>
        <p:nvSpPr>
          <p:cNvPr id="8" name="مستطيل مستدير الزوايا 7"/>
          <p:cNvSpPr/>
          <p:nvPr/>
        </p:nvSpPr>
        <p:spPr>
          <a:xfrm>
            <a:off x="6715108" y="928670"/>
            <a:ext cx="2428892" cy="785818"/>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600" b="1" dirty="0" smtClean="0">
                <a:solidFill>
                  <a:schemeClr val="tx1"/>
                </a:solidFill>
                <a:cs typeface="+mj-cs"/>
              </a:rPr>
              <a:t>مثال</a:t>
            </a:r>
            <a:r>
              <a:rPr lang="en-US" sz="3600" b="1" dirty="0" smtClean="0">
                <a:solidFill>
                  <a:schemeClr val="tx1"/>
                </a:solidFill>
                <a:cs typeface="+mj-cs"/>
              </a:rPr>
              <a:t>10.39</a:t>
            </a:r>
            <a:r>
              <a:rPr lang="ar-SA" sz="3200" b="1" dirty="0" smtClean="0">
                <a:solidFill>
                  <a:schemeClr val="tx1"/>
                </a:solidFill>
                <a:cs typeface="+mj-cs"/>
              </a:rPr>
              <a:t> </a:t>
            </a:r>
            <a:endParaRPr lang="ar-SA" sz="3200" b="1" dirty="0">
              <a:solidFill>
                <a:schemeClr val="tx1"/>
              </a:solidFill>
              <a:cs typeface="+mj-cs"/>
            </a:endParaRPr>
          </a:p>
        </p:txBody>
      </p:sp>
      <p:sp>
        <p:nvSpPr>
          <p:cNvPr id="10" name="مربع نص 9"/>
          <p:cNvSpPr txBox="1"/>
          <p:nvPr/>
        </p:nvSpPr>
        <p:spPr>
          <a:xfrm>
            <a:off x="357158" y="3429000"/>
            <a:ext cx="8215370"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ar-SA" sz="3200" b="1" dirty="0" smtClean="0">
                <a:cs typeface="+mj-cs"/>
              </a:rPr>
              <a:t>باعتبار أن </a:t>
            </a:r>
            <a:r>
              <a:rPr lang="en-US" sz="3200" b="1" dirty="0" smtClean="0">
                <a:cs typeface="+mj-cs"/>
              </a:rPr>
              <a:t>u = 0.75c</a:t>
            </a:r>
            <a:r>
              <a:rPr lang="ar-SA" sz="3200" b="1" dirty="0" smtClean="0">
                <a:cs typeface="+mj-cs"/>
              </a:rPr>
              <a:t> نحصل على:-</a:t>
            </a:r>
          </a:p>
          <a:p>
            <a:endParaRPr lang="ar-SA" sz="3200" b="1" dirty="0" smtClean="0">
              <a:cs typeface="+mj-cs"/>
            </a:endParaRPr>
          </a:p>
          <a:p>
            <a:endParaRPr lang="ar-SA" sz="3200" b="1" dirty="0" smtClean="0">
              <a:cs typeface="+mj-cs"/>
            </a:endParaRPr>
          </a:p>
          <a:p>
            <a:endParaRPr lang="ar-SA" sz="3200" b="1" dirty="0" smtClean="0">
              <a:cs typeface="+mj-cs"/>
            </a:endParaRPr>
          </a:p>
          <a:p>
            <a:endParaRPr lang="ar-SA" sz="3200" b="1" dirty="0" smtClean="0">
              <a:cs typeface="+mj-cs"/>
            </a:endParaRPr>
          </a:p>
        </p:txBody>
      </p:sp>
      <p:sp>
        <p:nvSpPr>
          <p:cNvPr id="11" name="انفجار 1 10"/>
          <p:cNvSpPr/>
          <p:nvPr/>
        </p:nvSpPr>
        <p:spPr>
          <a:xfrm>
            <a:off x="7143736" y="3143248"/>
            <a:ext cx="2000264" cy="85725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cs typeface="+mj-cs"/>
              </a:rPr>
              <a:t>الحل</a:t>
            </a:r>
            <a:endParaRPr lang="ar-SA" sz="3600" b="1" dirty="0">
              <a:cs typeface="+mj-cs"/>
            </a:endParaRPr>
          </a:p>
        </p:txBody>
      </p:sp>
      <p:pic>
        <p:nvPicPr>
          <p:cNvPr id="2050" name="Picture 2"/>
          <p:cNvPicPr>
            <a:picLocks noChangeAspect="1" noChangeArrowheads="1"/>
          </p:cNvPicPr>
          <p:nvPr/>
        </p:nvPicPr>
        <p:blipFill>
          <a:blip r:embed="rId3"/>
          <a:srcRect/>
          <a:stretch>
            <a:fillRect/>
          </a:stretch>
        </p:blipFill>
        <p:spPr bwMode="auto">
          <a:xfrm>
            <a:off x="428596" y="4214818"/>
            <a:ext cx="8001056" cy="192882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7" name="مربع نص 6"/>
          <p:cNvSpPr txBox="1"/>
          <p:nvPr/>
        </p:nvSpPr>
        <p:spPr>
          <a:xfrm>
            <a:off x="714348" y="1643050"/>
            <a:ext cx="8215370"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ar-SA" sz="2800" b="1" dirty="0" smtClean="0">
                <a:cs typeface="+mj-cs"/>
              </a:rPr>
              <a:t>يتحرك إلكترون كتلته </a:t>
            </a:r>
            <a:r>
              <a:rPr lang="en-US" sz="2800" b="1" dirty="0" smtClean="0">
                <a:cs typeface="+mj-cs"/>
              </a:rPr>
              <a:t>9.11x0</a:t>
            </a:r>
            <a:r>
              <a:rPr lang="en-US" sz="2800" b="1" baseline="30000" dirty="0" smtClean="0">
                <a:cs typeface="+mj-cs"/>
              </a:rPr>
              <a:t>-31</a:t>
            </a:r>
            <a:r>
              <a:rPr lang="ar-SA" sz="2800" b="1" dirty="0" smtClean="0">
                <a:cs typeface="+mj-cs"/>
              </a:rPr>
              <a:t>بسرعة </a:t>
            </a:r>
            <a:r>
              <a:rPr lang="en-US" sz="2800" b="1" dirty="0" smtClean="0">
                <a:cs typeface="+mj-cs"/>
              </a:rPr>
              <a:t>0.75c</a:t>
            </a:r>
            <a:r>
              <a:rPr lang="ar-SA" sz="2800" b="1" dirty="0" smtClean="0">
                <a:cs typeface="+mj-cs"/>
              </a:rPr>
              <a:t> .أوجدي كمية الحركة </a:t>
            </a:r>
            <a:r>
              <a:rPr lang="ar-SA" sz="2800" b="1" dirty="0" err="1" smtClean="0">
                <a:cs typeface="+mj-cs"/>
              </a:rPr>
              <a:t>النسبوية</a:t>
            </a:r>
            <a:r>
              <a:rPr lang="ar-SA" sz="2800" b="1" dirty="0" smtClean="0">
                <a:cs typeface="+mj-cs"/>
              </a:rPr>
              <a:t> وقارن بين هذه النتيجة والنتيجة الكلاسيكية المناظرة . </a:t>
            </a:r>
          </a:p>
        </p:txBody>
      </p:sp>
      <p:sp>
        <p:nvSpPr>
          <p:cNvPr id="9" name="عنوان 1"/>
          <p:cNvSpPr txBox="1">
            <a:spLocks/>
          </p:cNvSpPr>
          <p:nvPr/>
        </p:nvSpPr>
        <p:spPr>
          <a:xfrm>
            <a:off x="1643042" y="142852"/>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استنتاج معادلة كمية الحركة </a:t>
            </a:r>
            <a:r>
              <a:rPr lang="ar-SA" sz="7200" b="1" dirty="0" err="1" smtClean="0">
                <a:latin typeface="+mj-lt"/>
                <a:ea typeface="+mj-ea"/>
                <a:cs typeface="+mj-cs"/>
              </a:rPr>
              <a:t>النسبوية</a:t>
            </a:r>
            <a:endParaRPr lang="en-US" sz="7200" b="1" dirty="0" smtClean="0">
              <a:latin typeface="+mj-lt"/>
              <a:ea typeface="+mj-ea"/>
              <a:cs typeface="+mj-cs"/>
            </a:endParaRPr>
          </a:p>
        </p:txBody>
      </p:sp>
      <p:sp>
        <p:nvSpPr>
          <p:cNvPr id="8" name="مستطيل مستدير الزوايا 7"/>
          <p:cNvSpPr/>
          <p:nvPr/>
        </p:nvSpPr>
        <p:spPr>
          <a:xfrm>
            <a:off x="6715108" y="928670"/>
            <a:ext cx="2428892" cy="71438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600" b="1" dirty="0" smtClean="0">
                <a:solidFill>
                  <a:schemeClr val="tx1"/>
                </a:solidFill>
                <a:cs typeface="+mj-cs"/>
              </a:rPr>
              <a:t>مثال</a:t>
            </a:r>
            <a:r>
              <a:rPr lang="en-US" sz="3600" b="1" dirty="0" smtClean="0">
                <a:solidFill>
                  <a:schemeClr val="tx1"/>
                </a:solidFill>
                <a:cs typeface="+mj-cs"/>
              </a:rPr>
              <a:t>10.39</a:t>
            </a:r>
            <a:r>
              <a:rPr lang="ar-SA" sz="3200" b="1" dirty="0" smtClean="0">
                <a:solidFill>
                  <a:schemeClr val="tx1"/>
                </a:solidFill>
                <a:cs typeface="+mj-cs"/>
              </a:rPr>
              <a:t> </a:t>
            </a:r>
            <a:endParaRPr lang="ar-SA" sz="3200" b="1" dirty="0">
              <a:solidFill>
                <a:schemeClr val="tx1"/>
              </a:solidFill>
              <a:cs typeface="+mj-cs"/>
            </a:endParaRPr>
          </a:p>
        </p:txBody>
      </p:sp>
      <p:sp>
        <p:nvSpPr>
          <p:cNvPr id="10" name="مربع نص 9"/>
          <p:cNvSpPr txBox="1"/>
          <p:nvPr/>
        </p:nvSpPr>
        <p:spPr>
          <a:xfrm>
            <a:off x="571472" y="2643182"/>
            <a:ext cx="8215370" cy="3539430"/>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endParaRPr lang="ar-SA" sz="3200" b="1" dirty="0" smtClean="0">
              <a:cs typeface="+mj-cs"/>
            </a:endParaRPr>
          </a:p>
          <a:p>
            <a:endParaRPr lang="ar-SA" sz="3200" b="1" dirty="0" smtClean="0">
              <a:cs typeface="+mj-cs"/>
            </a:endParaRPr>
          </a:p>
          <a:p>
            <a:r>
              <a:rPr lang="ar-SA" sz="3200" b="1" dirty="0" smtClean="0">
                <a:cs typeface="+mj-cs"/>
              </a:rPr>
              <a:t>يعطى التعبير الكلاسيكي  </a:t>
            </a:r>
          </a:p>
          <a:p>
            <a:endParaRPr lang="ar-SA" sz="3200" b="1" dirty="0" smtClean="0">
              <a:cs typeface="+mj-cs"/>
            </a:endParaRPr>
          </a:p>
          <a:p>
            <a:endParaRPr lang="ar-SA" sz="3200" b="1" dirty="0" smtClean="0">
              <a:cs typeface="+mj-cs"/>
            </a:endParaRPr>
          </a:p>
          <a:p>
            <a:r>
              <a:rPr lang="ar-SA" sz="3200" b="1" dirty="0" smtClean="0">
                <a:cs typeface="+mj-cs"/>
              </a:rPr>
              <a:t>نلاحظ أن القيمة </a:t>
            </a:r>
            <a:r>
              <a:rPr lang="ar-SA" sz="3200" b="1" dirty="0" err="1" smtClean="0">
                <a:cs typeface="+mj-cs"/>
              </a:rPr>
              <a:t>النسبوية</a:t>
            </a:r>
            <a:r>
              <a:rPr lang="ar-SA" sz="3200" b="1" dirty="0" smtClean="0">
                <a:cs typeface="+mj-cs"/>
              </a:rPr>
              <a:t> الصحيحة أكبر بحوالي </a:t>
            </a:r>
            <a:r>
              <a:rPr lang="en-US" sz="3200" b="1" dirty="0" smtClean="0">
                <a:cs typeface="+mj-cs"/>
              </a:rPr>
              <a:t>50%</a:t>
            </a:r>
            <a:r>
              <a:rPr lang="ar-SA" sz="3200" b="1" dirty="0" smtClean="0">
                <a:cs typeface="+mj-cs"/>
              </a:rPr>
              <a:t> من القيمة </a:t>
            </a:r>
            <a:r>
              <a:rPr lang="ar-SA" sz="3200" b="1" dirty="0" err="1" smtClean="0">
                <a:cs typeface="+mj-cs"/>
              </a:rPr>
              <a:t>الكلاسكية</a:t>
            </a:r>
            <a:endParaRPr lang="ar-SA" sz="3200" b="1" dirty="0" smtClean="0">
              <a:cs typeface="+mj-cs"/>
            </a:endParaRPr>
          </a:p>
        </p:txBody>
      </p:sp>
      <p:sp>
        <p:nvSpPr>
          <p:cNvPr id="11" name="انفجار 1 10"/>
          <p:cNvSpPr/>
          <p:nvPr/>
        </p:nvSpPr>
        <p:spPr>
          <a:xfrm>
            <a:off x="7358082" y="2428868"/>
            <a:ext cx="2000264" cy="85725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cs typeface="+mj-cs"/>
              </a:rPr>
              <a:t>الحل</a:t>
            </a:r>
            <a:endParaRPr lang="ar-SA" sz="3600" b="1" dirty="0">
              <a:cs typeface="+mj-cs"/>
            </a:endParaRPr>
          </a:p>
        </p:txBody>
      </p:sp>
      <p:pic>
        <p:nvPicPr>
          <p:cNvPr id="3074" name="Picture 2"/>
          <p:cNvPicPr>
            <a:picLocks noChangeAspect="1" noChangeArrowheads="1"/>
          </p:cNvPicPr>
          <p:nvPr/>
        </p:nvPicPr>
        <p:blipFill>
          <a:blip r:embed="rId3"/>
          <a:srcRect/>
          <a:stretch>
            <a:fillRect/>
          </a:stretch>
        </p:blipFill>
        <p:spPr bwMode="auto">
          <a:xfrm>
            <a:off x="571472" y="3429000"/>
            <a:ext cx="4500594" cy="581027"/>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571472" y="4429132"/>
            <a:ext cx="5000660" cy="6762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normAutofit fontScale="92500" lnSpcReduction="10000"/>
          </a:bodyPr>
          <a:lstStyle/>
          <a:p>
            <a:pPr algn="r" rtl="1">
              <a:defRPr/>
            </a:pPr>
            <a:endParaRPr lang="ar-SA" sz="3900" b="1" dirty="0" smtClean="0">
              <a:solidFill>
                <a:srgbClr val="05EB3C"/>
              </a:solidFill>
              <a:cs typeface="+mj-cs"/>
            </a:endParaRPr>
          </a:p>
          <a:p>
            <a:pPr algn="just" rtl="1">
              <a:buFont typeface="Arial"/>
              <a:buChar char="•"/>
            </a:pPr>
            <a:r>
              <a:rPr lang="ar-SA" b="1" dirty="0" smtClean="0">
                <a:solidFill>
                  <a:schemeClr val="accent2">
                    <a:lumMod val="75000"/>
                  </a:schemeClr>
                </a:solidFill>
                <a:cs typeface="+mj-cs"/>
              </a:rPr>
              <a:t>  </a:t>
            </a:r>
            <a:r>
              <a:rPr lang="ar-SA" b="1" dirty="0" smtClean="0">
                <a:latin typeface="Tahoma"/>
              </a:rPr>
              <a:t>إذا علمت أن الزمن الحقيقي لبقاء جسم ما هو</a:t>
            </a:r>
          </a:p>
          <a:p>
            <a:pPr algn="just" rtl="1">
              <a:buFont typeface="Arial"/>
              <a:buChar char="•"/>
            </a:pPr>
            <a:r>
              <a:rPr lang="en-US" b="1" dirty="0" smtClean="0">
                <a:latin typeface="Tahoma"/>
              </a:rPr>
              <a:t>100x10</a:t>
            </a:r>
            <a:r>
              <a:rPr lang="en-US" b="1" baseline="30000" dirty="0" smtClean="0">
                <a:latin typeface="Tahoma"/>
              </a:rPr>
              <a:t>-6</a:t>
            </a:r>
            <a:r>
              <a:rPr lang="en-US" b="1" dirty="0" smtClean="0">
                <a:latin typeface="Tahoma"/>
              </a:rPr>
              <a:t>sec  </a:t>
            </a:r>
            <a:r>
              <a:rPr lang="ar-SA" b="1" dirty="0" smtClean="0">
                <a:solidFill>
                  <a:schemeClr val="accent2">
                    <a:lumMod val="75000"/>
                  </a:schemeClr>
                </a:solidFill>
                <a:cs typeface="+mj-cs"/>
              </a:rPr>
              <a:t> </a:t>
            </a:r>
          </a:p>
          <a:p>
            <a:pPr algn="just" rtl="1">
              <a:buFont typeface="Arial"/>
              <a:buChar char="•"/>
            </a:pPr>
            <a:r>
              <a:rPr lang="ar-SA" b="1" dirty="0" smtClean="0">
                <a:latin typeface="Tahoma"/>
              </a:rPr>
              <a:t>كم يبدو زمن بقائه إذا كان متحركاً في المختبر بسرعة = 0.96</a:t>
            </a:r>
            <a:r>
              <a:rPr lang="en-US" b="1" dirty="0" smtClean="0">
                <a:latin typeface="Tahoma"/>
              </a:rPr>
              <a:t>c</a:t>
            </a:r>
            <a:r>
              <a:rPr lang="en-US" dirty="0" smtClean="0">
                <a:latin typeface="Tahoma"/>
              </a:rPr>
              <a:t> </a:t>
            </a:r>
          </a:p>
          <a:p>
            <a:pPr algn="just" rtl="1">
              <a:buFont typeface="Arial"/>
              <a:buChar char="•"/>
            </a:pPr>
            <a:r>
              <a:rPr lang="ar-SA" b="1" dirty="0" smtClean="0">
                <a:latin typeface="Tahoma"/>
              </a:rPr>
              <a:t>كم تبلغ المسافة التي يقطعها الجسيم في المختبر خلال فترة بقائه؟</a:t>
            </a:r>
            <a:r>
              <a:rPr lang="ar-SA" dirty="0" smtClean="0">
                <a:latin typeface="Tahoma"/>
              </a:rPr>
              <a:t> </a:t>
            </a:r>
          </a:p>
          <a:p>
            <a:pPr algn="just" rtl="1">
              <a:buFont typeface="Arial"/>
              <a:buChar char="•"/>
            </a:pPr>
            <a:r>
              <a:rPr lang="ar-SA" b="1" dirty="0" smtClean="0">
                <a:latin typeface="Tahoma"/>
              </a:rPr>
              <a:t>كم تبلغ المسافة التي يقطعها الجسيم بالنسبة لمراقب ثابت في مجموعة إسناد الجسيم؟</a:t>
            </a:r>
            <a:endParaRPr lang="ar-SA" dirty="0" smtClean="0">
              <a:latin typeface="Tahoma"/>
            </a:endParaRPr>
          </a:p>
          <a:p>
            <a:pPr algn="r" rtl="1">
              <a:buNone/>
              <a:defRPr/>
            </a:pPr>
            <a:endParaRPr lang="ar-SA" b="1" dirty="0" smtClean="0">
              <a:solidFill>
                <a:schemeClr val="accent2">
                  <a:lumMod val="75000"/>
                </a:schemeClr>
              </a:solidFill>
              <a:cs typeface="+mj-cs"/>
            </a:endParaRPr>
          </a:p>
          <a:p>
            <a:pPr algn="r" rtl="1">
              <a:buNone/>
              <a:defRPr/>
            </a:pPr>
            <a:r>
              <a:rPr lang="ar-SA" b="1" dirty="0" smtClean="0">
                <a:solidFill>
                  <a:schemeClr val="accent2">
                    <a:lumMod val="75000"/>
                  </a:schemeClr>
                </a:solidFill>
                <a:cs typeface="+mj-cs"/>
              </a:rPr>
              <a:t>   </a:t>
            </a:r>
            <a:endParaRPr lang="ar-SA" b="1" dirty="0" smtClean="0">
              <a:solidFill>
                <a:schemeClr val="tx1"/>
              </a:solidFill>
              <a:cs typeface="+mj-cs"/>
            </a:endParaRPr>
          </a:p>
        </p:txBody>
      </p:sp>
      <p:sp>
        <p:nvSpPr>
          <p:cNvPr id="6" name="عنوان 1"/>
          <p:cNvSpPr txBox="1">
            <a:spLocks/>
          </p:cNvSpPr>
          <p:nvPr/>
        </p:nvSpPr>
        <p:spPr>
          <a:xfrm>
            <a:off x="1785918" y="0"/>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a:bodyPr>
          <a:lstStyle/>
          <a:p>
            <a:pPr algn="ctr"/>
            <a:r>
              <a:rPr lang="ar-SA" sz="7200" b="1" dirty="0" smtClean="0">
                <a:latin typeface="+mj-lt"/>
                <a:ea typeface="+mj-ea"/>
                <a:cs typeface="+mj-cs"/>
              </a:rPr>
              <a:t>ورشة عمل عامة</a:t>
            </a:r>
            <a:endParaRPr lang="ar-SA" sz="7200" b="1" dirty="0">
              <a:latin typeface="+mj-lt"/>
              <a:ea typeface="+mj-ea"/>
              <a:cs typeface="+mj-cs"/>
            </a:endParaRPr>
          </a:p>
        </p:txBody>
      </p:sp>
      <p:sp>
        <p:nvSpPr>
          <p:cNvPr id="7" name="انفجار 1 6"/>
          <p:cNvSpPr/>
          <p:nvPr/>
        </p:nvSpPr>
        <p:spPr>
          <a:xfrm>
            <a:off x="6286480" y="1214422"/>
            <a:ext cx="2857520" cy="107157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cs typeface="+mj-cs"/>
              </a:rPr>
              <a:t>الورشة الأولى</a:t>
            </a:r>
            <a:endParaRPr lang="ar-SA" sz="2400" b="1" dirty="0">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normAutofit/>
          </a:bodyPr>
          <a:lstStyle/>
          <a:p>
            <a:pPr algn="r" rtl="1">
              <a:buNone/>
              <a:defRPr/>
            </a:pPr>
            <a:r>
              <a:rPr lang="ar-SA" sz="3900" b="1" dirty="0" smtClean="0">
                <a:solidFill>
                  <a:srgbClr val="05EB3C"/>
                </a:solidFill>
                <a:cs typeface="+mj-cs"/>
              </a:rPr>
              <a:t>                        </a:t>
            </a:r>
            <a:r>
              <a:rPr lang="ar-SA" sz="5400" b="1" u="sng" dirty="0" smtClean="0">
                <a:solidFill>
                  <a:schemeClr val="tx1"/>
                </a:solidFill>
                <a:cs typeface="+mj-cs"/>
              </a:rPr>
              <a:t>النتائج النهائية </a:t>
            </a:r>
            <a:r>
              <a:rPr lang="el-GR" b="1" dirty="0" smtClean="0"/>
              <a:t> </a:t>
            </a:r>
            <a:endParaRPr lang="en-US" dirty="0" smtClean="0"/>
          </a:p>
          <a:p>
            <a:pPr algn="r" rtl="1">
              <a:buNone/>
              <a:defRPr/>
            </a:pPr>
            <a:r>
              <a:rPr lang="ar-SA" b="1" dirty="0" smtClean="0">
                <a:solidFill>
                  <a:schemeClr val="accent2">
                    <a:lumMod val="75000"/>
                  </a:schemeClr>
                </a:solidFill>
                <a:cs typeface="+mj-cs"/>
              </a:rPr>
              <a:t>أ- </a:t>
            </a:r>
          </a:p>
          <a:p>
            <a:pPr algn="r" rtl="1">
              <a:buNone/>
              <a:defRPr/>
            </a:pPr>
            <a:endParaRPr lang="ar-SA" b="1" dirty="0" smtClean="0">
              <a:solidFill>
                <a:schemeClr val="accent2">
                  <a:lumMod val="75000"/>
                </a:schemeClr>
              </a:solidFill>
              <a:cs typeface="+mj-cs"/>
            </a:endParaRPr>
          </a:p>
          <a:p>
            <a:pPr algn="r" rtl="1">
              <a:buNone/>
              <a:defRPr/>
            </a:pPr>
            <a:r>
              <a:rPr lang="ar-SA" b="1" dirty="0" smtClean="0">
                <a:solidFill>
                  <a:schemeClr val="accent2">
                    <a:lumMod val="75000"/>
                  </a:schemeClr>
                </a:solidFill>
                <a:cs typeface="+mj-cs"/>
              </a:rPr>
              <a:t>ب- </a:t>
            </a:r>
          </a:p>
          <a:p>
            <a:pPr algn="r" rtl="1">
              <a:buNone/>
              <a:defRPr/>
            </a:pPr>
            <a:r>
              <a:rPr lang="ar-SA" b="1" dirty="0" smtClean="0">
                <a:solidFill>
                  <a:schemeClr val="accent2">
                    <a:lumMod val="75000"/>
                  </a:schemeClr>
                </a:solidFill>
                <a:cs typeface="+mj-cs"/>
              </a:rPr>
              <a:t>            </a:t>
            </a:r>
          </a:p>
          <a:p>
            <a:pPr algn="r" rtl="1">
              <a:buNone/>
              <a:defRPr/>
            </a:pPr>
            <a:r>
              <a:rPr lang="ar-SA" b="1" dirty="0" smtClean="0">
                <a:solidFill>
                  <a:schemeClr val="accent2">
                    <a:lumMod val="75000"/>
                  </a:schemeClr>
                </a:solidFill>
                <a:cs typeface="+mj-cs"/>
              </a:rPr>
              <a:t>ج- </a:t>
            </a:r>
          </a:p>
          <a:p>
            <a:pPr algn="r" rtl="1">
              <a:buNone/>
              <a:defRPr/>
            </a:pPr>
            <a:r>
              <a:rPr lang="ar-SA" b="1" dirty="0" smtClean="0">
                <a:solidFill>
                  <a:schemeClr val="accent2">
                    <a:lumMod val="75000"/>
                  </a:schemeClr>
                </a:solidFill>
                <a:cs typeface="+mj-cs"/>
              </a:rPr>
              <a:t> </a:t>
            </a:r>
            <a:endParaRPr lang="ar-SA" b="1" dirty="0" smtClean="0">
              <a:solidFill>
                <a:schemeClr val="tx1"/>
              </a:solidFill>
              <a:cs typeface="+mj-cs"/>
            </a:endParaRPr>
          </a:p>
        </p:txBody>
      </p:sp>
      <p:sp>
        <p:nvSpPr>
          <p:cNvPr id="6" name="عنوان 1"/>
          <p:cNvSpPr txBox="1">
            <a:spLocks/>
          </p:cNvSpPr>
          <p:nvPr/>
        </p:nvSpPr>
        <p:spPr>
          <a:xfrm>
            <a:off x="1785918" y="0"/>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a:bodyPr>
          <a:lstStyle/>
          <a:p>
            <a:pPr algn="ctr"/>
            <a:r>
              <a:rPr lang="ar-SA" sz="7200" b="1" dirty="0" smtClean="0">
                <a:latin typeface="+mj-lt"/>
                <a:ea typeface="+mj-ea"/>
                <a:cs typeface="+mj-cs"/>
              </a:rPr>
              <a:t>ورشة عمل عامة</a:t>
            </a:r>
            <a:endParaRPr lang="ar-SA" sz="7200" b="1" dirty="0">
              <a:latin typeface="+mj-lt"/>
              <a:ea typeface="+mj-ea"/>
              <a:cs typeface="+mj-cs"/>
            </a:endParaRPr>
          </a:p>
        </p:txBody>
      </p:sp>
      <p:sp>
        <p:nvSpPr>
          <p:cNvPr id="5" name="مربع نص 4"/>
          <p:cNvSpPr txBox="1"/>
          <p:nvPr/>
        </p:nvSpPr>
        <p:spPr>
          <a:xfrm>
            <a:off x="3143240" y="2714620"/>
            <a:ext cx="2714676" cy="584775"/>
          </a:xfrm>
          <a:prstGeom prst="rect">
            <a:avLst/>
          </a:prstGeom>
          <a:noFill/>
        </p:spPr>
        <p:txBody>
          <a:bodyPr wrap="square" rtlCol="1">
            <a:spAutoFit/>
          </a:bodyPr>
          <a:lstStyle/>
          <a:p>
            <a:r>
              <a:rPr lang="el-GR" sz="3200" b="1" dirty="0" smtClean="0">
                <a:solidFill>
                  <a:srgbClr val="1F497D">
                    <a:lumMod val="75000"/>
                  </a:srgbClr>
                </a:solidFill>
                <a:cs typeface="Arial" pitchFamily="34" charset="0"/>
              </a:rPr>
              <a:t>Δ</a:t>
            </a:r>
            <a:r>
              <a:rPr lang="en-US" sz="3200" b="1" dirty="0" smtClean="0">
                <a:solidFill>
                  <a:srgbClr val="1F497D">
                    <a:lumMod val="75000"/>
                  </a:srgbClr>
                </a:solidFill>
                <a:cs typeface="Arial" pitchFamily="34" charset="0"/>
              </a:rPr>
              <a:t>t=2.6x10</a:t>
            </a:r>
            <a:r>
              <a:rPr lang="en-US" sz="3200" b="1" baseline="30000" dirty="0" smtClean="0">
                <a:solidFill>
                  <a:srgbClr val="1F497D">
                    <a:lumMod val="75000"/>
                  </a:srgbClr>
                </a:solidFill>
                <a:cs typeface="Arial" pitchFamily="34" charset="0"/>
              </a:rPr>
              <a:t>-4</a:t>
            </a:r>
            <a:r>
              <a:rPr lang="en-US" sz="3200" b="1" dirty="0" smtClean="0">
                <a:solidFill>
                  <a:srgbClr val="1F497D">
                    <a:lumMod val="75000"/>
                  </a:srgbClr>
                </a:solidFill>
                <a:cs typeface="Arial" pitchFamily="34" charset="0"/>
              </a:rPr>
              <a:t>sec</a:t>
            </a:r>
            <a:endParaRPr lang="ar-SA" dirty="0"/>
          </a:p>
        </p:txBody>
      </p:sp>
      <p:sp>
        <p:nvSpPr>
          <p:cNvPr id="8" name="مستطيل 7"/>
          <p:cNvSpPr/>
          <p:nvPr/>
        </p:nvSpPr>
        <p:spPr>
          <a:xfrm>
            <a:off x="3214678" y="3929066"/>
            <a:ext cx="2714644" cy="523220"/>
          </a:xfrm>
          <a:prstGeom prst="rect">
            <a:avLst/>
          </a:prstGeom>
        </p:spPr>
        <p:txBody>
          <a:bodyPr wrap="square">
            <a:spAutoFit/>
          </a:bodyPr>
          <a:lstStyle/>
          <a:p>
            <a:pPr rtl="0"/>
            <a:r>
              <a:rPr lang="el-GR" sz="2800" b="1" dirty="0" smtClean="0"/>
              <a:t>Δ</a:t>
            </a:r>
            <a:r>
              <a:rPr lang="en-US" sz="2800" b="1" dirty="0" smtClean="0"/>
              <a:t>x=v</a:t>
            </a:r>
            <a:r>
              <a:rPr lang="el-GR" sz="2800" b="1" dirty="0" smtClean="0"/>
              <a:t>Δ</a:t>
            </a:r>
            <a:r>
              <a:rPr lang="en-US" sz="2800" b="1" dirty="0" smtClean="0"/>
              <a:t>t=74880m</a:t>
            </a:r>
            <a:endParaRPr lang="en-US" sz="2800" dirty="0"/>
          </a:p>
        </p:txBody>
      </p:sp>
      <p:sp>
        <p:nvSpPr>
          <p:cNvPr id="9" name="مستطيل 8"/>
          <p:cNvSpPr/>
          <p:nvPr/>
        </p:nvSpPr>
        <p:spPr>
          <a:xfrm>
            <a:off x="3428992" y="5000636"/>
            <a:ext cx="2286016" cy="523220"/>
          </a:xfrm>
          <a:prstGeom prst="rect">
            <a:avLst/>
          </a:prstGeom>
        </p:spPr>
        <p:txBody>
          <a:bodyPr wrap="square">
            <a:spAutoFit/>
          </a:bodyPr>
          <a:lstStyle/>
          <a:p>
            <a:pPr rtl="0"/>
            <a:r>
              <a:rPr lang="el-GR" sz="2800" b="1" dirty="0" smtClean="0"/>
              <a:t>Δ</a:t>
            </a:r>
            <a:r>
              <a:rPr lang="en-US" sz="2800" b="1" dirty="0" smtClean="0"/>
              <a:t>x'=2x10</a:t>
            </a:r>
            <a:r>
              <a:rPr lang="en-US" sz="2800" b="1" baseline="30000" dirty="0" smtClean="0"/>
              <a:t>4</a:t>
            </a:r>
            <a:r>
              <a:rPr lang="en-US" sz="2800" b="1" dirty="0" smtClean="0"/>
              <a:t>m</a:t>
            </a:r>
            <a:endParaRPr lang="en-US" sz="2800" dirty="0"/>
          </a:p>
        </p:txBody>
      </p:sp>
      <p:sp>
        <p:nvSpPr>
          <p:cNvPr id="10" name="انفجار 1 9"/>
          <p:cNvSpPr/>
          <p:nvPr/>
        </p:nvSpPr>
        <p:spPr>
          <a:xfrm>
            <a:off x="6286480" y="1214422"/>
            <a:ext cx="2857520" cy="107157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cs typeface="+mj-cs"/>
              </a:rPr>
              <a:t>الورشة الأولى</a:t>
            </a:r>
            <a:endParaRPr lang="ar-SA" sz="2400" b="1" dirty="0">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643050"/>
            <a:ext cx="8501062" cy="4525963"/>
          </a:xfrm>
          <a:solidFill>
            <a:srgbClr val="FFFFCC"/>
          </a:solidFill>
        </p:spPr>
        <p:txBody>
          <a:bodyPr>
            <a:normAutofit fontScale="47500" lnSpcReduction="20000"/>
          </a:bodyPr>
          <a:lstStyle/>
          <a:p>
            <a:pPr algn="r" rtl="1">
              <a:defRPr/>
            </a:pPr>
            <a:endParaRPr lang="ar-SA" sz="3900" b="1" dirty="0" smtClean="0">
              <a:solidFill>
                <a:srgbClr val="05EB3C"/>
              </a:solidFill>
              <a:cs typeface="+mj-cs"/>
            </a:endParaRPr>
          </a:p>
          <a:p>
            <a:pPr algn="just" rtl="1"/>
            <a:r>
              <a:rPr lang="ar-SA" sz="5100" b="1" dirty="0" smtClean="0">
                <a:latin typeface="Tahoma"/>
              </a:rPr>
              <a:t>مراقب يقف على رصيف محطة قطار يمر به قطار سرعته </a:t>
            </a:r>
            <a:r>
              <a:rPr lang="en-US" sz="5100" b="1" dirty="0" smtClean="0">
                <a:latin typeface="Tahoma"/>
              </a:rPr>
              <a:t>v=0.8c </a:t>
            </a:r>
            <a:r>
              <a:rPr lang="ar-SA" sz="5100" b="1" dirty="0" smtClean="0">
                <a:latin typeface="Tahoma"/>
              </a:rPr>
              <a:t>يقيس هذا المراقب طول الرصيف ويجده </a:t>
            </a:r>
            <a:r>
              <a:rPr lang="en-US" sz="5100" b="1" dirty="0" smtClean="0">
                <a:latin typeface="Tahoma"/>
              </a:rPr>
              <a:t>60m </a:t>
            </a:r>
            <a:r>
              <a:rPr lang="ar-SA" sz="5100" b="1" dirty="0" smtClean="0">
                <a:latin typeface="Tahoma"/>
              </a:rPr>
              <a:t>ويلاحظ هذا المراقب أيضا أن مقدمة القطار ومؤخرته يطبقان مع نهايتي الرصيف. </a:t>
            </a:r>
            <a:endParaRPr lang="ar-SA" sz="5100" dirty="0" smtClean="0">
              <a:latin typeface="Tahoma"/>
            </a:endParaRPr>
          </a:p>
          <a:p>
            <a:pPr algn="just" rtl="1">
              <a:buFont typeface="Arial"/>
              <a:buChar char="•"/>
            </a:pPr>
            <a:r>
              <a:rPr lang="ar-SA" sz="5100" b="1" dirty="0" smtClean="0">
                <a:latin typeface="Tahoma"/>
              </a:rPr>
              <a:t>ما هو الزمن الذي يستغرقه مرور القطار بنقطة ثابتة على الرصيف بالنسبة للمراقب الواقف على الرصيف؟</a:t>
            </a:r>
            <a:r>
              <a:rPr lang="ar-SA" sz="5100" dirty="0" smtClean="0">
                <a:latin typeface="Tahoma"/>
              </a:rPr>
              <a:t> </a:t>
            </a:r>
          </a:p>
          <a:p>
            <a:pPr algn="just" rtl="1">
              <a:buFont typeface="Arial"/>
              <a:buChar char="•"/>
            </a:pPr>
            <a:r>
              <a:rPr lang="ar-SA" sz="5100" b="1" dirty="0" smtClean="0">
                <a:latin typeface="Tahoma"/>
              </a:rPr>
              <a:t>ما هو الطول الحقيقي للقطار، (كما يقيسه أحد ركاب القطار)؟</a:t>
            </a:r>
            <a:r>
              <a:rPr lang="ar-SA" sz="5100" dirty="0" smtClean="0">
                <a:latin typeface="Tahoma"/>
              </a:rPr>
              <a:t> </a:t>
            </a:r>
          </a:p>
          <a:p>
            <a:pPr algn="just" rtl="1">
              <a:buFont typeface="Arial"/>
              <a:buChar char="•"/>
            </a:pPr>
            <a:r>
              <a:rPr lang="ar-SA" sz="5100" b="1" dirty="0" smtClean="0">
                <a:latin typeface="Tahoma"/>
              </a:rPr>
              <a:t>ما هو طول الرصيف كما يقيسه أحد ركاب القطار؟</a:t>
            </a:r>
            <a:r>
              <a:rPr lang="ar-SA" sz="5100" dirty="0" smtClean="0">
                <a:latin typeface="Tahoma"/>
              </a:rPr>
              <a:t> </a:t>
            </a:r>
          </a:p>
          <a:p>
            <a:pPr algn="just" rtl="1">
              <a:buFont typeface="Arial"/>
              <a:buChar char="•"/>
            </a:pPr>
            <a:r>
              <a:rPr lang="ar-SA" sz="5100" b="1" dirty="0" smtClean="0">
                <a:latin typeface="Tahoma"/>
              </a:rPr>
              <a:t>ما هو الزمن الذي يستغرقه مرور القطار بالنسبة لنقطة ثابتة على الرصيف كما يقيسه أحد ركاب القطار؟</a:t>
            </a:r>
            <a:r>
              <a:rPr lang="ar-SA" sz="5100" dirty="0" smtClean="0">
                <a:latin typeface="Tahoma"/>
              </a:rPr>
              <a:t> </a:t>
            </a:r>
          </a:p>
          <a:p>
            <a:pPr algn="just" rtl="1">
              <a:buFont typeface="Arial"/>
              <a:buChar char="•"/>
            </a:pPr>
            <a:r>
              <a:rPr lang="ar-SA" sz="5100" b="1" dirty="0" smtClean="0">
                <a:latin typeface="Tahoma"/>
              </a:rPr>
              <a:t>بالنسبة لراكب القطار سوف يجد إن مقدمة ومؤخرة القطار لن تنطبق على طرفي الرصيف في نفس الآن (اللحظة).  أوجد الفارق الزمني بين لحظة انطباق مقدمة القطار على أول الرصيف وانطباق مؤخرته على آخر الرصيف؟</a:t>
            </a:r>
            <a:endParaRPr lang="ar-SA" sz="5100" dirty="0" smtClean="0">
              <a:latin typeface="Tahoma"/>
            </a:endParaRPr>
          </a:p>
          <a:p>
            <a:pPr algn="just" rtl="1">
              <a:buFont typeface="Arial"/>
              <a:buChar char="•"/>
            </a:pPr>
            <a:r>
              <a:rPr lang="ar-SA" b="1" dirty="0" smtClean="0">
                <a:solidFill>
                  <a:schemeClr val="accent2">
                    <a:lumMod val="75000"/>
                  </a:schemeClr>
                </a:solidFill>
                <a:cs typeface="+mj-cs"/>
              </a:rPr>
              <a:t>  </a:t>
            </a:r>
          </a:p>
        </p:txBody>
      </p:sp>
      <p:sp>
        <p:nvSpPr>
          <p:cNvPr id="6" name="عنوان 1"/>
          <p:cNvSpPr txBox="1">
            <a:spLocks/>
          </p:cNvSpPr>
          <p:nvPr/>
        </p:nvSpPr>
        <p:spPr>
          <a:xfrm>
            <a:off x="1785918" y="0"/>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a:bodyPr>
          <a:lstStyle/>
          <a:p>
            <a:pPr algn="ctr"/>
            <a:r>
              <a:rPr lang="ar-SA" sz="7200" b="1" dirty="0" smtClean="0">
                <a:latin typeface="+mj-lt"/>
                <a:ea typeface="+mj-ea"/>
                <a:cs typeface="+mj-cs"/>
              </a:rPr>
              <a:t>ورشة عمل عامة</a:t>
            </a:r>
            <a:endParaRPr lang="ar-SA" sz="7200" b="1" dirty="0">
              <a:latin typeface="+mj-lt"/>
              <a:ea typeface="+mj-ea"/>
              <a:cs typeface="+mj-cs"/>
            </a:endParaRPr>
          </a:p>
        </p:txBody>
      </p:sp>
      <p:sp>
        <p:nvSpPr>
          <p:cNvPr id="7" name="انفجار 1 6"/>
          <p:cNvSpPr/>
          <p:nvPr/>
        </p:nvSpPr>
        <p:spPr>
          <a:xfrm>
            <a:off x="6286480" y="1000108"/>
            <a:ext cx="2857520" cy="107157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cs typeface="+mj-cs"/>
              </a:rPr>
              <a:t>الورشة الثانية </a:t>
            </a:r>
            <a:endParaRPr lang="ar-SA" sz="2400" b="1" dirty="0">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normAutofit fontScale="70000" lnSpcReduction="20000"/>
          </a:bodyPr>
          <a:lstStyle/>
          <a:p>
            <a:pPr algn="r" rtl="1">
              <a:buNone/>
              <a:defRPr/>
            </a:pPr>
            <a:r>
              <a:rPr lang="ar-SA" sz="3900" b="1" dirty="0" smtClean="0">
                <a:solidFill>
                  <a:srgbClr val="05EB3C"/>
                </a:solidFill>
                <a:cs typeface="+mj-cs"/>
              </a:rPr>
              <a:t>                                  </a:t>
            </a:r>
            <a:r>
              <a:rPr lang="ar-SA" sz="5400" b="1" u="sng" dirty="0" smtClean="0">
                <a:solidFill>
                  <a:schemeClr val="tx1"/>
                </a:solidFill>
                <a:cs typeface="+mj-cs"/>
              </a:rPr>
              <a:t>النتائج النهائية </a:t>
            </a:r>
            <a:r>
              <a:rPr lang="el-GR" b="1" dirty="0" smtClean="0"/>
              <a:t> </a:t>
            </a:r>
            <a:endParaRPr lang="en-US" dirty="0" smtClean="0"/>
          </a:p>
          <a:p>
            <a:pPr algn="r" rtl="1">
              <a:buNone/>
              <a:defRPr/>
            </a:pPr>
            <a:endParaRPr lang="ar-SA" b="1" dirty="0" smtClean="0">
              <a:solidFill>
                <a:schemeClr val="accent2">
                  <a:lumMod val="75000"/>
                </a:schemeClr>
              </a:solidFill>
              <a:cs typeface="+mj-cs"/>
            </a:endParaRPr>
          </a:p>
          <a:p>
            <a:pPr algn="r" rtl="1">
              <a:buNone/>
              <a:defRPr/>
            </a:pPr>
            <a:r>
              <a:rPr lang="en-US" b="1" dirty="0" smtClean="0">
                <a:solidFill>
                  <a:schemeClr val="accent2">
                    <a:lumMod val="75000"/>
                  </a:schemeClr>
                </a:solidFill>
                <a:cs typeface="+mj-cs"/>
              </a:rPr>
              <a:t>a-</a:t>
            </a:r>
          </a:p>
          <a:p>
            <a:pPr algn="r" rtl="1">
              <a:buNone/>
              <a:defRPr/>
            </a:pPr>
            <a:endParaRPr lang="en-US" b="1" dirty="0" smtClean="0">
              <a:solidFill>
                <a:schemeClr val="accent2">
                  <a:lumMod val="75000"/>
                </a:schemeClr>
              </a:solidFill>
              <a:cs typeface="+mj-cs"/>
            </a:endParaRPr>
          </a:p>
          <a:p>
            <a:pPr algn="r" rtl="1">
              <a:buNone/>
              <a:defRPr/>
            </a:pPr>
            <a:r>
              <a:rPr lang="en-US" b="1" dirty="0" smtClean="0">
                <a:solidFill>
                  <a:schemeClr val="accent2">
                    <a:lumMod val="75000"/>
                  </a:schemeClr>
                </a:solidFill>
                <a:cs typeface="+mj-cs"/>
              </a:rPr>
              <a:t>b-</a:t>
            </a:r>
          </a:p>
          <a:p>
            <a:pPr algn="r" rtl="1">
              <a:buNone/>
              <a:defRPr/>
            </a:pPr>
            <a:endParaRPr lang="en-US" b="1" dirty="0" smtClean="0">
              <a:solidFill>
                <a:schemeClr val="accent2">
                  <a:lumMod val="75000"/>
                </a:schemeClr>
              </a:solidFill>
              <a:cs typeface="+mj-cs"/>
            </a:endParaRPr>
          </a:p>
          <a:p>
            <a:pPr algn="r" rtl="1">
              <a:buNone/>
              <a:defRPr/>
            </a:pPr>
            <a:r>
              <a:rPr lang="en-US" b="1" dirty="0" smtClean="0">
                <a:solidFill>
                  <a:schemeClr val="accent2">
                    <a:lumMod val="75000"/>
                  </a:schemeClr>
                </a:solidFill>
                <a:cs typeface="+mj-cs"/>
              </a:rPr>
              <a:t>C-</a:t>
            </a:r>
            <a:endParaRPr lang="ar-SA" b="1" dirty="0" smtClean="0">
              <a:solidFill>
                <a:schemeClr val="accent2">
                  <a:lumMod val="75000"/>
                </a:schemeClr>
              </a:solidFill>
              <a:cs typeface="+mj-cs"/>
            </a:endParaRPr>
          </a:p>
          <a:p>
            <a:pPr algn="r" rtl="1">
              <a:buNone/>
              <a:defRPr/>
            </a:pPr>
            <a:endParaRPr lang="ar-SA" b="1" dirty="0" smtClean="0">
              <a:solidFill>
                <a:schemeClr val="accent2">
                  <a:lumMod val="75000"/>
                </a:schemeClr>
              </a:solidFill>
              <a:cs typeface="+mj-cs"/>
            </a:endParaRPr>
          </a:p>
          <a:p>
            <a:pPr algn="r" rtl="1">
              <a:buNone/>
              <a:defRPr/>
            </a:pPr>
            <a:r>
              <a:rPr lang="en-US" b="1" dirty="0" smtClean="0">
                <a:solidFill>
                  <a:schemeClr val="accent2">
                    <a:lumMod val="75000"/>
                  </a:schemeClr>
                </a:solidFill>
                <a:cs typeface="+mj-cs"/>
              </a:rPr>
              <a:t>d</a:t>
            </a:r>
            <a:r>
              <a:rPr lang="ar-SA" b="1" dirty="0" smtClean="0">
                <a:solidFill>
                  <a:schemeClr val="accent2">
                    <a:lumMod val="75000"/>
                  </a:schemeClr>
                </a:solidFill>
                <a:cs typeface="+mj-cs"/>
              </a:rPr>
              <a:t>- </a:t>
            </a:r>
          </a:p>
          <a:p>
            <a:pPr algn="r" rtl="1">
              <a:buNone/>
              <a:defRPr/>
            </a:pPr>
            <a:r>
              <a:rPr lang="ar-SA" b="1" dirty="0" smtClean="0">
                <a:solidFill>
                  <a:schemeClr val="accent2">
                    <a:lumMod val="75000"/>
                  </a:schemeClr>
                </a:solidFill>
                <a:cs typeface="+mj-cs"/>
              </a:rPr>
              <a:t>            </a:t>
            </a:r>
          </a:p>
          <a:p>
            <a:pPr algn="r" rtl="1">
              <a:buNone/>
              <a:defRPr/>
            </a:pPr>
            <a:r>
              <a:rPr lang="en-US" b="1" dirty="0" smtClean="0">
                <a:solidFill>
                  <a:schemeClr val="accent2">
                    <a:lumMod val="75000"/>
                  </a:schemeClr>
                </a:solidFill>
                <a:cs typeface="+mj-cs"/>
              </a:rPr>
              <a:t>e</a:t>
            </a:r>
            <a:r>
              <a:rPr lang="ar-SA" b="1" dirty="0" smtClean="0">
                <a:solidFill>
                  <a:schemeClr val="accent2">
                    <a:lumMod val="75000"/>
                  </a:schemeClr>
                </a:solidFill>
                <a:cs typeface="+mj-cs"/>
              </a:rPr>
              <a:t>- </a:t>
            </a:r>
          </a:p>
          <a:p>
            <a:pPr algn="r" rtl="1">
              <a:buNone/>
              <a:defRPr/>
            </a:pPr>
            <a:r>
              <a:rPr lang="ar-SA" b="1" dirty="0" smtClean="0">
                <a:solidFill>
                  <a:schemeClr val="accent2">
                    <a:lumMod val="75000"/>
                  </a:schemeClr>
                </a:solidFill>
                <a:cs typeface="+mj-cs"/>
              </a:rPr>
              <a:t> </a:t>
            </a:r>
            <a:endParaRPr lang="ar-SA" b="1" dirty="0" smtClean="0">
              <a:solidFill>
                <a:schemeClr val="tx1"/>
              </a:solidFill>
              <a:cs typeface="+mj-cs"/>
            </a:endParaRPr>
          </a:p>
        </p:txBody>
      </p:sp>
      <p:sp>
        <p:nvSpPr>
          <p:cNvPr id="6" name="عنوان 1"/>
          <p:cNvSpPr txBox="1">
            <a:spLocks/>
          </p:cNvSpPr>
          <p:nvPr/>
        </p:nvSpPr>
        <p:spPr>
          <a:xfrm>
            <a:off x="1785918" y="0"/>
            <a:ext cx="7143800"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a:bodyPr>
          <a:lstStyle/>
          <a:p>
            <a:pPr algn="ctr"/>
            <a:r>
              <a:rPr lang="ar-SA" sz="7200" b="1" dirty="0" smtClean="0">
                <a:latin typeface="+mj-lt"/>
                <a:ea typeface="+mj-ea"/>
                <a:cs typeface="+mj-cs"/>
              </a:rPr>
              <a:t>ورشة عمل عامة</a:t>
            </a:r>
            <a:endParaRPr lang="ar-SA" sz="7200" b="1" dirty="0">
              <a:latin typeface="+mj-lt"/>
              <a:ea typeface="+mj-ea"/>
              <a:cs typeface="+mj-cs"/>
            </a:endParaRPr>
          </a:p>
        </p:txBody>
      </p:sp>
      <p:sp>
        <p:nvSpPr>
          <p:cNvPr id="5" name="مربع نص 4"/>
          <p:cNvSpPr txBox="1"/>
          <p:nvPr/>
        </p:nvSpPr>
        <p:spPr>
          <a:xfrm>
            <a:off x="3214678" y="2214554"/>
            <a:ext cx="2714676" cy="584775"/>
          </a:xfrm>
          <a:prstGeom prst="rect">
            <a:avLst/>
          </a:prstGeom>
          <a:noFill/>
        </p:spPr>
        <p:txBody>
          <a:bodyPr wrap="square" rtlCol="1">
            <a:spAutoFit/>
          </a:bodyPr>
          <a:lstStyle/>
          <a:p>
            <a:r>
              <a:rPr lang="en-US" sz="3200" b="1" dirty="0" smtClean="0">
                <a:latin typeface="Tahoma"/>
                <a:cs typeface="+mj-cs"/>
              </a:rPr>
              <a:t>2.5x10</a:t>
            </a:r>
            <a:r>
              <a:rPr lang="en-US" sz="3200" b="1" baseline="30000" dirty="0" smtClean="0">
                <a:latin typeface="Tahoma"/>
                <a:cs typeface="+mj-cs"/>
              </a:rPr>
              <a:t>-7</a:t>
            </a:r>
            <a:r>
              <a:rPr lang="en-US" sz="3200" b="1" dirty="0" smtClean="0">
                <a:latin typeface="Tahoma"/>
                <a:cs typeface="+mj-cs"/>
              </a:rPr>
              <a:t>sec</a:t>
            </a:r>
            <a:endParaRPr lang="ar-SA" sz="3200" b="1" dirty="0">
              <a:cs typeface="+mj-cs"/>
            </a:endParaRPr>
          </a:p>
        </p:txBody>
      </p:sp>
      <p:sp>
        <p:nvSpPr>
          <p:cNvPr id="8" name="مستطيل 7"/>
          <p:cNvSpPr/>
          <p:nvPr/>
        </p:nvSpPr>
        <p:spPr>
          <a:xfrm>
            <a:off x="4071934" y="2857496"/>
            <a:ext cx="1571636" cy="584775"/>
          </a:xfrm>
          <a:prstGeom prst="rect">
            <a:avLst/>
          </a:prstGeom>
        </p:spPr>
        <p:txBody>
          <a:bodyPr wrap="square">
            <a:spAutoFit/>
          </a:bodyPr>
          <a:lstStyle/>
          <a:p>
            <a:pPr rtl="0"/>
            <a:r>
              <a:rPr lang="en-US" sz="3200" b="1" dirty="0" smtClean="0">
                <a:latin typeface="Tahoma"/>
                <a:cs typeface="+mj-cs"/>
              </a:rPr>
              <a:t>100m</a:t>
            </a:r>
            <a:endParaRPr lang="en-US" sz="3200" b="1" dirty="0">
              <a:cs typeface="+mj-cs"/>
            </a:endParaRPr>
          </a:p>
        </p:txBody>
      </p:sp>
      <p:sp>
        <p:nvSpPr>
          <p:cNvPr id="9" name="مستطيل 8"/>
          <p:cNvSpPr/>
          <p:nvPr/>
        </p:nvSpPr>
        <p:spPr>
          <a:xfrm>
            <a:off x="4500562" y="3571876"/>
            <a:ext cx="1143008" cy="584775"/>
          </a:xfrm>
          <a:prstGeom prst="rect">
            <a:avLst/>
          </a:prstGeom>
        </p:spPr>
        <p:txBody>
          <a:bodyPr wrap="square">
            <a:spAutoFit/>
          </a:bodyPr>
          <a:lstStyle/>
          <a:p>
            <a:pPr rtl="0"/>
            <a:r>
              <a:rPr lang="en-US" sz="3200" b="1" dirty="0" smtClean="0">
                <a:latin typeface="Tahoma"/>
                <a:cs typeface="+mj-cs"/>
              </a:rPr>
              <a:t>36m</a:t>
            </a:r>
            <a:endParaRPr lang="en-US" sz="3200" b="1" dirty="0">
              <a:cs typeface="+mj-cs"/>
            </a:endParaRPr>
          </a:p>
        </p:txBody>
      </p:sp>
      <p:sp>
        <p:nvSpPr>
          <p:cNvPr id="10" name="انفجار 1 9"/>
          <p:cNvSpPr/>
          <p:nvPr/>
        </p:nvSpPr>
        <p:spPr>
          <a:xfrm>
            <a:off x="6286480" y="1214422"/>
            <a:ext cx="2857520" cy="107157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smtClean="0">
                <a:cs typeface="+mj-cs"/>
              </a:rPr>
              <a:t>الورشة الثانية</a:t>
            </a:r>
            <a:endParaRPr lang="ar-SA" sz="2400" b="1" dirty="0">
              <a:cs typeface="+mj-cs"/>
            </a:endParaRPr>
          </a:p>
        </p:txBody>
      </p:sp>
      <p:sp>
        <p:nvSpPr>
          <p:cNvPr id="11" name="مربع نص 10"/>
          <p:cNvSpPr txBox="1"/>
          <p:nvPr/>
        </p:nvSpPr>
        <p:spPr>
          <a:xfrm>
            <a:off x="4000496" y="4357694"/>
            <a:ext cx="2214546" cy="584775"/>
          </a:xfrm>
          <a:prstGeom prst="rect">
            <a:avLst/>
          </a:prstGeom>
          <a:noFill/>
        </p:spPr>
        <p:txBody>
          <a:bodyPr wrap="square" rtlCol="1">
            <a:spAutoFit/>
          </a:bodyPr>
          <a:lstStyle/>
          <a:p>
            <a:r>
              <a:rPr lang="en-US" sz="3200" b="1" dirty="0" smtClean="0">
                <a:cs typeface="+mj-cs"/>
              </a:rPr>
              <a:t>4.1x10</a:t>
            </a:r>
            <a:r>
              <a:rPr lang="en-US" sz="3200" b="1" baseline="30000" dirty="0" smtClean="0">
                <a:cs typeface="+mj-cs"/>
              </a:rPr>
              <a:t>-7</a:t>
            </a:r>
            <a:r>
              <a:rPr lang="en-US" sz="3200" b="1" dirty="0" smtClean="0">
                <a:cs typeface="+mj-cs"/>
              </a:rPr>
              <a:t>sec</a:t>
            </a:r>
            <a:endParaRPr lang="ar-SA" sz="3200" b="1" dirty="0">
              <a:cs typeface="+mj-cs"/>
            </a:endParaRPr>
          </a:p>
        </p:txBody>
      </p:sp>
      <p:sp>
        <p:nvSpPr>
          <p:cNvPr id="12" name="مربع نص 11"/>
          <p:cNvSpPr txBox="1"/>
          <p:nvPr/>
        </p:nvSpPr>
        <p:spPr>
          <a:xfrm>
            <a:off x="3857620" y="5143512"/>
            <a:ext cx="2643206" cy="523220"/>
          </a:xfrm>
          <a:prstGeom prst="rect">
            <a:avLst/>
          </a:prstGeom>
          <a:noFill/>
        </p:spPr>
        <p:txBody>
          <a:bodyPr wrap="square" rtlCol="1">
            <a:spAutoFit/>
          </a:bodyPr>
          <a:lstStyle/>
          <a:p>
            <a:r>
              <a:rPr lang="en-US" sz="2800" b="1" dirty="0" smtClean="0">
                <a:latin typeface="Tahoma"/>
                <a:cs typeface="+mj-cs"/>
              </a:rPr>
              <a:t>2.7x10</a:t>
            </a:r>
            <a:r>
              <a:rPr lang="en-US" sz="2800" b="1" baseline="30000" dirty="0" smtClean="0">
                <a:latin typeface="Tahoma"/>
                <a:cs typeface="+mj-cs"/>
              </a:rPr>
              <a:t>-7</a:t>
            </a:r>
            <a:r>
              <a:rPr lang="en-US" sz="2800" b="1" dirty="0" smtClean="0">
                <a:latin typeface="Tahoma"/>
                <a:cs typeface="+mj-cs"/>
              </a:rPr>
              <a:t>sec</a:t>
            </a:r>
            <a:endParaRPr lang="ar-SA" sz="2800" b="1" dirty="0">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88" y="1928802"/>
            <a:ext cx="8501062" cy="4197361"/>
          </a:xfrm>
          <a:solidFill>
            <a:srgbClr val="FFFFCC"/>
          </a:solidFill>
        </p:spPr>
        <p:txBody>
          <a:bodyPr/>
          <a:lstStyle/>
          <a:p>
            <a:pPr algn="r" rtl="1">
              <a:buNone/>
              <a:defRPr/>
            </a:pPr>
            <a:r>
              <a:rPr lang="ar-SA" sz="3900" b="1" dirty="0" smtClean="0">
                <a:solidFill>
                  <a:schemeClr val="tx1"/>
                </a:solidFill>
                <a:cs typeface="+mj-cs"/>
              </a:rPr>
              <a:t>الشغل المبذول بالقوة </a:t>
            </a:r>
            <a:r>
              <a:rPr lang="en-US" sz="3900" b="1" dirty="0" smtClean="0">
                <a:solidFill>
                  <a:schemeClr val="tx1"/>
                </a:solidFill>
                <a:cs typeface="+mj-cs"/>
              </a:rPr>
              <a:t>F</a:t>
            </a:r>
          </a:p>
          <a:p>
            <a:pPr algn="r" rtl="1">
              <a:buNone/>
              <a:defRPr/>
            </a:pPr>
            <a:r>
              <a:rPr lang="ar-SA" sz="3900" b="1" dirty="0" err="1" smtClean="0">
                <a:solidFill>
                  <a:schemeClr val="tx1"/>
                </a:solidFill>
                <a:cs typeface="+mj-cs"/>
              </a:rPr>
              <a:t>لكى</a:t>
            </a:r>
            <a:r>
              <a:rPr lang="ar-SA" sz="3900" b="1" dirty="0" smtClean="0">
                <a:solidFill>
                  <a:schemeClr val="tx1"/>
                </a:solidFill>
                <a:cs typeface="+mj-cs"/>
              </a:rPr>
              <a:t> نجرى هذا التكامل</a:t>
            </a:r>
          </a:p>
          <a:p>
            <a:pPr algn="r" rtl="1">
              <a:buNone/>
              <a:defRPr/>
            </a:pPr>
            <a:r>
              <a:rPr lang="ar-SA" sz="3900" b="1" dirty="0" smtClean="0">
                <a:solidFill>
                  <a:schemeClr val="tx1"/>
                </a:solidFill>
                <a:cs typeface="+mj-cs"/>
              </a:rPr>
              <a:t> لابد أن نحسب </a:t>
            </a:r>
          </a:p>
          <a:p>
            <a:pPr algn="r" rtl="1">
              <a:buNone/>
              <a:defRPr/>
            </a:pPr>
            <a:r>
              <a:rPr lang="ar-SA" b="1" dirty="0" smtClean="0">
                <a:solidFill>
                  <a:schemeClr val="accent2">
                    <a:lumMod val="75000"/>
                  </a:schemeClr>
                </a:solidFill>
                <a:cs typeface="+mj-cs"/>
              </a:rPr>
              <a:t>   </a:t>
            </a:r>
            <a:endParaRPr lang="ar-SA" b="1" dirty="0" smtClean="0">
              <a:solidFill>
                <a:schemeClr val="tx1"/>
              </a:solidFill>
              <a:cs typeface="+mj-cs"/>
            </a:endParaRPr>
          </a:p>
        </p:txBody>
      </p:sp>
      <p:sp>
        <p:nvSpPr>
          <p:cNvPr id="6" name="عنوان 1"/>
          <p:cNvSpPr txBox="1">
            <a:spLocks/>
          </p:cNvSpPr>
          <p:nvPr/>
        </p:nvSpPr>
        <p:spPr>
          <a:xfrm>
            <a:off x="2000200" y="214290"/>
            <a:ext cx="6929518" cy="1470025"/>
          </a:xfrm>
          <a:prstGeom prst="rect">
            <a:avLst/>
          </a:prstGeom>
          <a:ln/>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pPr algn="ctr" rtl="0">
              <a:defRPr/>
            </a:pPr>
            <a:r>
              <a:rPr lang="ar-SA" sz="7200" b="1" dirty="0" smtClean="0">
                <a:latin typeface="+mj-lt"/>
                <a:ea typeface="+mj-ea"/>
                <a:cs typeface="+mj-cs"/>
              </a:rPr>
              <a:t>الطاقة </a:t>
            </a:r>
            <a:r>
              <a:rPr lang="ar-SA" sz="7200" b="1" dirty="0" err="1" smtClean="0">
                <a:latin typeface="+mj-lt"/>
                <a:ea typeface="+mj-ea"/>
                <a:cs typeface="+mj-cs"/>
              </a:rPr>
              <a:t>النسبوية</a:t>
            </a:r>
            <a:endParaRPr lang="ar-SA" sz="3600" b="1" dirty="0" smtClean="0"/>
          </a:p>
          <a:p>
            <a:r>
              <a:rPr lang="en-US" sz="3600" b="1" dirty="0" smtClean="0"/>
              <a:t>                                                                                                                           </a:t>
            </a:r>
            <a:endParaRPr lang="ar-SA" sz="7200" b="1" dirty="0">
              <a:latin typeface="+mj-lt"/>
              <a:ea typeface="+mj-ea"/>
              <a:cs typeface="+mj-cs"/>
            </a:endParaRPr>
          </a:p>
        </p:txBody>
      </p:sp>
      <p:pic>
        <p:nvPicPr>
          <p:cNvPr id="1027" name="Picture 3"/>
          <p:cNvPicPr>
            <a:picLocks noChangeAspect="1" noChangeArrowheads="1"/>
          </p:cNvPicPr>
          <p:nvPr/>
        </p:nvPicPr>
        <p:blipFill>
          <a:blip r:embed="rId2"/>
          <a:srcRect/>
          <a:stretch>
            <a:fillRect/>
          </a:stretch>
        </p:blipFill>
        <p:spPr bwMode="auto">
          <a:xfrm>
            <a:off x="571472" y="2143116"/>
            <a:ext cx="4500594" cy="862014"/>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857224" y="3357562"/>
            <a:ext cx="4714908" cy="1042989"/>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642910" y="4643446"/>
            <a:ext cx="764386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88" y="1928802"/>
            <a:ext cx="8501062" cy="4197361"/>
          </a:xfrm>
          <a:solidFill>
            <a:srgbClr val="FFFFCC"/>
          </a:solidFill>
        </p:spPr>
        <p:txBody>
          <a:bodyPr>
            <a:normAutofit/>
          </a:bodyPr>
          <a:lstStyle/>
          <a:p>
            <a:pPr algn="r" rtl="1">
              <a:buNone/>
              <a:defRPr/>
            </a:pPr>
            <a:r>
              <a:rPr lang="ar-SA" sz="3900" b="1" dirty="0" smtClean="0">
                <a:solidFill>
                  <a:schemeClr val="tx1"/>
                </a:solidFill>
                <a:cs typeface="+mj-cs"/>
              </a:rPr>
              <a:t>وإجراء التكامل</a:t>
            </a:r>
            <a:endParaRPr lang="en-US" sz="3900" b="1" dirty="0" smtClean="0">
              <a:solidFill>
                <a:schemeClr val="tx1"/>
              </a:solidFill>
              <a:cs typeface="+mj-cs"/>
            </a:endParaRPr>
          </a:p>
          <a:p>
            <a:pPr algn="r" rtl="1">
              <a:buNone/>
              <a:defRPr/>
            </a:pPr>
            <a:r>
              <a:rPr lang="ar-SA" sz="3900" b="1" dirty="0" smtClean="0">
                <a:solidFill>
                  <a:schemeClr val="tx1"/>
                </a:solidFill>
                <a:cs typeface="+mj-cs"/>
              </a:rPr>
              <a:t> </a:t>
            </a:r>
          </a:p>
          <a:p>
            <a:pPr algn="r" rtl="1">
              <a:buNone/>
              <a:defRPr/>
            </a:pPr>
            <a:r>
              <a:rPr lang="ar-SA" b="1" dirty="0" smtClean="0">
                <a:solidFill>
                  <a:schemeClr val="accent2">
                    <a:lumMod val="75000"/>
                  </a:schemeClr>
                </a:solidFill>
                <a:cs typeface="+mj-cs"/>
              </a:rPr>
              <a:t>   </a:t>
            </a:r>
          </a:p>
          <a:p>
            <a:pPr algn="r" rtl="1">
              <a:buNone/>
              <a:defRPr/>
            </a:pPr>
            <a:endParaRPr lang="ar-SA" b="1" dirty="0" smtClean="0">
              <a:solidFill>
                <a:schemeClr val="accent2">
                  <a:lumMod val="75000"/>
                </a:schemeClr>
              </a:solidFill>
              <a:cs typeface="+mj-cs"/>
            </a:endParaRPr>
          </a:p>
          <a:p>
            <a:pPr algn="r" rtl="1">
              <a:buNone/>
              <a:defRPr/>
            </a:pPr>
            <a:r>
              <a:rPr lang="ar-SA" sz="2400" b="1" dirty="0" smtClean="0">
                <a:solidFill>
                  <a:schemeClr val="tx1"/>
                </a:solidFill>
                <a:cs typeface="+mj-cs"/>
              </a:rPr>
              <a:t>حيث أن </a:t>
            </a:r>
            <a:r>
              <a:rPr lang="en-US" sz="2400" b="1" dirty="0" smtClean="0">
                <a:solidFill>
                  <a:schemeClr val="tx1"/>
                </a:solidFill>
                <a:cs typeface="+mj-cs"/>
              </a:rPr>
              <a:t>k</a:t>
            </a:r>
            <a:r>
              <a:rPr lang="ar-SA" sz="2400" b="1" dirty="0" smtClean="0">
                <a:solidFill>
                  <a:schemeClr val="tx1"/>
                </a:solidFill>
                <a:cs typeface="+mj-cs"/>
              </a:rPr>
              <a:t> يمثل طاقة الحركة </a:t>
            </a:r>
            <a:r>
              <a:rPr lang="ar-SA" sz="2400" b="1" dirty="0" err="1" smtClean="0">
                <a:solidFill>
                  <a:schemeClr val="tx1"/>
                </a:solidFill>
                <a:cs typeface="+mj-cs"/>
              </a:rPr>
              <a:t>النسبوية</a:t>
            </a:r>
            <a:endParaRPr lang="ar-SA" sz="2400" b="1" dirty="0" smtClean="0">
              <a:solidFill>
                <a:schemeClr val="tx1"/>
              </a:solidFill>
              <a:cs typeface="+mj-cs"/>
            </a:endParaRPr>
          </a:p>
          <a:p>
            <a:pPr algn="r" rtl="1">
              <a:buNone/>
              <a:defRPr/>
            </a:pPr>
            <a:r>
              <a:rPr lang="ar-SA" sz="2400" b="1" dirty="0" err="1" smtClean="0">
                <a:solidFill>
                  <a:schemeClr val="tx1"/>
                </a:solidFill>
                <a:cs typeface="+mj-cs"/>
              </a:rPr>
              <a:t>وتؤؤل</a:t>
            </a:r>
            <a:r>
              <a:rPr lang="ar-SA" sz="2400" b="1" dirty="0" smtClean="0">
                <a:solidFill>
                  <a:schemeClr val="tx1"/>
                </a:solidFill>
                <a:cs typeface="+mj-cs"/>
              </a:rPr>
              <a:t> هذه المعادلة إلى التعبير الكلاسيكي عند السرعات المنخفضة </a:t>
            </a:r>
            <a:r>
              <a:rPr lang="en-US" sz="2400" b="1" dirty="0" smtClean="0">
                <a:solidFill>
                  <a:schemeClr val="tx1"/>
                </a:solidFill>
                <a:cs typeface="+mj-cs"/>
              </a:rPr>
              <a:t>u&lt;&lt;&lt;&lt;c</a:t>
            </a:r>
            <a:endParaRPr lang="ar-SA" sz="2400" b="1" dirty="0" smtClean="0">
              <a:solidFill>
                <a:schemeClr val="tx1"/>
              </a:solidFill>
              <a:cs typeface="+mj-cs"/>
            </a:endParaRPr>
          </a:p>
        </p:txBody>
      </p:sp>
      <p:sp>
        <p:nvSpPr>
          <p:cNvPr id="6" name="عنوان 1"/>
          <p:cNvSpPr txBox="1">
            <a:spLocks/>
          </p:cNvSpPr>
          <p:nvPr/>
        </p:nvSpPr>
        <p:spPr>
          <a:xfrm>
            <a:off x="2000200" y="214290"/>
            <a:ext cx="6929518" cy="147002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nchor="ctr">
            <a:normAutofit fontScale="77500" lnSpcReduction="20000"/>
          </a:bodyPr>
          <a:lstStyle/>
          <a:p>
            <a:pPr algn="ctr" rtl="0">
              <a:defRPr/>
            </a:pPr>
            <a:r>
              <a:rPr lang="ar-SA" sz="7200" b="1" dirty="0" smtClean="0">
                <a:latin typeface="+mj-lt"/>
                <a:ea typeface="+mj-ea"/>
                <a:cs typeface="+mj-cs"/>
              </a:rPr>
              <a:t>الطاقة </a:t>
            </a:r>
            <a:r>
              <a:rPr lang="ar-SA" sz="7200" b="1" dirty="0" err="1" smtClean="0">
                <a:latin typeface="+mj-lt"/>
                <a:ea typeface="+mj-ea"/>
                <a:cs typeface="+mj-cs"/>
              </a:rPr>
              <a:t>النسبوية</a:t>
            </a:r>
            <a:endParaRPr lang="ar-SA" sz="3600" b="1" dirty="0" smtClean="0"/>
          </a:p>
          <a:p>
            <a:r>
              <a:rPr lang="en-US" sz="3600" b="1" dirty="0" smtClean="0"/>
              <a:t>                                                                                                                           </a:t>
            </a:r>
            <a:endParaRPr lang="ar-SA" sz="7200" b="1" dirty="0">
              <a:latin typeface="+mj-lt"/>
              <a:ea typeface="+mj-ea"/>
              <a:cs typeface="+mj-cs"/>
            </a:endParaRPr>
          </a:p>
        </p:txBody>
      </p:sp>
      <p:pic>
        <p:nvPicPr>
          <p:cNvPr id="2050" name="Picture 2"/>
          <p:cNvPicPr>
            <a:picLocks noChangeAspect="1" noChangeArrowheads="1"/>
          </p:cNvPicPr>
          <p:nvPr/>
        </p:nvPicPr>
        <p:blipFill>
          <a:blip r:embed="rId2"/>
          <a:srcRect/>
          <a:stretch>
            <a:fillRect/>
          </a:stretch>
        </p:blipFill>
        <p:spPr bwMode="auto">
          <a:xfrm>
            <a:off x="571472" y="2071678"/>
            <a:ext cx="4214842" cy="107157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500034" y="3286124"/>
            <a:ext cx="7858180" cy="10906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88" y="1928802"/>
            <a:ext cx="8501062" cy="4197361"/>
          </a:xfrm>
          <a:solidFill>
            <a:srgbClr val="FFFFCC"/>
          </a:solidFill>
        </p:spPr>
        <p:txBody>
          <a:bodyPr>
            <a:normAutofit/>
          </a:bodyPr>
          <a:lstStyle/>
          <a:p>
            <a:pPr algn="r" rtl="1">
              <a:buNone/>
              <a:defRPr/>
            </a:pPr>
            <a:r>
              <a:rPr lang="ar-SA" sz="2400" b="1" dirty="0" err="1" smtClean="0">
                <a:solidFill>
                  <a:schemeClr val="tx1"/>
                </a:solidFill>
                <a:cs typeface="+mj-cs"/>
              </a:rPr>
              <a:t>وتؤؤل</a:t>
            </a:r>
            <a:r>
              <a:rPr lang="ar-SA" sz="2400" b="1" dirty="0" smtClean="0">
                <a:solidFill>
                  <a:schemeClr val="tx1"/>
                </a:solidFill>
                <a:cs typeface="+mj-cs"/>
              </a:rPr>
              <a:t> هذه المعادلة إلى التعبير الكلاسيكي عند السرعات المنخفضة </a:t>
            </a:r>
            <a:r>
              <a:rPr lang="en-US" sz="2400" b="1" dirty="0" smtClean="0">
                <a:solidFill>
                  <a:schemeClr val="tx1"/>
                </a:solidFill>
                <a:cs typeface="+mj-cs"/>
              </a:rPr>
              <a:t>u&lt;&lt;&lt;&lt;c</a:t>
            </a:r>
            <a:endParaRPr lang="ar-SA" sz="2400" b="1" dirty="0" smtClean="0">
              <a:solidFill>
                <a:schemeClr val="tx1"/>
              </a:solidFill>
              <a:cs typeface="+mj-cs"/>
            </a:endParaRPr>
          </a:p>
        </p:txBody>
      </p:sp>
      <p:sp>
        <p:nvSpPr>
          <p:cNvPr id="6" name="عنوان 1"/>
          <p:cNvSpPr txBox="1">
            <a:spLocks/>
          </p:cNvSpPr>
          <p:nvPr/>
        </p:nvSpPr>
        <p:spPr>
          <a:xfrm>
            <a:off x="2000200" y="214290"/>
            <a:ext cx="6929518" cy="147002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nchor="ctr">
            <a:normAutofit fontScale="77500" lnSpcReduction="20000"/>
          </a:bodyPr>
          <a:lstStyle/>
          <a:p>
            <a:pPr algn="ctr" rtl="0">
              <a:defRPr/>
            </a:pPr>
            <a:r>
              <a:rPr lang="ar-SA" sz="7200" b="1" dirty="0" smtClean="0">
                <a:latin typeface="+mj-lt"/>
                <a:ea typeface="+mj-ea"/>
                <a:cs typeface="+mj-cs"/>
              </a:rPr>
              <a:t>الطاقة </a:t>
            </a:r>
            <a:r>
              <a:rPr lang="ar-SA" sz="7200" b="1" dirty="0" err="1" smtClean="0">
                <a:latin typeface="+mj-lt"/>
                <a:ea typeface="+mj-ea"/>
                <a:cs typeface="+mj-cs"/>
              </a:rPr>
              <a:t>النسبوية</a:t>
            </a:r>
            <a:endParaRPr lang="ar-SA" sz="3600" b="1" dirty="0" smtClean="0"/>
          </a:p>
          <a:p>
            <a:r>
              <a:rPr lang="en-US" sz="3600" b="1" dirty="0" smtClean="0"/>
              <a:t>                                                                                                                           </a:t>
            </a:r>
            <a:endParaRPr lang="ar-SA" sz="7200" b="1" dirty="0">
              <a:latin typeface="+mj-lt"/>
              <a:ea typeface="+mj-ea"/>
              <a:cs typeface="+mj-cs"/>
            </a:endParaRPr>
          </a:p>
        </p:txBody>
      </p:sp>
      <p:pic>
        <p:nvPicPr>
          <p:cNvPr id="4098" name="Picture 2"/>
          <p:cNvPicPr>
            <a:picLocks noChangeAspect="1" noChangeArrowheads="1"/>
          </p:cNvPicPr>
          <p:nvPr/>
        </p:nvPicPr>
        <p:blipFill>
          <a:blip r:embed="rId2"/>
          <a:srcRect/>
          <a:stretch>
            <a:fillRect/>
          </a:stretch>
        </p:blipFill>
        <p:spPr bwMode="auto">
          <a:xfrm>
            <a:off x="3929058" y="2500306"/>
            <a:ext cx="4429156" cy="1366844"/>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3857620" y="4000504"/>
            <a:ext cx="4781550" cy="1214446"/>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428596" y="2357430"/>
            <a:ext cx="3286148" cy="3143272"/>
          </a:xfrm>
          <a:prstGeom prst="rect">
            <a:avLst/>
          </a:prstGeom>
          <a:noFill/>
          <a:ln w="9525">
            <a:noFill/>
            <a:miter lim="800000"/>
            <a:headEnd/>
            <a:tailEnd/>
          </a:ln>
          <a:effectLst/>
        </p:spPr>
      </p:pic>
      <p:sp>
        <p:nvSpPr>
          <p:cNvPr id="9" name="مربع نص 8"/>
          <p:cNvSpPr txBox="1"/>
          <p:nvPr/>
        </p:nvSpPr>
        <p:spPr>
          <a:xfrm>
            <a:off x="357158" y="5429264"/>
            <a:ext cx="3571900" cy="707886"/>
          </a:xfrm>
          <a:prstGeom prst="rect">
            <a:avLst/>
          </a:prstGeom>
          <a:noFill/>
        </p:spPr>
        <p:txBody>
          <a:bodyPr wrap="square" rtlCol="1">
            <a:spAutoFit/>
          </a:bodyPr>
          <a:lstStyle/>
          <a:p>
            <a:r>
              <a:rPr lang="ar-SA" sz="2000" b="1" dirty="0" smtClean="0"/>
              <a:t>منحنى لمقارنة طاقة الحركة </a:t>
            </a:r>
            <a:r>
              <a:rPr lang="ar-SA" sz="2000" b="1" dirty="0" err="1" smtClean="0"/>
              <a:t>النسبوية</a:t>
            </a:r>
            <a:r>
              <a:rPr lang="ar-SA" sz="2000" b="1" dirty="0" smtClean="0"/>
              <a:t> وغير </a:t>
            </a:r>
            <a:r>
              <a:rPr lang="ar-SA" sz="2000" b="1" dirty="0" err="1" smtClean="0"/>
              <a:t>النسبوية</a:t>
            </a:r>
            <a:endParaRPr lang="ar-SA"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714488"/>
            <a:ext cx="8358246" cy="440120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buFont typeface="Arial" pitchFamily="34" charset="0"/>
              <a:buChar char="•"/>
            </a:pPr>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a:p>
            <a:endParaRPr lang="ar-SA" sz="2800" b="1" dirty="0" smtClean="0">
              <a:ln>
                <a:solidFill>
                  <a:schemeClr val="accent6">
                    <a:lumMod val="75000"/>
                  </a:schemeClr>
                </a:solidFill>
              </a:ln>
              <a:solidFill>
                <a:srgbClr val="C00000"/>
              </a:solidFill>
              <a:cs typeface="+mj-cs"/>
            </a:endParaRPr>
          </a:p>
        </p:txBody>
      </p:sp>
      <p:pic>
        <p:nvPicPr>
          <p:cNvPr id="3074" name="Picture 2"/>
          <p:cNvPicPr>
            <a:picLocks noChangeAspect="1" noChangeArrowheads="1"/>
          </p:cNvPicPr>
          <p:nvPr/>
        </p:nvPicPr>
        <p:blipFill>
          <a:blip r:embed="rId2"/>
          <a:srcRect/>
          <a:stretch>
            <a:fillRect/>
          </a:stretch>
        </p:blipFill>
        <p:spPr bwMode="auto">
          <a:xfrm>
            <a:off x="857224" y="1857364"/>
            <a:ext cx="7143800" cy="266700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643174" y="4572008"/>
            <a:ext cx="3500462" cy="514351"/>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1571604" y="5500702"/>
            <a:ext cx="2709873" cy="519114"/>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4857752" y="5214950"/>
            <a:ext cx="2786082" cy="709615"/>
          </a:xfrm>
          <a:prstGeom prst="rect">
            <a:avLst/>
          </a:prstGeom>
          <a:noFill/>
          <a:ln w="9525">
            <a:noFill/>
            <a:miter lim="800000"/>
            <a:headEnd/>
            <a:tailEnd/>
          </a:ln>
          <a:effectLst/>
        </p:spPr>
      </p:pic>
      <p:sp>
        <p:nvSpPr>
          <p:cNvPr id="10" name="عنوان 1"/>
          <p:cNvSpPr txBox="1">
            <a:spLocks/>
          </p:cNvSpPr>
          <p:nvPr/>
        </p:nvSpPr>
        <p:spPr>
          <a:xfrm>
            <a:off x="2000200" y="214290"/>
            <a:ext cx="6929518" cy="147002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nchor="ctr">
            <a:normAutofit fontScale="77500" lnSpcReduction="20000"/>
          </a:bodyPr>
          <a:lstStyle/>
          <a:p>
            <a:pPr algn="ctr" rtl="0">
              <a:defRPr/>
            </a:pPr>
            <a:r>
              <a:rPr lang="ar-SA" sz="7200" b="1" dirty="0" smtClean="0">
                <a:latin typeface="+mj-lt"/>
                <a:ea typeface="+mj-ea"/>
                <a:cs typeface="+mj-cs"/>
              </a:rPr>
              <a:t>الطاقة </a:t>
            </a:r>
            <a:r>
              <a:rPr lang="ar-SA" sz="7200" b="1" dirty="0" err="1" smtClean="0">
                <a:latin typeface="+mj-lt"/>
                <a:ea typeface="+mj-ea"/>
                <a:cs typeface="+mj-cs"/>
              </a:rPr>
              <a:t>النسبوية</a:t>
            </a:r>
            <a:endParaRPr lang="ar-SA" sz="3600" b="1" dirty="0" smtClean="0"/>
          </a:p>
          <a:p>
            <a:r>
              <a:rPr lang="en-US" sz="3600" b="1" dirty="0" smtClean="0"/>
              <a:t>                                                                                                                           </a:t>
            </a:r>
            <a:endParaRPr lang="ar-SA" sz="7200" b="1" dirty="0">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rPr>
              <a:t>يتحرك إلكترون في أنبوبة التلفزيون بسرعة</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rPr>
              <a:t>u=0.25c</a:t>
            </a: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rPr>
              <a:t> .احسبي الطاقة الكلية وطاقة الحركة </a:t>
            </a:r>
            <a:r>
              <a:rPr lang="ar-SA"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rPr>
              <a:t>بالإكترون</a:t>
            </a:r>
            <a:r>
              <a:rPr lang="ar-SA"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rPr>
              <a:t> فلط.</a:t>
            </a:r>
            <a:endPar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11</a:t>
            </a:r>
            <a:r>
              <a:rPr lang="ar-SA" sz="3600" b="1" dirty="0" smtClean="0"/>
              <a:t>    طاقة إلكترون سريع</a:t>
            </a:r>
            <a:endParaRPr lang="ar-SA" sz="7200" b="1" dirty="0">
              <a:latin typeface="+mj-lt"/>
              <a:ea typeface="+mj-ea"/>
              <a:cs typeface="+mj-cs"/>
            </a:endParaRPr>
          </a:p>
        </p:txBody>
      </p:sp>
      <p:sp>
        <p:nvSpPr>
          <p:cNvPr id="7" name="مستطيل 6"/>
          <p:cNvSpPr/>
          <p:nvPr/>
        </p:nvSpPr>
        <p:spPr>
          <a:xfrm>
            <a:off x="500034" y="2571744"/>
            <a:ext cx="8286808" cy="353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   </a:t>
            </a:r>
          </a:p>
          <a:p>
            <a:pPr algn="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حيث أن طاقة السكون لإلكترون هي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0.511Mev</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وباستخدام معادلة الطاقة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en-US" sz="2800" b="1" dirty="0" smtClean="0">
              <a:ln>
                <a:solidFill>
                  <a:schemeClr val="accent6">
                    <a:lumMod val="75000"/>
                  </a:schemeClr>
                </a:solidFill>
              </a:ln>
              <a:solidFill>
                <a:srgbClr val="C00000"/>
              </a:solidFill>
              <a:cs typeface="+mj-cs"/>
            </a:endParaRPr>
          </a:p>
        </p:txBody>
      </p:sp>
      <p:pic>
        <p:nvPicPr>
          <p:cNvPr id="5122" name="Picture 2"/>
          <p:cNvPicPr>
            <a:picLocks noChangeAspect="1" noChangeArrowheads="1"/>
          </p:cNvPicPr>
          <p:nvPr/>
        </p:nvPicPr>
        <p:blipFill>
          <a:blip r:embed="rId2"/>
          <a:srcRect/>
          <a:stretch>
            <a:fillRect/>
          </a:stretch>
        </p:blipFill>
        <p:spPr bwMode="auto">
          <a:xfrm>
            <a:off x="785786" y="3643315"/>
            <a:ext cx="7143800" cy="1357322"/>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1000100" y="5143512"/>
            <a:ext cx="6500858" cy="100013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additive="base">
                                        <p:cTn id="19" dur="500" fill="hold"/>
                                        <p:tgtEl>
                                          <p:spTgt spid="5122"/>
                                        </p:tgtEl>
                                        <p:attrNameLst>
                                          <p:attrName>ppt_x</p:attrName>
                                        </p:attrNameLst>
                                      </p:cBhvr>
                                      <p:tavLst>
                                        <p:tav tm="0">
                                          <p:val>
                                            <p:strVal val="#ppt_x"/>
                                          </p:val>
                                        </p:tav>
                                        <p:tav tm="100000">
                                          <p:val>
                                            <p:strVal val="#ppt_x"/>
                                          </p:val>
                                        </p:tav>
                                      </p:tavLst>
                                    </p:anim>
                                    <p:anim calcmode="lin" valueType="num">
                                      <p:cBhvr additive="base">
                                        <p:cTn id="20"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3"/>
                                        </p:tgtEl>
                                        <p:attrNameLst>
                                          <p:attrName>style.visibility</p:attrName>
                                        </p:attrNameLst>
                                      </p:cBhvr>
                                      <p:to>
                                        <p:strVal val="visible"/>
                                      </p:to>
                                    </p:set>
                                    <p:anim calcmode="lin" valueType="num">
                                      <p:cBhvr additive="base">
                                        <p:cTn id="25" dur="500" fill="hold"/>
                                        <p:tgtEl>
                                          <p:spTgt spid="5123"/>
                                        </p:tgtEl>
                                        <p:attrNameLst>
                                          <p:attrName>ppt_x</p:attrName>
                                        </p:attrNameLst>
                                      </p:cBhvr>
                                      <p:tavLst>
                                        <p:tav tm="0">
                                          <p:val>
                                            <p:strVal val="#ppt_x"/>
                                          </p:val>
                                        </p:tav>
                                        <p:tav tm="100000">
                                          <p:val>
                                            <p:strVal val="#ppt_x"/>
                                          </p:val>
                                        </p:tav>
                                      </p:tavLst>
                                    </p:anim>
                                    <p:anim calcmode="lin" valueType="num">
                                      <p:cBhvr additive="base">
                                        <p:cTn id="26"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4000" b="1" dirty="0" smtClean="0">
                <a:ln w="10541" cmpd="sng">
                  <a:solidFill>
                    <a:schemeClr val="accent1">
                      <a:shade val="88000"/>
                      <a:satMod val="110000"/>
                    </a:schemeClr>
                  </a:solidFill>
                  <a:prstDash val="solid"/>
                </a:ln>
                <a:solidFill>
                  <a:schemeClr val="tx1"/>
                </a:solidFill>
                <a:cs typeface="+mj-cs"/>
              </a:rPr>
              <a:t>احسبي طاقة السكون لبروتون بالإلكترون فلط.</a:t>
            </a:r>
            <a:endParaRPr lang="en-US" sz="4000" b="1" dirty="0" smtClean="0">
              <a:ln w="10541" cmpd="sng">
                <a:solidFill>
                  <a:schemeClr val="accent1">
                    <a:shade val="88000"/>
                    <a:satMod val="110000"/>
                  </a:schemeClr>
                </a:solidFill>
                <a:prstDash val="solid"/>
              </a:ln>
              <a:solidFill>
                <a:schemeClr val="tx1"/>
              </a:soli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12</a:t>
            </a:r>
            <a:r>
              <a:rPr lang="ar-SA" sz="3600" b="1" dirty="0" smtClean="0"/>
              <a:t>   طاقة بروتون سريع</a:t>
            </a:r>
            <a:endParaRPr lang="ar-SA" sz="7200" b="1" dirty="0">
              <a:latin typeface="+mj-lt"/>
              <a:ea typeface="+mj-ea"/>
              <a:cs typeface="+mj-cs"/>
            </a:endParaRPr>
          </a:p>
        </p:txBody>
      </p:sp>
      <p:sp>
        <p:nvSpPr>
          <p:cNvPr id="7" name="مستطيل 6"/>
          <p:cNvSpPr/>
          <p:nvPr/>
        </p:nvSpPr>
        <p:spPr>
          <a:xfrm>
            <a:off x="500034" y="2643182"/>
            <a:ext cx="8286808" cy="353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en-US" sz="2800" b="1" dirty="0" smtClean="0">
              <a:ln>
                <a:solidFill>
                  <a:schemeClr val="accent6">
                    <a:lumMod val="75000"/>
                  </a:schemeClr>
                </a:solidFill>
              </a:ln>
              <a:solidFill>
                <a:srgbClr val="C00000"/>
              </a:solidFill>
              <a:cs typeface="+mj-cs"/>
            </a:endParaRPr>
          </a:p>
        </p:txBody>
      </p:sp>
      <p:pic>
        <p:nvPicPr>
          <p:cNvPr id="6146" name="Picture 2"/>
          <p:cNvPicPr>
            <a:picLocks noChangeAspect="1" noChangeArrowheads="1"/>
          </p:cNvPicPr>
          <p:nvPr/>
        </p:nvPicPr>
        <p:blipFill>
          <a:blip r:embed="rId2"/>
          <a:srcRect/>
          <a:stretch>
            <a:fillRect/>
          </a:stretch>
        </p:blipFill>
        <p:spPr bwMode="auto">
          <a:xfrm>
            <a:off x="571472" y="2733674"/>
            <a:ext cx="7215238" cy="33385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3200" b="1" dirty="0" smtClean="0">
                <a:ln w="10541" cmpd="sng">
                  <a:solidFill>
                    <a:schemeClr val="accent1">
                      <a:shade val="88000"/>
                      <a:satMod val="110000"/>
                    </a:schemeClr>
                  </a:solidFill>
                  <a:prstDash val="solid"/>
                </a:ln>
                <a:solidFill>
                  <a:schemeClr val="tx1"/>
                </a:solidFill>
                <a:cs typeface="+mj-cs"/>
              </a:rPr>
              <a:t>إذا كانت الطاقة الكلية للبروتين هي ثلاثة أمثال طاقه السكون له .ما هي سرعه البروتون ؟؟.</a:t>
            </a:r>
            <a:endParaRPr lang="en-US" sz="3200" b="1" dirty="0" smtClean="0">
              <a:ln w="10541" cmpd="sng">
                <a:solidFill>
                  <a:schemeClr val="accent1">
                    <a:shade val="88000"/>
                    <a:satMod val="110000"/>
                  </a:schemeClr>
                </a:solidFill>
                <a:prstDash val="solid"/>
              </a:ln>
              <a:solidFill>
                <a:schemeClr val="tx1"/>
              </a:soli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12</a:t>
            </a:r>
            <a:r>
              <a:rPr lang="ar-SA" sz="3600" b="1" dirty="0" smtClean="0"/>
              <a:t>   طاقة بروتون سريع</a:t>
            </a:r>
            <a:endParaRPr lang="ar-SA" sz="7200" b="1" dirty="0">
              <a:latin typeface="+mj-lt"/>
              <a:ea typeface="+mj-ea"/>
              <a:cs typeface="+mj-cs"/>
            </a:endParaRPr>
          </a:p>
        </p:txBody>
      </p:sp>
      <p:sp>
        <p:nvSpPr>
          <p:cNvPr id="7" name="مستطيل 6"/>
          <p:cNvSpPr/>
          <p:nvPr/>
        </p:nvSpPr>
        <p:spPr>
          <a:xfrm>
            <a:off x="500034" y="2643182"/>
            <a:ext cx="8286808" cy="353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a:t>
            </a:r>
          </a:p>
          <a:p>
            <a:pPr algn="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بالحل في </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u</a:t>
            </a: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نحصل على :-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en-US" sz="2800" b="1" dirty="0" smtClean="0">
              <a:ln>
                <a:solidFill>
                  <a:schemeClr val="accent6">
                    <a:lumMod val="75000"/>
                  </a:schemeClr>
                </a:solidFill>
              </a:ln>
              <a:solidFill>
                <a:srgbClr val="C00000"/>
              </a:solidFill>
              <a:cs typeface="+mj-cs"/>
            </a:endParaRPr>
          </a:p>
        </p:txBody>
      </p:sp>
      <p:pic>
        <p:nvPicPr>
          <p:cNvPr id="7170" name="Picture 2"/>
          <p:cNvPicPr>
            <a:picLocks noChangeAspect="1" noChangeArrowheads="1"/>
          </p:cNvPicPr>
          <p:nvPr/>
        </p:nvPicPr>
        <p:blipFill>
          <a:blip r:embed="rId2"/>
          <a:srcRect/>
          <a:stretch>
            <a:fillRect/>
          </a:stretch>
        </p:blipFill>
        <p:spPr bwMode="auto">
          <a:xfrm>
            <a:off x="785786" y="2928934"/>
            <a:ext cx="4714908" cy="22193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3200" b="1" dirty="0" smtClean="0">
                <a:ln w="10541" cmpd="sng">
                  <a:solidFill>
                    <a:schemeClr val="accent1">
                      <a:shade val="88000"/>
                      <a:satMod val="110000"/>
                    </a:schemeClr>
                  </a:solidFill>
                  <a:prstDash val="solid"/>
                </a:ln>
                <a:solidFill>
                  <a:schemeClr val="tx1"/>
                </a:solidFill>
                <a:cs typeface="+mj-cs"/>
              </a:rPr>
              <a:t>إذا كانت الطاقة الكلية للبروتين هي ثلاثة أمثال طاقه السكون له .ما هي سرعه البروتون ؟؟.</a:t>
            </a:r>
            <a:endParaRPr lang="en-US" sz="3200" b="1" dirty="0" smtClean="0">
              <a:ln w="10541" cmpd="sng">
                <a:solidFill>
                  <a:schemeClr val="accent1">
                    <a:shade val="88000"/>
                    <a:satMod val="110000"/>
                  </a:schemeClr>
                </a:solidFill>
                <a:prstDash val="solid"/>
              </a:ln>
              <a:solidFill>
                <a:schemeClr val="tx1"/>
              </a:soli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12</a:t>
            </a:r>
            <a:r>
              <a:rPr lang="ar-SA" sz="3600" b="1" dirty="0" smtClean="0"/>
              <a:t>   طاقة بروتون سريع</a:t>
            </a:r>
            <a:endParaRPr lang="ar-SA" sz="7200" b="1" dirty="0">
              <a:latin typeface="+mj-lt"/>
              <a:ea typeface="+mj-ea"/>
              <a:cs typeface="+mj-cs"/>
            </a:endParaRPr>
          </a:p>
        </p:txBody>
      </p:sp>
      <p:sp>
        <p:nvSpPr>
          <p:cNvPr id="7" name="مستطيل 6"/>
          <p:cNvSpPr/>
          <p:nvPr/>
        </p:nvSpPr>
        <p:spPr>
          <a:xfrm>
            <a:off x="500034" y="2643182"/>
            <a:ext cx="8286808" cy="353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a:t>
            </a:r>
          </a:p>
          <a:p>
            <a:pPr algn="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بالحل في </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u</a:t>
            </a: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نحصل على :-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en-US" sz="2800" b="1" dirty="0" smtClean="0">
              <a:ln>
                <a:solidFill>
                  <a:schemeClr val="accent6">
                    <a:lumMod val="75000"/>
                  </a:schemeClr>
                </a:solidFill>
              </a:ln>
              <a:solidFill>
                <a:srgbClr val="C00000"/>
              </a:solidFill>
              <a:cs typeface="+mj-cs"/>
            </a:endParaRPr>
          </a:p>
        </p:txBody>
      </p:sp>
      <p:pic>
        <p:nvPicPr>
          <p:cNvPr id="7171" name="Picture 3"/>
          <p:cNvPicPr>
            <a:picLocks noChangeAspect="1" noChangeArrowheads="1"/>
          </p:cNvPicPr>
          <p:nvPr/>
        </p:nvPicPr>
        <p:blipFill>
          <a:blip r:embed="rId2"/>
          <a:srcRect/>
          <a:stretch>
            <a:fillRect/>
          </a:stretch>
        </p:blipFill>
        <p:spPr bwMode="auto">
          <a:xfrm>
            <a:off x="571472" y="2786058"/>
            <a:ext cx="4929223"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3200" b="1" dirty="0" smtClean="0">
                <a:ln w="10541" cmpd="sng">
                  <a:solidFill>
                    <a:schemeClr val="accent1">
                      <a:shade val="88000"/>
                      <a:satMod val="110000"/>
                    </a:schemeClr>
                  </a:solidFill>
                  <a:prstDash val="solid"/>
                </a:ln>
                <a:solidFill>
                  <a:schemeClr val="tx1"/>
                </a:solidFill>
                <a:cs typeface="+mj-cs"/>
              </a:rPr>
              <a:t>احسبي طاقه الحركة للبروتون بالإلكترون فلط .</a:t>
            </a:r>
            <a:endParaRPr lang="en-US" sz="3200" b="1" dirty="0" smtClean="0">
              <a:ln w="10541" cmpd="sng">
                <a:solidFill>
                  <a:schemeClr val="accent1">
                    <a:shade val="88000"/>
                    <a:satMod val="110000"/>
                  </a:schemeClr>
                </a:solidFill>
                <a:prstDash val="solid"/>
              </a:ln>
              <a:solidFill>
                <a:schemeClr val="tx1"/>
              </a:soli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12</a:t>
            </a:r>
            <a:r>
              <a:rPr lang="ar-SA" sz="3600" b="1" dirty="0" smtClean="0"/>
              <a:t>   طاقة بروتون سريع</a:t>
            </a:r>
            <a:endParaRPr lang="ar-SA" sz="7200" b="1" dirty="0">
              <a:latin typeface="+mj-lt"/>
              <a:ea typeface="+mj-ea"/>
              <a:cs typeface="+mj-cs"/>
            </a:endParaRPr>
          </a:p>
        </p:txBody>
      </p:sp>
      <p:sp>
        <p:nvSpPr>
          <p:cNvPr id="7" name="مستطيل 6"/>
          <p:cNvSpPr/>
          <p:nvPr/>
        </p:nvSpPr>
        <p:spPr>
          <a:xfrm>
            <a:off x="428596" y="2285992"/>
            <a:ext cx="8286808"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a:t>
            </a:r>
          </a:p>
          <a:p>
            <a:pPr algn="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من معادله:-</a:t>
            </a:r>
          </a:p>
          <a:p>
            <a:pPr algn="r"/>
            <a:endPar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endParaRPr>
          </a:p>
          <a:p>
            <a:pPr algn="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حيث إن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en-US" sz="2800" b="1" dirty="0" smtClean="0">
              <a:ln>
                <a:solidFill>
                  <a:schemeClr val="accent6">
                    <a:lumMod val="75000"/>
                  </a:schemeClr>
                </a:solidFill>
              </a:ln>
              <a:solidFill>
                <a:srgbClr val="C00000"/>
              </a:solidFill>
              <a:cs typeface="+mj-cs"/>
            </a:endParaRPr>
          </a:p>
        </p:txBody>
      </p:sp>
      <p:pic>
        <p:nvPicPr>
          <p:cNvPr id="8194" name="Picture 2"/>
          <p:cNvPicPr>
            <a:picLocks noChangeAspect="1" noChangeArrowheads="1"/>
          </p:cNvPicPr>
          <p:nvPr/>
        </p:nvPicPr>
        <p:blipFill>
          <a:blip r:embed="rId2"/>
          <a:srcRect/>
          <a:stretch>
            <a:fillRect/>
          </a:stretch>
        </p:blipFill>
        <p:spPr bwMode="auto">
          <a:xfrm>
            <a:off x="785786" y="2285992"/>
            <a:ext cx="5786478" cy="1500198"/>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714348" y="4286256"/>
            <a:ext cx="7643866" cy="12858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CC"/>
          </a:solidFill>
        </p:spPr>
        <p:txBody>
          <a:bodyPr/>
          <a:lstStyle/>
          <a:p>
            <a:pPr algn="r" rtl="1">
              <a:defRPr/>
            </a:pPr>
            <a:endParaRPr lang="ar-SA" sz="3900" b="1" dirty="0" smtClean="0">
              <a:solidFill>
                <a:srgbClr val="05EB3C"/>
              </a:solidFill>
              <a:cs typeface="+mj-cs"/>
            </a:endParaRPr>
          </a:p>
        </p:txBody>
      </p:sp>
      <p:sp>
        <p:nvSpPr>
          <p:cNvPr id="8" name="مستطيل 7"/>
          <p:cNvSpPr/>
          <p:nvPr/>
        </p:nvSpPr>
        <p:spPr>
          <a:xfrm>
            <a:off x="357158" y="1643050"/>
            <a:ext cx="8501122"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3200" b="1" dirty="0" smtClean="0">
                <a:ln w="10541" cmpd="sng">
                  <a:solidFill>
                    <a:schemeClr val="accent1">
                      <a:shade val="88000"/>
                      <a:satMod val="110000"/>
                    </a:schemeClr>
                  </a:solidFill>
                  <a:prstDash val="solid"/>
                </a:ln>
                <a:solidFill>
                  <a:schemeClr val="tx1"/>
                </a:solidFill>
                <a:cs typeface="+mj-cs"/>
              </a:rPr>
              <a:t>ما هي كميه </a:t>
            </a:r>
            <a:r>
              <a:rPr lang="ar-SA" sz="3200" b="1" dirty="0" err="1" smtClean="0">
                <a:ln w="10541" cmpd="sng">
                  <a:solidFill>
                    <a:schemeClr val="accent1">
                      <a:shade val="88000"/>
                      <a:satMod val="110000"/>
                    </a:schemeClr>
                  </a:solidFill>
                  <a:prstDash val="solid"/>
                </a:ln>
                <a:solidFill>
                  <a:schemeClr val="tx1"/>
                </a:solidFill>
                <a:cs typeface="+mj-cs"/>
              </a:rPr>
              <a:t>الحركه</a:t>
            </a:r>
            <a:r>
              <a:rPr lang="ar-SA" sz="3200" b="1" dirty="0" smtClean="0">
                <a:ln w="10541" cmpd="sng">
                  <a:solidFill>
                    <a:schemeClr val="accent1">
                      <a:shade val="88000"/>
                      <a:satMod val="110000"/>
                    </a:schemeClr>
                  </a:solidFill>
                  <a:prstDash val="solid"/>
                </a:ln>
                <a:solidFill>
                  <a:schemeClr val="tx1"/>
                </a:solidFill>
                <a:cs typeface="+mj-cs"/>
              </a:rPr>
              <a:t> للبروتون ؟؟</a:t>
            </a:r>
            <a:endParaRPr lang="en-US" sz="3200" b="1" dirty="0" smtClean="0">
              <a:ln w="10541" cmpd="sng">
                <a:solidFill>
                  <a:schemeClr val="accent1">
                    <a:shade val="88000"/>
                    <a:satMod val="110000"/>
                  </a:schemeClr>
                </a:solidFill>
                <a:prstDash val="solid"/>
              </a:ln>
              <a:solidFill>
                <a:schemeClr val="tx1"/>
              </a:solidFill>
              <a:cs typeface="+mj-cs"/>
            </a:endParaRPr>
          </a:p>
        </p:txBody>
      </p:sp>
      <p:sp>
        <p:nvSpPr>
          <p:cNvPr id="6" name="عنوان 1"/>
          <p:cNvSpPr txBox="1">
            <a:spLocks/>
          </p:cNvSpPr>
          <p:nvPr/>
        </p:nvSpPr>
        <p:spPr>
          <a:xfrm>
            <a:off x="2000232" y="285729"/>
            <a:ext cx="6858080" cy="107157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r>
              <a:rPr lang="ar-SA" sz="3600" b="1" dirty="0" smtClean="0"/>
              <a:t>مثال</a:t>
            </a:r>
            <a:r>
              <a:rPr lang="en-US" sz="3600" b="1" dirty="0" smtClean="0"/>
              <a:t>.39</a:t>
            </a:r>
            <a:r>
              <a:rPr lang="ar-SA" sz="3600" b="1" dirty="0" smtClean="0"/>
              <a:t> </a:t>
            </a:r>
            <a:r>
              <a:rPr lang="en-US" sz="3600" b="1" dirty="0" smtClean="0"/>
              <a:t>12</a:t>
            </a:r>
            <a:r>
              <a:rPr lang="ar-SA" sz="3600" b="1" dirty="0" smtClean="0"/>
              <a:t>   طاقة بروتون سريع</a:t>
            </a:r>
            <a:endParaRPr lang="ar-SA" sz="7200" b="1" dirty="0">
              <a:latin typeface="+mj-lt"/>
              <a:ea typeface="+mj-ea"/>
              <a:cs typeface="+mj-cs"/>
            </a:endParaRPr>
          </a:p>
        </p:txBody>
      </p:sp>
      <p:sp>
        <p:nvSpPr>
          <p:cNvPr id="7" name="مستطيل 6"/>
          <p:cNvSpPr/>
          <p:nvPr/>
        </p:nvSpPr>
        <p:spPr>
          <a:xfrm>
            <a:off x="500034" y="2357430"/>
            <a:ext cx="8286808" cy="361086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الحل:-</a:t>
            </a:r>
          </a:p>
          <a:p>
            <a:pPr algn="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يمكن استخدام المعادلة </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26.39</a:t>
            </a:r>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لحساب كميه الحركة حيث:-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mj-cs"/>
              </a:rPr>
              <a:t>   </a:t>
            </a: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a:p>
            <a:pPr algn="r"/>
            <a:endParaRPr lang="ar-SA" sz="2800" b="1" dirty="0" smtClean="0">
              <a:ln>
                <a:solidFill>
                  <a:schemeClr val="accent6">
                    <a:lumMod val="75000"/>
                  </a:schemeClr>
                </a:solidFill>
              </a:ln>
              <a:solidFill>
                <a:srgbClr val="C00000"/>
              </a:solidFill>
              <a:cs typeface="+mj-cs"/>
            </a:endParaRPr>
          </a:p>
        </p:txBody>
      </p:sp>
      <p:pic>
        <p:nvPicPr>
          <p:cNvPr id="9218" name="Picture 2"/>
          <p:cNvPicPr>
            <a:picLocks noChangeAspect="1" noChangeArrowheads="1"/>
          </p:cNvPicPr>
          <p:nvPr/>
        </p:nvPicPr>
        <p:blipFill>
          <a:blip r:embed="rId2"/>
          <a:srcRect/>
          <a:stretch>
            <a:fillRect/>
          </a:stretch>
        </p:blipFill>
        <p:spPr bwMode="auto">
          <a:xfrm>
            <a:off x="714348" y="3857628"/>
            <a:ext cx="7429552" cy="2000264"/>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3143240" y="3305174"/>
            <a:ext cx="2500330" cy="4810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428750" y="3929063"/>
            <a:ext cx="6400800" cy="1752600"/>
          </a:xfrm>
          <a:solidFill>
            <a:srgbClr val="66FFFF"/>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eaLnBrk="1" hangingPunct="1">
              <a:buFont typeface="Arial" charset="0"/>
              <a:buNone/>
              <a:defRPr/>
            </a:pPr>
            <a:r>
              <a:rPr lang="ar-SA" sz="6000" dirty="0" smtClean="0">
                <a:solidFill>
                  <a:schemeClr val="tx1"/>
                </a:solidFill>
                <a:cs typeface="+mj-cs"/>
              </a:rPr>
              <a:t>تمرين صـ77</a:t>
            </a:r>
          </a:p>
          <a:p>
            <a:pPr eaLnBrk="1" hangingPunct="1">
              <a:buFont typeface="Arial" charset="0"/>
              <a:buNone/>
              <a:defRPr/>
            </a:pPr>
            <a:r>
              <a:rPr lang="ar-SA" sz="6000" smtClean="0">
                <a:solidFill>
                  <a:schemeClr val="tx1"/>
                </a:solidFill>
                <a:cs typeface="+mj-cs"/>
              </a:rPr>
              <a:t>رقم26- 27-28—31-29</a:t>
            </a:r>
            <a:endParaRPr lang="ar-SA" sz="6000" dirty="0">
              <a:solidFill>
                <a:schemeClr val="tx1"/>
              </a:solidFill>
              <a:cs typeface="+mj-cs"/>
            </a:endParaRPr>
          </a:p>
        </p:txBody>
      </p:sp>
      <p:sp>
        <p:nvSpPr>
          <p:cNvPr id="4" name="عنوان 1"/>
          <p:cNvSpPr txBox="1">
            <a:spLocks/>
          </p:cNvSpPr>
          <p:nvPr/>
        </p:nvSpPr>
        <p:spPr>
          <a:xfrm>
            <a:off x="785786" y="2214554"/>
            <a:ext cx="7772400" cy="1470025"/>
          </a:xfrm>
          <a:prstGeom prst="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normAutofit fontScale="92500"/>
          </a:bodyPr>
          <a:lstStyle/>
          <a:p>
            <a:pPr algn="ctr">
              <a:defRPr/>
            </a:pPr>
            <a:r>
              <a:rPr lang="ar-SA" sz="7200" b="1" dirty="0" smtClean="0">
                <a:latin typeface="+mj-lt"/>
                <a:ea typeface="+mj-ea"/>
                <a:cs typeface="+mj-cs"/>
              </a:rPr>
              <a:t>واجب منزلي الأسبوع القادم</a:t>
            </a:r>
            <a:endParaRPr lang="ar-SA" sz="7200" b="1" dirty="0">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7284</TotalTime>
  <Words>776</Words>
  <Application>Microsoft Office PowerPoint</Application>
  <PresentationFormat>On-screen Show (4:3)</PresentationFormat>
  <Paragraphs>191</Paragraphs>
  <Slides>23</Slides>
  <Notes>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سمة Office</vt:lpstr>
      <vt:lpstr>سمة6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aida</dc:creator>
  <cp:lastModifiedBy>Khalid</cp:lastModifiedBy>
  <cp:revision>57</cp:revision>
  <dcterms:created xsi:type="dcterms:W3CDTF">2011-03-05T17:41:32Z</dcterms:created>
  <dcterms:modified xsi:type="dcterms:W3CDTF">2012-03-29T17:27:14Z</dcterms:modified>
</cp:coreProperties>
</file>