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handoutMasterIdLst>
    <p:handoutMasterId r:id="rId34"/>
  </p:handout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94" r:id="rId31"/>
    <p:sldId id="295" r:id="rId32"/>
    <p:sldId id="288" r:id="rId3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CCFFCC"/>
    <a:srgbClr val="FFFFCC"/>
    <a:srgbClr val="CCECFF"/>
    <a:srgbClr val="FFCCFF"/>
    <a:srgbClr val="C8D8A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51ABCA-5951-4FCF-8786-F5AC2CD85BBF}" type="datetimeFigureOut">
              <a:rPr lang="en-US" smtClean="0"/>
              <a:t>4/24/2011</a:t>
            </a:fld>
            <a:endParaRPr lang="en-US"/>
          </a:p>
        </p:txBody>
      </p:sp>
      <p:sp>
        <p:nvSpPr>
          <p:cNvPr id="4" name="عنصر نائب للتذييل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عنصر نائب لرقم الشريحة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CE03D82-9AA7-45C5-9909-0DE6C6C61191}"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grpSp>
        <p:nvGrpSpPr>
          <p:cNvPr id="4" name="مجموعة 11"/>
          <p:cNvGrpSpPr>
            <a:grpSpLocks/>
          </p:cNvGrpSpPr>
          <p:nvPr userDrawn="1"/>
        </p:nvGrpSpPr>
        <p:grpSpPr bwMode="auto">
          <a:xfrm>
            <a:off x="1928813" y="6357938"/>
            <a:ext cx="7215187" cy="500062"/>
            <a:chOff x="1928794" y="3714752"/>
            <a:chExt cx="7215206" cy="500042"/>
          </a:xfrm>
        </p:grpSpPr>
        <p:sp>
          <p:nvSpPr>
            <p:cNvPr id="5" name="مستطيل 4"/>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مربع نص 5"/>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b="1">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grpSp>
        <p:nvGrpSpPr>
          <p:cNvPr id="4" name="مجموعة 6"/>
          <p:cNvGrpSpPr>
            <a:grpSpLocks/>
          </p:cNvGrpSpPr>
          <p:nvPr userDrawn="1"/>
        </p:nvGrpSpPr>
        <p:grpSpPr bwMode="auto">
          <a:xfrm>
            <a:off x="1928813" y="6357938"/>
            <a:ext cx="7215187" cy="500062"/>
            <a:chOff x="1928794" y="3714752"/>
            <a:chExt cx="7215206" cy="500042"/>
          </a:xfrm>
        </p:grpSpPr>
        <p:sp>
          <p:nvSpPr>
            <p:cNvPr id="5" name="مستطيل 4"/>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مربع نص 5"/>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a:xfrm>
            <a:off x="1643042" y="274638"/>
            <a:ext cx="7215238" cy="1143000"/>
          </a:xfrm>
          <a:solidFill>
            <a:srgbClr val="FB7D54"/>
          </a:solidFill>
        </p:spPr>
        <p:txBody>
          <a:bodyPr/>
          <a:lstStyle>
            <a:lvl1pPr rtl="0">
              <a:defRPr/>
            </a:lvl1pPr>
          </a:lstStyle>
          <a:p>
            <a:r>
              <a:rPr lang="ar-SA" dirty="0" smtClean="0"/>
              <a:t>انقر لتحرير نمط العنوان الرئيسي</a:t>
            </a:r>
            <a:endParaRPr lang="ar-SA" dirty="0"/>
          </a:p>
        </p:txBody>
      </p:sp>
      <p:sp>
        <p:nvSpPr>
          <p:cNvPr id="3" name="عنصر نائب للمحتوى 2"/>
          <p:cNvSpPr>
            <a:spLocks noGrp="1"/>
          </p:cNvSpPr>
          <p:nvPr>
            <p:ph idx="1"/>
          </p:nvPr>
        </p:nvSpPr>
        <p:spPr>
          <a:ln w="28575">
            <a:solidFill>
              <a:srgbClr val="03A4CC"/>
            </a:solidFill>
          </a:ln>
        </p:spPr>
        <p:style>
          <a:lnRef idx="2">
            <a:schemeClr val="accent1"/>
          </a:lnRef>
          <a:fillRef idx="1">
            <a:schemeClr val="lt1"/>
          </a:fillRef>
          <a:effectRef idx="0">
            <a:schemeClr val="accent1"/>
          </a:effectRef>
          <a:fontRef idx="none"/>
        </p:style>
        <p:txBody>
          <a:bodyPr/>
          <a:lstStyle>
            <a:lvl1pPr algn="l" rtl="0">
              <a:defRPr>
                <a:solidFill>
                  <a:schemeClr val="tx2">
                    <a:lumMod val="75000"/>
                  </a:schemeClr>
                </a:solidFill>
              </a:defRPr>
            </a:lvl1pPr>
            <a:lvl2pPr algn="l" rtl="0">
              <a:defRPr>
                <a:solidFill>
                  <a:schemeClr val="tx2">
                    <a:lumMod val="75000"/>
                  </a:schemeClr>
                </a:solidFill>
              </a:defRPr>
            </a:lvl2pPr>
            <a:lvl3pPr algn="l" rtl="0">
              <a:defRPr>
                <a:solidFill>
                  <a:schemeClr val="tx2">
                    <a:lumMod val="75000"/>
                  </a:schemeClr>
                </a:solidFill>
              </a:defRPr>
            </a:lvl3pPr>
            <a:lvl4pPr algn="l" rtl="0">
              <a:defRPr>
                <a:solidFill>
                  <a:schemeClr val="tx2">
                    <a:lumMod val="75000"/>
                  </a:schemeClr>
                </a:solidFill>
              </a:defRPr>
            </a:lvl4pPr>
            <a:lvl5pPr algn="l" rtl="0">
              <a:defRPr>
                <a:solidFill>
                  <a:schemeClr val="tx2">
                    <a:lumMod val="75000"/>
                  </a:schemeClr>
                </a:solidFill>
              </a:defRPr>
            </a:lvl5pPr>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grpSp>
        <p:nvGrpSpPr>
          <p:cNvPr id="4" name="مجموعة 11"/>
          <p:cNvGrpSpPr>
            <a:grpSpLocks/>
          </p:cNvGrpSpPr>
          <p:nvPr userDrawn="1"/>
        </p:nvGrpSpPr>
        <p:grpSpPr bwMode="auto">
          <a:xfrm>
            <a:off x="1928813" y="6357938"/>
            <a:ext cx="7215187" cy="500062"/>
            <a:chOff x="1928794" y="3714752"/>
            <a:chExt cx="7215206" cy="500042"/>
          </a:xfrm>
        </p:grpSpPr>
        <p:sp>
          <p:nvSpPr>
            <p:cNvPr id="5" name="مستطيل 4"/>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مربع نص 5"/>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grpSp>
        <p:nvGrpSpPr>
          <p:cNvPr id="5" name="مجموعة 11"/>
          <p:cNvGrpSpPr>
            <a:grpSpLocks/>
          </p:cNvGrpSpPr>
          <p:nvPr userDrawn="1"/>
        </p:nvGrpSpPr>
        <p:grpSpPr bwMode="auto">
          <a:xfrm>
            <a:off x="1928813" y="6357938"/>
            <a:ext cx="7215187" cy="500062"/>
            <a:chOff x="1928794" y="3714752"/>
            <a:chExt cx="7215206" cy="500042"/>
          </a:xfrm>
        </p:grpSpPr>
        <p:sp>
          <p:nvSpPr>
            <p:cNvPr id="6" name="مستطيل 5"/>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مربع نص 6"/>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grpSp>
        <p:nvGrpSpPr>
          <p:cNvPr id="7" name="مجموعة 11"/>
          <p:cNvGrpSpPr>
            <a:grpSpLocks/>
          </p:cNvGrpSpPr>
          <p:nvPr userDrawn="1"/>
        </p:nvGrpSpPr>
        <p:grpSpPr bwMode="auto">
          <a:xfrm>
            <a:off x="1928813" y="6357938"/>
            <a:ext cx="7215187" cy="500062"/>
            <a:chOff x="1928794" y="3714752"/>
            <a:chExt cx="7215206" cy="500042"/>
          </a:xfrm>
        </p:grpSpPr>
        <p:sp>
          <p:nvSpPr>
            <p:cNvPr id="8" name="مستطيل 7"/>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مربع نص 8"/>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grpSp>
        <p:nvGrpSpPr>
          <p:cNvPr id="3" name="مجموعة 11"/>
          <p:cNvGrpSpPr>
            <a:grpSpLocks/>
          </p:cNvGrpSpPr>
          <p:nvPr userDrawn="1"/>
        </p:nvGrpSpPr>
        <p:grpSpPr bwMode="auto">
          <a:xfrm>
            <a:off x="1928813" y="6357938"/>
            <a:ext cx="7215187" cy="500062"/>
            <a:chOff x="1928794" y="3714752"/>
            <a:chExt cx="7215206" cy="500042"/>
          </a:xfrm>
        </p:grpSpPr>
        <p:sp>
          <p:nvSpPr>
            <p:cNvPr id="4" name="مستطيل 3"/>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مربع نص 4"/>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p:txBody>
          <a:bodyPr/>
          <a:lstStyle/>
          <a:p>
            <a:r>
              <a:rPr lang="ar-SA" smtClean="0"/>
              <a:t>انقر لتحرير نمط العنوان الرئيسي</a:t>
            </a:r>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grpSp>
        <p:nvGrpSpPr>
          <p:cNvPr id="2" name="مجموعة 11"/>
          <p:cNvGrpSpPr>
            <a:grpSpLocks/>
          </p:cNvGrpSpPr>
          <p:nvPr userDrawn="1"/>
        </p:nvGrpSpPr>
        <p:grpSpPr bwMode="auto">
          <a:xfrm>
            <a:off x="1928813" y="6357938"/>
            <a:ext cx="7215187" cy="500062"/>
            <a:chOff x="1928794" y="3714752"/>
            <a:chExt cx="7215206" cy="500042"/>
          </a:xfrm>
        </p:grpSpPr>
        <p:sp>
          <p:nvSpPr>
            <p:cNvPr id="3" name="مستطيل 2"/>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مربع نص 3"/>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1785938" y="274638"/>
            <a:ext cx="7072312" cy="1143000"/>
          </a:xfrm>
          <a:prstGeom prst="rect">
            <a:avLst/>
          </a:prstGeom>
          <a:solidFill>
            <a:srgbClr val="FB7D54"/>
          </a:solidFill>
        </p:spPr>
        <p:style>
          <a:lnRef idx="0">
            <a:schemeClr val="accent3"/>
          </a:lnRef>
          <a:fillRef idx="3">
            <a:schemeClr val="accent3"/>
          </a:fillRef>
          <a:effectRef idx="3">
            <a:schemeClr val="accent3"/>
          </a:effectRef>
          <a:fontRef idx="none"/>
        </p:style>
        <p:txBody>
          <a:bodyPr vert="horz" wrap="square" lIns="91440" tIns="45720" rIns="91440" bIns="45720" numCol="1" anchor="ctr" anchorCtr="0" compatLnSpc="1">
            <a:prstTxWarp prst="textNoShape">
              <a:avLst/>
            </a:prstTxWarp>
            <a:normAutofit/>
          </a:bodyPr>
          <a:lstStyle/>
          <a:p>
            <a:pPr lvl="0"/>
            <a:r>
              <a:rPr lang="ar-SA" smtClean="0"/>
              <a:t>انقر لتحرير نمط العنوان الرئيسي</a:t>
            </a:r>
          </a:p>
        </p:txBody>
      </p:sp>
      <p:sp>
        <p:nvSpPr>
          <p:cNvPr id="3" name="عنصر نائب للنص 2"/>
          <p:cNvSpPr>
            <a:spLocks noGrp="1"/>
          </p:cNvSpPr>
          <p:nvPr>
            <p:ph type="body" idx="1"/>
          </p:nvPr>
        </p:nvSpPr>
        <p:spPr>
          <a:xfrm>
            <a:off x="357188" y="1600200"/>
            <a:ext cx="8501062" cy="4525963"/>
          </a:xfrm>
          <a:prstGeom prst="rect">
            <a:avLst/>
          </a:prstGeom>
          <a:ln w="38100"/>
        </p:spPr>
        <p:style>
          <a:lnRef idx="2">
            <a:schemeClr val="accent5"/>
          </a:lnRef>
          <a:fillRef idx="1">
            <a:schemeClr val="lt1"/>
          </a:fillRef>
          <a:effectRef idx="0">
            <a:schemeClr val="accent5"/>
          </a:effectRef>
          <a:fontRef idx="none"/>
        </p:style>
        <p:txBody>
          <a:bodyPr vert="horz" wrap="square" lIns="91440" tIns="45720" rIns="91440" bIns="45720" numCol="1" anchor="t" anchorCtr="0" compatLnSpc="1">
            <a:prstTxWarp prst="textNoShape">
              <a:avLst/>
            </a:prstTxWarp>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fld id="{E30E3CC0-A6FA-4A41-9535-6DC45E87D52C}" type="slidenum">
              <a:rPr lang="ar-SA"/>
              <a:pPr>
                <a:defRPr/>
              </a:pPr>
              <a:t>‹#›</a:t>
            </a:fld>
            <a:endParaRPr lang="ar-SA"/>
          </a:p>
        </p:txBody>
      </p:sp>
      <p:sp>
        <p:nvSpPr>
          <p:cNvPr id="7" name="عنصر نائب للتاريخ 3"/>
          <p:cNvSpPr txBox="1">
            <a:spLocks/>
          </p:cNvSpPr>
          <p:nvPr/>
        </p:nvSpPr>
        <p:spPr>
          <a:xfrm>
            <a:off x="0" y="6356350"/>
            <a:ext cx="9144000" cy="501650"/>
          </a:xfrm>
          <a:prstGeom prst="rect">
            <a:avLst/>
          </a:prstGeom>
        </p:spPr>
        <p:style>
          <a:lnRef idx="0">
            <a:schemeClr val="accent5"/>
          </a:lnRef>
          <a:fillRef idx="3">
            <a:schemeClr val="accent5"/>
          </a:fillRef>
          <a:effectRef idx="3">
            <a:schemeClr val="accent5"/>
          </a:effectRef>
          <a:fontRef idx="none"/>
        </p:style>
        <p:txBody>
          <a:bodyPr/>
          <a:lstStyle>
            <a:lvl1pPr>
              <a:defRPr sz="1400" b="1">
                <a:solidFill>
                  <a:schemeClr val="tx2">
                    <a:lumMod val="50000"/>
                  </a:schemeClr>
                </a:solidFill>
              </a:defRPr>
            </a:lvl1pPr>
          </a:lstStyle>
          <a:p>
            <a:pPr fontAlgn="auto">
              <a:spcBef>
                <a:spcPts val="0"/>
              </a:spcBef>
              <a:spcAft>
                <a:spcPts val="0"/>
              </a:spcAft>
              <a:defRPr/>
            </a:pPr>
            <a:r>
              <a:rPr lang="ar-SA" dirty="0" smtClean="0">
                <a:latin typeface="+mn-lt"/>
                <a:cs typeface="+mn-cs"/>
              </a:rPr>
              <a:t>قسم الفيزياء- فيزياء عامة 2 -كلية التربية بالجبيل - جامعة الدمام     د .عايدة الصغير</a:t>
            </a:r>
            <a:endParaRPr lang="ar-SA" dirty="0">
              <a:latin typeface="+mn-lt"/>
              <a:cs typeface="+mn-cs"/>
            </a:endParaRPr>
          </a:p>
        </p:txBody>
      </p:sp>
      <p:pic>
        <p:nvPicPr>
          <p:cNvPr id="10" name="صورة 9" descr="224646.jpg"/>
          <p:cNvPicPr>
            <a:picLocks noChangeAspect="1"/>
          </p:cNvPicPr>
          <p:nvPr/>
        </p:nvPicPr>
        <p:blipFill>
          <a:blip r:embed="rId9"/>
          <a:stretch>
            <a:fillRect/>
          </a:stretch>
        </p:blipFill>
        <p:spPr>
          <a:xfrm>
            <a:off x="0" y="6357938"/>
            <a:ext cx="1905000" cy="500062"/>
          </a:xfrm>
          <a:prstGeom prst="rect">
            <a:avLst/>
          </a:prstGeom>
          <a:ln w="31750" cmpd="thinThick">
            <a:solidFill>
              <a:schemeClr val="bg1">
                <a:lumMod val="50000"/>
              </a:schemeClr>
            </a:solidFill>
          </a:ln>
        </p:spPr>
      </p:pic>
      <p:pic>
        <p:nvPicPr>
          <p:cNvPr id="3081" name="Picture 5"/>
          <p:cNvPicPr>
            <a:picLocks noChangeAspect="1" noChangeArrowheads="1"/>
          </p:cNvPicPr>
          <p:nvPr/>
        </p:nvPicPr>
        <p:blipFill>
          <a:blip r:embed="rId10"/>
          <a:srcRect/>
          <a:stretch>
            <a:fillRect/>
          </a:stretch>
        </p:blipFill>
        <p:spPr bwMode="auto">
          <a:xfrm>
            <a:off x="214313" y="214313"/>
            <a:ext cx="1428750" cy="1071562"/>
          </a:xfrm>
          <a:prstGeom prst="rect">
            <a:avLst/>
          </a:prstGeom>
          <a:noFill/>
          <a:ln w="9525">
            <a:noFill/>
            <a:miter lim="800000"/>
            <a:headEnd/>
            <a:tailEnd/>
          </a:ln>
        </p:spPr>
      </p:pic>
      <p:grpSp>
        <p:nvGrpSpPr>
          <p:cNvPr id="4" name="مجموعة 7"/>
          <p:cNvGrpSpPr>
            <a:grpSpLocks/>
          </p:cNvGrpSpPr>
          <p:nvPr userDrawn="1"/>
        </p:nvGrpSpPr>
        <p:grpSpPr bwMode="auto">
          <a:xfrm>
            <a:off x="1928813" y="6357938"/>
            <a:ext cx="7215187" cy="500062"/>
            <a:chOff x="1928794" y="3714752"/>
            <a:chExt cx="7215206" cy="500042"/>
          </a:xfrm>
        </p:grpSpPr>
        <p:sp>
          <p:nvSpPr>
            <p:cNvPr id="9" name="مستطيل 8"/>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مربع نص 10"/>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txStyles>
    <p:titleStyle>
      <a:lvl1pPr algn="ctr" rtl="1" eaLnBrk="0" fontAlgn="base" hangingPunct="0">
        <a:spcBef>
          <a:spcPct val="0"/>
        </a:spcBef>
        <a:spcAft>
          <a:spcPct val="0"/>
        </a:spcAft>
        <a:defRPr sz="4400" kern="1200">
          <a:solidFill>
            <a:srgbClr val="EBF1DE"/>
          </a:solidFill>
          <a:latin typeface="+mj-lt"/>
          <a:ea typeface="+mj-ea"/>
          <a:cs typeface="Arial" pitchFamily="34" charset="0"/>
        </a:defRPr>
      </a:lvl1pPr>
      <a:lvl2pPr algn="ctr" rtl="1" eaLnBrk="0" fontAlgn="base" hangingPunct="0">
        <a:spcBef>
          <a:spcPct val="0"/>
        </a:spcBef>
        <a:spcAft>
          <a:spcPct val="0"/>
        </a:spcAft>
        <a:defRPr sz="4400">
          <a:solidFill>
            <a:srgbClr val="EBF1DE"/>
          </a:solidFill>
          <a:latin typeface="Calibri" pitchFamily="34" charset="0"/>
          <a:cs typeface="Arial" pitchFamily="34" charset="0"/>
        </a:defRPr>
      </a:lvl2pPr>
      <a:lvl3pPr algn="ctr" rtl="1" eaLnBrk="0" fontAlgn="base" hangingPunct="0">
        <a:spcBef>
          <a:spcPct val="0"/>
        </a:spcBef>
        <a:spcAft>
          <a:spcPct val="0"/>
        </a:spcAft>
        <a:defRPr sz="4400">
          <a:solidFill>
            <a:srgbClr val="EBF1DE"/>
          </a:solidFill>
          <a:latin typeface="Calibri" pitchFamily="34" charset="0"/>
          <a:cs typeface="Arial" pitchFamily="34" charset="0"/>
        </a:defRPr>
      </a:lvl3pPr>
      <a:lvl4pPr algn="ctr" rtl="1" eaLnBrk="0" fontAlgn="base" hangingPunct="0">
        <a:spcBef>
          <a:spcPct val="0"/>
        </a:spcBef>
        <a:spcAft>
          <a:spcPct val="0"/>
        </a:spcAft>
        <a:defRPr sz="4400">
          <a:solidFill>
            <a:srgbClr val="EBF1DE"/>
          </a:solidFill>
          <a:latin typeface="Calibri" pitchFamily="34" charset="0"/>
          <a:cs typeface="Arial" pitchFamily="34" charset="0"/>
        </a:defRPr>
      </a:lvl4pPr>
      <a:lvl5pPr algn="ctr" rtl="1" eaLnBrk="0" fontAlgn="base" hangingPunct="0">
        <a:spcBef>
          <a:spcPct val="0"/>
        </a:spcBef>
        <a:spcAft>
          <a:spcPct val="0"/>
        </a:spcAft>
        <a:defRPr sz="4400">
          <a:solidFill>
            <a:srgbClr val="EBF1DE"/>
          </a:solidFill>
          <a:latin typeface="Calibri" pitchFamily="34" charset="0"/>
          <a:cs typeface="Arial" pitchFamily="34" charset="0"/>
        </a:defRPr>
      </a:lvl5pPr>
      <a:lvl6pPr marL="457200" algn="ctr" rtl="1" eaLnBrk="1" fontAlgn="base" hangingPunct="1">
        <a:spcBef>
          <a:spcPct val="0"/>
        </a:spcBef>
        <a:spcAft>
          <a:spcPct val="0"/>
        </a:spcAft>
        <a:defRPr sz="4400">
          <a:solidFill>
            <a:srgbClr val="EBF1DE"/>
          </a:solidFill>
          <a:latin typeface="Calibri" pitchFamily="34" charset="0"/>
          <a:cs typeface="Arial" pitchFamily="34" charset="0"/>
        </a:defRPr>
      </a:lvl6pPr>
      <a:lvl7pPr marL="914400" algn="ctr" rtl="1" eaLnBrk="1" fontAlgn="base" hangingPunct="1">
        <a:spcBef>
          <a:spcPct val="0"/>
        </a:spcBef>
        <a:spcAft>
          <a:spcPct val="0"/>
        </a:spcAft>
        <a:defRPr sz="4400">
          <a:solidFill>
            <a:srgbClr val="EBF1DE"/>
          </a:solidFill>
          <a:latin typeface="Calibri" pitchFamily="34" charset="0"/>
          <a:cs typeface="Arial" pitchFamily="34" charset="0"/>
        </a:defRPr>
      </a:lvl7pPr>
      <a:lvl8pPr marL="1371600" algn="ctr" rtl="1" eaLnBrk="1" fontAlgn="base" hangingPunct="1">
        <a:spcBef>
          <a:spcPct val="0"/>
        </a:spcBef>
        <a:spcAft>
          <a:spcPct val="0"/>
        </a:spcAft>
        <a:defRPr sz="4400">
          <a:solidFill>
            <a:srgbClr val="EBF1DE"/>
          </a:solidFill>
          <a:latin typeface="Calibri" pitchFamily="34" charset="0"/>
          <a:cs typeface="Arial" pitchFamily="34" charset="0"/>
        </a:defRPr>
      </a:lvl8pPr>
      <a:lvl9pPr marL="1828800" algn="ctr" rtl="1" eaLnBrk="1" fontAlgn="base" hangingPunct="1">
        <a:spcBef>
          <a:spcPct val="0"/>
        </a:spcBef>
        <a:spcAft>
          <a:spcPct val="0"/>
        </a:spcAft>
        <a:defRPr sz="4400">
          <a:solidFill>
            <a:srgbClr val="EBF1DE"/>
          </a:solidFill>
          <a:latin typeface="Calibri" pitchFamily="34" charset="0"/>
          <a:cs typeface="Arial" pitchFamily="34"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pitchFamily="34" charset="0"/>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defRPr/>
            </a:pPr>
            <a:endParaRPr lang="ar-SA" sz="3900" b="1" dirty="0" smtClean="0">
              <a:solidFill>
                <a:srgbClr val="05EB3C"/>
              </a:solidFill>
              <a:cs typeface="+mj-cs"/>
            </a:endParaRPr>
          </a:p>
        </p:txBody>
      </p:sp>
      <p:sp>
        <p:nvSpPr>
          <p:cNvPr id="4" name="عنوان 1"/>
          <p:cNvSpPr txBox="1">
            <a:spLocks/>
          </p:cNvSpPr>
          <p:nvPr/>
        </p:nvSpPr>
        <p:spPr>
          <a:xfrm>
            <a:off x="2000200" y="101587"/>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77500" lnSpcReduction="20000"/>
          </a:bodyPr>
          <a:lstStyle/>
          <a:p>
            <a:pPr algn="ctr" rtl="0">
              <a:defRPr/>
            </a:pPr>
            <a:r>
              <a:rPr lang="ar-SA" sz="7200" b="1" dirty="0">
                <a:latin typeface="+mj-lt"/>
                <a:ea typeface="+mj-ea"/>
                <a:cs typeface="+mj-cs"/>
              </a:rPr>
              <a:t>النتائج المترتبة على النظرية النسبية الخاصة</a:t>
            </a:r>
          </a:p>
        </p:txBody>
      </p:sp>
      <p:pic>
        <p:nvPicPr>
          <p:cNvPr id="26630" name="Picture 6"/>
          <p:cNvPicPr>
            <a:picLocks noChangeAspect="1" noChangeArrowheads="1"/>
          </p:cNvPicPr>
          <p:nvPr/>
        </p:nvPicPr>
        <p:blipFill>
          <a:blip r:embed="rId2"/>
          <a:srcRect/>
          <a:stretch>
            <a:fillRect/>
          </a:stretch>
        </p:blipFill>
        <p:spPr bwMode="auto">
          <a:xfrm>
            <a:off x="6357950" y="1857364"/>
            <a:ext cx="2428875" cy="2495550"/>
          </a:xfrm>
          <a:prstGeom prst="rect">
            <a:avLst/>
          </a:prstGeom>
          <a:noFill/>
          <a:ln w="9525">
            <a:noFill/>
            <a:miter lim="800000"/>
            <a:headEnd/>
            <a:tailEnd/>
          </a:ln>
        </p:spPr>
      </p:pic>
      <p:sp>
        <p:nvSpPr>
          <p:cNvPr id="26631" name="مربع نص 4"/>
          <p:cNvSpPr txBox="1">
            <a:spLocks noChangeArrowheads="1"/>
          </p:cNvSpPr>
          <p:nvPr/>
        </p:nvSpPr>
        <p:spPr bwMode="auto">
          <a:xfrm>
            <a:off x="5643563" y="4357688"/>
            <a:ext cx="3214687" cy="923925"/>
          </a:xfrm>
          <a:prstGeom prst="rect">
            <a:avLst/>
          </a:prstGeom>
          <a:noFill/>
          <a:ln w="9525">
            <a:noFill/>
            <a:miter lim="800000"/>
            <a:headEnd/>
            <a:tailEnd/>
          </a:ln>
        </p:spPr>
        <p:txBody>
          <a:bodyPr>
            <a:spAutoFit/>
          </a:bodyPr>
          <a:lstStyle/>
          <a:p>
            <a:r>
              <a:rPr lang="en-US" b="1"/>
              <a:t>Albert Einstein</a:t>
            </a:r>
          </a:p>
          <a:p>
            <a:r>
              <a:rPr lang="en-US" b="1"/>
              <a:t>German American Physicis</a:t>
            </a:r>
          </a:p>
          <a:p>
            <a:r>
              <a:rPr lang="ar-SA" b="1"/>
              <a:t>(1879–1955)</a:t>
            </a:r>
            <a:endParaRPr lang="ar-SA"/>
          </a:p>
        </p:txBody>
      </p:sp>
      <p:sp>
        <p:nvSpPr>
          <p:cNvPr id="6" name="مربع نص 5"/>
          <p:cNvSpPr txBox="1"/>
          <p:nvPr/>
        </p:nvSpPr>
        <p:spPr>
          <a:xfrm>
            <a:off x="714375" y="1785938"/>
            <a:ext cx="5357813" cy="2308225"/>
          </a:xfrm>
          <a:prstGeom prst="rect">
            <a:avLst/>
          </a:prstGeom>
          <a:solidFill>
            <a:schemeClr val="accent6">
              <a:lumMod val="20000"/>
              <a:lumOff val="80000"/>
            </a:schemeClr>
          </a:solidFill>
        </p:spPr>
        <p:txBody>
          <a:bodyPr rtlCol="1">
            <a:spAutoFit/>
          </a:bodyPr>
          <a:lstStyle/>
          <a:p>
            <a:pPr>
              <a:defRPr/>
            </a:pPr>
            <a:r>
              <a:rPr lang="ar-SA" sz="3600" b="1" dirty="0">
                <a:cs typeface="+mj-cs"/>
              </a:rPr>
              <a:t>في </a:t>
            </a:r>
            <a:r>
              <a:rPr lang="ar-SA" sz="3600" b="1" dirty="0">
                <a:solidFill>
                  <a:srgbClr val="FF0000"/>
                </a:solidFill>
                <a:cs typeface="+mj-cs"/>
              </a:rPr>
              <a:t>الميكانيكا </a:t>
            </a:r>
            <a:r>
              <a:rPr lang="ar-SA" sz="3600" b="1" dirty="0" err="1">
                <a:solidFill>
                  <a:srgbClr val="FF0000"/>
                </a:solidFill>
                <a:cs typeface="+mj-cs"/>
              </a:rPr>
              <a:t>النسبوية</a:t>
            </a:r>
            <a:r>
              <a:rPr lang="ar-SA" sz="3600" b="1" dirty="0">
                <a:solidFill>
                  <a:srgbClr val="FF0000"/>
                </a:solidFill>
                <a:cs typeface="+mj-cs"/>
              </a:rPr>
              <a:t> </a:t>
            </a:r>
            <a:r>
              <a:rPr lang="ar-SA" sz="3600" b="1" dirty="0">
                <a:cs typeface="+mj-cs"/>
              </a:rPr>
              <a:t>نجد أن مفاهيم التزامن والزمن والطول والثلاثة كلها </a:t>
            </a:r>
            <a:r>
              <a:rPr lang="ar-SA" sz="3600" b="1" dirty="0">
                <a:solidFill>
                  <a:srgbClr val="FF0000"/>
                </a:solidFill>
                <a:cs typeface="+mj-cs"/>
              </a:rPr>
              <a:t>تختلف تماما </a:t>
            </a:r>
            <a:r>
              <a:rPr lang="ar-SA" sz="3600" b="1" dirty="0">
                <a:cs typeface="+mj-cs"/>
              </a:rPr>
              <a:t>عنها في الميكانيكا </a:t>
            </a:r>
            <a:r>
              <a:rPr lang="ar-SA" sz="3600" b="1" dirty="0" err="1">
                <a:cs typeface="+mj-cs"/>
              </a:rPr>
              <a:t>النيوتينة</a:t>
            </a:r>
            <a:r>
              <a:rPr lang="ar-SA" sz="3600" b="1" dirty="0">
                <a:cs typeface="+mj-cs"/>
              </a:rPr>
              <a:t> </a:t>
            </a:r>
          </a:p>
        </p:txBody>
      </p:sp>
      <p:sp>
        <p:nvSpPr>
          <p:cNvPr id="7" name="مربع نص 6"/>
          <p:cNvSpPr txBox="1"/>
          <p:nvPr/>
        </p:nvSpPr>
        <p:spPr>
          <a:xfrm>
            <a:off x="857250" y="4271963"/>
            <a:ext cx="4857750" cy="1755775"/>
          </a:xfrm>
          <a:prstGeom prst="rect">
            <a:avLst/>
          </a:prstGeom>
        </p:spPr>
        <p:style>
          <a:lnRef idx="1">
            <a:schemeClr val="accent6"/>
          </a:lnRef>
          <a:fillRef idx="2">
            <a:schemeClr val="accent6"/>
          </a:fillRef>
          <a:effectRef idx="1">
            <a:schemeClr val="accent6"/>
          </a:effectRef>
          <a:fontRef idx="minor">
            <a:schemeClr val="dk1"/>
          </a:fontRef>
        </p:style>
        <p:txBody>
          <a:bodyPr rtlCol="1">
            <a:spAutoFit/>
          </a:bodyPr>
          <a:lstStyle/>
          <a:p>
            <a:pPr>
              <a:defRPr/>
            </a:pPr>
            <a:r>
              <a:rPr lang="ar-SA" sz="3600" b="1" dirty="0">
                <a:cs typeface="+mj-cs"/>
              </a:rPr>
              <a:t>في الميكانيكا </a:t>
            </a:r>
            <a:r>
              <a:rPr lang="ar-SA" sz="3600" b="1" dirty="0" err="1">
                <a:cs typeface="+mj-cs"/>
              </a:rPr>
              <a:t>النسبوية</a:t>
            </a:r>
            <a:r>
              <a:rPr lang="ar-SA" sz="3600" b="1" dirty="0">
                <a:cs typeface="+mj-cs"/>
              </a:rPr>
              <a:t> </a:t>
            </a:r>
            <a:r>
              <a:rPr lang="ar-SA" sz="3600" b="1" dirty="0" err="1">
                <a:solidFill>
                  <a:srgbClr val="FF0000"/>
                </a:solidFill>
                <a:cs typeface="+mj-cs"/>
              </a:rPr>
              <a:t>لايوجد</a:t>
            </a:r>
            <a:r>
              <a:rPr lang="ar-SA" sz="3600" b="1" dirty="0">
                <a:cs typeface="+mj-cs"/>
              </a:rPr>
              <a:t> ما يعرف بمفهوم </a:t>
            </a:r>
            <a:r>
              <a:rPr lang="ar-SA" sz="3600" b="1" dirty="0">
                <a:solidFill>
                  <a:srgbClr val="002060"/>
                </a:solidFill>
                <a:cs typeface="+mj-cs"/>
              </a:rPr>
              <a:t>الطول المطلق والزمن المطلق</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defRPr/>
            </a:pPr>
            <a:r>
              <a:rPr lang="ar-SA" dirty="0" smtClean="0"/>
              <a:t>                    </a:t>
            </a:r>
            <a:endParaRPr lang="ar-SA" dirty="0"/>
          </a:p>
        </p:txBody>
      </p:sp>
      <p:pic>
        <p:nvPicPr>
          <p:cNvPr id="27651" name="Picture 6"/>
          <p:cNvPicPr>
            <a:picLocks noChangeAspect="1" noChangeArrowheads="1"/>
          </p:cNvPicPr>
          <p:nvPr/>
        </p:nvPicPr>
        <p:blipFill>
          <a:blip r:embed="rId2"/>
          <a:srcRect/>
          <a:stretch>
            <a:fillRect/>
          </a:stretch>
        </p:blipFill>
        <p:spPr bwMode="auto">
          <a:xfrm>
            <a:off x="6357938" y="1643063"/>
            <a:ext cx="2428875" cy="2495550"/>
          </a:xfrm>
          <a:prstGeom prst="rect">
            <a:avLst/>
          </a:prstGeom>
          <a:noFill/>
          <a:ln w="9525">
            <a:noFill/>
            <a:miter lim="800000"/>
            <a:headEnd/>
            <a:tailEnd/>
          </a:ln>
        </p:spPr>
      </p:pic>
      <p:sp>
        <p:nvSpPr>
          <p:cNvPr id="27652" name="مربع نص 5"/>
          <p:cNvSpPr txBox="1">
            <a:spLocks noChangeArrowheads="1"/>
          </p:cNvSpPr>
          <p:nvPr/>
        </p:nvSpPr>
        <p:spPr bwMode="auto">
          <a:xfrm>
            <a:off x="6072198" y="4214818"/>
            <a:ext cx="2714625" cy="1200150"/>
          </a:xfrm>
          <a:prstGeom prst="rect">
            <a:avLst/>
          </a:prstGeom>
          <a:noFill/>
          <a:ln w="9525">
            <a:noFill/>
            <a:miter lim="800000"/>
            <a:headEnd/>
            <a:tailEnd/>
          </a:ln>
        </p:spPr>
        <p:txBody>
          <a:bodyPr>
            <a:spAutoFit/>
          </a:bodyPr>
          <a:lstStyle/>
          <a:p>
            <a:r>
              <a:rPr lang="en-US" b="1" dirty="0"/>
              <a:t>Albert Einstein</a:t>
            </a:r>
          </a:p>
          <a:p>
            <a:r>
              <a:rPr lang="en-US" b="1" dirty="0"/>
              <a:t>German American </a:t>
            </a:r>
            <a:r>
              <a:rPr lang="en-US" b="1" dirty="0" err="1"/>
              <a:t>Physicis</a:t>
            </a:r>
            <a:endParaRPr lang="en-US" b="1" dirty="0"/>
          </a:p>
          <a:p>
            <a:r>
              <a:rPr lang="ar-SA" b="1" dirty="0"/>
              <a:t>(1879–1955)</a:t>
            </a:r>
            <a:endParaRPr lang="ar-SA" dirty="0"/>
          </a:p>
        </p:txBody>
      </p:sp>
      <p:sp>
        <p:nvSpPr>
          <p:cNvPr id="7" name="عنوان 1"/>
          <p:cNvSpPr txBox="1">
            <a:spLocks/>
          </p:cNvSpPr>
          <p:nvPr/>
        </p:nvSpPr>
        <p:spPr>
          <a:xfrm>
            <a:off x="1857356" y="0"/>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77500" lnSpcReduction="20000"/>
          </a:bodyPr>
          <a:lstStyle/>
          <a:p>
            <a:pPr algn="ctr" rtl="0">
              <a:defRPr/>
            </a:pPr>
            <a:r>
              <a:rPr lang="ar-SA" sz="7200" b="1" dirty="0">
                <a:latin typeface="+mj-lt"/>
                <a:ea typeface="+mj-ea"/>
                <a:cs typeface="+mj-cs"/>
              </a:rPr>
              <a:t>النتائج المترتبة على النظرية النسبية الخاصة</a:t>
            </a:r>
          </a:p>
        </p:txBody>
      </p:sp>
      <p:sp>
        <p:nvSpPr>
          <p:cNvPr id="8" name="مربع نص 7"/>
          <p:cNvSpPr txBox="1"/>
          <p:nvPr/>
        </p:nvSpPr>
        <p:spPr>
          <a:xfrm>
            <a:off x="642938" y="1714500"/>
            <a:ext cx="5500687" cy="4400550"/>
          </a:xfrm>
          <a:prstGeom prst="rect">
            <a:avLst/>
          </a:prstGeom>
        </p:spPr>
        <p:style>
          <a:lnRef idx="1">
            <a:schemeClr val="accent5"/>
          </a:lnRef>
          <a:fillRef idx="2">
            <a:schemeClr val="accent5"/>
          </a:fillRef>
          <a:effectRef idx="1">
            <a:schemeClr val="accent5"/>
          </a:effectRef>
          <a:fontRef idx="minor">
            <a:schemeClr val="dk1"/>
          </a:fontRef>
        </p:style>
        <p:txBody>
          <a:bodyPr rtlCol="1">
            <a:spAutoFit/>
          </a:bodyPr>
          <a:lstStyle/>
          <a:p>
            <a:pPr>
              <a:defRPr/>
            </a:pPr>
            <a:r>
              <a:rPr lang="ar-SA" sz="4000" b="1" dirty="0">
                <a:cs typeface="+mj-cs"/>
              </a:rPr>
              <a:t>في الميكانيكا </a:t>
            </a:r>
            <a:r>
              <a:rPr lang="ar-SA" sz="4000" b="1" dirty="0" err="1">
                <a:cs typeface="+mj-cs"/>
              </a:rPr>
              <a:t>النسبوية</a:t>
            </a:r>
            <a:r>
              <a:rPr lang="ar-SA" sz="4000" b="1" dirty="0">
                <a:cs typeface="+mj-cs"/>
              </a:rPr>
              <a:t> فإن الأحداث التي يتم تسجيلها عند مواضع مختلفة في </a:t>
            </a:r>
            <a:r>
              <a:rPr lang="ar-SA" sz="4000" b="1" dirty="0">
                <a:solidFill>
                  <a:srgbClr val="C00000"/>
                </a:solidFill>
                <a:cs typeface="+mj-cs"/>
              </a:rPr>
              <a:t>نفس اللحظة في إطار إسناد </a:t>
            </a:r>
            <a:r>
              <a:rPr lang="ar-SA" sz="4000" b="1" u="sng" dirty="0" err="1">
                <a:cs typeface="+mj-cs"/>
              </a:rPr>
              <a:t>لايمكن</a:t>
            </a:r>
            <a:r>
              <a:rPr lang="ar-SA" sz="4000" b="1" dirty="0">
                <a:cs typeface="+mj-cs"/>
              </a:rPr>
              <a:t> تسجيل حدوثها في </a:t>
            </a:r>
            <a:r>
              <a:rPr lang="ar-SA" sz="4000" b="1" dirty="0">
                <a:solidFill>
                  <a:srgbClr val="C00000"/>
                </a:solidFill>
                <a:cs typeface="+mj-cs"/>
              </a:rPr>
              <a:t>نفس اللحظة </a:t>
            </a:r>
            <a:r>
              <a:rPr lang="ar-SA" sz="4000" b="1" dirty="0">
                <a:cs typeface="+mj-cs"/>
              </a:rPr>
              <a:t>في إطار آخر </a:t>
            </a:r>
            <a:r>
              <a:rPr lang="ar-SA" sz="4000" b="1" dirty="0">
                <a:solidFill>
                  <a:srgbClr val="C00000"/>
                </a:solidFill>
                <a:cs typeface="+mj-cs"/>
              </a:rPr>
              <a:t>يتحرك</a:t>
            </a:r>
            <a:r>
              <a:rPr lang="ar-SA" sz="4000" b="1" dirty="0">
                <a:cs typeface="+mj-cs"/>
              </a:rPr>
              <a:t> بسرعة منتظمة بالنسبة للإطار الأول</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D2F8FC"/>
          </a:solidFill>
        </p:spPr>
        <p:txBody>
          <a:bodyPr/>
          <a:lstStyle/>
          <a:p>
            <a:pPr algn="r" rtl="1">
              <a:buFont typeface="Arial" pitchFamily="34" charset="0"/>
              <a:buNone/>
              <a:defRPr/>
            </a:pPr>
            <a:r>
              <a:rPr lang="ar-SA" sz="4000" u="heavy" dirty="0" smtClean="0">
                <a:solidFill>
                  <a:srgbClr val="C00000"/>
                </a:solidFill>
                <a:cs typeface="+mj-cs"/>
              </a:rPr>
              <a:t> </a:t>
            </a:r>
            <a:r>
              <a:rPr lang="ar-SA" sz="3600" b="1" u="heavy" dirty="0" err="1" smtClean="0">
                <a:solidFill>
                  <a:srgbClr val="C00000"/>
                </a:solidFill>
                <a:cs typeface="+mj-cs"/>
              </a:rPr>
              <a:t>ماالفرق</a:t>
            </a:r>
            <a:r>
              <a:rPr lang="ar-SA" sz="3600" b="1" u="heavy" dirty="0" smtClean="0">
                <a:solidFill>
                  <a:srgbClr val="C00000"/>
                </a:solidFill>
                <a:cs typeface="+mj-cs"/>
              </a:rPr>
              <a:t> بين نسبية نيوتن والنظرية النسبية الخاصة ؟</a:t>
            </a:r>
          </a:p>
          <a:p>
            <a:pPr algn="r" rtl="1">
              <a:defRPr/>
            </a:pPr>
            <a:endParaRPr lang="ar-SA" sz="4400" u="heavy" dirty="0" smtClean="0">
              <a:solidFill>
                <a:srgbClr val="C00000"/>
              </a:solidFill>
              <a:cs typeface="+mj-cs"/>
            </a:endParaRPr>
          </a:p>
        </p:txBody>
      </p:sp>
      <p:sp>
        <p:nvSpPr>
          <p:cNvPr id="4" name="عنوان 1"/>
          <p:cNvSpPr txBox="1">
            <a:spLocks/>
          </p:cNvSpPr>
          <p:nvPr/>
        </p:nvSpPr>
        <p:spPr>
          <a:xfrm>
            <a:off x="1857356" y="0"/>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77500" lnSpcReduction="20000"/>
          </a:bodyPr>
          <a:lstStyle/>
          <a:p>
            <a:pPr algn="ctr" rtl="0">
              <a:defRPr/>
            </a:pPr>
            <a:r>
              <a:rPr lang="ar-SA" sz="7200" b="1" dirty="0" err="1">
                <a:latin typeface="+mj-lt"/>
                <a:ea typeface="+mj-ea"/>
                <a:cs typeface="+mj-cs"/>
              </a:rPr>
              <a:t>الأنية</a:t>
            </a:r>
            <a:r>
              <a:rPr lang="ar-SA" sz="7200" b="1" dirty="0">
                <a:latin typeface="+mj-lt"/>
                <a:ea typeface="+mj-ea"/>
                <a:cs typeface="+mj-cs"/>
              </a:rPr>
              <a:t> (التزامن )ونسبية الزمن</a:t>
            </a:r>
          </a:p>
        </p:txBody>
      </p:sp>
      <p:sp>
        <p:nvSpPr>
          <p:cNvPr id="6" name="مستطيل 5"/>
          <p:cNvSpPr/>
          <p:nvPr/>
        </p:nvSpPr>
        <p:spPr>
          <a:xfrm>
            <a:off x="357188" y="2428875"/>
            <a:ext cx="8397875" cy="2308225"/>
          </a:xfrm>
          <a:prstGeom prst="rect">
            <a:avLst/>
          </a:prstGeom>
        </p:spPr>
        <p:txBody>
          <a:bodyPr>
            <a:spAutoFit/>
          </a:bodyPr>
          <a:lstStyle/>
          <a:p>
            <a:pPr>
              <a:defRPr/>
            </a:pPr>
            <a:r>
              <a:rPr lang="ar-SA" sz="3600" b="1" u="sng" dirty="0">
                <a:cs typeface="+mj-cs"/>
              </a:rPr>
              <a:t>نسبية نيوتن الكلاسيكية</a:t>
            </a:r>
            <a:r>
              <a:rPr lang="ar-SA" sz="3600" b="1" dirty="0">
                <a:cs typeface="+mj-cs"/>
              </a:rPr>
              <a:t>:</a:t>
            </a:r>
          </a:p>
          <a:p>
            <a:pPr>
              <a:defRPr/>
            </a:pPr>
            <a:r>
              <a:rPr lang="ar-SA" sz="3600" b="1" dirty="0">
                <a:cs typeface="+mj-cs"/>
              </a:rPr>
              <a:t>-يتدفق الزمن الحقيقي المطلق والزمن الرياضي من نفسه بطبيعته بالتساوي دون ادني علاقة بالوسط الخارجي  </a:t>
            </a:r>
          </a:p>
        </p:txBody>
      </p:sp>
      <p:sp>
        <p:nvSpPr>
          <p:cNvPr id="7" name="مستطيل 6"/>
          <p:cNvSpPr/>
          <p:nvPr/>
        </p:nvSpPr>
        <p:spPr>
          <a:xfrm>
            <a:off x="4906963" y="4714875"/>
            <a:ext cx="3810000" cy="646113"/>
          </a:xfrm>
          <a:prstGeom prst="rect">
            <a:avLst/>
          </a:prstGeom>
        </p:spPr>
        <p:txBody>
          <a:bodyPr wrap="none">
            <a:spAutoFit/>
          </a:bodyPr>
          <a:lstStyle/>
          <a:p>
            <a:pPr>
              <a:defRPr/>
            </a:pPr>
            <a:r>
              <a:rPr lang="ar-SA" sz="3600" b="1" u="sng" dirty="0">
                <a:cs typeface="+mj-cs"/>
              </a:rPr>
              <a:t>نسبية اينشتين الخاصة:-</a:t>
            </a:r>
          </a:p>
        </p:txBody>
      </p:sp>
      <p:sp>
        <p:nvSpPr>
          <p:cNvPr id="8" name="مستطيل 7"/>
          <p:cNvSpPr/>
          <p:nvPr/>
        </p:nvSpPr>
        <p:spPr>
          <a:xfrm>
            <a:off x="3429000" y="5286375"/>
            <a:ext cx="5176838" cy="769938"/>
          </a:xfrm>
          <a:prstGeom prst="rect">
            <a:avLst/>
          </a:prstGeom>
        </p:spPr>
        <p:txBody>
          <a:bodyPr wrap="none">
            <a:spAutoFit/>
          </a:bodyPr>
          <a:lstStyle/>
          <a:p>
            <a:pPr>
              <a:defRPr/>
            </a:pPr>
            <a:r>
              <a:rPr lang="ar-SA" sz="4400" b="1" dirty="0">
                <a:solidFill>
                  <a:srgbClr val="C00000"/>
                </a:solidFill>
                <a:cs typeface="+mj-cs"/>
              </a:rPr>
              <a:t>تخلى</a:t>
            </a:r>
            <a:r>
              <a:rPr lang="ar-SA" sz="4400" b="1" dirty="0">
                <a:cs typeface="+mj-cs"/>
              </a:rPr>
              <a:t> اينشتين عن هذا المبدأ</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CCECFF"/>
          </a:solidFill>
        </p:spPr>
        <p:txBody>
          <a:bodyPr/>
          <a:lstStyle/>
          <a:p>
            <a:pPr algn="r" rtl="1">
              <a:defRPr/>
            </a:pPr>
            <a:r>
              <a:rPr lang="ar-SA" sz="4000" b="1" u="sng" dirty="0" smtClean="0">
                <a:cs typeface="+mj-cs"/>
              </a:rPr>
              <a:t>مثال:- </a:t>
            </a:r>
            <a:r>
              <a:rPr lang="ar-SA" b="1" dirty="0" smtClean="0">
                <a:cs typeface="+mj-cs"/>
              </a:rPr>
              <a:t>نفترض أن لدينا عربة قطار تسير بسرعة منتظمة وقد سقطت ومضتا ضوء من البرق وتركتا أثر على مقدمة ومؤخرة العربة كما بالشكل تاركين اثر على العربة والأرض.</a:t>
            </a:r>
            <a:endParaRPr lang="ar-SA" b="1" dirty="0">
              <a:cs typeface="+mj-cs"/>
            </a:endParaRPr>
          </a:p>
        </p:txBody>
      </p:sp>
      <p:sp>
        <p:nvSpPr>
          <p:cNvPr id="4" name="عنوان 1"/>
          <p:cNvSpPr txBox="1">
            <a:spLocks/>
          </p:cNvSpPr>
          <p:nvPr/>
        </p:nvSpPr>
        <p:spPr>
          <a:xfrm>
            <a:off x="1857356" y="0"/>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77500" lnSpcReduction="20000"/>
          </a:bodyPr>
          <a:lstStyle/>
          <a:p>
            <a:pPr algn="ctr" rtl="0">
              <a:defRPr/>
            </a:pPr>
            <a:r>
              <a:rPr lang="ar-SA" sz="7200" b="1" dirty="0" err="1">
                <a:latin typeface="+mj-lt"/>
                <a:ea typeface="+mj-ea"/>
                <a:cs typeface="+mj-cs"/>
              </a:rPr>
              <a:t>الأنية</a:t>
            </a:r>
            <a:r>
              <a:rPr lang="ar-SA" sz="7200" b="1" dirty="0">
                <a:latin typeface="+mj-lt"/>
                <a:ea typeface="+mj-ea"/>
                <a:cs typeface="+mj-cs"/>
              </a:rPr>
              <a:t> (التزامن )ونسبية الزمن</a:t>
            </a:r>
          </a:p>
        </p:txBody>
      </p:sp>
      <p:pic>
        <p:nvPicPr>
          <p:cNvPr id="29702" name="Picture 2"/>
          <p:cNvPicPr>
            <a:picLocks noChangeAspect="1" noChangeArrowheads="1"/>
          </p:cNvPicPr>
          <p:nvPr/>
        </p:nvPicPr>
        <p:blipFill>
          <a:blip r:embed="rId2"/>
          <a:srcRect/>
          <a:stretch>
            <a:fillRect/>
          </a:stretch>
        </p:blipFill>
        <p:spPr bwMode="auto">
          <a:xfrm>
            <a:off x="1000125" y="3214688"/>
            <a:ext cx="7215188" cy="2214562"/>
          </a:xfrm>
          <a:prstGeom prst="rect">
            <a:avLst/>
          </a:prstGeom>
          <a:noFill/>
          <a:ln w="9525">
            <a:noFill/>
            <a:miter lim="800000"/>
            <a:headEnd/>
            <a:tailEnd/>
          </a:ln>
        </p:spPr>
      </p:pic>
      <p:sp>
        <p:nvSpPr>
          <p:cNvPr id="6" name="مربع نص 5"/>
          <p:cNvSpPr txBox="1"/>
          <p:nvPr/>
        </p:nvSpPr>
        <p:spPr>
          <a:xfrm>
            <a:off x="928688" y="5429250"/>
            <a:ext cx="7643812" cy="830263"/>
          </a:xfrm>
          <a:prstGeom prst="rect">
            <a:avLst/>
          </a:prstGeom>
          <a:noFill/>
        </p:spPr>
        <p:txBody>
          <a:bodyPr rtlCol="1">
            <a:spAutoFit/>
          </a:bodyPr>
          <a:lstStyle/>
          <a:p>
            <a:pPr>
              <a:defRPr/>
            </a:pPr>
            <a:r>
              <a:rPr lang="ar-SA" sz="2400" b="1" dirty="0">
                <a:cs typeface="+mj-cs"/>
              </a:rPr>
              <a:t>تصطدم ومضتا البرق بطرفي العربة المتحركة يظهر الحدثان كما لو أنهما قد حدثا في نفس اللحظة وذلك بالنسبة للراصد </a:t>
            </a:r>
            <a:r>
              <a:rPr lang="en-US" sz="2400" b="1" dirty="0">
                <a:cs typeface="+mj-cs"/>
              </a:rPr>
              <a:t>O’</a:t>
            </a:r>
            <a:endParaRPr lang="ar-SA" sz="2400" b="1" dirty="0">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r>
              <a:rPr lang="ar-SA" b="1" dirty="0" smtClean="0">
                <a:cs typeface="+mj-cs"/>
              </a:rPr>
              <a:t>نرمز للأثرين على العربة </a:t>
            </a:r>
            <a:r>
              <a:rPr lang="ar-SA" b="1" dirty="0" err="1" smtClean="0">
                <a:cs typeface="+mj-cs"/>
              </a:rPr>
              <a:t>بـِ</a:t>
            </a:r>
            <a:r>
              <a:rPr lang="en-US" b="1" dirty="0" smtClean="0">
                <a:cs typeface="+mj-cs"/>
              </a:rPr>
              <a:t>A’ </a:t>
            </a:r>
            <a:r>
              <a:rPr lang="ar-SA" b="1" dirty="0" smtClean="0">
                <a:cs typeface="+mj-cs"/>
              </a:rPr>
              <a:t>  و  </a:t>
            </a:r>
            <a:r>
              <a:rPr lang="ar-SA" b="1" dirty="0" err="1" smtClean="0">
                <a:cs typeface="+mj-cs"/>
              </a:rPr>
              <a:t>ِ</a:t>
            </a:r>
            <a:r>
              <a:rPr lang="en-US" b="1" dirty="0" smtClean="0">
                <a:cs typeface="+mj-cs"/>
              </a:rPr>
              <a:t>B’</a:t>
            </a:r>
            <a:r>
              <a:rPr lang="ar-SA" b="1" dirty="0" smtClean="0">
                <a:cs typeface="+mj-cs"/>
              </a:rPr>
              <a:t> </a:t>
            </a:r>
          </a:p>
          <a:p>
            <a:pPr algn="r" rtl="1">
              <a:defRPr/>
            </a:pPr>
            <a:r>
              <a:rPr lang="ar-SA" b="1" dirty="0" smtClean="0">
                <a:cs typeface="+mj-cs"/>
              </a:rPr>
              <a:t>             على الأرض  </a:t>
            </a:r>
            <a:r>
              <a:rPr lang="ar-SA" b="1" dirty="0" err="1" smtClean="0">
                <a:cs typeface="+mj-cs"/>
              </a:rPr>
              <a:t>بـ</a:t>
            </a:r>
            <a:r>
              <a:rPr lang="ar-SA" b="1" dirty="0" smtClean="0">
                <a:cs typeface="+mj-cs"/>
              </a:rPr>
              <a:t> </a:t>
            </a:r>
            <a:r>
              <a:rPr lang="en-US" b="1" dirty="0" smtClean="0">
                <a:cs typeface="+mj-cs"/>
              </a:rPr>
              <a:t>A </a:t>
            </a:r>
            <a:r>
              <a:rPr lang="ar-SA" b="1" dirty="0" smtClean="0">
                <a:cs typeface="+mj-cs"/>
              </a:rPr>
              <a:t>  و  </a:t>
            </a:r>
            <a:r>
              <a:rPr lang="ar-SA" b="1" dirty="0" err="1" smtClean="0">
                <a:cs typeface="+mj-cs"/>
              </a:rPr>
              <a:t>ِ</a:t>
            </a:r>
            <a:r>
              <a:rPr lang="en-US" b="1" dirty="0" smtClean="0">
                <a:cs typeface="+mj-cs"/>
              </a:rPr>
              <a:t>B</a:t>
            </a:r>
          </a:p>
          <a:p>
            <a:pPr algn="r" rtl="1">
              <a:defRPr/>
            </a:pPr>
            <a:r>
              <a:rPr lang="ar-SA" b="1" dirty="0" smtClean="0">
                <a:cs typeface="+mj-cs"/>
              </a:rPr>
              <a:t>يصف المشاهد المتحرك  </a:t>
            </a:r>
            <a:r>
              <a:rPr lang="en-US" b="1" dirty="0" smtClean="0">
                <a:cs typeface="+mj-cs"/>
              </a:rPr>
              <a:t>O’ </a:t>
            </a:r>
            <a:r>
              <a:rPr lang="ar-SA" b="1" dirty="0" smtClean="0">
                <a:cs typeface="+mj-cs"/>
              </a:rPr>
              <a:t>  غلى عربة القطار في المنتصف بين </a:t>
            </a:r>
            <a:r>
              <a:rPr lang="en-US" b="1" dirty="0" smtClean="0">
                <a:cs typeface="+mj-cs"/>
              </a:rPr>
              <a:t>A’ </a:t>
            </a:r>
            <a:r>
              <a:rPr lang="ar-SA" b="1" dirty="0" smtClean="0">
                <a:cs typeface="+mj-cs"/>
              </a:rPr>
              <a:t>  و  </a:t>
            </a:r>
            <a:r>
              <a:rPr lang="ar-SA" b="1" dirty="0" err="1" smtClean="0">
                <a:cs typeface="+mj-cs"/>
              </a:rPr>
              <a:t>ِ</a:t>
            </a:r>
            <a:r>
              <a:rPr lang="en-US" b="1" dirty="0" smtClean="0">
                <a:cs typeface="+mj-cs"/>
              </a:rPr>
              <a:t>B’</a:t>
            </a:r>
            <a:r>
              <a:rPr lang="ar-SA" b="1" dirty="0" smtClean="0">
                <a:cs typeface="+mj-cs"/>
              </a:rPr>
              <a:t>   </a:t>
            </a:r>
          </a:p>
          <a:p>
            <a:pPr algn="r" rtl="1">
              <a:defRPr/>
            </a:pPr>
            <a:r>
              <a:rPr lang="ar-SA" b="1" dirty="0" smtClean="0">
                <a:cs typeface="+mj-cs"/>
              </a:rPr>
              <a:t>المشاهد </a:t>
            </a:r>
            <a:r>
              <a:rPr lang="en-US" b="1" dirty="0" smtClean="0">
                <a:cs typeface="+mj-cs"/>
              </a:rPr>
              <a:t>O </a:t>
            </a:r>
            <a:r>
              <a:rPr lang="ar-SA" b="1" dirty="0" smtClean="0">
                <a:cs typeface="+mj-cs"/>
              </a:rPr>
              <a:t> يكون في المنتصف بين </a:t>
            </a:r>
            <a:r>
              <a:rPr lang="en-US" b="1" dirty="0" smtClean="0">
                <a:cs typeface="+mj-cs"/>
              </a:rPr>
              <a:t>A </a:t>
            </a:r>
            <a:r>
              <a:rPr lang="ar-SA" b="1" dirty="0" smtClean="0">
                <a:cs typeface="+mj-cs"/>
              </a:rPr>
              <a:t>  و  </a:t>
            </a:r>
            <a:r>
              <a:rPr lang="ar-SA" b="1" dirty="0" err="1" smtClean="0">
                <a:cs typeface="+mj-cs"/>
              </a:rPr>
              <a:t>ِ</a:t>
            </a:r>
            <a:r>
              <a:rPr lang="en-US" b="1" dirty="0" smtClean="0">
                <a:cs typeface="+mj-cs"/>
              </a:rPr>
              <a:t>B</a:t>
            </a:r>
            <a:endParaRPr lang="ar-SA" b="1" dirty="0" smtClean="0">
              <a:cs typeface="+mj-cs"/>
            </a:endParaRPr>
          </a:p>
          <a:p>
            <a:pPr algn="r" rtl="1">
              <a:defRPr/>
            </a:pPr>
            <a:r>
              <a:rPr lang="ar-SA" b="1" dirty="0" smtClean="0">
                <a:cs typeface="+mj-cs"/>
              </a:rPr>
              <a:t>الأحداث التي تسجل بواسطة المشاهدين هي إصابة عربة القطار بومضتي البرق.</a:t>
            </a:r>
          </a:p>
          <a:p>
            <a:pPr algn="r" rtl="1">
              <a:defRPr/>
            </a:pPr>
            <a:endParaRPr lang="en-US" dirty="0" smtClean="0"/>
          </a:p>
        </p:txBody>
      </p:sp>
      <p:sp>
        <p:nvSpPr>
          <p:cNvPr id="4" name="عنوان 1"/>
          <p:cNvSpPr txBox="1">
            <a:spLocks/>
          </p:cNvSpPr>
          <p:nvPr/>
        </p:nvSpPr>
        <p:spPr>
          <a:xfrm>
            <a:off x="1857356" y="0"/>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77500" lnSpcReduction="20000"/>
          </a:bodyPr>
          <a:lstStyle/>
          <a:p>
            <a:pPr algn="ctr" rtl="0">
              <a:defRPr/>
            </a:pPr>
            <a:r>
              <a:rPr lang="ar-SA" sz="7200" b="1" dirty="0" err="1">
                <a:latin typeface="+mj-lt"/>
                <a:ea typeface="+mj-ea"/>
                <a:cs typeface="+mj-cs"/>
              </a:rPr>
              <a:t>الأنية</a:t>
            </a:r>
            <a:r>
              <a:rPr lang="ar-SA" sz="7200" b="1" dirty="0">
                <a:latin typeface="+mj-lt"/>
                <a:ea typeface="+mj-ea"/>
                <a:cs typeface="+mj-cs"/>
              </a:rPr>
              <a:t> (التزامن )ونسبية الزمن</a:t>
            </a:r>
          </a:p>
        </p:txBody>
      </p:sp>
      <p:pic>
        <p:nvPicPr>
          <p:cNvPr id="30726" name="Picture 2"/>
          <p:cNvPicPr>
            <a:picLocks noChangeAspect="1" noChangeArrowheads="1"/>
          </p:cNvPicPr>
          <p:nvPr/>
        </p:nvPicPr>
        <p:blipFill>
          <a:blip r:embed="rId2"/>
          <a:srcRect/>
          <a:stretch>
            <a:fillRect/>
          </a:stretch>
        </p:blipFill>
        <p:spPr bwMode="auto">
          <a:xfrm>
            <a:off x="500063" y="4929188"/>
            <a:ext cx="2786062" cy="1285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88" y="1571625"/>
            <a:ext cx="8501062" cy="4714875"/>
          </a:xfrm>
          <a:solidFill>
            <a:srgbClr val="CCFFCC"/>
          </a:solidFill>
        </p:spPr>
        <p:txBody>
          <a:bodyPr/>
          <a:lstStyle/>
          <a:p>
            <a:pPr algn="r" rtl="1">
              <a:defRPr/>
            </a:pPr>
            <a:r>
              <a:rPr lang="ar-SA" dirty="0" smtClean="0">
                <a:solidFill>
                  <a:srgbClr val="C00000"/>
                </a:solidFill>
              </a:rPr>
              <a:t>بالنسبة للمشاهد </a:t>
            </a:r>
            <a:r>
              <a:rPr lang="en-US" dirty="0" smtClean="0">
                <a:solidFill>
                  <a:srgbClr val="C00000"/>
                </a:solidFill>
              </a:rPr>
              <a:t>O</a:t>
            </a:r>
            <a:r>
              <a:rPr lang="ar-SA" dirty="0" smtClean="0">
                <a:solidFill>
                  <a:srgbClr val="C00000"/>
                </a:solidFill>
              </a:rPr>
              <a:t> </a:t>
            </a:r>
            <a:r>
              <a:rPr lang="ar-SA" dirty="0" smtClean="0"/>
              <a:t> يكون إدراكنا أن صحيحا بأن الحدثين عند</a:t>
            </a:r>
            <a:r>
              <a:rPr lang="en-US" b="1" dirty="0" smtClean="0"/>
              <a:t> A </a:t>
            </a:r>
            <a:r>
              <a:rPr lang="ar-SA" b="1" dirty="0" smtClean="0"/>
              <a:t>  و  </a:t>
            </a:r>
            <a:r>
              <a:rPr lang="ar-SA" b="1" dirty="0" err="1" smtClean="0"/>
              <a:t>ِ</a:t>
            </a:r>
            <a:r>
              <a:rPr lang="en-US" b="1" dirty="0" smtClean="0"/>
              <a:t>B</a:t>
            </a:r>
            <a:r>
              <a:rPr lang="ar-SA" dirty="0" smtClean="0"/>
              <a:t> </a:t>
            </a:r>
            <a:r>
              <a:rPr lang="ar-SA" dirty="0" smtClean="0">
                <a:solidFill>
                  <a:srgbClr val="C00000"/>
                </a:solidFill>
              </a:rPr>
              <a:t>يحدثان في نفس اللحظة </a:t>
            </a:r>
            <a:r>
              <a:rPr lang="ar-SA" dirty="0" smtClean="0"/>
              <a:t>.</a:t>
            </a:r>
          </a:p>
          <a:p>
            <a:pPr algn="r" rtl="1">
              <a:defRPr/>
            </a:pPr>
            <a:r>
              <a:rPr lang="ar-SA" dirty="0" smtClean="0"/>
              <a:t>أما بالنسبة للمشاهد </a:t>
            </a:r>
            <a:r>
              <a:rPr lang="en-US" dirty="0" smtClean="0"/>
              <a:t> O’</a:t>
            </a:r>
            <a:r>
              <a:rPr lang="ar-SA" dirty="0" smtClean="0"/>
              <a:t> يدرك أن البرق </a:t>
            </a:r>
            <a:r>
              <a:rPr lang="ar-SA" dirty="0" smtClean="0">
                <a:solidFill>
                  <a:srgbClr val="C00000"/>
                </a:solidFill>
              </a:rPr>
              <a:t>يصيب</a:t>
            </a:r>
            <a:r>
              <a:rPr lang="ar-SA" dirty="0" smtClean="0"/>
              <a:t> مقدمة عربة القطار </a:t>
            </a:r>
            <a:r>
              <a:rPr lang="ar-SA" dirty="0" smtClean="0">
                <a:solidFill>
                  <a:srgbClr val="C00000"/>
                </a:solidFill>
              </a:rPr>
              <a:t>قبل مؤخرتها</a:t>
            </a:r>
            <a:r>
              <a:rPr lang="ar-SA" dirty="0" smtClean="0"/>
              <a:t>.</a:t>
            </a:r>
          </a:p>
          <a:p>
            <a:pPr algn="r" rtl="1">
              <a:defRPr/>
            </a:pPr>
            <a:endParaRPr lang="ar-SA" dirty="0"/>
          </a:p>
        </p:txBody>
      </p:sp>
      <p:sp>
        <p:nvSpPr>
          <p:cNvPr id="4" name="عنوان 1"/>
          <p:cNvSpPr txBox="1">
            <a:spLocks/>
          </p:cNvSpPr>
          <p:nvPr/>
        </p:nvSpPr>
        <p:spPr>
          <a:xfrm>
            <a:off x="1857356" y="0"/>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77500" lnSpcReduction="20000"/>
          </a:bodyPr>
          <a:lstStyle/>
          <a:p>
            <a:pPr algn="ctr" rtl="0">
              <a:defRPr/>
            </a:pPr>
            <a:r>
              <a:rPr lang="ar-SA" sz="7200" b="1" dirty="0" err="1">
                <a:latin typeface="+mj-lt"/>
                <a:ea typeface="+mj-ea"/>
                <a:cs typeface="+mj-cs"/>
              </a:rPr>
              <a:t>الأنية</a:t>
            </a:r>
            <a:r>
              <a:rPr lang="ar-SA" sz="7200" b="1" dirty="0">
                <a:latin typeface="+mj-lt"/>
                <a:ea typeface="+mj-ea"/>
                <a:cs typeface="+mj-cs"/>
              </a:rPr>
              <a:t> (التزامن )ونسبية الزمن</a:t>
            </a:r>
          </a:p>
        </p:txBody>
      </p:sp>
      <p:pic>
        <p:nvPicPr>
          <p:cNvPr id="31750" name="Picture 2"/>
          <p:cNvPicPr>
            <a:picLocks noChangeAspect="1" noChangeArrowheads="1"/>
          </p:cNvPicPr>
          <p:nvPr/>
        </p:nvPicPr>
        <p:blipFill>
          <a:blip r:embed="rId2"/>
          <a:srcRect/>
          <a:stretch>
            <a:fillRect/>
          </a:stretch>
        </p:blipFill>
        <p:spPr bwMode="auto">
          <a:xfrm>
            <a:off x="428625" y="3643313"/>
            <a:ext cx="7643813" cy="2214562"/>
          </a:xfrm>
          <a:prstGeom prst="rect">
            <a:avLst/>
          </a:prstGeom>
          <a:noFill/>
          <a:ln w="9525">
            <a:noFill/>
            <a:miter lim="800000"/>
            <a:headEnd/>
            <a:tailEnd/>
          </a:ln>
        </p:spPr>
      </p:pic>
      <p:sp>
        <p:nvSpPr>
          <p:cNvPr id="6" name="مربع نص 5"/>
          <p:cNvSpPr txBox="1"/>
          <p:nvPr/>
        </p:nvSpPr>
        <p:spPr>
          <a:xfrm>
            <a:off x="500063" y="5786438"/>
            <a:ext cx="8286750" cy="338137"/>
          </a:xfrm>
          <a:prstGeom prst="rect">
            <a:avLst/>
          </a:prstGeom>
          <a:noFill/>
        </p:spPr>
        <p:txBody>
          <a:bodyPr rtlCol="1">
            <a:spAutoFit/>
          </a:bodyPr>
          <a:lstStyle/>
          <a:p>
            <a:pPr>
              <a:defRPr/>
            </a:pPr>
            <a:r>
              <a:rPr lang="ar-SA" sz="1600" b="1" dirty="0">
                <a:cs typeface="+mj-cs"/>
              </a:rPr>
              <a:t>الإشارة الضوئية القادمة من اليسار تكون قد مرت على</a:t>
            </a:r>
            <a:r>
              <a:rPr lang="en-US" sz="1600" b="1" dirty="0">
                <a:cs typeface="+mj-cs"/>
              </a:rPr>
              <a:t> O’</a:t>
            </a:r>
            <a:r>
              <a:rPr lang="ar-SA" sz="1600" b="1" dirty="0">
                <a:cs typeface="+mj-cs"/>
              </a:rPr>
              <a:t> بينما لا تكون الإشارة الضوئية القادمة من اليمين قد وصلت</a:t>
            </a:r>
            <a:r>
              <a:rPr lang="en-US" sz="1600" b="1" dirty="0">
                <a:cs typeface="+mj-cs"/>
              </a:rPr>
              <a:t> O’</a:t>
            </a:r>
            <a:r>
              <a:rPr lang="ar-SA" sz="1600" b="1" dirty="0">
                <a:cs typeface="+mj-cs"/>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CCFFCC"/>
          </a:solidFill>
        </p:spPr>
        <p:txBody>
          <a:bodyPr/>
          <a:lstStyle/>
          <a:p>
            <a:pPr algn="r" rtl="1">
              <a:defRPr/>
            </a:pPr>
            <a:r>
              <a:rPr lang="ar-SA" dirty="0" smtClean="0"/>
              <a:t>                        </a:t>
            </a:r>
          </a:p>
          <a:p>
            <a:pPr algn="r" rtl="1">
              <a:defRPr/>
            </a:pPr>
            <a:endParaRPr lang="ar-SA" dirty="0" smtClean="0"/>
          </a:p>
          <a:p>
            <a:pPr algn="r" rtl="1">
              <a:defRPr/>
            </a:pPr>
            <a:r>
              <a:rPr lang="ar-SA" sz="3600" b="1" dirty="0" smtClean="0">
                <a:cs typeface="+mj-cs"/>
              </a:rPr>
              <a:t>أن الحدثين </a:t>
            </a:r>
            <a:r>
              <a:rPr lang="ar-SA" sz="3600" b="1" dirty="0" smtClean="0">
                <a:solidFill>
                  <a:srgbClr val="C00000"/>
                </a:solidFill>
                <a:cs typeface="+mj-cs"/>
              </a:rPr>
              <a:t>يظهران</a:t>
            </a:r>
            <a:r>
              <a:rPr lang="ar-SA" sz="3600" b="1" dirty="0" smtClean="0">
                <a:cs typeface="+mj-cs"/>
              </a:rPr>
              <a:t> متزامنان بالنسبة للمشاهد </a:t>
            </a:r>
            <a:r>
              <a:rPr lang="en-US" sz="3600" b="1" dirty="0" smtClean="0">
                <a:cs typeface="+mj-cs"/>
              </a:rPr>
              <a:t> O</a:t>
            </a:r>
          </a:p>
          <a:p>
            <a:pPr algn="r" rtl="1">
              <a:defRPr/>
            </a:pPr>
            <a:r>
              <a:rPr lang="ar-SA" sz="3600" b="1" dirty="0" smtClean="0">
                <a:cs typeface="+mj-cs"/>
              </a:rPr>
              <a:t>أن الحدثين </a:t>
            </a:r>
            <a:r>
              <a:rPr lang="ar-SA" sz="3600" b="1" dirty="0" smtClean="0">
                <a:solidFill>
                  <a:srgbClr val="C00000"/>
                </a:solidFill>
                <a:cs typeface="+mj-cs"/>
              </a:rPr>
              <a:t>لا يظهران </a:t>
            </a:r>
            <a:r>
              <a:rPr lang="ar-SA" sz="3600" b="1" dirty="0" smtClean="0">
                <a:cs typeface="+mj-cs"/>
              </a:rPr>
              <a:t>متزامنين بالنسبة للمشاهد  </a:t>
            </a:r>
            <a:r>
              <a:rPr lang="en-US" sz="3600" b="1" dirty="0" smtClean="0">
                <a:cs typeface="+mj-cs"/>
              </a:rPr>
              <a:t>O’</a:t>
            </a:r>
            <a:endParaRPr lang="ar-SA" sz="3600" b="1" dirty="0" smtClean="0">
              <a:cs typeface="+mj-cs"/>
            </a:endParaRPr>
          </a:p>
          <a:p>
            <a:pPr algn="r" rtl="1">
              <a:defRPr/>
            </a:pPr>
            <a:r>
              <a:rPr lang="ar-SA" sz="4000" b="1" u="sng" dirty="0" smtClean="0">
                <a:cs typeface="+mj-cs"/>
              </a:rPr>
              <a:t>الخلاصة:-</a:t>
            </a:r>
          </a:p>
          <a:p>
            <a:pPr algn="r" rtl="1">
              <a:defRPr/>
            </a:pPr>
            <a:r>
              <a:rPr lang="ar-SA" sz="3600" b="1" dirty="0" smtClean="0">
                <a:cs typeface="+mj-cs"/>
              </a:rPr>
              <a:t>إي أن الحدثان اللذان يكونان </a:t>
            </a:r>
            <a:r>
              <a:rPr lang="ar-SA" sz="3600" b="1" dirty="0" smtClean="0">
                <a:solidFill>
                  <a:srgbClr val="C00000"/>
                </a:solidFill>
                <a:cs typeface="+mj-cs"/>
              </a:rPr>
              <a:t>آنيان في إطار إسناد معين لا يكونا آنيين </a:t>
            </a:r>
            <a:r>
              <a:rPr lang="ar-SA" sz="3600" b="1" dirty="0" smtClean="0">
                <a:cs typeface="+mj-cs"/>
              </a:rPr>
              <a:t>في إطار إسناد آخر </a:t>
            </a:r>
            <a:r>
              <a:rPr lang="ar-SA" sz="3600" b="1" dirty="0" smtClean="0">
                <a:solidFill>
                  <a:srgbClr val="C00000"/>
                </a:solidFill>
                <a:cs typeface="+mj-cs"/>
              </a:rPr>
              <a:t>متحرك بالنسبة للأول</a:t>
            </a:r>
            <a:endParaRPr lang="ar-SA" sz="3600" b="1" dirty="0">
              <a:solidFill>
                <a:srgbClr val="C00000"/>
              </a:solidFill>
              <a:cs typeface="+mj-cs"/>
            </a:endParaRPr>
          </a:p>
        </p:txBody>
      </p:sp>
      <p:sp>
        <p:nvSpPr>
          <p:cNvPr id="4" name="عنوان 1"/>
          <p:cNvSpPr txBox="1">
            <a:spLocks/>
          </p:cNvSpPr>
          <p:nvPr/>
        </p:nvSpPr>
        <p:spPr>
          <a:xfrm>
            <a:off x="1857356" y="0"/>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77500" lnSpcReduction="20000"/>
          </a:bodyPr>
          <a:lstStyle/>
          <a:p>
            <a:pPr algn="ctr" rtl="0">
              <a:defRPr/>
            </a:pPr>
            <a:r>
              <a:rPr lang="ar-SA" sz="7200" b="1" dirty="0" err="1">
                <a:latin typeface="+mj-lt"/>
                <a:ea typeface="+mj-ea"/>
                <a:cs typeface="+mj-cs"/>
              </a:rPr>
              <a:t>الأنية</a:t>
            </a:r>
            <a:r>
              <a:rPr lang="ar-SA" sz="7200" b="1" dirty="0">
                <a:latin typeface="+mj-lt"/>
                <a:ea typeface="+mj-ea"/>
                <a:cs typeface="+mj-cs"/>
              </a:rPr>
              <a:t> (التزامن )ونسبية الزمن</a:t>
            </a:r>
          </a:p>
        </p:txBody>
      </p:sp>
      <p:sp>
        <p:nvSpPr>
          <p:cNvPr id="7" name="شكل بيضاوي 6"/>
          <p:cNvSpPr/>
          <p:nvPr/>
        </p:nvSpPr>
        <p:spPr>
          <a:xfrm>
            <a:off x="5929313" y="1571625"/>
            <a:ext cx="2857500" cy="10715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4000" b="1" dirty="0">
                <a:cs typeface="+mj-cs"/>
              </a:rPr>
              <a:t>نتيجة هامة</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defRPr/>
            </a:pPr>
            <a:r>
              <a:rPr lang="ar-SA" dirty="0" smtClean="0"/>
              <a:t>أي من المشاهدين في الشكل حالفه الصواب؟</a:t>
            </a:r>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7200" b="1" dirty="0">
                <a:latin typeface="+mj-lt"/>
                <a:ea typeface="+mj-ea"/>
                <a:cs typeface="+mj-cs"/>
              </a:rPr>
              <a:t> </a:t>
            </a:r>
            <a:r>
              <a:rPr lang="en-US" sz="7200" b="1" dirty="0">
                <a:latin typeface="+mj-lt"/>
                <a:ea typeface="+mj-ea"/>
                <a:cs typeface="+mj-cs"/>
              </a:rPr>
              <a:t>quick quiz</a:t>
            </a:r>
            <a:r>
              <a:rPr lang="ar-SA" sz="2200" b="1" dirty="0" err="1">
                <a:latin typeface="+mj-lt"/>
                <a:ea typeface="+mj-ea"/>
                <a:cs typeface="+mj-cs"/>
              </a:rPr>
              <a:t>الأنية</a:t>
            </a:r>
            <a:r>
              <a:rPr lang="ar-SA" sz="2200" b="1" dirty="0">
                <a:latin typeface="+mj-lt"/>
                <a:ea typeface="+mj-ea"/>
                <a:cs typeface="+mj-cs"/>
              </a:rPr>
              <a:t> (التزامن )ونسبية الزمن</a:t>
            </a:r>
          </a:p>
        </p:txBody>
      </p:sp>
      <p:pic>
        <p:nvPicPr>
          <p:cNvPr id="33798" name="Picture 2"/>
          <p:cNvPicPr>
            <a:picLocks noChangeAspect="1" noChangeArrowheads="1"/>
          </p:cNvPicPr>
          <p:nvPr/>
        </p:nvPicPr>
        <p:blipFill>
          <a:blip r:embed="rId2"/>
          <a:srcRect/>
          <a:stretch>
            <a:fillRect/>
          </a:stretch>
        </p:blipFill>
        <p:spPr bwMode="auto">
          <a:xfrm>
            <a:off x="642938" y="2428875"/>
            <a:ext cx="4071937" cy="3643313"/>
          </a:xfrm>
          <a:prstGeom prst="rect">
            <a:avLst/>
          </a:prstGeom>
          <a:noFill/>
          <a:ln w="9525">
            <a:noFill/>
            <a:miter lim="800000"/>
            <a:headEnd/>
            <a:tailEnd/>
          </a:ln>
        </p:spPr>
      </p:pic>
      <p:pic>
        <p:nvPicPr>
          <p:cNvPr id="33799" name="Picture 2"/>
          <p:cNvPicPr>
            <a:picLocks noChangeAspect="1" noChangeArrowheads="1"/>
          </p:cNvPicPr>
          <p:nvPr/>
        </p:nvPicPr>
        <p:blipFill>
          <a:blip r:embed="rId3"/>
          <a:srcRect/>
          <a:stretch>
            <a:fillRect/>
          </a:stretch>
        </p:blipFill>
        <p:spPr bwMode="auto">
          <a:xfrm>
            <a:off x="4857750" y="2357438"/>
            <a:ext cx="3786188" cy="3714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lstStyle/>
          <a:p>
            <a:pPr algn="r" rtl="1">
              <a:defRPr/>
            </a:pPr>
            <a:r>
              <a:rPr lang="ar-SA" sz="4000" b="1" u="sng" dirty="0" smtClean="0">
                <a:cs typeface="+mj-cs"/>
              </a:rPr>
              <a:t>الإجابة :-</a:t>
            </a:r>
          </a:p>
          <a:p>
            <a:pPr algn="r" rtl="1">
              <a:defRPr/>
            </a:pPr>
            <a:r>
              <a:rPr lang="ar-SA" sz="4000" b="1" dirty="0" smtClean="0">
                <a:cs typeface="+mj-cs"/>
              </a:rPr>
              <a:t>كليهما صحيح . بالرغم من أن كل مشاهد يسجل نتيجة تختلف عن الأخر فإن كل منهما صحيح. </a:t>
            </a:r>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7200" b="1" dirty="0">
                <a:latin typeface="+mj-lt"/>
                <a:ea typeface="+mj-ea"/>
                <a:cs typeface="+mj-cs"/>
              </a:rPr>
              <a:t> </a:t>
            </a:r>
            <a:r>
              <a:rPr lang="en-US" sz="7200" b="1" dirty="0">
                <a:latin typeface="+mj-lt"/>
                <a:ea typeface="+mj-ea"/>
                <a:cs typeface="+mj-cs"/>
              </a:rPr>
              <a:t>quick quiz</a:t>
            </a:r>
            <a:r>
              <a:rPr lang="ar-SA" sz="2200" b="1" dirty="0" err="1">
                <a:latin typeface="+mj-lt"/>
                <a:ea typeface="+mj-ea"/>
                <a:cs typeface="+mj-cs"/>
              </a:rPr>
              <a:t>الأنية</a:t>
            </a:r>
            <a:r>
              <a:rPr lang="ar-SA" sz="2200" b="1" dirty="0">
                <a:latin typeface="+mj-lt"/>
                <a:ea typeface="+mj-ea"/>
                <a:cs typeface="+mj-cs"/>
              </a:rPr>
              <a:t> (التزامن )ونسبية الزمن</a:t>
            </a:r>
          </a:p>
        </p:txBody>
      </p:sp>
      <p:sp>
        <p:nvSpPr>
          <p:cNvPr id="6" name="مربع نص 5"/>
          <p:cNvSpPr txBox="1"/>
          <p:nvPr/>
        </p:nvSpPr>
        <p:spPr>
          <a:xfrm>
            <a:off x="642938" y="4143375"/>
            <a:ext cx="8072437" cy="1108075"/>
          </a:xfrm>
          <a:prstGeom prst="rect">
            <a:avLst/>
          </a:prstGeom>
          <a:noFill/>
          <a:effectLst>
            <a:outerShdw blurRad="50800" dist="50800" dir="5400000" sx="12000" sy="12000" algn="ctr" rotWithShape="0">
              <a:srgbClr val="00B0F0">
                <a:alpha val="43000"/>
              </a:srgbClr>
            </a:outerShdw>
          </a:effectLst>
        </p:spPr>
        <p:txBody>
          <a:bodyPr rtlCol="1">
            <a:spAutoFit/>
          </a:bodyPr>
          <a:lstStyle/>
          <a:p>
            <a:pPr>
              <a:defRPr/>
            </a:pPr>
            <a:r>
              <a:rPr lang="ar-SA" sz="6600" b="1" dirty="0">
                <a:solidFill>
                  <a:srgbClr val="C00000"/>
                </a:solidFill>
                <a:cs typeface="+mj-cs"/>
              </a:rPr>
              <a:t>لان مبدأ الآنية ليس مطلقا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CCFFFF"/>
          </a:solidFill>
        </p:spPr>
        <p:txBody>
          <a:bodyPr/>
          <a:lstStyle/>
          <a:p>
            <a:pPr algn="r" rtl="1">
              <a:defRPr/>
            </a:pPr>
            <a:r>
              <a:rPr lang="ar-SA" sz="3600" b="1" dirty="0" smtClean="0">
                <a:solidFill>
                  <a:srgbClr val="C00000"/>
                </a:solidFill>
                <a:cs typeface="+mj-cs"/>
              </a:rPr>
              <a:t>كيف يمكن أن نثبت مبدأ أينشتين الذي </a:t>
            </a:r>
            <a:r>
              <a:rPr lang="ar-SA" sz="3600" b="1" dirty="0" err="1" smtClean="0">
                <a:solidFill>
                  <a:srgbClr val="C00000"/>
                </a:solidFill>
                <a:cs typeface="+mj-cs"/>
              </a:rPr>
              <a:t>ينص</a:t>
            </a:r>
            <a:r>
              <a:rPr lang="ar-SA" sz="3600" b="1" dirty="0" smtClean="0">
                <a:solidFill>
                  <a:srgbClr val="C00000"/>
                </a:solidFill>
                <a:cs typeface="+mj-cs"/>
              </a:rPr>
              <a:t> ”على أن كلا المشاهدين في إطار الإسناد المختلفة يقيسان فترات زمنية مختلفة بين حدثين ” ؟؟؟؟؟ </a:t>
            </a:r>
          </a:p>
          <a:p>
            <a:pPr algn="r" rtl="1">
              <a:defRPr/>
            </a:pPr>
            <a:r>
              <a:rPr lang="ar-SA" sz="3600" b="1" dirty="0" smtClean="0">
                <a:cs typeface="+mj-cs"/>
              </a:rPr>
              <a:t>نفرض عربة تتحرك تجاه اليمين بسرعة </a:t>
            </a:r>
            <a:r>
              <a:rPr lang="en-US" sz="3600" b="1" dirty="0" smtClean="0">
                <a:cs typeface="+mj-cs"/>
              </a:rPr>
              <a:t>v</a:t>
            </a:r>
            <a:r>
              <a:rPr lang="ar-SA" sz="3600" b="1" dirty="0" smtClean="0">
                <a:cs typeface="+mj-cs"/>
              </a:rPr>
              <a:t> </a:t>
            </a:r>
          </a:p>
          <a:p>
            <a:pPr algn="r" rtl="1">
              <a:defRPr/>
            </a:pPr>
            <a:r>
              <a:rPr lang="ar-SA" sz="3600" b="1" dirty="0" smtClean="0">
                <a:cs typeface="+mj-cs"/>
              </a:rPr>
              <a:t>ثبت مرآة في سقف العربة </a:t>
            </a:r>
          </a:p>
          <a:p>
            <a:pPr algn="r" rtl="1">
              <a:defRPr/>
            </a:pPr>
            <a:r>
              <a:rPr lang="ar-SA" sz="3600" b="1" dirty="0" smtClean="0">
                <a:cs typeface="+mj-cs"/>
              </a:rPr>
              <a:t>يمسك المشاهد الساكن</a:t>
            </a:r>
            <a:r>
              <a:rPr lang="en-US" sz="3600" b="1" dirty="0" smtClean="0">
                <a:cs typeface="+mj-cs"/>
              </a:rPr>
              <a:t>O’ </a:t>
            </a:r>
            <a:r>
              <a:rPr lang="ar-SA" sz="3600" b="1" dirty="0" smtClean="0">
                <a:cs typeface="+mj-cs"/>
              </a:rPr>
              <a:t> مصدر الشعاع (الليزر )على بعد </a:t>
            </a:r>
            <a:r>
              <a:rPr lang="en-US" sz="3600" b="1" dirty="0" smtClean="0">
                <a:cs typeface="+mj-cs"/>
              </a:rPr>
              <a:t>d</a:t>
            </a:r>
            <a:r>
              <a:rPr lang="ar-SA" sz="3600" b="1" dirty="0" smtClean="0">
                <a:cs typeface="+mj-cs"/>
              </a:rPr>
              <a:t> أسفل المرآة </a:t>
            </a:r>
            <a:r>
              <a:rPr lang="en-US" sz="3600" b="1" dirty="0" smtClean="0">
                <a:cs typeface="+mj-cs"/>
              </a:rPr>
              <a:t>S </a:t>
            </a:r>
            <a:endParaRPr lang="ar-SA" sz="3600" b="1" dirty="0" smtClean="0">
              <a:cs typeface="+mj-cs"/>
            </a:endParaRPr>
          </a:p>
          <a:p>
            <a:pPr algn="r" rtl="1">
              <a:defRPr/>
            </a:pPr>
            <a:endParaRPr lang="ar-SA" sz="3600" b="1" dirty="0" smtClean="0">
              <a:cs typeface="+mj-cs"/>
            </a:endParaRPr>
          </a:p>
          <a:p>
            <a:pPr algn="r" rtl="1">
              <a:defRPr/>
            </a:pPr>
            <a:endParaRPr lang="ar-SA" sz="3600" b="1" dirty="0">
              <a:cs typeface="+mj-cs"/>
            </a:endParaRPr>
          </a:p>
        </p:txBody>
      </p:sp>
      <p:sp>
        <p:nvSpPr>
          <p:cNvPr id="4" name="عنوان 1"/>
          <p:cNvSpPr txBox="1">
            <a:spLocks/>
          </p:cNvSpPr>
          <p:nvPr/>
        </p:nvSpPr>
        <p:spPr>
          <a:xfrm>
            <a:off x="1857356" y="101587"/>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a:latin typeface="+mj-lt"/>
                <a:ea typeface="+mj-ea"/>
                <a:cs typeface="+mj-cs"/>
              </a:rPr>
              <a:t>استطالة الزمن</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defRPr/>
            </a:pPr>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a:latin typeface="+mj-lt"/>
                <a:ea typeface="+mj-ea"/>
                <a:cs typeface="+mj-cs"/>
              </a:rPr>
              <a:t>استطالة الزمن</a:t>
            </a:r>
          </a:p>
        </p:txBody>
      </p:sp>
      <p:pic>
        <p:nvPicPr>
          <p:cNvPr id="76802" name="Picture 2"/>
          <p:cNvPicPr>
            <a:picLocks noChangeAspect="1" noChangeArrowheads="1"/>
          </p:cNvPicPr>
          <p:nvPr/>
        </p:nvPicPr>
        <p:blipFill>
          <a:blip r:embed="rId2"/>
          <a:srcRect/>
          <a:stretch>
            <a:fillRect/>
          </a:stretch>
        </p:blipFill>
        <p:spPr bwMode="auto">
          <a:xfrm>
            <a:off x="500063" y="1643063"/>
            <a:ext cx="4714875" cy="44291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7" name="مربع نص 6"/>
          <p:cNvSpPr txBox="1"/>
          <p:nvPr/>
        </p:nvSpPr>
        <p:spPr>
          <a:xfrm>
            <a:off x="5357813" y="1714500"/>
            <a:ext cx="3429000" cy="2586038"/>
          </a:xfrm>
          <a:prstGeom prst="rect">
            <a:avLst/>
          </a:prstGeom>
        </p:spPr>
        <p:style>
          <a:lnRef idx="1">
            <a:schemeClr val="accent5"/>
          </a:lnRef>
          <a:fillRef idx="2">
            <a:schemeClr val="accent5"/>
          </a:fillRef>
          <a:effectRef idx="1">
            <a:schemeClr val="accent5"/>
          </a:effectRef>
          <a:fontRef idx="minor">
            <a:schemeClr val="dk1"/>
          </a:fontRef>
        </p:style>
        <p:txBody>
          <a:bodyPr rtlCol="1">
            <a:spAutoFit/>
          </a:bodyPr>
          <a:lstStyle/>
          <a:p>
            <a:pPr>
              <a:defRPr/>
            </a:pPr>
            <a:r>
              <a:rPr lang="ar-SA" sz="3600" b="1" dirty="0">
                <a:cs typeface="+mj-cs"/>
              </a:rPr>
              <a:t>تنبعث نبضة من الضوء من جهاز الليزر تجاه المرآة (الحدث </a:t>
            </a:r>
            <a:r>
              <a:rPr lang="en-US" sz="3600" b="1" dirty="0">
                <a:cs typeface="+mj-cs"/>
              </a:rPr>
              <a:t>1</a:t>
            </a:r>
            <a:r>
              <a:rPr lang="ar-SA" sz="3600" b="1" dirty="0">
                <a:cs typeface="+mj-cs"/>
              </a:rPr>
              <a:t>)</a:t>
            </a:r>
          </a:p>
          <a:p>
            <a:pPr>
              <a:defRPr/>
            </a:pPr>
            <a:endParaRPr lang="ar-SA" dirty="0"/>
          </a:p>
        </p:txBody>
      </p:sp>
      <p:sp>
        <p:nvSpPr>
          <p:cNvPr id="8" name="مربع نص 7"/>
          <p:cNvSpPr txBox="1"/>
          <p:nvPr/>
        </p:nvSpPr>
        <p:spPr>
          <a:xfrm rot="10800000" flipV="1">
            <a:off x="5357818" y="4214818"/>
            <a:ext cx="3500462" cy="1815882"/>
          </a:xfrm>
          <a:prstGeom prst="rect">
            <a:avLst/>
          </a:prstGeom>
        </p:spPr>
        <p:style>
          <a:lnRef idx="1">
            <a:schemeClr val="accent2"/>
          </a:lnRef>
          <a:fillRef idx="2">
            <a:schemeClr val="accent2"/>
          </a:fillRef>
          <a:effectRef idx="1">
            <a:schemeClr val="accent2"/>
          </a:effectRef>
          <a:fontRef idx="minor">
            <a:schemeClr val="dk1"/>
          </a:fontRef>
        </p:style>
        <p:txBody>
          <a:bodyPr rtlCol="1">
            <a:spAutoFit/>
          </a:bodyPr>
          <a:lstStyle/>
          <a:p>
            <a:pPr>
              <a:buFont typeface="Arial" pitchFamily="34" charset="0"/>
              <a:buChar char="•"/>
              <a:defRPr/>
            </a:pPr>
            <a:r>
              <a:rPr lang="ar-SA" sz="2800" b="1" dirty="0">
                <a:effectLst>
                  <a:glow rad="139700">
                    <a:schemeClr val="accent2">
                      <a:satMod val="175000"/>
                      <a:alpha val="40000"/>
                    </a:schemeClr>
                  </a:glow>
                </a:effectLst>
                <a:cs typeface="+mj-cs"/>
              </a:rPr>
              <a:t>وفى زمن لاحق بعد انعكاس الشعاع من المرأة فإن النبضة تعود وتصل إلى جهاز الليزر (الحدث </a:t>
            </a:r>
            <a:r>
              <a:rPr lang="en-US" sz="2800" b="1" dirty="0">
                <a:effectLst>
                  <a:glow rad="139700">
                    <a:schemeClr val="accent2">
                      <a:satMod val="175000"/>
                      <a:alpha val="40000"/>
                    </a:schemeClr>
                  </a:glow>
                </a:effectLst>
                <a:cs typeface="+mj-cs"/>
              </a:rPr>
              <a:t>2</a:t>
            </a:r>
            <a:r>
              <a:rPr lang="ar-SA" sz="2800" b="1" dirty="0">
                <a:effectLst>
                  <a:glow rad="139700">
                    <a:schemeClr val="accent2">
                      <a:satMod val="175000"/>
                      <a:alpha val="40000"/>
                    </a:schemeClr>
                  </a:glow>
                </a:effectLst>
                <a:cs typeface="+mj-cs"/>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a:latin typeface="+mj-lt"/>
                <a:ea typeface="+mj-ea"/>
                <a:cs typeface="+mj-cs"/>
              </a:rPr>
              <a:t>استطالة الزمن</a:t>
            </a:r>
          </a:p>
        </p:txBody>
      </p:sp>
      <p:pic>
        <p:nvPicPr>
          <p:cNvPr id="7" name="Picture 2"/>
          <p:cNvPicPr>
            <a:picLocks noChangeAspect="1" noChangeArrowheads="1"/>
          </p:cNvPicPr>
          <p:nvPr/>
        </p:nvPicPr>
        <p:blipFill>
          <a:blip r:embed="rId2"/>
          <a:srcRect/>
          <a:stretch>
            <a:fillRect/>
          </a:stretch>
        </p:blipFill>
        <p:spPr bwMode="auto">
          <a:xfrm>
            <a:off x="428625" y="1714500"/>
            <a:ext cx="4214813" cy="4500563"/>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p:spPr>
      </p:pic>
      <p:sp>
        <p:nvSpPr>
          <p:cNvPr id="8" name="مربع نص 7"/>
          <p:cNvSpPr txBox="1"/>
          <p:nvPr/>
        </p:nvSpPr>
        <p:spPr>
          <a:xfrm>
            <a:off x="4714875" y="1571625"/>
            <a:ext cx="4143375" cy="3108325"/>
          </a:xfrm>
          <a:prstGeom prst="rect">
            <a:avLst/>
          </a:prstGeom>
        </p:spPr>
        <p:style>
          <a:lnRef idx="1">
            <a:schemeClr val="accent5"/>
          </a:lnRef>
          <a:fillRef idx="2">
            <a:schemeClr val="accent5"/>
          </a:fillRef>
          <a:effectRef idx="1">
            <a:schemeClr val="accent5"/>
          </a:effectRef>
          <a:fontRef idx="minor">
            <a:schemeClr val="dk1"/>
          </a:fontRef>
        </p:style>
        <p:txBody>
          <a:bodyPr rtlCol="1">
            <a:spAutoFit/>
          </a:bodyPr>
          <a:lstStyle/>
          <a:p>
            <a:pPr>
              <a:buFont typeface="Arial" pitchFamily="34" charset="0"/>
              <a:buChar char="•"/>
              <a:defRPr/>
            </a:pPr>
            <a:endParaRPr lang="ar-SA" sz="3600" b="1" dirty="0">
              <a:cs typeface="+mj-cs"/>
            </a:endParaRPr>
          </a:p>
          <a:p>
            <a:pPr>
              <a:buFont typeface="Arial" pitchFamily="34" charset="0"/>
              <a:buChar char="•"/>
              <a:defRPr/>
            </a:pPr>
            <a:r>
              <a:rPr lang="ar-SA" sz="3200" b="1" dirty="0">
                <a:cs typeface="+mj-cs"/>
              </a:rPr>
              <a:t>المشاهد </a:t>
            </a:r>
            <a:r>
              <a:rPr lang="en-US" sz="3200" b="1" dirty="0">
                <a:cs typeface="+mj-cs"/>
              </a:rPr>
              <a:t>O’</a:t>
            </a:r>
            <a:r>
              <a:rPr lang="ar-SA" sz="3200" b="1" dirty="0">
                <a:cs typeface="+mj-cs"/>
              </a:rPr>
              <a:t> يحمل ساعة </a:t>
            </a:r>
            <a:r>
              <a:rPr lang="en-US" sz="3200" b="1" dirty="0">
                <a:cs typeface="+mj-cs"/>
              </a:rPr>
              <a:t>C’</a:t>
            </a:r>
            <a:r>
              <a:rPr lang="ar-SA" sz="3200" b="1" dirty="0">
                <a:cs typeface="+mj-cs"/>
              </a:rPr>
              <a:t> ويستخدمها في قياس الفترة الزمنية التي يستغرقها النبضة للحركة من </a:t>
            </a:r>
            <a:r>
              <a:rPr lang="en-US" sz="3200" b="1" dirty="0">
                <a:cs typeface="+mj-cs"/>
              </a:rPr>
              <a:t>O’ </a:t>
            </a:r>
            <a:r>
              <a:rPr lang="ar-SA" sz="3200" b="1" dirty="0">
                <a:cs typeface="+mj-cs"/>
              </a:rPr>
              <a:t> إلى المرآة والعودة إلى </a:t>
            </a:r>
            <a:r>
              <a:rPr lang="en-US" sz="3200" b="1" dirty="0"/>
              <a:t>O’ </a:t>
            </a:r>
            <a:endParaRPr lang="ar-SA" sz="3200" b="1" dirty="0">
              <a:cs typeface="+mj-cs"/>
            </a:endParaRPr>
          </a:p>
        </p:txBody>
      </p:sp>
      <p:pic>
        <p:nvPicPr>
          <p:cNvPr id="77826" name="Picture 2"/>
          <p:cNvPicPr>
            <a:picLocks noChangeAspect="1" noChangeArrowheads="1"/>
          </p:cNvPicPr>
          <p:nvPr/>
        </p:nvPicPr>
        <p:blipFill>
          <a:blip r:embed="rId3"/>
          <a:srcRect/>
          <a:stretch>
            <a:fillRect/>
          </a:stretch>
        </p:blipFill>
        <p:spPr bwMode="auto">
          <a:xfrm>
            <a:off x="4857752" y="4857760"/>
            <a:ext cx="3857652" cy="1357322"/>
          </a:xfrm>
          <a:prstGeom prst="rect">
            <a:avLst/>
          </a:prstGeom>
          <a:ln w="38100" cap="sq">
            <a:solidFill>
              <a:srgbClr val="000000"/>
            </a:solidFill>
            <a:prstDash val="solid"/>
            <a:miter lim="800000"/>
          </a:ln>
          <a:effectLst>
            <a:outerShdw blurRad="50800" dist="38100" dir="2700000" algn="tl" rotWithShape="0">
              <a:srgbClr val="000000">
                <a:alpha val="43000"/>
              </a:srgbClr>
            </a:outerShdw>
            <a:softEdge rad="127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defRPr/>
            </a:pPr>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a:latin typeface="+mj-lt"/>
                <a:ea typeface="+mj-ea"/>
                <a:cs typeface="+mj-cs"/>
              </a:rPr>
              <a:t>استطالة الزمن</a:t>
            </a:r>
          </a:p>
        </p:txBody>
      </p:sp>
      <p:pic>
        <p:nvPicPr>
          <p:cNvPr id="78850" name="Picture 2"/>
          <p:cNvPicPr>
            <a:picLocks noChangeAspect="1" noChangeArrowheads="1"/>
          </p:cNvPicPr>
          <p:nvPr/>
        </p:nvPicPr>
        <p:blipFill>
          <a:blip r:embed="rId2"/>
          <a:srcRect/>
          <a:stretch>
            <a:fillRect/>
          </a:stretch>
        </p:blipFill>
        <p:spPr bwMode="auto">
          <a:xfrm>
            <a:off x="428625" y="1643063"/>
            <a:ext cx="4500563" cy="4429125"/>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
        <p:nvSpPr>
          <p:cNvPr id="6" name="مربع نص 5"/>
          <p:cNvSpPr txBox="1"/>
          <p:nvPr/>
        </p:nvSpPr>
        <p:spPr>
          <a:xfrm>
            <a:off x="5143500" y="1857375"/>
            <a:ext cx="3429000" cy="3970338"/>
          </a:xfrm>
          <a:prstGeom prst="rect">
            <a:avLst/>
          </a:prstGeom>
        </p:spPr>
        <p:style>
          <a:lnRef idx="1">
            <a:schemeClr val="accent4"/>
          </a:lnRef>
          <a:fillRef idx="2">
            <a:schemeClr val="accent4"/>
          </a:fillRef>
          <a:effectRef idx="1">
            <a:schemeClr val="accent4"/>
          </a:effectRef>
          <a:fontRef idx="minor">
            <a:schemeClr val="dk1"/>
          </a:fontRef>
        </p:style>
        <p:txBody>
          <a:bodyPr rtlCol="1">
            <a:spAutoFit/>
          </a:bodyPr>
          <a:lstStyle/>
          <a:p>
            <a:pPr>
              <a:defRPr/>
            </a:pPr>
            <a:r>
              <a:rPr lang="ar-SA" sz="2800" b="1" dirty="0">
                <a:cs typeface="+mj-cs"/>
              </a:rPr>
              <a:t>أما عندما ننظر إلى هذين الحدثين بواسطة المشاهد </a:t>
            </a:r>
            <a:r>
              <a:rPr lang="en-US" sz="2800" b="1" dirty="0">
                <a:cs typeface="+mj-cs"/>
              </a:rPr>
              <a:t>O</a:t>
            </a:r>
            <a:r>
              <a:rPr lang="ar-SA" sz="2800" b="1" dirty="0">
                <a:cs typeface="+mj-cs"/>
              </a:rPr>
              <a:t> داخل إطار إسناد آخر كما في الشكل</a:t>
            </a:r>
          </a:p>
          <a:p>
            <a:pPr>
              <a:defRPr/>
            </a:pPr>
            <a:r>
              <a:rPr lang="ar-SA" sz="2800" b="1" dirty="0">
                <a:cs typeface="+mj-cs"/>
              </a:rPr>
              <a:t>1- المرآة والليزر يتحركان ناحية اليمين بسرعة </a:t>
            </a:r>
            <a:r>
              <a:rPr lang="en-US" sz="2800" b="1" dirty="0">
                <a:cs typeface="+mj-cs"/>
              </a:rPr>
              <a:t>v</a:t>
            </a:r>
          </a:p>
          <a:p>
            <a:pPr>
              <a:defRPr/>
            </a:pPr>
            <a:r>
              <a:rPr lang="ar-SA" sz="2800" b="1" dirty="0">
                <a:cs typeface="+mj-cs"/>
              </a:rPr>
              <a:t>2-بمرور الوقت تكون المرآة قد تحركت ناحية اليمين مسافة قدرها</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defRPr/>
            </a:pPr>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a:latin typeface="+mj-lt"/>
                <a:ea typeface="+mj-ea"/>
                <a:cs typeface="+mj-cs"/>
              </a:rPr>
              <a:t>استطالة الزمن</a:t>
            </a:r>
          </a:p>
        </p:txBody>
      </p:sp>
      <p:pic>
        <p:nvPicPr>
          <p:cNvPr id="5" name="Picture 3"/>
          <p:cNvPicPr>
            <a:picLocks noChangeAspect="1" noChangeArrowheads="1"/>
          </p:cNvPicPr>
          <p:nvPr/>
        </p:nvPicPr>
        <p:blipFill>
          <a:blip r:embed="rId2"/>
          <a:srcRect/>
          <a:stretch>
            <a:fillRect/>
          </a:stretch>
        </p:blipFill>
        <p:spPr bwMode="auto">
          <a:xfrm>
            <a:off x="428625" y="1643063"/>
            <a:ext cx="4214813" cy="4357687"/>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p:spPr>
      </p:pic>
      <p:pic>
        <p:nvPicPr>
          <p:cNvPr id="79874" name="Picture 2"/>
          <p:cNvPicPr>
            <a:picLocks noChangeAspect="1" noChangeArrowheads="1"/>
          </p:cNvPicPr>
          <p:nvPr/>
        </p:nvPicPr>
        <p:blipFill>
          <a:blip r:embed="rId3"/>
          <a:srcRect/>
          <a:stretch>
            <a:fillRect/>
          </a:stretch>
        </p:blipFill>
        <p:spPr bwMode="auto">
          <a:xfrm>
            <a:off x="4857750" y="1714500"/>
            <a:ext cx="3929063" cy="2071688"/>
          </a:xfrm>
          <a:prstGeom prst="rect">
            <a:avLst/>
          </a:prstGeom>
          <a:ln w="38100" cap="sq">
            <a:solidFill>
              <a:schemeClr val="accent6">
                <a:lumMod val="75000"/>
              </a:schemeClr>
            </a:solidFill>
            <a:prstDash val="solid"/>
            <a:miter lim="800000"/>
          </a:ln>
          <a:effectLst>
            <a:outerShdw blurRad="50800" dist="38100" dir="2700000" algn="tl" rotWithShape="0">
              <a:srgbClr val="000000">
                <a:alpha val="43000"/>
              </a:srgbClr>
            </a:outerShdw>
          </a:effectLst>
        </p:spPr>
      </p:pic>
      <p:sp>
        <p:nvSpPr>
          <p:cNvPr id="8" name="مربع نص 7"/>
          <p:cNvSpPr txBox="1"/>
          <p:nvPr/>
        </p:nvSpPr>
        <p:spPr>
          <a:xfrm>
            <a:off x="4857750" y="4286250"/>
            <a:ext cx="3786188" cy="1570038"/>
          </a:xfrm>
          <a:prstGeom prst="rect">
            <a:avLst/>
          </a:prstGeom>
          <a:ln/>
        </p:spPr>
        <p:style>
          <a:lnRef idx="1">
            <a:schemeClr val="accent2"/>
          </a:lnRef>
          <a:fillRef idx="3">
            <a:schemeClr val="accent2"/>
          </a:fillRef>
          <a:effectRef idx="2">
            <a:schemeClr val="accent2"/>
          </a:effectRef>
          <a:fontRef idx="minor">
            <a:schemeClr val="lt1"/>
          </a:fontRef>
        </p:style>
        <p:txBody>
          <a:bodyPr rtlCol="1">
            <a:spAutoFit/>
          </a:bodyPr>
          <a:lstStyle/>
          <a:p>
            <a:pPr>
              <a:defRPr/>
            </a:pPr>
            <a:r>
              <a:rPr lang="ar-SA" sz="3200" b="1" dirty="0">
                <a:cs typeface="+mj-cs"/>
              </a:rPr>
              <a:t>نلاحظ أن شعاع الضوء يجب أن يقطع مسافة اكبر في الشكل  </a:t>
            </a:r>
            <a:r>
              <a:rPr lang="en-US" sz="3200" b="1" dirty="0">
                <a:cs typeface="+mj-cs"/>
              </a:rPr>
              <a:t>b</a:t>
            </a:r>
            <a:r>
              <a:rPr lang="ar-SA" sz="3200" b="1" dirty="0">
                <a:cs typeface="+mj-cs"/>
              </a:rPr>
              <a:t> عنها الشكل</a:t>
            </a:r>
            <a:r>
              <a:rPr lang="en-US" sz="3200" b="1" dirty="0">
                <a:cs typeface="+mj-cs"/>
              </a:rPr>
              <a:t>a </a:t>
            </a:r>
            <a:endParaRPr lang="ar-SA" sz="3200" b="1" dirty="0">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a:latin typeface="+mj-lt"/>
                <a:ea typeface="+mj-ea"/>
                <a:cs typeface="+mj-cs"/>
              </a:rPr>
              <a:t>استطالة الزمن</a:t>
            </a:r>
          </a:p>
        </p:txBody>
      </p:sp>
      <p:pic>
        <p:nvPicPr>
          <p:cNvPr id="5" name="Picture 3"/>
          <p:cNvPicPr>
            <a:picLocks noGrp="1" noChangeAspect="1" noChangeArrowheads="1"/>
          </p:cNvPicPr>
          <p:nvPr>
            <p:ph idx="1"/>
          </p:nvPr>
        </p:nvPicPr>
        <p:blipFill>
          <a:blip r:embed="rId2"/>
          <a:srcRect/>
          <a:stretch>
            <a:fillRect/>
          </a:stretch>
        </p:blipFill>
        <p:spPr bwMode="auto">
          <a:xfrm>
            <a:off x="285750" y="1714500"/>
            <a:ext cx="3419475" cy="2257425"/>
          </a:xfrm>
          <a:ln w="38100" cap="sq">
            <a:solidFill>
              <a:srgbClr val="00B0F0"/>
            </a:solidFill>
            <a:miter lim="800000"/>
          </a:ln>
          <a:effectLst>
            <a:outerShdw blurRad="50800" dist="38100" dir="2700000" algn="tl" rotWithShape="0">
              <a:srgbClr val="000000">
                <a:alpha val="43000"/>
              </a:srgbClr>
            </a:outerShdw>
          </a:effectLst>
        </p:spPr>
      </p:pic>
      <p:pic>
        <p:nvPicPr>
          <p:cNvPr id="6" name="Picture 2"/>
          <p:cNvPicPr>
            <a:picLocks noChangeAspect="1" noChangeArrowheads="1"/>
          </p:cNvPicPr>
          <p:nvPr/>
        </p:nvPicPr>
        <p:blipFill>
          <a:blip r:embed="rId3"/>
          <a:srcRect/>
          <a:stretch>
            <a:fillRect/>
          </a:stretch>
        </p:blipFill>
        <p:spPr bwMode="auto">
          <a:xfrm>
            <a:off x="214313" y="4214813"/>
            <a:ext cx="3357562" cy="2071687"/>
          </a:xfrm>
          <a:prstGeom prst="rect">
            <a:avLst/>
          </a:prstGeom>
          <a:ln w="38100" cap="sq">
            <a:solidFill>
              <a:schemeClr val="accent6">
                <a:lumMod val="75000"/>
              </a:schemeClr>
            </a:solidFill>
            <a:prstDash val="solid"/>
            <a:miter lim="800000"/>
          </a:ln>
          <a:effectLst>
            <a:outerShdw blurRad="50800" dist="38100" dir="2700000" algn="tl" rotWithShape="0">
              <a:srgbClr val="000000">
                <a:alpha val="43000"/>
              </a:srgbClr>
            </a:outerShdw>
          </a:effectLst>
        </p:spPr>
      </p:pic>
      <p:sp>
        <p:nvSpPr>
          <p:cNvPr id="7" name="مربع نص 6"/>
          <p:cNvSpPr txBox="1"/>
          <p:nvPr/>
        </p:nvSpPr>
        <p:spPr>
          <a:xfrm>
            <a:off x="4000500" y="1785938"/>
            <a:ext cx="4786313" cy="3970337"/>
          </a:xfrm>
          <a:prstGeom prst="rect">
            <a:avLst/>
          </a:prstGeom>
        </p:spPr>
        <p:style>
          <a:lnRef idx="1">
            <a:schemeClr val="accent5"/>
          </a:lnRef>
          <a:fillRef idx="2">
            <a:schemeClr val="accent5"/>
          </a:fillRef>
          <a:effectRef idx="1">
            <a:schemeClr val="accent5"/>
          </a:effectRef>
          <a:fontRef idx="minor">
            <a:schemeClr val="dk1"/>
          </a:fontRef>
        </p:style>
        <p:txBody>
          <a:bodyPr rtlCol="1">
            <a:spAutoFit/>
          </a:bodyPr>
          <a:lstStyle/>
          <a:p>
            <a:pPr>
              <a:buFont typeface="Arial" pitchFamily="34" charset="0"/>
              <a:buChar char="•"/>
              <a:defRPr/>
            </a:pPr>
            <a:r>
              <a:rPr lang="ar-SA" sz="2800" b="1" dirty="0">
                <a:cs typeface="+mj-cs"/>
              </a:rPr>
              <a:t>طبقا للفرض الثاني لآينشتين فإن كلا من المشاهدين يجب أن يقيس سرعة الضوء </a:t>
            </a:r>
            <a:r>
              <a:rPr lang="en-US" sz="2800" b="1" dirty="0">
                <a:cs typeface="+mj-cs"/>
              </a:rPr>
              <a:t>C</a:t>
            </a:r>
          </a:p>
          <a:p>
            <a:pPr>
              <a:buFont typeface="Arial" pitchFamily="34" charset="0"/>
              <a:buChar char="•"/>
              <a:defRPr/>
            </a:pPr>
            <a:r>
              <a:rPr lang="ar-SA" sz="2800" b="1" dirty="0">
                <a:cs typeface="+mj-cs"/>
              </a:rPr>
              <a:t>ينتج عن ذلك أن الفترة الزمنية </a:t>
            </a:r>
            <a:endParaRPr lang="en-US" sz="2800" b="1" dirty="0">
              <a:cs typeface="+mj-cs"/>
            </a:endParaRPr>
          </a:p>
          <a:p>
            <a:pPr>
              <a:defRPr/>
            </a:pPr>
            <a:r>
              <a:rPr lang="ar-SA" sz="2800" b="1" dirty="0" err="1">
                <a:cs typeface="+mj-cs"/>
              </a:rPr>
              <a:t>المقاسة</a:t>
            </a:r>
            <a:r>
              <a:rPr lang="ar-SA" sz="2800" b="1" dirty="0">
                <a:cs typeface="+mj-cs"/>
              </a:rPr>
              <a:t> بواسطة </a:t>
            </a:r>
            <a:r>
              <a:rPr lang="en-US" sz="2800" b="1" dirty="0">
                <a:cs typeface="+mj-cs"/>
              </a:rPr>
              <a:t>O</a:t>
            </a:r>
            <a:r>
              <a:rPr lang="ar-SA" sz="2800" b="1" dirty="0">
                <a:cs typeface="+mj-cs"/>
              </a:rPr>
              <a:t> تكون أطول من الفترة الزمنية        </a:t>
            </a:r>
            <a:r>
              <a:rPr lang="ar-SA" sz="2800" b="1" dirty="0" err="1">
                <a:cs typeface="+mj-cs"/>
              </a:rPr>
              <a:t>المقاسة</a:t>
            </a:r>
            <a:r>
              <a:rPr lang="ar-SA" sz="2800" b="1" dirty="0">
                <a:cs typeface="+mj-cs"/>
              </a:rPr>
              <a:t> بواسطة </a:t>
            </a:r>
            <a:r>
              <a:rPr lang="en-US" sz="2800" b="1" dirty="0">
                <a:cs typeface="+mj-cs"/>
              </a:rPr>
              <a:t> 0’</a:t>
            </a:r>
            <a:endParaRPr lang="ar-SA" sz="2800" b="1" dirty="0">
              <a:cs typeface="+mj-cs"/>
            </a:endParaRPr>
          </a:p>
          <a:p>
            <a:pPr>
              <a:buFont typeface="Arial" pitchFamily="34" charset="0"/>
              <a:buChar char="•"/>
              <a:defRPr/>
            </a:pPr>
            <a:r>
              <a:rPr lang="ar-SA" sz="2800" b="1" dirty="0">
                <a:cs typeface="+mj-cs"/>
              </a:rPr>
              <a:t> من الشكل  </a:t>
            </a:r>
            <a:r>
              <a:rPr lang="en-US" sz="2800" b="1" dirty="0">
                <a:cs typeface="+mj-cs"/>
              </a:rPr>
              <a:t>  C</a:t>
            </a:r>
            <a:r>
              <a:rPr lang="ar-SA" sz="2800" b="1" dirty="0">
                <a:cs typeface="+mj-cs"/>
              </a:rPr>
              <a:t>واستخدام نظرية فيثاغورث يمكن إيجاد العلاقة بين الفترتين</a:t>
            </a:r>
          </a:p>
        </p:txBody>
      </p:sp>
      <p:pic>
        <p:nvPicPr>
          <p:cNvPr id="40968" name="Picture 2"/>
          <p:cNvPicPr>
            <a:picLocks noChangeAspect="1" noChangeArrowheads="1"/>
          </p:cNvPicPr>
          <p:nvPr/>
        </p:nvPicPr>
        <p:blipFill>
          <a:blip r:embed="rId4"/>
          <a:srcRect/>
          <a:stretch>
            <a:fillRect/>
          </a:stretch>
        </p:blipFill>
        <p:spPr bwMode="auto">
          <a:xfrm>
            <a:off x="4429125" y="3071813"/>
            <a:ext cx="357188" cy="428625"/>
          </a:xfrm>
          <a:prstGeom prst="rect">
            <a:avLst/>
          </a:prstGeom>
          <a:noFill/>
          <a:ln w="9525">
            <a:noFill/>
            <a:miter lim="800000"/>
            <a:headEnd/>
            <a:tailEnd/>
          </a:ln>
        </p:spPr>
      </p:pic>
      <p:pic>
        <p:nvPicPr>
          <p:cNvPr id="40969" name="Picture 3"/>
          <p:cNvPicPr>
            <a:picLocks noChangeAspect="1" noChangeArrowheads="1"/>
          </p:cNvPicPr>
          <p:nvPr/>
        </p:nvPicPr>
        <p:blipFill>
          <a:blip r:embed="rId5"/>
          <a:srcRect/>
          <a:stretch>
            <a:fillRect/>
          </a:stretch>
        </p:blipFill>
        <p:spPr bwMode="auto">
          <a:xfrm>
            <a:off x="6643688" y="3857625"/>
            <a:ext cx="484187" cy="561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a:latin typeface="+mj-lt"/>
                <a:ea typeface="+mj-ea"/>
                <a:cs typeface="+mj-cs"/>
              </a:rPr>
              <a:t>استطالة الزمن</a:t>
            </a:r>
          </a:p>
        </p:txBody>
      </p:sp>
      <p:pic>
        <p:nvPicPr>
          <p:cNvPr id="5" name="Picture 2"/>
          <p:cNvPicPr>
            <a:picLocks noChangeAspect="1" noChangeArrowheads="1"/>
          </p:cNvPicPr>
          <p:nvPr/>
        </p:nvPicPr>
        <p:blipFill>
          <a:blip r:embed="rId2"/>
          <a:srcRect/>
          <a:stretch>
            <a:fillRect/>
          </a:stretch>
        </p:blipFill>
        <p:spPr bwMode="auto">
          <a:xfrm>
            <a:off x="571500" y="1714500"/>
            <a:ext cx="3357563" cy="2071688"/>
          </a:xfrm>
          <a:prstGeom prst="rect">
            <a:avLst/>
          </a:prstGeom>
          <a:ln w="38100" cap="sq">
            <a:solidFill>
              <a:schemeClr val="accent6">
                <a:lumMod val="75000"/>
              </a:schemeClr>
            </a:solidFill>
            <a:prstDash val="solid"/>
            <a:miter lim="800000"/>
          </a:ln>
          <a:effectLst>
            <a:outerShdw blurRad="50800" dist="38100" dir="2700000" algn="tl" rotWithShape="0">
              <a:srgbClr val="000000">
                <a:alpha val="43000"/>
              </a:srgbClr>
            </a:outerShdw>
          </a:effectLst>
        </p:spPr>
      </p:pic>
      <p:pic>
        <p:nvPicPr>
          <p:cNvPr id="41990" name="Picture 2"/>
          <p:cNvPicPr>
            <a:picLocks noChangeAspect="1" noChangeArrowheads="1"/>
          </p:cNvPicPr>
          <p:nvPr/>
        </p:nvPicPr>
        <p:blipFill>
          <a:blip r:embed="rId3"/>
          <a:srcRect/>
          <a:stretch>
            <a:fillRect/>
          </a:stretch>
        </p:blipFill>
        <p:spPr bwMode="auto">
          <a:xfrm>
            <a:off x="4500563" y="2143125"/>
            <a:ext cx="3143250" cy="1143000"/>
          </a:xfrm>
          <a:prstGeom prst="rect">
            <a:avLst/>
          </a:prstGeom>
          <a:noFill/>
          <a:ln w="9525">
            <a:noFill/>
            <a:miter lim="800000"/>
            <a:headEnd/>
            <a:tailEnd/>
          </a:ln>
        </p:spPr>
      </p:pic>
      <p:pic>
        <p:nvPicPr>
          <p:cNvPr id="41991" name="Picture 3"/>
          <p:cNvPicPr>
            <a:picLocks noGrp="1" noChangeAspect="1" noChangeArrowheads="1"/>
          </p:cNvPicPr>
          <p:nvPr>
            <p:ph idx="1"/>
          </p:nvPr>
        </p:nvPicPr>
        <p:blipFill>
          <a:blip r:embed="rId4"/>
          <a:srcRect/>
          <a:stretch>
            <a:fillRect/>
          </a:stretch>
        </p:blipFill>
        <p:spPr bwMode="auto">
          <a:xfrm>
            <a:off x="4500563" y="3357563"/>
            <a:ext cx="3786187" cy="1214437"/>
          </a:xfrm>
          <a:noFill/>
          <a:ln w="38100">
            <a:noFill/>
          </a:ln>
        </p:spPr>
      </p:pic>
      <p:pic>
        <p:nvPicPr>
          <p:cNvPr id="41992" name="Picture 4"/>
          <p:cNvPicPr>
            <a:picLocks noChangeAspect="1" noChangeArrowheads="1"/>
          </p:cNvPicPr>
          <p:nvPr/>
        </p:nvPicPr>
        <p:blipFill>
          <a:blip r:embed="rId5"/>
          <a:srcRect/>
          <a:stretch>
            <a:fillRect/>
          </a:stretch>
        </p:blipFill>
        <p:spPr bwMode="auto">
          <a:xfrm>
            <a:off x="6000750" y="4500563"/>
            <a:ext cx="1357313" cy="433387"/>
          </a:xfrm>
          <a:prstGeom prst="rect">
            <a:avLst/>
          </a:prstGeom>
          <a:noFill/>
          <a:ln w="9525">
            <a:noFill/>
            <a:miter lim="800000"/>
            <a:headEnd/>
            <a:tailEnd/>
          </a:ln>
        </p:spPr>
      </p:pic>
      <p:pic>
        <p:nvPicPr>
          <p:cNvPr id="41993" name="Picture 5"/>
          <p:cNvPicPr>
            <a:picLocks noChangeAspect="1" noChangeArrowheads="1"/>
          </p:cNvPicPr>
          <p:nvPr/>
        </p:nvPicPr>
        <p:blipFill>
          <a:blip r:embed="rId6"/>
          <a:srcRect/>
          <a:stretch>
            <a:fillRect/>
          </a:stretch>
        </p:blipFill>
        <p:spPr bwMode="auto">
          <a:xfrm>
            <a:off x="3857625" y="5072063"/>
            <a:ext cx="4572000" cy="1143000"/>
          </a:xfrm>
          <a:prstGeom prst="rect">
            <a:avLst/>
          </a:prstGeom>
          <a:noFill/>
          <a:ln w="9525">
            <a:noFill/>
            <a:miter lim="800000"/>
            <a:headEnd/>
            <a:tailEnd/>
          </a:ln>
        </p:spPr>
      </p:pic>
      <p:sp>
        <p:nvSpPr>
          <p:cNvPr id="41994" name="مربع نص 10"/>
          <p:cNvSpPr txBox="1">
            <a:spLocks noChangeArrowheads="1"/>
          </p:cNvSpPr>
          <p:nvPr/>
        </p:nvSpPr>
        <p:spPr bwMode="auto">
          <a:xfrm>
            <a:off x="5357813" y="1785938"/>
            <a:ext cx="3500437" cy="400050"/>
          </a:xfrm>
          <a:prstGeom prst="rect">
            <a:avLst/>
          </a:prstGeom>
          <a:noFill/>
          <a:ln w="9525">
            <a:noFill/>
            <a:miter lim="800000"/>
            <a:headEnd/>
            <a:tailEnd/>
          </a:ln>
        </p:spPr>
        <p:txBody>
          <a:bodyPr>
            <a:spAutoFit/>
          </a:bodyPr>
          <a:lstStyle/>
          <a:p>
            <a:r>
              <a:rPr lang="ar-SA" sz="2000" b="1"/>
              <a:t>بتطبيق نظرية فيثاغورث نجد أن</a:t>
            </a:r>
          </a:p>
        </p:txBody>
      </p:sp>
      <p:sp>
        <p:nvSpPr>
          <p:cNvPr id="41995" name="مربع نص 12"/>
          <p:cNvSpPr txBox="1">
            <a:spLocks noChangeArrowheads="1"/>
          </p:cNvSpPr>
          <p:nvPr/>
        </p:nvSpPr>
        <p:spPr bwMode="auto">
          <a:xfrm>
            <a:off x="7572375" y="4572000"/>
            <a:ext cx="1143000" cy="400050"/>
          </a:xfrm>
          <a:prstGeom prst="rect">
            <a:avLst/>
          </a:prstGeom>
          <a:noFill/>
          <a:ln w="9525">
            <a:noFill/>
            <a:miter lim="800000"/>
            <a:headEnd/>
            <a:tailEnd/>
          </a:ln>
        </p:spPr>
        <p:txBody>
          <a:bodyPr>
            <a:spAutoFit/>
          </a:bodyPr>
          <a:lstStyle/>
          <a:p>
            <a:r>
              <a:rPr lang="ar-SA" sz="2000" b="1"/>
              <a:t>وحيث أن </a:t>
            </a:r>
          </a:p>
        </p:txBody>
      </p:sp>
      <p:sp>
        <p:nvSpPr>
          <p:cNvPr id="41996" name="مربع نص 13"/>
          <p:cNvSpPr txBox="1">
            <a:spLocks noChangeArrowheads="1"/>
          </p:cNvSpPr>
          <p:nvPr/>
        </p:nvSpPr>
        <p:spPr bwMode="auto">
          <a:xfrm>
            <a:off x="2928938" y="4572000"/>
            <a:ext cx="2857500" cy="400050"/>
          </a:xfrm>
          <a:prstGeom prst="rect">
            <a:avLst/>
          </a:prstGeom>
          <a:noFill/>
          <a:ln w="9525">
            <a:noFill/>
            <a:miter lim="800000"/>
            <a:headEnd/>
            <a:tailEnd/>
          </a:ln>
        </p:spPr>
        <p:txBody>
          <a:bodyPr>
            <a:spAutoFit/>
          </a:bodyPr>
          <a:lstStyle/>
          <a:p>
            <a:r>
              <a:rPr lang="ar-SA" sz="2000" b="1"/>
              <a:t>نجد أن استطالة الزمن تساوي</a:t>
            </a:r>
          </a:p>
        </p:txBody>
      </p:sp>
      <p:pic>
        <p:nvPicPr>
          <p:cNvPr id="41997" name="Picture 6"/>
          <p:cNvPicPr>
            <a:picLocks noChangeAspect="1" noChangeArrowheads="1"/>
          </p:cNvPicPr>
          <p:nvPr/>
        </p:nvPicPr>
        <p:blipFill>
          <a:blip r:embed="rId7"/>
          <a:srcRect/>
          <a:stretch>
            <a:fillRect/>
          </a:stretch>
        </p:blipFill>
        <p:spPr bwMode="auto">
          <a:xfrm>
            <a:off x="285750" y="5143500"/>
            <a:ext cx="2714625" cy="1071563"/>
          </a:xfrm>
          <a:prstGeom prst="rect">
            <a:avLst/>
          </a:prstGeom>
          <a:noFill/>
          <a:ln w="9525">
            <a:noFill/>
            <a:miter lim="800000"/>
            <a:headEnd/>
            <a:tailEnd/>
          </a:ln>
        </p:spPr>
      </p:pic>
      <p:sp>
        <p:nvSpPr>
          <p:cNvPr id="41998" name="مربع نص 15"/>
          <p:cNvSpPr txBox="1">
            <a:spLocks noChangeArrowheads="1"/>
          </p:cNvSpPr>
          <p:nvPr/>
        </p:nvSpPr>
        <p:spPr bwMode="auto">
          <a:xfrm>
            <a:off x="2857500" y="5429250"/>
            <a:ext cx="1143000" cy="400050"/>
          </a:xfrm>
          <a:prstGeom prst="rect">
            <a:avLst/>
          </a:prstGeom>
          <a:noFill/>
          <a:ln w="9525">
            <a:noFill/>
            <a:miter lim="800000"/>
            <a:headEnd/>
            <a:tailEnd/>
          </a:ln>
        </p:spPr>
        <p:txBody>
          <a:bodyPr>
            <a:spAutoFit/>
          </a:bodyPr>
          <a:lstStyle/>
          <a:p>
            <a:r>
              <a:rPr lang="ar-SA" sz="2000" b="1"/>
              <a:t>حيث أن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1857356" y="-2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a:latin typeface="+mj-lt"/>
                <a:ea typeface="+mj-ea"/>
                <a:cs typeface="+mj-cs"/>
              </a:rPr>
              <a:t>استطالة الزمن</a:t>
            </a:r>
          </a:p>
        </p:txBody>
      </p:sp>
      <p:sp>
        <p:nvSpPr>
          <p:cNvPr id="8" name="عنصر نائب للمحتوى 7"/>
          <p:cNvSpPr>
            <a:spLocks noGrp="1"/>
          </p:cNvSpPr>
          <p:nvPr>
            <p:ph idx="1"/>
          </p:nvPr>
        </p:nvSpPr>
        <p:spPr>
          <a:xfrm>
            <a:off x="357188" y="1617681"/>
            <a:ext cx="8501062" cy="4525963"/>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r" rtl="1">
              <a:defRPr/>
            </a:pPr>
            <a:endParaRPr lang="ar-SA" dirty="0" smtClean="0"/>
          </a:p>
          <a:p>
            <a:pPr algn="r" rtl="1">
              <a:defRPr/>
            </a:pPr>
            <a:endParaRPr lang="ar-SA" dirty="0" smtClean="0"/>
          </a:p>
          <a:p>
            <a:pPr algn="r" rtl="1">
              <a:defRPr/>
            </a:pPr>
            <a:r>
              <a:rPr lang="ar-SA" b="1" dirty="0" smtClean="0">
                <a:cs typeface="+mj-cs"/>
              </a:rPr>
              <a:t>نلاحظ أن        </a:t>
            </a:r>
            <a:r>
              <a:rPr lang="ar-SA" b="1" dirty="0" smtClean="0">
                <a:solidFill>
                  <a:srgbClr val="C00000"/>
                </a:solidFill>
                <a:cs typeface="+mj-cs"/>
              </a:rPr>
              <a:t>اكبر من </a:t>
            </a:r>
            <a:r>
              <a:rPr lang="ar-SA" b="1" dirty="0" smtClean="0">
                <a:cs typeface="+mj-cs"/>
              </a:rPr>
              <a:t>الواحد الصحيح</a:t>
            </a:r>
          </a:p>
          <a:p>
            <a:pPr algn="r" rtl="1">
              <a:defRPr/>
            </a:pPr>
            <a:r>
              <a:rPr lang="ar-SA" b="1" dirty="0" smtClean="0">
                <a:cs typeface="+mj-cs"/>
              </a:rPr>
              <a:t>إي أن الفترة الزمنية      بواسطة المشاهد </a:t>
            </a:r>
            <a:r>
              <a:rPr lang="ar-SA" b="1" dirty="0" smtClean="0">
                <a:solidFill>
                  <a:srgbClr val="C00000"/>
                </a:solidFill>
                <a:cs typeface="+mj-cs"/>
              </a:rPr>
              <a:t>المتحرك</a:t>
            </a:r>
            <a:r>
              <a:rPr lang="ar-SA" b="1" dirty="0" smtClean="0">
                <a:cs typeface="+mj-cs"/>
              </a:rPr>
              <a:t> بالنسبة إلى الساعة تكون </a:t>
            </a:r>
            <a:r>
              <a:rPr lang="ar-SA" b="1" dirty="0" smtClean="0">
                <a:solidFill>
                  <a:srgbClr val="C00000"/>
                </a:solidFill>
                <a:cs typeface="+mj-cs"/>
              </a:rPr>
              <a:t>أطول من </a:t>
            </a:r>
            <a:r>
              <a:rPr lang="ar-SA" b="1" dirty="0" smtClean="0">
                <a:cs typeface="+mj-cs"/>
              </a:rPr>
              <a:t>الفترة الزمنية       بواسطة مشاهد </a:t>
            </a:r>
            <a:r>
              <a:rPr lang="ar-SA" b="1" dirty="0" smtClean="0">
                <a:solidFill>
                  <a:srgbClr val="C00000"/>
                </a:solidFill>
                <a:cs typeface="+mj-cs"/>
              </a:rPr>
              <a:t>ساكن</a:t>
            </a:r>
            <a:r>
              <a:rPr lang="ar-SA" b="1" dirty="0" smtClean="0">
                <a:cs typeface="+mj-cs"/>
              </a:rPr>
              <a:t> بالنسبة للساعة.</a:t>
            </a:r>
          </a:p>
          <a:p>
            <a:pPr algn="r" rtl="1">
              <a:defRPr/>
            </a:pPr>
            <a:r>
              <a:rPr lang="ar-SA" b="1" dirty="0" smtClean="0">
                <a:cs typeface="+mj-cs"/>
              </a:rPr>
              <a:t>تعرف هذه الظاهرة </a:t>
            </a:r>
            <a:r>
              <a:rPr lang="ar-SA" b="1" dirty="0" smtClean="0">
                <a:solidFill>
                  <a:srgbClr val="C00000"/>
                </a:solidFill>
                <a:cs typeface="+mj-cs"/>
              </a:rPr>
              <a:t>باستطالة الزمن</a:t>
            </a:r>
          </a:p>
          <a:p>
            <a:pPr algn="r" rtl="1">
              <a:defRPr/>
            </a:pPr>
            <a:r>
              <a:rPr lang="ar-SA" b="1" dirty="0" smtClean="0">
                <a:solidFill>
                  <a:schemeClr val="tx1"/>
                </a:solidFill>
                <a:cs typeface="+mj-cs"/>
              </a:rPr>
              <a:t>     عبارة عن </a:t>
            </a:r>
            <a:r>
              <a:rPr lang="ar-SA" b="1" dirty="0" smtClean="0">
                <a:solidFill>
                  <a:srgbClr val="C00000"/>
                </a:solidFill>
                <a:cs typeface="+mj-cs"/>
              </a:rPr>
              <a:t>الزمن الحقيقي </a:t>
            </a:r>
            <a:r>
              <a:rPr lang="ar-SA" b="1" dirty="0" smtClean="0">
                <a:solidFill>
                  <a:schemeClr val="tx1"/>
                </a:solidFill>
                <a:cs typeface="+mj-cs"/>
              </a:rPr>
              <a:t>وهى الفترة الزمنية بين حدثين </a:t>
            </a:r>
            <a:r>
              <a:rPr lang="ar-SA" b="1" dirty="0" err="1" smtClean="0">
                <a:solidFill>
                  <a:schemeClr val="tx1"/>
                </a:solidFill>
                <a:cs typeface="+mj-cs"/>
              </a:rPr>
              <a:t>مقاسة</a:t>
            </a:r>
            <a:r>
              <a:rPr lang="ar-SA" b="1" dirty="0" smtClean="0">
                <a:solidFill>
                  <a:schemeClr val="tx1"/>
                </a:solidFill>
                <a:cs typeface="+mj-cs"/>
              </a:rPr>
              <a:t> بواسطة مشاهد يرى حدوث الأحداث عند نفس النقطة في الفضاء</a:t>
            </a:r>
          </a:p>
          <a:p>
            <a:pPr algn="r" rtl="1">
              <a:defRPr/>
            </a:pPr>
            <a:endParaRPr lang="ar-SA" b="1" dirty="0" smtClean="0">
              <a:solidFill>
                <a:srgbClr val="C00000"/>
              </a:solidFill>
              <a:cs typeface="+mj-cs"/>
            </a:endParaRPr>
          </a:p>
          <a:p>
            <a:pPr algn="r" rtl="1">
              <a:defRPr/>
            </a:pPr>
            <a:endParaRPr lang="ar-SA" b="1" dirty="0" smtClean="0">
              <a:solidFill>
                <a:srgbClr val="C00000"/>
              </a:solidFill>
              <a:cs typeface="+mj-cs"/>
            </a:endParaRPr>
          </a:p>
          <a:p>
            <a:pPr algn="r" rtl="1">
              <a:defRPr/>
            </a:pPr>
            <a:endParaRPr lang="ar-SA" dirty="0"/>
          </a:p>
        </p:txBody>
      </p:sp>
      <p:sp>
        <p:nvSpPr>
          <p:cNvPr id="9" name="مربع نص 8"/>
          <p:cNvSpPr txBox="1"/>
          <p:nvPr/>
        </p:nvSpPr>
        <p:spPr>
          <a:xfrm>
            <a:off x="5786446" y="1785926"/>
            <a:ext cx="2857520" cy="646331"/>
          </a:xfrm>
          <a:prstGeom prst="rect">
            <a:avLst/>
          </a:prstGeom>
          <a:effectLst>
            <a:glow rad="228600">
              <a:schemeClr val="accent2">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rtlCol="1">
            <a:spAutoFit/>
          </a:bodyPr>
          <a:lstStyle/>
          <a:p>
            <a:pPr>
              <a:defRPr/>
            </a:pPr>
            <a:r>
              <a:rPr lang="ar-SA" sz="3600" b="1" dirty="0">
                <a:cs typeface="+mj-cs"/>
              </a:rPr>
              <a:t>ملاحظات هامة</a:t>
            </a:r>
          </a:p>
        </p:txBody>
      </p:sp>
      <p:pic>
        <p:nvPicPr>
          <p:cNvPr id="43017" name="Picture 3"/>
          <p:cNvPicPr>
            <a:picLocks noChangeAspect="1" noChangeArrowheads="1"/>
          </p:cNvPicPr>
          <p:nvPr/>
        </p:nvPicPr>
        <p:blipFill>
          <a:blip r:embed="rId2"/>
          <a:srcRect/>
          <a:stretch>
            <a:fillRect/>
          </a:stretch>
        </p:blipFill>
        <p:spPr bwMode="auto">
          <a:xfrm>
            <a:off x="6715125" y="2500313"/>
            <a:ext cx="433388" cy="500062"/>
          </a:xfrm>
          <a:prstGeom prst="rect">
            <a:avLst/>
          </a:prstGeom>
          <a:noFill/>
          <a:ln w="9525">
            <a:noFill/>
            <a:miter lim="800000"/>
            <a:headEnd/>
            <a:tailEnd/>
          </a:ln>
        </p:spPr>
      </p:pic>
      <p:pic>
        <p:nvPicPr>
          <p:cNvPr id="43018" name="Picture 5"/>
          <p:cNvPicPr>
            <a:picLocks noChangeAspect="1" noChangeArrowheads="1"/>
          </p:cNvPicPr>
          <p:nvPr/>
        </p:nvPicPr>
        <p:blipFill>
          <a:blip r:embed="rId3"/>
          <a:srcRect/>
          <a:stretch>
            <a:fillRect/>
          </a:stretch>
        </p:blipFill>
        <p:spPr bwMode="auto">
          <a:xfrm>
            <a:off x="5500688" y="2928938"/>
            <a:ext cx="428625" cy="428625"/>
          </a:xfrm>
          <a:prstGeom prst="rect">
            <a:avLst/>
          </a:prstGeom>
          <a:noFill/>
          <a:ln w="9525">
            <a:noFill/>
            <a:miter lim="800000"/>
            <a:headEnd/>
            <a:tailEnd/>
          </a:ln>
        </p:spPr>
      </p:pic>
      <p:pic>
        <p:nvPicPr>
          <p:cNvPr id="43019" name="Picture 6"/>
          <p:cNvPicPr>
            <a:picLocks noChangeAspect="1" noChangeArrowheads="1"/>
          </p:cNvPicPr>
          <p:nvPr/>
        </p:nvPicPr>
        <p:blipFill>
          <a:blip r:embed="rId4"/>
          <a:srcRect/>
          <a:stretch>
            <a:fillRect/>
          </a:stretch>
        </p:blipFill>
        <p:spPr bwMode="auto">
          <a:xfrm>
            <a:off x="3357563" y="3357563"/>
            <a:ext cx="500062" cy="500062"/>
          </a:xfrm>
          <a:prstGeom prst="rect">
            <a:avLst/>
          </a:prstGeom>
          <a:noFill/>
          <a:ln w="9525">
            <a:noFill/>
            <a:miter lim="800000"/>
            <a:headEnd/>
            <a:tailEnd/>
          </a:ln>
        </p:spPr>
      </p:pic>
      <p:pic>
        <p:nvPicPr>
          <p:cNvPr id="43020" name="Picture 3"/>
          <p:cNvPicPr>
            <a:picLocks noChangeAspect="1" noChangeArrowheads="1"/>
          </p:cNvPicPr>
          <p:nvPr/>
        </p:nvPicPr>
        <p:blipFill>
          <a:blip r:embed="rId5"/>
          <a:srcRect/>
          <a:stretch>
            <a:fillRect/>
          </a:stretch>
        </p:blipFill>
        <p:spPr bwMode="auto">
          <a:xfrm>
            <a:off x="8072438" y="4572000"/>
            <a:ext cx="484187" cy="428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defRPr/>
            </a:pPr>
            <a:endParaRPr lang="ar-SA"/>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a:latin typeface="+mj-lt"/>
                <a:ea typeface="+mj-ea"/>
                <a:cs typeface="+mj-cs"/>
              </a:rPr>
              <a:t>استطالة الزمن</a:t>
            </a:r>
          </a:p>
        </p:txBody>
      </p:sp>
      <p:pic>
        <p:nvPicPr>
          <p:cNvPr id="44038" name="Picture 2"/>
          <p:cNvPicPr>
            <a:picLocks noChangeAspect="1" noChangeArrowheads="1"/>
          </p:cNvPicPr>
          <p:nvPr/>
        </p:nvPicPr>
        <p:blipFill>
          <a:blip r:embed="rId2"/>
          <a:srcRect/>
          <a:stretch>
            <a:fillRect/>
          </a:stretch>
        </p:blipFill>
        <p:spPr bwMode="auto">
          <a:xfrm>
            <a:off x="214313" y="1714500"/>
            <a:ext cx="3000375" cy="4643438"/>
          </a:xfrm>
          <a:prstGeom prst="rect">
            <a:avLst/>
          </a:prstGeom>
          <a:noFill/>
          <a:ln w="9525">
            <a:noFill/>
            <a:miter lim="800000"/>
            <a:headEnd/>
            <a:tailEnd/>
          </a:ln>
        </p:spPr>
      </p:pic>
      <p:pic>
        <p:nvPicPr>
          <p:cNvPr id="44039" name="Picture 3"/>
          <p:cNvPicPr>
            <a:picLocks noChangeAspect="1" noChangeArrowheads="1"/>
          </p:cNvPicPr>
          <p:nvPr/>
        </p:nvPicPr>
        <p:blipFill>
          <a:blip r:embed="rId3"/>
          <a:srcRect/>
          <a:stretch>
            <a:fillRect/>
          </a:stretch>
        </p:blipFill>
        <p:spPr bwMode="auto">
          <a:xfrm>
            <a:off x="3500438" y="1571625"/>
            <a:ext cx="5210175" cy="3214688"/>
          </a:xfrm>
          <a:prstGeom prst="rect">
            <a:avLst/>
          </a:prstGeom>
          <a:noFill/>
          <a:ln w="9525">
            <a:noFill/>
            <a:miter lim="800000"/>
            <a:headEnd/>
            <a:tailEnd/>
          </a:ln>
        </p:spPr>
      </p:pic>
      <p:sp>
        <p:nvSpPr>
          <p:cNvPr id="7" name="مربع نص 6"/>
          <p:cNvSpPr txBox="1"/>
          <p:nvPr/>
        </p:nvSpPr>
        <p:spPr>
          <a:xfrm>
            <a:off x="3643313" y="5214938"/>
            <a:ext cx="4929187" cy="830262"/>
          </a:xfrm>
          <a:prstGeom prst="rect">
            <a:avLst/>
          </a:prstGeom>
          <a:noFill/>
        </p:spPr>
        <p:txBody>
          <a:bodyPr rtlCol="1">
            <a:spAutoFit/>
          </a:bodyPr>
          <a:lstStyle/>
          <a:p>
            <a:pPr>
              <a:defRPr/>
            </a:pPr>
            <a:r>
              <a:rPr lang="ar-SA" sz="2400" b="1" dirty="0">
                <a:cs typeface="+mj-cs"/>
              </a:rPr>
              <a:t>نلاحظ في الشكل ,أنه  كلما اقتربت </a:t>
            </a:r>
            <a:r>
              <a:rPr lang="en-US" sz="2400" b="1" dirty="0">
                <a:cs typeface="+mj-cs"/>
              </a:rPr>
              <a:t>v</a:t>
            </a:r>
            <a:r>
              <a:rPr lang="ar-SA" sz="2400" b="1" dirty="0">
                <a:cs typeface="+mj-cs"/>
              </a:rPr>
              <a:t> من سرعة الضوء تزداد        بطريقة دراماتيكية </a:t>
            </a:r>
          </a:p>
        </p:txBody>
      </p:sp>
      <p:pic>
        <p:nvPicPr>
          <p:cNvPr id="44041" name="Picture 4"/>
          <p:cNvPicPr>
            <a:picLocks noChangeAspect="1" noChangeArrowheads="1"/>
          </p:cNvPicPr>
          <p:nvPr/>
        </p:nvPicPr>
        <p:blipFill>
          <a:blip r:embed="rId4"/>
          <a:srcRect/>
          <a:stretch>
            <a:fillRect/>
          </a:stretch>
        </p:blipFill>
        <p:spPr bwMode="auto">
          <a:xfrm>
            <a:off x="6786563" y="5572125"/>
            <a:ext cx="400050" cy="528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42938" y="1643063"/>
            <a:ext cx="8143875" cy="4500562"/>
          </a:xfrm>
          <a:solidFill>
            <a:schemeClr val="bg1"/>
          </a:solidFill>
          <a:ln>
            <a:solidFill>
              <a:schemeClr val="accent6">
                <a:lumMod val="20000"/>
                <a:lumOff val="80000"/>
              </a:schemeClr>
            </a:solidFill>
          </a:ln>
        </p:spPr>
        <p:txBody>
          <a:bodyPr/>
          <a:lstStyle/>
          <a:p>
            <a:pPr algn="r" rtl="1">
              <a:buFont typeface="Arial" pitchFamily="34" charset="0"/>
              <a:buNone/>
              <a:defRPr/>
            </a:pPr>
            <a:endParaRPr lang="ar-SA" b="1" dirty="0">
              <a:solidFill>
                <a:srgbClr val="696B0B"/>
              </a:solidFill>
              <a:cs typeface="+mj-cs"/>
            </a:endParaRPr>
          </a:p>
        </p:txBody>
      </p:sp>
      <p:sp>
        <p:nvSpPr>
          <p:cNvPr id="4" name="عنوان 1"/>
          <p:cNvSpPr txBox="1">
            <a:spLocks/>
          </p:cNvSpPr>
          <p:nvPr/>
        </p:nvSpPr>
        <p:spPr>
          <a:xfrm>
            <a:off x="1857356" y="101587"/>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85000" lnSpcReduction="10000"/>
          </a:bodyPr>
          <a:lstStyle/>
          <a:p>
            <a:pPr algn="ctr" rtl="0">
              <a:defRPr/>
            </a:pPr>
            <a:r>
              <a:rPr lang="en-US" sz="7200" b="1" dirty="0">
                <a:solidFill>
                  <a:prstClr val="black"/>
                </a:solidFill>
                <a:latin typeface="Calibri"/>
              </a:rPr>
              <a:t>quick quiz </a:t>
            </a:r>
            <a:r>
              <a:rPr lang="ar-SA" sz="6000" b="1" dirty="0">
                <a:latin typeface="+mj-lt"/>
                <a:ea typeface="+mj-ea"/>
                <a:cs typeface="+mj-cs"/>
              </a:rPr>
              <a:t>استطالة الزمن</a:t>
            </a:r>
          </a:p>
        </p:txBody>
      </p:sp>
      <p:sp>
        <p:nvSpPr>
          <p:cNvPr id="7" name="مربع نص 6"/>
          <p:cNvSpPr txBox="1"/>
          <p:nvPr/>
        </p:nvSpPr>
        <p:spPr>
          <a:xfrm>
            <a:off x="714375" y="1714500"/>
            <a:ext cx="7929563" cy="2246313"/>
          </a:xfrm>
          <a:prstGeom prst="rect">
            <a:avLst/>
          </a:prstGeom>
        </p:spPr>
        <p:style>
          <a:lnRef idx="1">
            <a:schemeClr val="accent3"/>
          </a:lnRef>
          <a:fillRef idx="2">
            <a:schemeClr val="accent3"/>
          </a:fillRef>
          <a:effectRef idx="1">
            <a:schemeClr val="accent3"/>
          </a:effectRef>
          <a:fontRef idx="minor">
            <a:schemeClr val="dk1"/>
          </a:fontRef>
        </p:style>
        <p:txBody>
          <a:bodyPr rtlCol="1">
            <a:spAutoFit/>
          </a:bodyPr>
          <a:lstStyle/>
          <a:p>
            <a:pPr>
              <a:defRPr/>
            </a:pPr>
            <a:r>
              <a:rPr lang="ar-SA" sz="2800" b="1" dirty="0">
                <a:cs typeface="+mj-cs"/>
              </a:rPr>
              <a:t> صاروخ </a:t>
            </a:r>
            <a:r>
              <a:rPr lang="ar-SA" sz="2800" b="1" dirty="0" err="1">
                <a:cs typeface="+mj-cs"/>
              </a:rPr>
              <a:t>به</a:t>
            </a:r>
            <a:r>
              <a:rPr lang="ar-SA" sz="2800" b="1" dirty="0">
                <a:cs typeface="+mj-cs"/>
              </a:rPr>
              <a:t> ساعة مدمجة في لوحة التحكم الخاصة </a:t>
            </a:r>
            <a:r>
              <a:rPr lang="ar-SA" sz="2800" b="1" dirty="0" err="1">
                <a:cs typeface="+mj-cs"/>
              </a:rPr>
              <a:t>به</a:t>
            </a:r>
            <a:r>
              <a:rPr lang="ar-SA" sz="2800" b="1" dirty="0">
                <a:cs typeface="+mj-cs"/>
              </a:rPr>
              <a:t> . باستخدام الرسم البياني عيني بالتقريب السرعة التي يجب أن يتحرك </a:t>
            </a:r>
            <a:r>
              <a:rPr lang="ar-SA" sz="2800" b="1" dirty="0" err="1">
                <a:cs typeface="+mj-cs"/>
              </a:rPr>
              <a:t>بها</a:t>
            </a:r>
            <a:r>
              <a:rPr lang="ar-SA" sz="2800" b="1" dirty="0">
                <a:cs typeface="+mj-cs"/>
              </a:rPr>
              <a:t> الصاروخ قبل أن تظهر ساعته كما لو أنها تدق بمعدل يساوى خمس معدل ساعة مشاهد واقف على الأرض.ماذا يلاحظ رائد الفضاء داخل الصاروخ</a:t>
            </a:r>
          </a:p>
        </p:txBody>
      </p:sp>
      <p:sp>
        <p:nvSpPr>
          <p:cNvPr id="8" name="مربع نص 7"/>
          <p:cNvSpPr txBox="1"/>
          <p:nvPr/>
        </p:nvSpPr>
        <p:spPr>
          <a:xfrm>
            <a:off x="571500" y="4214813"/>
            <a:ext cx="8215313" cy="1938337"/>
          </a:xfrm>
          <a:prstGeom prst="rect">
            <a:avLst/>
          </a:prstGeom>
        </p:spPr>
        <p:style>
          <a:lnRef idx="1">
            <a:schemeClr val="accent2"/>
          </a:lnRef>
          <a:fillRef idx="2">
            <a:schemeClr val="accent2"/>
          </a:fillRef>
          <a:effectRef idx="1">
            <a:schemeClr val="accent2"/>
          </a:effectRef>
          <a:fontRef idx="minor">
            <a:schemeClr val="dk1"/>
          </a:fontRef>
        </p:style>
        <p:txBody>
          <a:bodyPr rtlCol="1">
            <a:spAutoFit/>
          </a:bodyPr>
          <a:lstStyle/>
          <a:p>
            <a:pPr>
              <a:defRPr/>
            </a:pPr>
            <a:r>
              <a:rPr lang="ar-SA" sz="2400" b="1" dirty="0">
                <a:cs typeface="+mj-cs"/>
              </a:rPr>
              <a:t>حوالي </a:t>
            </a:r>
            <a:r>
              <a:rPr lang="en-US" sz="2400" b="1" dirty="0">
                <a:cs typeface="+mj-cs"/>
              </a:rPr>
              <a:t>2.9x10</a:t>
            </a:r>
            <a:r>
              <a:rPr lang="en-US" sz="2400" b="1" baseline="30000" dirty="0">
                <a:cs typeface="+mj-cs"/>
              </a:rPr>
              <a:t>8</a:t>
            </a:r>
            <a:r>
              <a:rPr lang="en-US" sz="2400" b="1" dirty="0">
                <a:cs typeface="+mj-cs"/>
              </a:rPr>
              <a:t>m/s</a:t>
            </a:r>
            <a:r>
              <a:rPr lang="ar-SA" sz="2400" b="1" dirty="0">
                <a:cs typeface="+mj-cs"/>
              </a:rPr>
              <a:t> لأنه عند هذه السرعة تكون     </a:t>
            </a:r>
            <a:r>
              <a:rPr lang="en-US" sz="2400" b="1" dirty="0">
                <a:cs typeface="+mj-cs"/>
              </a:rPr>
              <a:t>5</a:t>
            </a:r>
            <a:r>
              <a:rPr lang="ar-SA" sz="2400" b="1" dirty="0">
                <a:cs typeface="+mj-cs"/>
              </a:rPr>
              <a:t>=      لكل </a:t>
            </a:r>
            <a:r>
              <a:rPr lang="en-US" sz="2400" b="1" dirty="0">
                <a:cs typeface="+mj-cs"/>
              </a:rPr>
              <a:t>5</a:t>
            </a:r>
            <a:r>
              <a:rPr lang="ar-SA" sz="2400" b="1" dirty="0">
                <a:cs typeface="+mj-cs"/>
              </a:rPr>
              <a:t> ثوان تقدم في ساعة جهاز التحكم يرى المشاهد الموجود على الأرض (باستخدام تلسكوب ذو قوة عالية )ساعة الصاروخ متأخرة بمقدار ثانية واحدة .ترى رائدة الفضاء ساعتها تعمل بمعدل عادى بالنسبة لها. يتحرك جهاز التحكم مبتعدا عنها بسرعة</a:t>
            </a:r>
            <a:r>
              <a:rPr lang="en-US" sz="2400" b="1" dirty="0"/>
              <a:t> 2.9x10</a:t>
            </a:r>
            <a:r>
              <a:rPr lang="en-US" sz="2400" b="1" baseline="30000" dirty="0"/>
              <a:t>8</a:t>
            </a:r>
            <a:r>
              <a:rPr lang="en-US" sz="2400" b="1" dirty="0"/>
              <a:t>m/s</a:t>
            </a:r>
            <a:r>
              <a:rPr lang="ar-SA" sz="2400" b="1" dirty="0">
                <a:cs typeface="+mj-cs"/>
              </a:rPr>
              <a:t>   وترى ساعة الجهاز تسير ببطء .سلوك غريب.</a:t>
            </a:r>
            <a:r>
              <a:rPr lang="ar-SA" sz="2400" b="1" dirty="0" err="1">
                <a:cs typeface="+mj-cs"/>
              </a:rPr>
              <a:t>انها</a:t>
            </a:r>
            <a:r>
              <a:rPr lang="ar-SA" sz="2400" b="1" dirty="0">
                <a:cs typeface="+mj-cs"/>
              </a:rPr>
              <a:t> النسبية</a:t>
            </a:r>
          </a:p>
        </p:txBody>
      </p:sp>
      <p:pic>
        <p:nvPicPr>
          <p:cNvPr id="45064" name="Picture 4"/>
          <p:cNvPicPr>
            <a:picLocks noChangeAspect="1" noChangeArrowheads="1"/>
          </p:cNvPicPr>
          <p:nvPr/>
        </p:nvPicPr>
        <p:blipFill>
          <a:blip r:embed="rId2"/>
          <a:srcRect/>
          <a:stretch>
            <a:fillRect/>
          </a:stretch>
        </p:blipFill>
        <p:spPr bwMode="auto">
          <a:xfrm>
            <a:off x="2714625" y="4214813"/>
            <a:ext cx="400050" cy="3857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428625" y="1714500"/>
            <a:ext cx="8286750" cy="1384300"/>
          </a:xfrm>
          <a:prstGeom prst="rect">
            <a:avLst/>
          </a:prstGeom>
        </p:spPr>
        <p:style>
          <a:lnRef idx="1">
            <a:schemeClr val="accent4"/>
          </a:lnRef>
          <a:fillRef idx="2">
            <a:schemeClr val="accent4"/>
          </a:fillRef>
          <a:effectRef idx="1">
            <a:schemeClr val="accent4"/>
          </a:effectRef>
          <a:fontRef idx="minor">
            <a:schemeClr val="dk1"/>
          </a:fontRef>
        </p:style>
        <p:txBody>
          <a:bodyPr rtlCol="1">
            <a:spAutoFit/>
          </a:bodyPr>
          <a:lstStyle/>
          <a:p>
            <a:pPr>
              <a:defRPr/>
            </a:pPr>
            <a:r>
              <a:rPr lang="ar-SA" sz="2800" b="1" dirty="0">
                <a:cs typeface="+mj-cs"/>
              </a:rPr>
              <a:t>إذا كان زمن دورة البندول في إطار إسناده هو </a:t>
            </a:r>
            <a:r>
              <a:rPr lang="en-US" sz="2800" b="1" dirty="0">
                <a:cs typeface="+mj-cs"/>
              </a:rPr>
              <a:t>3.0sec </a:t>
            </a:r>
            <a:r>
              <a:rPr lang="ar-SA" sz="2800" b="1" dirty="0">
                <a:cs typeface="+mj-cs"/>
              </a:rPr>
              <a:t> .ما هو زمن الدورة عندما يقاس بواسطة مشاهد يتحرك يتحرك بسرعة قدرها </a:t>
            </a:r>
            <a:r>
              <a:rPr lang="en-US" sz="2800" b="1" dirty="0">
                <a:cs typeface="+mj-cs"/>
              </a:rPr>
              <a:t>0.95c</a:t>
            </a:r>
            <a:r>
              <a:rPr lang="ar-SA" sz="2800" b="1" dirty="0">
                <a:cs typeface="+mj-cs"/>
              </a:rPr>
              <a:t> بالنسبة للبندول؟</a:t>
            </a:r>
          </a:p>
        </p:txBody>
      </p:sp>
      <p:sp>
        <p:nvSpPr>
          <p:cNvPr id="7" name="مربع نص 6"/>
          <p:cNvSpPr txBox="1"/>
          <p:nvPr/>
        </p:nvSpPr>
        <p:spPr>
          <a:xfrm>
            <a:off x="357188" y="3357563"/>
            <a:ext cx="8429625" cy="2554287"/>
          </a:xfrm>
          <a:prstGeom prst="rect">
            <a:avLst/>
          </a:prstGeom>
        </p:spPr>
        <p:style>
          <a:lnRef idx="1">
            <a:schemeClr val="accent5"/>
          </a:lnRef>
          <a:fillRef idx="2">
            <a:schemeClr val="accent5"/>
          </a:fillRef>
          <a:effectRef idx="1">
            <a:schemeClr val="accent5"/>
          </a:effectRef>
          <a:fontRef idx="minor">
            <a:schemeClr val="dk1"/>
          </a:fontRef>
        </p:style>
        <p:txBody>
          <a:bodyPr rtlCol="1">
            <a:spAutoFit/>
          </a:bodyPr>
          <a:lstStyle/>
          <a:p>
            <a:pPr>
              <a:defRPr/>
            </a:pPr>
            <a:r>
              <a:rPr lang="ar-SA" sz="3200" b="1" dirty="0">
                <a:cs typeface="+mj-cs"/>
              </a:rPr>
              <a:t>بدلا من القول أن المشاهد يتحرك بسرعة </a:t>
            </a:r>
            <a:r>
              <a:rPr lang="en-US" sz="3200" b="1" dirty="0">
                <a:cs typeface="+mj-cs"/>
              </a:rPr>
              <a:t>0.95c</a:t>
            </a:r>
            <a:r>
              <a:rPr lang="ar-SA" sz="3200" b="1" dirty="0">
                <a:cs typeface="+mj-cs"/>
              </a:rPr>
              <a:t> ,نعتبر أن المشاهد هو الساكن بينما يتحرك البندول أمام المشاهد بسرعة </a:t>
            </a:r>
            <a:r>
              <a:rPr lang="en-US" sz="3200" b="1" dirty="0">
                <a:cs typeface="+mj-cs"/>
              </a:rPr>
              <a:t>0.95c </a:t>
            </a:r>
            <a:r>
              <a:rPr lang="ar-SA" sz="3200" b="1" dirty="0">
                <a:cs typeface="+mj-cs"/>
              </a:rPr>
              <a:t> وحينئذ فإن البندول عبارة عن ساعة متحركة زمنها الحقيقي هو                  وحيث إن الساعة المتحركة تتحرك أبطأ من الساعة الساكنة بمقدار      فإن </a:t>
            </a:r>
          </a:p>
        </p:txBody>
      </p:sp>
      <p:pic>
        <p:nvPicPr>
          <p:cNvPr id="46084" name="Picture 2"/>
          <p:cNvPicPr>
            <a:picLocks noChangeAspect="1" noChangeArrowheads="1"/>
          </p:cNvPicPr>
          <p:nvPr/>
        </p:nvPicPr>
        <p:blipFill>
          <a:blip r:embed="rId2"/>
          <a:srcRect/>
          <a:stretch>
            <a:fillRect/>
          </a:stretch>
        </p:blipFill>
        <p:spPr bwMode="auto">
          <a:xfrm>
            <a:off x="5786438" y="4857750"/>
            <a:ext cx="1176337" cy="457200"/>
          </a:xfrm>
          <a:prstGeom prst="rect">
            <a:avLst/>
          </a:prstGeom>
          <a:noFill/>
          <a:ln w="9525">
            <a:noFill/>
            <a:miter lim="800000"/>
            <a:headEnd/>
            <a:tailEnd/>
          </a:ln>
        </p:spPr>
      </p:pic>
      <p:pic>
        <p:nvPicPr>
          <p:cNvPr id="46085" name="Picture 3"/>
          <p:cNvPicPr>
            <a:picLocks noGrp="1" noChangeAspect="1" noChangeArrowheads="1"/>
          </p:cNvPicPr>
          <p:nvPr>
            <p:ph idx="1"/>
          </p:nvPr>
        </p:nvPicPr>
        <p:blipFill>
          <a:blip r:embed="rId3"/>
          <a:srcRect/>
          <a:stretch>
            <a:fillRect/>
          </a:stretch>
        </p:blipFill>
        <p:spPr bwMode="auto">
          <a:xfrm>
            <a:off x="4143375" y="5346700"/>
            <a:ext cx="571500" cy="406400"/>
          </a:xfrm>
          <a:noFill/>
          <a:ln w="38100">
            <a:noFill/>
          </a:ln>
        </p:spPr>
      </p:pic>
      <p:sp>
        <p:nvSpPr>
          <p:cNvPr id="10"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en-US" sz="3200" b="1" dirty="0">
                <a:latin typeface="+mj-lt"/>
                <a:ea typeface="+mj-ea"/>
                <a:cs typeface="+mj-cs"/>
              </a:rPr>
              <a:t> </a:t>
            </a:r>
            <a:r>
              <a:rPr lang="ar-SA" sz="3200" b="1" dirty="0"/>
              <a:t>احسبي الزمن الدوري للبندول</a:t>
            </a:r>
            <a:r>
              <a:rPr lang="en-US" sz="3200" b="1" dirty="0">
                <a:latin typeface="+mj-lt"/>
                <a:ea typeface="+mj-ea"/>
                <a:cs typeface="+mj-cs"/>
              </a:rPr>
              <a:t> </a:t>
            </a:r>
            <a:r>
              <a:rPr lang="en-US" sz="3200" b="1" u="sng" dirty="0">
                <a:latin typeface="+mj-lt"/>
                <a:ea typeface="+mj-ea"/>
                <a:cs typeface="+mj-cs"/>
              </a:rPr>
              <a:t>1.39</a:t>
            </a:r>
            <a:r>
              <a:rPr lang="ar-SA" sz="3200" b="1" u="sng" dirty="0">
                <a:latin typeface="+mj-lt"/>
                <a:ea typeface="+mj-ea"/>
                <a:cs typeface="+mj-cs"/>
              </a:rPr>
              <a:t> </a:t>
            </a:r>
            <a:r>
              <a:rPr lang="en-US" sz="3200" b="1" u="sng" dirty="0">
                <a:latin typeface="+mj-lt"/>
                <a:ea typeface="+mj-ea"/>
                <a:cs typeface="+mj-cs"/>
              </a:rPr>
              <a:t> </a:t>
            </a:r>
            <a:r>
              <a:rPr lang="ar-SA" sz="3200" b="1" u="sng" dirty="0">
                <a:latin typeface="+mj-lt"/>
                <a:ea typeface="+mj-ea"/>
                <a:cs typeface="+mj-cs"/>
              </a:rPr>
              <a:t>مثال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p:cNvPicPr>
            <a:picLocks noGrp="1" noChangeAspect="1" noChangeArrowheads="1"/>
          </p:cNvPicPr>
          <p:nvPr>
            <p:ph idx="1"/>
          </p:nvPr>
        </p:nvPicPr>
        <p:blipFill>
          <a:blip r:embed="rId2"/>
          <a:srcRect/>
          <a:stretch>
            <a:fillRect/>
          </a:stretch>
        </p:blipFill>
        <p:spPr bwMode="auto">
          <a:xfrm>
            <a:off x="7500938" y="5572125"/>
            <a:ext cx="571500" cy="407988"/>
          </a:xfrm>
          <a:noFill/>
          <a:ln w="38100">
            <a:noFill/>
          </a:ln>
        </p:spPr>
      </p:pic>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en-US" sz="3200" b="1" dirty="0">
                <a:latin typeface="+mj-lt"/>
                <a:ea typeface="+mj-ea"/>
                <a:cs typeface="+mj-cs"/>
              </a:rPr>
              <a:t> </a:t>
            </a:r>
            <a:r>
              <a:rPr lang="ar-SA" sz="3200" b="1" dirty="0"/>
              <a:t>احسبي الزمن الدوري للبندول</a:t>
            </a:r>
            <a:r>
              <a:rPr lang="en-US" sz="3200" b="1" dirty="0">
                <a:latin typeface="+mj-lt"/>
                <a:ea typeface="+mj-ea"/>
                <a:cs typeface="+mj-cs"/>
              </a:rPr>
              <a:t> </a:t>
            </a:r>
            <a:r>
              <a:rPr lang="en-US" sz="3200" b="1" u="sng" dirty="0">
                <a:latin typeface="+mj-lt"/>
                <a:ea typeface="+mj-ea"/>
                <a:cs typeface="+mj-cs"/>
              </a:rPr>
              <a:t>1.39</a:t>
            </a:r>
            <a:r>
              <a:rPr lang="ar-SA" sz="3200" b="1" u="sng" dirty="0">
                <a:latin typeface="+mj-lt"/>
                <a:ea typeface="+mj-ea"/>
                <a:cs typeface="+mj-cs"/>
              </a:rPr>
              <a:t> </a:t>
            </a:r>
            <a:r>
              <a:rPr lang="en-US" sz="3200" b="1" u="sng" dirty="0">
                <a:latin typeface="+mj-lt"/>
                <a:ea typeface="+mj-ea"/>
                <a:cs typeface="+mj-cs"/>
              </a:rPr>
              <a:t> </a:t>
            </a:r>
            <a:r>
              <a:rPr lang="ar-SA" sz="3200" b="1" u="sng" dirty="0">
                <a:latin typeface="+mj-lt"/>
                <a:ea typeface="+mj-ea"/>
                <a:cs typeface="+mj-cs"/>
              </a:rPr>
              <a:t>مثال</a:t>
            </a:r>
          </a:p>
        </p:txBody>
      </p:sp>
      <p:sp>
        <p:nvSpPr>
          <p:cNvPr id="6" name="مربع نص 5"/>
          <p:cNvSpPr txBox="1"/>
          <p:nvPr/>
        </p:nvSpPr>
        <p:spPr>
          <a:xfrm>
            <a:off x="571500" y="1857375"/>
            <a:ext cx="8286750" cy="1384300"/>
          </a:xfrm>
          <a:prstGeom prst="rect">
            <a:avLst/>
          </a:prstGeom>
        </p:spPr>
        <p:style>
          <a:lnRef idx="1">
            <a:schemeClr val="accent4"/>
          </a:lnRef>
          <a:fillRef idx="2">
            <a:schemeClr val="accent4"/>
          </a:fillRef>
          <a:effectRef idx="1">
            <a:schemeClr val="accent4"/>
          </a:effectRef>
          <a:fontRef idx="minor">
            <a:schemeClr val="dk1"/>
          </a:fontRef>
        </p:style>
        <p:txBody>
          <a:bodyPr rtlCol="1">
            <a:spAutoFit/>
          </a:bodyPr>
          <a:lstStyle/>
          <a:p>
            <a:pPr>
              <a:defRPr/>
            </a:pPr>
            <a:r>
              <a:rPr lang="ar-SA" sz="2800" b="1" dirty="0">
                <a:cs typeface="+mj-cs"/>
              </a:rPr>
              <a:t>إذا كان زمن دورة البندول في إطار إسناده هو </a:t>
            </a:r>
            <a:r>
              <a:rPr lang="en-US" sz="2800" b="1" dirty="0">
                <a:cs typeface="+mj-cs"/>
              </a:rPr>
              <a:t>3.0sec </a:t>
            </a:r>
            <a:r>
              <a:rPr lang="ar-SA" sz="2800" b="1" dirty="0">
                <a:cs typeface="+mj-cs"/>
              </a:rPr>
              <a:t> .ما هو زمن الدورة عندما يقاس بواسطة مشاهد يتحرك يتحرك بسرعة قدرها </a:t>
            </a:r>
            <a:r>
              <a:rPr lang="en-US" sz="2800" b="1" dirty="0">
                <a:cs typeface="+mj-cs"/>
              </a:rPr>
              <a:t>0.95c</a:t>
            </a:r>
            <a:r>
              <a:rPr lang="ar-SA" sz="2800" b="1" dirty="0">
                <a:cs typeface="+mj-cs"/>
              </a:rPr>
              <a:t> بالنسبة للبندول؟</a:t>
            </a:r>
          </a:p>
        </p:txBody>
      </p:sp>
      <p:pic>
        <p:nvPicPr>
          <p:cNvPr id="86018" name="Picture 2"/>
          <p:cNvPicPr>
            <a:picLocks noChangeAspect="1" noChangeArrowheads="1"/>
          </p:cNvPicPr>
          <p:nvPr/>
        </p:nvPicPr>
        <p:blipFill>
          <a:blip r:embed="rId3"/>
          <a:srcRect/>
          <a:stretch>
            <a:fillRect/>
          </a:stretch>
        </p:blipFill>
        <p:spPr bwMode="auto">
          <a:xfrm>
            <a:off x="428625" y="3571875"/>
            <a:ext cx="5214938" cy="25003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مربع نص 15"/>
          <p:cNvSpPr txBox="1"/>
          <p:nvPr/>
        </p:nvSpPr>
        <p:spPr>
          <a:xfrm>
            <a:off x="5786438" y="3643313"/>
            <a:ext cx="3214687" cy="2308225"/>
          </a:xfrm>
          <a:prstGeom prst="rect">
            <a:avLst/>
          </a:prstGeom>
        </p:spPr>
        <p:style>
          <a:lnRef idx="1">
            <a:schemeClr val="accent5"/>
          </a:lnRef>
          <a:fillRef idx="2">
            <a:schemeClr val="accent5"/>
          </a:fillRef>
          <a:effectRef idx="1">
            <a:schemeClr val="accent5"/>
          </a:effectRef>
          <a:fontRef idx="minor">
            <a:schemeClr val="dk1"/>
          </a:fontRef>
        </p:style>
        <p:txBody>
          <a:bodyPr rtlCol="1">
            <a:spAutoFit/>
          </a:bodyPr>
          <a:lstStyle/>
          <a:p>
            <a:pPr>
              <a:defRPr/>
            </a:pPr>
            <a:r>
              <a:rPr lang="ar-SA" sz="3600" b="1" dirty="0">
                <a:cs typeface="+mj-cs"/>
              </a:rPr>
              <a:t>أي أن البندول المتحرك يأخذ وقتا أطول من البندول الساكن في الدورة</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defRPr/>
            </a:pPr>
            <a:endParaRPr lang="ar-SA" dirty="0"/>
          </a:p>
        </p:txBody>
      </p:sp>
      <p:sp>
        <p:nvSpPr>
          <p:cNvPr id="5"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3200" b="1" dirty="0" smtClean="0">
                <a:latin typeface="+mj-lt"/>
                <a:ea typeface="+mj-ea"/>
                <a:cs typeface="+mj-cs"/>
              </a:rPr>
              <a:t> </a:t>
            </a:r>
            <a:r>
              <a:rPr lang="ar-SA" sz="3200" b="1" dirty="0">
                <a:latin typeface="+mj-lt"/>
                <a:ea typeface="+mj-ea"/>
                <a:cs typeface="+mj-cs"/>
              </a:rPr>
              <a:t>ما الزمن </a:t>
            </a:r>
            <a:r>
              <a:rPr lang="ar-SA" sz="3200" b="1" dirty="0" smtClean="0">
                <a:latin typeface="+mj-lt"/>
                <a:ea typeface="+mj-ea"/>
                <a:cs typeface="+mj-cs"/>
              </a:rPr>
              <a:t>الذي تستغرقه رحلتك؟</a:t>
            </a:r>
            <a:r>
              <a:rPr lang="en-US" sz="3200" b="1" dirty="0" smtClean="0">
                <a:latin typeface="+mj-lt"/>
                <a:ea typeface="+mj-ea"/>
                <a:cs typeface="+mj-cs"/>
              </a:rPr>
              <a:t> </a:t>
            </a:r>
            <a:r>
              <a:rPr lang="en-US" sz="3200" b="1" u="sng" dirty="0">
                <a:latin typeface="+mj-lt"/>
                <a:ea typeface="+mj-ea"/>
                <a:cs typeface="+mj-cs"/>
              </a:rPr>
              <a:t>2.39</a:t>
            </a:r>
            <a:r>
              <a:rPr lang="ar-SA" sz="3200" b="1" u="sng" dirty="0">
                <a:latin typeface="+mj-lt"/>
                <a:ea typeface="+mj-ea"/>
                <a:cs typeface="+mj-cs"/>
              </a:rPr>
              <a:t> </a:t>
            </a:r>
            <a:r>
              <a:rPr lang="en-US" sz="3200" b="1" u="sng" dirty="0">
                <a:latin typeface="+mj-lt"/>
                <a:ea typeface="+mj-ea"/>
                <a:cs typeface="+mj-cs"/>
              </a:rPr>
              <a:t> </a:t>
            </a:r>
            <a:r>
              <a:rPr lang="ar-SA" sz="3200" b="1" u="sng" dirty="0" smtClean="0">
                <a:latin typeface="+mj-lt"/>
                <a:ea typeface="+mj-ea"/>
                <a:cs typeface="+mj-cs"/>
              </a:rPr>
              <a:t>مثال</a:t>
            </a:r>
            <a:endParaRPr lang="ar-SA" sz="3200" b="1" u="sng" dirty="0">
              <a:latin typeface="+mj-lt"/>
              <a:ea typeface="+mj-ea"/>
              <a:cs typeface="+mj-cs"/>
            </a:endParaRPr>
          </a:p>
        </p:txBody>
      </p:sp>
      <p:sp>
        <p:nvSpPr>
          <p:cNvPr id="4" name="مربع نص 3"/>
          <p:cNvSpPr txBox="1"/>
          <p:nvPr/>
        </p:nvSpPr>
        <p:spPr>
          <a:xfrm>
            <a:off x="428596" y="1785926"/>
            <a:ext cx="8215370"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r>
              <a:rPr lang="ar-SA" sz="2400" b="1" dirty="0" smtClean="0">
                <a:cs typeface="+mj-cs"/>
              </a:rPr>
              <a:t>افرض انك تقود سيارتك في رحلة عمل وتسير بسرعة مقداره </a:t>
            </a:r>
            <a:r>
              <a:rPr lang="en-US" sz="2400" b="1" dirty="0">
                <a:cs typeface="+mj-cs"/>
              </a:rPr>
              <a:t>30 m/s</a:t>
            </a:r>
            <a:r>
              <a:rPr lang="en-US" sz="2400" b="1" dirty="0" smtClean="0">
                <a:cs typeface="+mj-cs"/>
              </a:rPr>
              <a:t>.</a:t>
            </a:r>
            <a:r>
              <a:rPr lang="ar-SA" sz="2400" b="1" dirty="0" smtClean="0">
                <a:cs typeface="+mj-cs"/>
              </a:rPr>
              <a:t> .ينتظرك رئيسك في مكان نهاية الرحلة ويتوقع أن تأخذ الرحلة </a:t>
            </a:r>
            <a:r>
              <a:rPr lang="en-US" sz="2400" b="1" dirty="0">
                <a:cs typeface="+mj-cs"/>
              </a:rPr>
              <a:t>5.0 </a:t>
            </a:r>
            <a:r>
              <a:rPr lang="en-US" sz="2400" b="1" dirty="0" smtClean="0">
                <a:cs typeface="+mj-cs"/>
              </a:rPr>
              <a:t>h </a:t>
            </a:r>
            <a:r>
              <a:rPr lang="ar-SA" sz="2400" b="1" dirty="0" smtClean="0">
                <a:cs typeface="+mj-cs"/>
              </a:rPr>
              <a:t> .وعندما وصلت متأخرا كان عذرك أن ساعة سيارتك قد سجلت مرور</a:t>
            </a:r>
            <a:r>
              <a:rPr lang="en-US" sz="2400" b="1" dirty="0">
                <a:cs typeface="+mj-cs"/>
              </a:rPr>
              <a:t>5.0 </a:t>
            </a:r>
            <a:r>
              <a:rPr lang="en-US" sz="2400" b="1" dirty="0" smtClean="0">
                <a:cs typeface="+mj-cs"/>
              </a:rPr>
              <a:t>h </a:t>
            </a:r>
            <a:r>
              <a:rPr lang="ar-SA" sz="2400" b="1" dirty="0" smtClean="0">
                <a:cs typeface="+mj-cs"/>
              </a:rPr>
              <a:t> ساعات ولكنك كنت تقود سيارتك بسرعة وأن ساعتك تتحرك ببطء عن ساعة رئيسك .إذا كانت ساعة السيارة بالفعل توضح أن زمن الرحلة هو</a:t>
            </a:r>
            <a:r>
              <a:rPr lang="en-US" sz="2400" b="1" dirty="0" smtClean="0">
                <a:cs typeface="+mj-cs"/>
              </a:rPr>
              <a:t>5.0-h</a:t>
            </a:r>
            <a:r>
              <a:rPr lang="ar-SA" sz="2400" b="1" dirty="0" smtClean="0">
                <a:cs typeface="+mj-cs"/>
              </a:rPr>
              <a:t> </a:t>
            </a:r>
            <a:r>
              <a:rPr lang="en-US" sz="2400" b="1" dirty="0" smtClean="0">
                <a:cs typeface="+mj-cs"/>
              </a:rPr>
              <a:t> </a:t>
            </a:r>
            <a:r>
              <a:rPr lang="ar-SA" sz="2400" b="1" dirty="0" smtClean="0">
                <a:cs typeface="+mj-cs"/>
              </a:rPr>
              <a:t>.ما الزمن الذي مر على ساعة رئيسك والذي كان واقفا في انتظارك؟؟؟</a:t>
            </a:r>
            <a:endParaRPr lang="ar-SA" sz="2400" b="1" dirty="0">
              <a:cs typeface="+mj-cs"/>
            </a:endParaRPr>
          </a:p>
        </p:txBody>
      </p:sp>
      <p:sp>
        <p:nvSpPr>
          <p:cNvPr id="6" name="مربع نص 5"/>
          <p:cNvSpPr txBox="1"/>
          <p:nvPr/>
        </p:nvSpPr>
        <p:spPr>
          <a:xfrm>
            <a:off x="6643702" y="4143381"/>
            <a:ext cx="1928826" cy="738664"/>
          </a:xfrm>
          <a:prstGeom prst="rect">
            <a:avLst/>
          </a:prstGeom>
          <a:noFill/>
        </p:spPr>
        <p:txBody>
          <a:bodyPr wrap="square" rtlCol="1">
            <a:spAutoFit/>
          </a:bodyPr>
          <a:lstStyle/>
          <a:p>
            <a:r>
              <a:rPr lang="ar-SA" sz="2400" b="1" dirty="0" smtClean="0"/>
              <a:t>نبدأ بحساب      </a:t>
            </a:r>
          </a:p>
          <a:p>
            <a:endParaRPr lang="ar-SA" dirty="0"/>
          </a:p>
        </p:txBody>
      </p:sp>
      <p:pic>
        <p:nvPicPr>
          <p:cNvPr id="7" name="Picture 3"/>
          <p:cNvPicPr>
            <a:picLocks noChangeAspect="1" noChangeArrowheads="1"/>
          </p:cNvPicPr>
          <p:nvPr/>
        </p:nvPicPr>
        <p:blipFill>
          <a:blip r:embed="rId2"/>
          <a:srcRect/>
          <a:stretch>
            <a:fillRect/>
          </a:stretch>
        </p:blipFill>
        <p:spPr bwMode="auto">
          <a:xfrm>
            <a:off x="6715140" y="4143380"/>
            <a:ext cx="571500" cy="406400"/>
          </a:xfrm>
          <a:prstGeom prst="rect">
            <a:avLst/>
          </a:prstGeom>
          <a:noFill/>
          <a:ln w="38100" cap="flat" cmpd="sng" algn="ctr">
            <a:noFill/>
            <a:prstDash val="solid"/>
          </a:ln>
          <a:effectLst/>
        </p:spPr>
      </p:pic>
      <p:pic>
        <p:nvPicPr>
          <p:cNvPr id="48134" name="Picture 6"/>
          <p:cNvPicPr>
            <a:picLocks noChangeAspect="1" noChangeArrowheads="1"/>
          </p:cNvPicPr>
          <p:nvPr/>
        </p:nvPicPr>
        <p:blipFill>
          <a:blip r:embed="rId3"/>
          <a:srcRect/>
          <a:stretch>
            <a:fillRect/>
          </a:stretch>
        </p:blipFill>
        <p:spPr bwMode="auto">
          <a:xfrm>
            <a:off x="500034" y="4143380"/>
            <a:ext cx="6000792" cy="2000264"/>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8134"/>
                                        </p:tgtEl>
                                        <p:attrNameLst>
                                          <p:attrName>style.visibility</p:attrName>
                                        </p:attrNameLst>
                                      </p:cBhvr>
                                      <p:to>
                                        <p:strVal val="visible"/>
                                      </p:to>
                                    </p:set>
                                    <p:animEffect transition="in" filter="checkerboard(across)">
                                      <p:cBhvr>
                                        <p:cTn id="7" dur="5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2000200" y="0"/>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3200" b="1" dirty="0">
                <a:solidFill>
                  <a:prstClr val="black"/>
                </a:solidFill>
                <a:latin typeface="Calibri"/>
                <a:cs typeface="Times New Roman"/>
              </a:rPr>
              <a:t> ما الزمن الذي تستغرقه رحلتك؟</a:t>
            </a:r>
            <a:r>
              <a:rPr lang="en-US" sz="3200" b="1" dirty="0">
                <a:solidFill>
                  <a:prstClr val="black"/>
                </a:solidFill>
                <a:latin typeface="Calibri"/>
              </a:rPr>
              <a:t> </a:t>
            </a:r>
            <a:r>
              <a:rPr lang="en-US" sz="3200" b="1" u="sng" dirty="0">
                <a:solidFill>
                  <a:prstClr val="black"/>
                </a:solidFill>
                <a:latin typeface="Calibri"/>
              </a:rPr>
              <a:t>2.39</a:t>
            </a:r>
            <a:r>
              <a:rPr lang="ar-SA" sz="3200" b="1" u="sng" dirty="0">
                <a:solidFill>
                  <a:prstClr val="black"/>
                </a:solidFill>
                <a:latin typeface="Calibri"/>
                <a:cs typeface="Times New Roman"/>
              </a:rPr>
              <a:t> </a:t>
            </a:r>
            <a:r>
              <a:rPr lang="en-US" sz="3200" b="1" u="sng" dirty="0">
                <a:solidFill>
                  <a:prstClr val="black"/>
                </a:solidFill>
                <a:latin typeface="Calibri"/>
              </a:rPr>
              <a:t> </a:t>
            </a:r>
            <a:r>
              <a:rPr lang="ar-SA" sz="3200" b="1" u="sng" dirty="0">
                <a:solidFill>
                  <a:prstClr val="black"/>
                </a:solidFill>
                <a:latin typeface="Calibri"/>
                <a:cs typeface="Times New Roman"/>
              </a:rPr>
              <a:t>مثال</a:t>
            </a:r>
            <a:endParaRPr lang="ar-SA" sz="6000" b="1" dirty="0">
              <a:latin typeface="+mj-lt"/>
              <a:ea typeface="+mj-ea"/>
              <a:cs typeface="+mj-cs"/>
            </a:endParaRPr>
          </a:p>
        </p:txBody>
      </p:sp>
      <p:sp>
        <p:nvSpPr>
          <p:cNvPr id="5" name="مربع نص 4"/>
          <p:cNvSpPr txBox="1"/>
          <p:nvPr/>
        </p:nvSpPr>
        <p:spPr>
          <a:xfrm>
            <a:off x="428596" y="1785926"/>
            <a:ext cx="8215370"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r>
              <a:rPr lang="ar-SA" b="1" dirty="0" smtClean="0">
                <a:cs typeface="+mj-cs"/>
              </a:rPr>
              <a:t>افرض انك تقود سيارتك في رحلة عمل وتسير بسرعة مقداره </a:t>
            </a:r>
            <a:r>
              <a:rPr lang="en-US" b="1" dirty="0">
                <a:cs typeface="+mj-cs"/>
              </a:rPr>
              <a:t>30 m/s</a:t>
            </a:r>
            <a:r>
              <a:rPr lang="en-US" b="1" dirty="0" smtClean="0">
                <a:cs typeface="+mj-cs"/>
              </a:rPr>
              <a:t>.</a:t>
            </a:r>
            <a:r>
              <a:rPr lang="ar-SA" b="1" dirty="0" smtClean="0">
                <a:cs typeface="+mj-cs"/>
              </a:rPr>
              <a:t> .ينتظرك رئيسك في مكان نهاية الرحلة ويتوقع أن تأخذ الرحلة </a:t>
            </a:r>
            <a:r>
              <a:rPr lang="en-US" b="1" dirty="0">
                <a:cs typeface="+mj-cs"/>
              </a:rPr>
              <a:t>5.0 </a:t>
            </a:r>
            <a:r>
              <a:rPr lang="en-US" b="1" dirty="0" smtClean="0">
                <a:cs typeface="+mj-cs"/>
              </a:rPr>
              <a:t>h </a:t>
            </a:r>
            <a:r>
              <a:rPr lang="ar-SA" b="1" dirty="0" smtClean="0">
                <a:cs typeface="+mj-cs"/>
              </a:rPr>
              <a:t> .وعندما وصلت متأخرا كان سيارتك بسرعة وأن ساعتك تتحرك ببطء عن ساعة رئيسك .إذا كانت ساعة السيارة بالفعل توضح أن زمن الرحلة </a:t>
            </a:r>
            <a:r>
              <a:rPr lang="ar-SA" b="1" dirty="0" err="1" smtClean="0">
                <a:cs typeface="+mj-cs"/>
              </a:rPr>
              <a:t>هوعذرك</a:t>
            </a:r>
            <a:r>
              <a:rPr lang="ar-SA" b="1" dirty="0" smtClean="0">
                <a:cs typeface="+mj-cs"/>
              </a:rPr>
              <a:t> أن ساعة سيارتك قد سجلت مرور</a:t>
            </a:r>
            <a:r>
              <a:rPr lang="en-US" b="1" dirty="0">
                <a:cs typeface="+mj-cs"/>
              </a:rPr>
              <a:t>5.0 </a:t>
            </a:r>
            <a:r>
              <a:rPr lang="en-US" b="1" dirty="0" smtClean="0">
                <a:cs typeface="+mj-cs"/>
              </a:rPr>
              <a:t>h </a:t>
            </a:r>
            <a:r>
              <a:rPr lang="ar-SA" b="1" dirty="0" smtClean="0">
                <a:cs typeface="+mj-cs"/>
              </a:rPr>
              <a:t> ساعات ولكنك كنت تقود </a:t>
            </a:r>
            <a:r>
              <a:rPr lang="en-US" b="1" dirty="0" smtClean="0">
                <a:cs typeface="+mj-cs"/>
              </a:rPr>
              <a:t>5.0-h</a:t>
            </a:r>
            <a:r>
              <a:rPr lang="ar-SA" b="1" dirty="0" smtClean="0">
                <a:cs typeface="+mj-cs"/>
              </a:rPr>
              <a:t> </a:t>
            </a:r>
            <a:r>
              <a:rPr lang="en-US" b="1" dirty="0" smtClean="0">
                <a:cs typeface="+mj-cs"/>
              </a:rPr>
              <a:t> </a:t>
            </a:r>
            <a:r>
              <a:rPr lang="ar-SA" b="1" dirty="0" smtClean="0">
                <a:cs typeface="+mj-cs"/>
              </a:rPr>
              <a:t>.ما الزمن الذي مر على ساعة رئيسك والذي كان واقفا في انتظارك؟؟؟</a:t>
            </a:r>
            <a:endParaRPr lang="ar-SA" b="1" dirty="0">
              <a:cs typeface="+mj-cs"/>
            </a:endParaRPr>
          </a:p>
        </p:txBody>
      </p:sp>
      <p:pic>
        <p:nvPicPr>
          <p:cNvPr id="49158" name="Picture 6"/>
          <p:cNvPicPr>
            <a:picLocks noGrp="1" noChangeAspect="1" noChangeArrowheads="1"/>
          </p:cNvPicPr>
          <p:nvPr>
            <p:ph idx="1"/>
          </p:nvPr>
        </p:nvPicPr>
        <p:blipFill>
          <a:blip r:embed="rId2"/>
          <a:srcRect/>
          <a:stretch>
            <a:fillRect/>
          </a:stretch>
        </p:blipFill>
        <p:spPr bwMode="auto">
          <a:xfrm>
            <a:off x="1142976" y="3929066"/>
            <a:ext cx="6846130" cy="943771"/>
          </a:xfrm>
          <a:prstGeom prst="rect">
            <a:avLst/>
          </a:prstGeom>
          <a:noFill/>
          <a:ln w="9525">
            <a:noFill/>
            <a:miter lim="800000"/>
            <a:headEnd/>
            <a:tailEnd/>
          </a:ln>
          <a:effectLst/>
        </p:spPr>
      </p:pic>
      <p:sp>
        <p:nvSpPr>
          <p:cNvPr id="6" name="مربع نص 5"/>
          <p:cNvSpPr txBox="1"/>
          <p:nvPr/>
        </p:nvSpPr>
        <p:spPr>
          <a:xfrm>
            <a:off x="500034" y="3071810"/>
            <a:ext cx="8358246" cy="830997"/>
          </a:xfrm>
          <a:prstGeom prst="rect">
            <a:avLst/>
          </a:prstGeom>
          <a:noFill/>
        </p:spPr>
        <p:txBody>
          <a:bodyPr wrap="square" rtlCol="1">
            <a:spAutoFit/>
          </a:bodyPr>
          <a:lstStyle/>
          <a:p>
            <a:r>
              <a:rPr lang="ar-SA" sz="2400" b="1" dirty="0" smtClean="0">
                <a:cs typeface="+mj-cs"/>
              </a:rPr>
              <a:t>لو حاولت أن تحسب هذه القيمة على الآلة الحاسبة فإنه من المحتمل أن تحصل على </a:t>
            </a:r>
            <a:r>
              <a:rPr lang="en-US" sz="2400" b="1" dirty="0" smtClean="0">
                <a:cs typeface="+mj-cs"/>
              </a:rPr>
              <a:t>1</a:t>
            </a:r>
            <a:r>
              <a:rPr lang="ar-SA" sz="2400" b="1" dirty="0" smtClean="0">
                <a:cs typeface="+mj-cs"/>
              </a:rPr>
              <a:t>.ومع ذلك إذا أجرينا مفكوك ذات الحدين يمكن أن نحصل على نتيجة أكثر دقة </a:t>
            </a:r>
            <a:endParaRPr lang="ar-SA" sz="2400" b="1" dirty="0">
              <a:cs typeface="+mj-cs"/>
            </a:endParaRPr>
          </a:p>
        </p:txBody>
      </p:sp>
      <p:pic>
        <p:nvPicPr>
          <p:cNvPr id="49159" name="Picture 7"/>
          <p:cNvPicPr>
            <a:picLocks noChangeAspect="1" noChangeArrowheads="1"/>
          </p:cNvPicPr>
          <p:nvPr/>
        </p:nvPicPr>
        <p:blipFill>
          <a:blip r:embed="rId3"/>
          <a:srcRect/>
          <a:stretch>
            <a:fillRect/>
          </a:stretch>
        </p:blipFill>
        <p:spPr bwMode="auto">
          <a:xfrm>
            <a:off x="785786" y="5072074"/>
            <a:ext cx="6858048" cy="1071570"/>
          </a:xfrm>
          <a:prstGeom prst="rect">
            <a:avLst/>
          </a:prstGeom>
          <a:noFill/>
          <a:ln w="9525">
            <a:noFill/>
            <a:miter lim="800000"/>
            <a:headEnd/>
            <a:tailEnd/>
          </a:ln>
          <a:effectLst/>
        </p:spPr>
      </p:pic>
      <p:sp>
        <p:nvSpPr>
          <p:cNvPr id="8" name="مربع نص 7"/>
          <p:cNvSpPr txBox="1"/>
          <p:nvPr/>
        </p:nvSpPr>
        <p:spPr>
          <a:xfrm>
            <a:off x="714348" y="4643446"/>
            <a:ext cx="8072462" cy="461665"/>
          </a:xfrm>
          <a:prstGeom prst="rect">
            <a:avLst/>
          </a:prstGeom>
          <a:noFill/>
        </p:spPr>
        <p:txBody>
          <a:bodyPr wrap="square" rtlCol="1">
            <a:spAutoFit/>
          </a:bodyPr>
          <a:lstStyle/>
          <a:p>
            <a:r>
              <a:rPr lang="ar-SA" sz="2400" b="1" dirty="0" smtClean="0">
                <a:cs typeface="+mj-cs"/>
              </a:rPr>
              <a:t>تشير هذه النتيجة إلى أنه في حالة سرعة السيارة العادية فإن      لا تختلف عن  </a:t>
            </a:r>
            <a:r>
              <a:rPr lang="en-US" dirty="0" smtClean="0"/>
              <a:t>1</a:t>
            </a:r>
            <a:endParaRPr lang="ar-SA" dirty="0"/>
          </a:p>
        </p:txBody>
      </p:sp>
      <p:pic>
        <p:nvPicPr>
          <p:cNvPr id="9" name="Picture 3"/>
          <p:cNvPicPr>
            <a:picLocks noChangeAspect="1" noChangeArrowheads="1"/>
          </p:cNvPicPr>
          <p:nvPr/>
        </p:nvPicPr>
        <p:blipFill>
          <a:blip r:embed="rId4"/>
          <a:srcRect/>
          <a:stretch>
            <a:fillRect/>
          </a:stretch>
        </p:blipFill>
        <p:spPr bwMode="auto">
          <a:xfrm>
            <a:off x="2357422" y="4643446"/>
            <a:ext cx="428628" cy="428628"/>
          </a:xfrm>
          <a:prstGeom prst="rect">
            <a:avLst/>
          </a:prstGeom>
          <a:noFill/>
          <a:ln w="38100" cap="flat" cmpd="sng" algn="ctr">
            <a:noFill/>
            <a:prstDash val="soli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smtClean="0">
                <a:latin typeface="+mj-lt"/>
                <a:ea typeface="+mj-ea"/>
                <a:cs typeface="+mj-cs"/>
              </a:rPr>
              <a:t>انكماش </a:t>
            </a:r>
            <a:r>
              <a:rPr lang="ar-SA" sz="6000" b="1" dirty="0">
                <a:solidFill>
                  <a:prstClr val="black"/>
                </a:solidFill>
                <a:latin typeface="Calibri"/>
                <a:cs typeface="Times New Roman"/>
              </a:rPr>
              <a:t>(تقلص) </a:t>
            </a:r>
            <a:r>
              <a:rPr lang="ar-SA" sz="6000" b="1" dirty="0" smtClean="0">
                <a:latin typeface="+mj-lt"/>
                <a:ea typeface="+mj-ea"/>
                <a:cs typeface="+mj-cs"/>
              </a:rPr>
              <a:t>الطول</a:t>
            </a:r>
            <a:endParaRPr lang="ar-SA" sz="6000" b="1" dirty="0">
              <a:latin typeface="+mj-lt"/>
              <a:ea typeface="+mj-ea"/>
              <a:cs typeface="+mj-cs"/>
            </a:endParaRPr>
          </a:p>
        </p:txBody>
      </p:sp>
      <p:sp>
        <p:nvSpPr>
          <p:cNvPr id="5" name="مربع نص 4"/>
          <p:cNvSpPr txBox="1"/>
          <p:nvPr/>
        </p:nvSpPr>
        <p:spPr>
          <a:xfrm>
            <a:off x="714348" y="2500306"/>
            <a:ext cx="7858180"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r>
              <a:rPr lang="ar-SA" sz="2800" b="1" dirty="0" smtClean="0">
                <a:cs typeface="+mj-cs"/>
              </a:rPr>
              <a:t>الطول المقاس لجسم بواسطة شخص ما في إطار إسناد متحرك بالنسبة للجسم يكون دائما اقصر من الطول الحقيقي </a:t>
            </a:r>
            <a:r>
              <a:rPr lang="en-US" sz="2800" b="1" dirty="0" smtClean="0">
                <a:cs typeface="+mj-cs"/>
              </a:rPr>
              <a:t>L </a:t>
            </a:r>
            <a:r>
              <a:rPr lang="en-US" sz="2800" b="1" cap="small" baseline="-25000" dirty="0" smtClean="0">
                <a:cs typeface="+mj-cs"/>
              </a:rPr>
              <a:t>p</a:t>
            </a:r>
            <a:r>
              <a:rPr lang="ar-SA" sz="2800" b="1" dirty="0" smtClean="0">
                <a:cs typeface="+mj-cs"/>
              </a:rPr>
              <a:t>(الطول المقاس بواسطة شخص في حالة سكون بالنسبة للجسم) </a:t>
            </a:r>
            <a:endParaRPr lang="ar-SA" sz="2800" b="1" dirty="0">
              <a:cs typeface="+mj-cs"/>
            </a:endParaRPr>
          </a:p>
        </p:txBody>
      </p:sp>
      <p:sp>
        <p:nvSpPr>
          <p:cNvPr id="6" name="تمرير أفقي 5"/>
          <p:cNvSpPr/>
          <p:nvPr/>
        </p:nvSpPr>
        <p:spPr>
          <a:xfrm>
            <a:off x="5286380" y="1571612"/>
            <a:ext cx="3357586" cy="857256"/>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cs typeface="+mj-cs"/>
              </a:rPr>
              <a:t>تعريف ظاهرة انكماش الطول</a:t>
            </a:r>
            <a:endParaRPr lang="ar-SA" sz="2400" b="1" dirty="0">
              <a:cs typeface="+mj-cs"/>
            </a:endParaRPr>
          </a:p>
        </p:txBody>
      </p:sp>
      <p:pic>
        <p:nvPicPr>
          <p:cNvPr id="96258" name="Picture 2"/>
          <p:cNvPicPr>
            <a:picLocks noChangeAspect="1" noChangeArrowheads="1"/>
          </p:cNvPicPr>
          <p:nvPr/>
        </p:nvPicPr>
        <p:blipFill>
          <a:blip r:embed="rId2"/>
          <a:srcRect/>
          <a:stretch>
            <a:fillRect/>
          </a:stretch>
        </p:blipFill>
        <p:spPr bwMode="auto">
          <a:xfrm>
            <a:off x="785786" y="4071942"/>
            <a:ext cx="4071966" cy="1857388"/>
          </a:xfrm>
          <a:prstGeom prst="rect">
            <a:avLst/>
          </a:prstGeom>
          <a:noFill/>
          <a:ln w="9525">
            <a:noFill/>
            <a:miter lim="800000"/>
            <a:headEnd/>
            <a:tailEnd/>
          </a:ln>
          <a:effectLst/>
        </p:spPr>
      </p:pic>
      <p:pic>
        <p:nvPicPr>
          <p:cNvPr id="96259" name="Picture 3"/>
          <p:cNvPicPr>
            <a:picLocks noChangeAspect="1" noChangeArrowheads="1"/>
          </p:cNvPicPr>
          <p:nvPr/>
        </p:nvPicPr>
        <p:blipFill>
          <a:blip r:embed="rId3"/>
          <a:srcRect/>
          <a:stretch>
            <a:fillRect/>
          </a:stretch>
        </p:blipFill>
        <p:spPr bwMode="auto">
          <a:xfrm>
            <a:off x="5072066" y="4286256"/>
            <a:ext cx="3714776" cy="17859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endParaRPr lang="ar-SA" b="1" dirty="0">
              <a:cs typeface="+mj-cs"/>
            </a:endParaRPr>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smtClean="0">
                <a:latin typeface="+mj-lt"/>
                <a:ea typeface="+mj-ea"/>
                <a:cs typeface="+mj-cs"/>
              </a:rPr>
              <a:t>انكماش </a:t>
            </a:r>
            <a:r>
              <a:rPr lang="ar-SA" sz="6000" b="1" dirty="0">
                <a:solidFill>
                  <a:prstClr val="black"/>
                </a:solidFill>
                <a:latin typeface="Calibri"/>
                <a:cs typeface="Times New Roman"/>
              </a:rPr>
              <a:t>(تقلص) </a:t>
            </a:r>
            <a:r>
              <a:rPr lang="ar-SA" sz="6000" b="1" dirty="0" smtClean="0">
                <a:latin typeface="+mj-lt"/>
                <a:ea typeface="+mj-ea"/>
                <a:cs typeface="+mj-cs"/>
              </a:rPr>
              <a:t>الطول</a:t>
            </a:r>
            <a:endParaRPr lang="ar-SA" sz="6000" b="1" dirty="0">
              <a:latin typeface="+mj-lt"/>
              <a:ea typeface="+mj-ea"/>
              <a:cs typeface="+mj-cs"/>
            </a:endParaRPr>
          </a:p>
        </p:txBody>
      </p:sp>
      <p:sp>
        <p:nvSpPr>
          <p:cNvPr id="8" name="مربع نص 7"/>
          <p:cNvSpPr txBox="1"/>
          <p:nvPr/>
        </p:nvSpPr>
        <p:spPr>
          <a:xfrm>
            <a:off x="642910" y="1714488"/>
            <a:ext cx="8001056" cy="1077218"/>
          </a:xfrm>
          <a:prstGeom prst="rect">
            <a:avLst/>
          </a:prstGeom>
        </p:spPr>
        <p:style>
          <a:lnRef idx="1">
            <a:schemeClr val="accent4"/>
          </a:lnRef>
          <a:fillRef idx="2">
            <a:schemeClr val="accent4"/>
          </a:fillRef>
          <a:effectRef idx="1">
            <a:schemeClr val="accent4"/>
          </a:effectRef>
          <a:fontRef idx="minor">
            <a:schemeClr val="dk1"/>
          </a:fontRef>
        </p:style>
        <p:txBody>
          <a:bodyPr wrap="square" rtlCol="1">
            <a:spAutoFit/>
          </a:bodyPr>
          <a:lstStyle/>
          <a:p>
            <a:r>
              <a:rPr lang="ar-SA" sz="3200" b="1" dirty="0">
                <a:cs typeface="+mj-cs"/>
              </a:rPr>
              <a:t>كيف يمكن إثبات أن المسافة </a:t>
            </a:r>
            <a:r>
              <a:rPr lang="ar-SA" sz="3200" b="1" dirty="0" err="1">
                <a:cs typeface="+mj-cs"/>
              </a:rPr>
              <a:t>المقاسة</a:t>
            </a:r>
            <a:r>
              <a:rPr lang="ar-SA" sz="3200" b="1" dirty="0">
                <a:cs typeface="+mj-cs"/>
              </a:rPr>
              <a:t> بين نقطتين تعتمد على إطار الإسناد ؟؟</a:t>
            </a:r>
          </a:p>
        </p:txBody>
      </p:sp>
      <p:sp>
        <p:nvSpPr>
          <p:cNvPr id="9" name="مربع نص 8"/>
          <p:cNvSpPr txBox="1"/>
          <p:nvPr/>
        </p:nvSpPr>
        <p:spPr>
          <a:xfrm>
            <a:off x="785786" y="3071810"/>
            <a:ext cx="7786742" cy="2831544"/>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buFont typeface="Arial" pitchFamily="34" charset="0"/>
              <a:buChar char="•"/>
            </a:pPr>
            <a:r>
              <a:rPr lang="ar-SA" sz="3200" b="1" dirty="0" smtClean="0">
                <a:cs typeface="+mj-cs"/>
              </a:rPr>
              <a:t>افترض سفينة فضاء تسير بسرعة </a:t>
            </a:r>
            <a:r>
              <a:rPr lang="en-US" sz="3200" b="1" dirty="0" smtClean="0">
                <a:cs typeface="+mj-cs"/>
              </a:rPr>
              <a:t>v</a:t>
            </a:r>
            <a:r>
              <a:rPr lang="ar-SA" sz="3200" b="1" dirty="0" smtClean="0">
                <a:cs typeface="+mj-cs"/>
              </a:rPr>
              <a:t> من نجم إلى آخر </a:t>
            </a:r>
          </a:p>
          <a:p>
            <a:pPr>
              <a:buFont typeface="Arial" pitchFamily="34" charset="0"/>
              <a:buChar char="•"/>
            </a:pPr>
            <a:r>
              <a:rPr lang="ar-SA" sz="3200" b="1" dirty="0" smtClean="0">
                <a:cs typeface="+mj-cs"/>
              </a:rPr>
              <a:t>يوجد مشاهدان أحدهما على الأرض والأخر في السفينة </a:t>
            </a:r>
          </a:p>
          <a:p>
            <a:pPr>
              <a:buFont typeface="Arial" pitchFamily="34" charset="0"/>
              <a:buChar char="•"/>
            </a:pPr>
            <a:r>
              <a:rPr lang="ar-SA" sz="3200" b="1" dirty="0" smtClean="0">
                <a:cs typeface="+mj-cs"/>
              </a:rPr>
              <a:t>يقيس المشاهد على الأرض وهو في حالة سكون المسافة بين النجمين على أنها </a:t>
            </a:r>
            <a:r>
              <a:rPr lang="en-US" sz="3200" b="1" dirty="0">
                <a:solidFill>
                  <a:prstClr val="black"/>
                </a:solidFill>
                <a:latin typeface="Calibri"/>
                <a:cs typeface="+mj-cs"/>
              </a:rPr>
              <a:t>L </a:t>
            </a:r>
            <a:r>
              <a:rPr lang="en-US" sz="3200" b="1" cap="small" baseline="-25000" dirty="0" smtClean="0">
                <a:solidFill>
                  <a:prstClr val="black"/>
                </a:solidFill>
                <a:latin typeface="Calibri"/>
                <a:cs typeface="+mj-cs"/>
              </a:rPr>
              <a:t>p</a:t>
            </a:r>
          </a:p>
          <a:p>
            <a:pPr>
              <a:buFont typeface="Arial" pitchFamily="34" charset="0"/>
              <a:buChar char="•"/>
            </a:pPr>
            <a:r>
              <a:rPr lang="ar-SA" sz="3200" b="1" dirty="0" smtClean="0">
                <a:cs typeface="+mj-cs"/>
              </a:rPr>
              <a:t>الزمن الذي تأخذه سفينة الفضاء </a:t>
            </a:r>
            <a:r>
              <a:rPr lang="ar-SA" sz="3200" b="1" dirty="0" err="1" smtClean="0">
                <a:cs typeface="+mj-cs"/>
              </a:rPr>
              <a:t>لآتمام</a:t>
            </a:r>
            <a:r>
              <a:rPr lang="ar-SA" sz="3200" b="1" dirty="0" smtClean="0">
                <a:cs typeface="+mj-cs"/>
              </a:rPr>
              <a:t> الرحلة  </a:t>
            </a:r>
          </a:p>
          <a:p>
            <a:r>
              <a:rPr lang="ar-SA" dirty="0" smtClean="0"/>
              <a:t>  </a:t>
            </a:r>
            <a:endParaRPr lang="ar-SA" dirty="0"/>
          </a:p>
        </p:txBody>
      </p:sp>
      <p:pic>
        <p:nvPicPr>
          <p:cNvPr id="97282" name="Picture 2"/>
          <p:cNvPicPr>
            <a:picLocks noChangeAspect="1" noChangeArrowheads="1"/>
          </p:cNvPicPr>
          <p:nvPr/>
        </p:nvPicPr>
        <p:blipFill>
          <a:blip r:embed="rId2"/>
          <a:srcRect/>
          <a:stretch>
            <a:fillRect/>
          </a:stretch>
        </p:blipFill>
        <p:spPr bwMode="auto">
          <a:xfrm>
            <a:off x="785786" y="5072074"/>
            <a:ext cx="1571636" cy="500066"/>
          </a:xfrm>
          <a:prstGeom prst="rect">
            <a:avLst/>
          </a:prstGeom>
          <a:noFill/>
          <a:ln w="9525">
            <a:solidFill>
              <a:srgbClr val="FFCCFF"/>
            </a:solid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FF"/>
          </a:solidFill>
        </p:spPr>
        <p:txBody>
          <a:bodyPr/>
          <a:lstStyle/>
          <a:p>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smtClean="0">
                <a:latin typeface="+mj-lt"/>
                <a:ea typeface="+mj-ea"/>
                <a:cs typeface="+mj-cs"/>
              </a:rPr>
              <a:t>انكماش </a:t>
            </a:r>
            <a:r>
              <a:rPr lang="ar-SA" sz="6000" b="1" dirty="0"/>
              <a:t>(تقلص) </a:t>
            </a:r>
            <a:r>
              <a:rPr lang="ar-SA" sz="6000" b="1" dirty="0" smtClean="0">
                <a:latin typeface="+mj-lt"/>
                <a:ea typeface="+mj-ea"/>
                <a:cs typeface="+mj-cs"/>
              </a:rPr>
              <a:t>الطول</a:t>
            </a:r>
            <a:endParaRPr lang="ar-SA" sz="6000" b="1" dirty="0">
              <a:latin typeface="+mj-lt"/>
              <a:ea typeface="+mj-ea"/>
              <a:cs typeface="+mj-cs"/>
            </a:endParaRPr>
          </a:p>
        </p:txBody>
      </p:sp>
      <p:sp>
        <p:nvSpPr>
          <p:cNvPr id="5" name="مربع نص 4"/>
          <p:cNvSpPr txBox="1"/>
          <p:nvPr/>
        </p:nvSpPr>
        <p:spPr>
          <a:xfrm>
            <a:off x="642910" y="1785926"/>
            <a:ext cx="8001056" cy="1815882"/>
          </a:xfrm>
          <a:prstGeom prst="rect">
            <a:avLst/>
          </a:prstGeom>
        </p:spPr>
        <p:style>
          <a:lnRef idx="1">
            <a:schemeClr val="accent1"/>
          </a:lnRef>
          <a:fillRef idx="2">
            <a:schemeClr val="accent1"/>
          </a:fillRef>
          <a:effectRef idx="1">
            <a:schemeClr val="accent1"/>
          </a:effectRef>
          <a:fontRef idx="minor">
            <a:schemeClr val="dk1"/>
          </a:fontRef>
        </p:style>
        <p:txBody>
          <a:bodyPr wrap="square" rtlCol="1">
            <a:spAutoFit/>
          </a:bodyPr>
          <a:lstStyle/>
          <a:p>
            <a:pPr>
              <a:buFont typeface="Arial" pitchFamily="34" charset="0"/>
              <a:buChar char="•"/>
            </a:pPr>
            <a:r>
              <a:rPr lang="ar-SA" sz="2800" b="1" dirty="0" smtClean="0">
                <a:cs typeface="+mj-cs"/>
              </a:rPr>
              <a:t>بسبب استطالة الزمن فإن مسافر في الفضاء يقيس زمن اقل للرحلة بواسطة ساعة السفينة</a:t>
            </a:r>
          </a:p>
          <a:p>
            <a:pPr>
              <a:buFont typeface="Arial" pitchFamily="34" charset="0"/>
              <a:buChar char="•"/>
            </a:pPr>
            <a:r>
              <a:rPr lang="ar-SA" sz="2800" b="1" dirty="0" smtClean="0">
                <a:cs typeface="+mj-cs"/>
              </a:rPr>
              <a:t>الركب يصل إلى النجم في زمن قدره </a:t>
            </a:r>
          </a:p>
          <a:p>
            <a:pPr>
              <a:buFont typeface="Arial" pitchFamily="34" charset="0"/>
              <a:buChar char="•"/>
            </a:pPr>
            <a:r>
              <a:rPr lang="ar-SA" sz="2800" b="1" dirty="0" smtClean="0">
                <a:cs typeface="+mj-cs"/>
              </a:rPr>
              <a:t>إذن المسافة بين النجمين  </a:t>
            </a:r>
            <a:r>
              <a:rPr lang="en-US" sz="2800" b="1" dirty="0" smtClean="0">
                <a:cs typeface="+mj-cs"/>
              </a:rPr>
              <a:t>L</a:t>
            </a:r>
            <a:r>
              <a:rPr lang="ar-SA" sz="2800" b="1" dirty="0" smtClean="0">
                <a:cs typeface="+mj-cs"/>
              </a:rPr>
              <a:t> بين النجمين تكون أقل من </a:t>
            </a:r>
            <a:r>
              <a:rPr lang="en-US" sz="2800" b="1" dirty="0" smtClean="0">
                <a:cs typeface="+mj-cs"/>
              </a:rPr>
              <a:t>L </a:t>
            </a:r>
            <a:r>
              <a:rPr lang="en-US" sz="2800" b="1" cap="small" baseline="-25000" dirty="0" smtClean="0">
                <a:cs typeface="+mj-cs"/>
              </a:rPr>
              <a:t>p</a:t>
            </a:r>
            <a:endParaRPr lang="ar-SA" sz="2800" b="1" cap="small" baseline="-25000" dirty="0">
              <a:cs typeface="+mj-cs"/>
            </a:endParaRPr>
          </a:p>
        </p:txBody>
      </p:sp>
      <p:pic>
        <p:nvPicPr>
          <p:cNvPr id="98306" name="Picture 2"/>
          <p:cNvPicPr>
            <a:picLocks noChangeAspect="1" noChangeArrowheads="1"/>
          </p:cNvPicPr>
          <p:nvPr/>
        </p:nvPicPr>
        <p:blipFill>
          <a:blip r:embed="rId2"/>
          <a:srcRect/>
          <a:stretch>
            <a:fillRect/>
          </a:stretch>
        </p:blipFill>
        <p:spPr bwMode="auto">
          <a:xfrm>
            <a:off x="4714876" y="3714752"/>
            <a:ext cx="3857652" cy="1071570"/>
          </a:xfrm>
          <a:prstGeom prst="rect">
            <a:avLst/>
          </a:prstGeom>
          <a:noFill/>
          <a:ln w="9525">
            <a:solidFill>
              <a:srgbClr val="FFCCFF"/>
            </a:solidFill>
            <a:miter lim="800000"/>
            <a:headEnd/>
            <a:tailEnd/>
          </a:ln>
          <a:effectLst/>
        </p:spPr>
      </p:pic>
      <p:pic>
        <p:nvPicPr>
          <p:cNvPr id="98307" name="Picture 3"/>
          <p:cNvPicPr>
            <a:picLocks noChangeAspect="1" noChangeArrowheads="1"/>
          </p:cNvPicPr>
          <p:nvPr/>
        </p:nvPicPr>
        <p:blipFill>
          <a:blip r:embed="rId3"/>
          <a:srcRect/>
          <a:stretch>
            <a:fillRect/>
          </a:stretch>
        </p:blipFill>
        <p:spPr bwMode="auto">
          <a:xfrm>
            <a:off x="3000364" y="4429132"/>
            <a:ext cx="3714776" cy="1285884"/>
          </a:xfrm>
          <a:prstGeom prst="rect">
            <a:avLst/>
          </a:prstGeom>
          <a:noFill/>
          <a:ln w="9525">
            <a:noFill/>
            <a:miter lim="800000"/>
            <a:headEnd/>
            <a:tailEnd/>
          </a:ln>
          <a:effectLst/>
        </p:spPr>
      </p:pic>
      <p:pic>
        <p:nvPicPr>
          <p:cNvPr id="98308" name="Picture 4"/>
          <p:cNvPicPr>
            <a:picLocks noChangeAspect="1" noChangeArrowheads="1"/>
          </p:cNvPicPr>
          <p:nvPr/>
        </p:nvPicPr>
        <p:blipFill>
          <a:blip r:embed="rId4"/>
          <a:srcRect/>
          <a:stretch>
            <a:fillRect/>
          </a:stretch>
        </p:blipFill>
        <p:spPr bwMode="auto">
          <a:xfrm>
            <a:off x="1428728" y="3643314"/>
            <a:ext cx="1428760" cy="928694"/>
          </a:xfrm>
          <a:prstGeom prst="rect">
            <a:avLst/>
          </a:prstGeom>
          <a:noFill/>
          <a:ln w="9525">
            <a:noFill/>
            <a:miter lim="800000"/>
            <a:headEnd/>
            <a:tailEnd/>
          </a:ln>
          <a:effectLst/>
        </p:spPr>
      </p:pic>
      <p:sp>
        <p:nvSpPr>
          <p:cNvPr id="8" name="مربع نص 7"/>
          <p:cNvSpPr txBox="1"/>
          <p:nvPr/>
        </p:nvSpPr>
        <p:spPr>
          <a:xfrm>
            <a:off x="3143240" y="3857628"/>
            <a:ext cx="1357322" cy="523220"/>
          </a:xfrm>
          <a:prstGeom prst="rect">
            <a:avLst/>
          </a:prstGeom>
          <a:noFill/>
        </p:spPr>
        <p:txBody>
          <a:bodyPr wrap="square" rtlCol="1">
            <a:spAutoFit/>
          </a:bodyPr>
          <a:lstStyle/>
          <a:p>
            <a:r>
              <a:rPr lang="ar-SA" sz="2800" b="1" dirty="0" smtClean="0"/>
              <a:t>وحيث أن</a:t>
            </a:r>
            <a:endParaRPr lang="ar-SA" sz="2800" b="1" dirty="0"/>
          </a:p>
        </p:txBody>
      </p:sp>
      <p:sp>
        <p:nvSpPr>
          <p:cNvPr id="10" name="مربع نص 9"/>
          <p:cNvSpPr txBox="1"/>
          <p:nvPr/>
        </p:nvSpPr>
        <p:spPr>
          <a:xfrm>
            <a:off x="714348" y="5643578"/>
            <a:ext cx="7786742" cy="523220"/>
          </a:xfrm>
          <a:prstGeom prst="rect">
            <a:avLst/>
          </a:prstGeom>
          <a:noFill/>
        </p:spPr>
        <p:txBody>
          <a:bodyPr wrap="square" rtlCol="1">
            <a:spAutoFit/>
          </a:bodyPr>
          <a:lstStyle/>
          <a:p>
            <a:r>
              <a:rPr lang="ar-SA" sz="2800" b="1" dirty="0" smtClean="0">
                <a:cs typeface="+mj-cs"/>
              </a:rPr>
              <a:t>حيث أن                             هو معامل أقل من الواحد الصحيح  </a:t>
            </a:r>
            <a:endParaRPr lang="ar-SA" sz="2800" b="1" dirty="0">
              <a:cs typeface="+mj-cs"/>
            </a:endParaRPr>
          </a:p>
        </p:txBody>
      </p:sp>
      <p:pic>
        <p:nvPicPr>
          <p:cNvPr id="11" name="Picture 3"/>
          <p:cNvPicPr>
            <a:picLocks noChangeAspect="1" noChangeArrowheads="1"/>
          </p:cNvPicPr>
          <p:nvPr/>
        </p:nvPicPr>
        <p:blipFill>
          <a:blip r:embed="rId5"/>
          <a:srcRect/>
          <a:stretch>
            <a:fillRect/>
          </a:stretch>
        </p:blipFill>
        <p:spPr bwMode="auto">
          <a:xfrm>
            <a:off x="5429256" y="5572140"/>
            <a:ext cx="1920979" cy="5191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1643050"/>
            <a:ext cx="8501062" cy="4525963"/>
          </a:xfrm>
          <a:solidFill>
            <a:schemeClr val="accent6">
              <a:lumMod val="20000"/>
              <a:lumOff val="80000"/>
            </a:schemeClr>
          </a:solidFill>
        </p:spPr>
        <p:txBody>
          <a:bodyPr/>
          <a:lstStyle/>
          <a:p>
            <a:pPr algn="r" rtl="1"/>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smtClean="0">
                <a:latin typeface="+mj-lt"/>
                <a:ea typeface="+mj-ea"/>
                <a:cs typeface="+mj-cs"/>
              </a:rPr>
              <a:t>انكماش </a:t>
            </a:r>
            <a:r>
              <a:rPr lang="ar-SA" sz="6000" b="1" dirty="0"/>
              <a:t>(تقلص) </a:t>
            </a:r>
            <a:r>
              <a:rPr lang="ar-SA" sz="6000" b="1" dirty="0" smtClean="0">
                <a:latin typeface="+mj-lt"/>
                <a:ea typeface="+mj-ea"/>
                <a:cs typeface="+mj-cs"/>
              </a:rPr>
              <a:t>الطول</a:t>
            </a:r>
            <a:endParaRPr lang="ar-SA" sz="6000" b="1" dirty="0">
              <a:latin typeface="+mj-lt"/>
              <a:ea typeface="+mj-ea"/>
              <a:cs typeface="+mj-cs"/>
            </a:endParaRPr>
          </a:p>
        </p:txBody>
      </p:sp>
      <p:sp>
        <p:nvSpPr>
          <p:cNvPr id="8" name="مربع نص 7"/>
          <p:cNvSpPr txBox="1"/>
          <p:nvPr/>
        </p:nvSpPr>
        <p:spPr>
          <a:xfrm>
            <a:off x="500034" y="2786058"/>
            <a:ext cx="8215370" cy="2554545"/>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r>
              <a:rPr lang="ar-SA" sz="4000" b="1" dirty="0" smtClean="0">
                <a:latin typeface="Times New Roman" pitchFamily="18" charset="0"/>
                <a:cs typeface="Times New Roman" pitchFamily="18" charset="0"/>
              </a:rPr>
              <a:t>   إذا كان هناك جسم طوله الحقيقي هو </a:t>
            </a:r>
            <a:r>
              <a:rPr lang="en-US" sz="4000" b="1" dirty="0" smtClean="0">
                <a:latin typeface="Times New Roman" pitchFamily="18" charset="0"/>
                <a:cs typeface="Times New Roman" pitchFamily="18" charset="0"/>
              </a:rPr>
              <a:t> L </a:t>
            </a:r>
            <a:r>
              <a:rPr lang="en-US" sz="4000" b="1" cap="small" baseline="-25000" dirty="0" smtClean="0">
                <a:latin typeface="Times New Roman" pitchFamily="18" charset="0"/>
                <a:cs typeface="Times New Roman" pitchFamily="18" charset="0"/>
              </a:rPr>
              <a:t>p  </a:t>
            </a:r>
            <a:r>
              <a:rPr lang="ar-SA" sz="4000" b="1" cap="small" baseline="-25000" dirty="0" smtClean="0">
                <a:latin typeface="Times New Roman" pitchFamily="18" charset="0"/>
                <a:cs typeface="Times New Roman" pitchFamily="18" charset="0"/>
              </a:rPr>
              <a:t> </a:t>
            </a:r>
            <a:r>
              <a:rPr lang="ar-SA" sz="4000" b="1" dirty="0" smtClean="0">
                <a:latin typeface="Times New Roman" pitchFamily="18" charset="0"/>
                <a:cs typeface="Times New Roman" pitchFamily="18" charset="0"/>
              </a:rPr>
              <a:t>عندما يكون في حالة سكون ,حينئذ وعندما يتحرك بسرعة  </a:t>
            </a:r>
            <a:r>
              <a:rPr lang="en-US" sz="4000" b="1" dirty="0" smtClean="0">
                <a:latin typeface="Times New Roman" pitchFamily="18" charset="0"/>
                <a:cs typeface="Times New Roman" pitchFamily="18" charset="0"/>
              </a:rPr>
              <a:t>v</a:t>
            </a:r>
            <a:r>
              <a:rPr lang="ar-SA" sz="4000" b="1" dirty="0" smtClean="0">
                <a:latin typeface="Times New Roman" pitchFamily="18" charset="0"/>
                <a:cs typeface="Times New Roman" pitchFamily="18" charset="0"/>
              </a:rPr>
              <a:t> في اتجاه موازى لطوله فإن هذا الطول ينكمش إلى </a:t>
            </a:r>
            <a:endParaRPr lang="ar-SA" sz="4000" b="1" dirty="0">
              <a:latin typeface="Times New Roman" pitchFamily="18" charset="0"/>
              <a:cs typeface="Times New Roman" pitchFamily="18" charset="0"/>
            </a:endParaRPr>
          </a:p>
        </p:txBody>
      </p:sp>
      <p:pic>
        <p:nvPicPr>
          <p:cNvPr id="99332" name="Picture 4"/>
          <p:cNvPicPr>
            <a:picLocks noChangeAspect="1" noChangeArrowheads="1"/>
          </p:cNvPicPr>
          <p:nvPr/>
        </p:nvPicPr>
        <p:blipFill>
          <a:blip r:embed="rId2"/>
          <a:srcRect/>
          <a:stretch>
            <a:fillRect/>
          </a:stretch>
        </p:blipFill>
        <p:spPr bwMode="auto">
          <a:xfrm>
            <a:off x="2714612" y="5370160"/>
            <a:ext cx="4286280" cy="702046"/>
          </a:xfrm>
          <a:prstGeom prst="rect">
            <a:avLst/>
          </a:prstGeom>
          <a:noFill/>
          <a:ln w="9525">
            <a:noFill/>
            <a:miter lim="800000"/>
            <a:headEnd/>
            <a:tailEnd/>
          </a:ln>
          <a:effectLst/>
        </p:spPr>
      </p:pic>
      <p:sp>
        <p:nvSpPr>
          <p:cNvPr id="7" name="انفجار 1 6"/>
          <p:cNvSpPr/>
          <p:nvPr/>
        </p:nvSpPr>
        <p:spPr>
          <a:xfrm rot="311160">
            <a:off x="5858383" y="1213325"/>
            <a:ext cx="3214710" cy="1714512"/>
          </a:xfrm>
          <a:prstGeom prst="irregularSeal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cs typeface="+mj-cs"/>
              </a:rPr>
              <a:t>تفسير النتيجة</a:t>
            </a:r>
            <a:endParaRPr lang="ar-SA" sz="2800" b="1" dirty="0">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9332"/>
                                        </p:tgtEl>
                                        <p:attrNameLst>
                                          <p:attrName>style.visibility</p:attrName>
                                        </p:attrNameLst>
                                      </p:cBhvr>
                                      <p:to>
                                        <p:strVal val="visible"/>
                                      </p:to>
                                    </p:set>
                                    <p:anim calcmode="lin" valueType="num">
                                      <p:cBhvr additive="base">
                                        <p:cTn id="7" dur="500" fill="hold"/>
                                        <p:tgtEl>
                                          <p:spTgt spid="99332"/>
                                        </p:tgtEl>
                                        <p:attrNameLst>
                                          <p:attrName>ppt_x</p:attrName>
                                        </p:attrNameLst>
                                      </p:cBhvr>
                                      <p:tavLst>
                                        <p:tav tm="0">
                                          <p:val>
                                            <p:strVal val="#ppt_x"/>
                                          </p:val>
                                        </p:tav>
                                        <p:tav tm="100000">
                                          <p:val>
                                            <p:strVal val="#ppt_x"/>
                                          </p:val>
                                        </p:tav>
                                      </p:tavLst>
                                    </p:anim>
                                    <p:anim calcmode="lin" valueType="num">
                                      <p:cBhvr additive="base">
                                        <p:cTn id="8" dur="500" fill="hold"/>
                                        <p:tgtEl>
                                          <p:spTgt spid="993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CCFF99"/>
          </a:solidFill>
        </p:spPr>
        <p:txBody>
          <a:bodyPr/>
          <a:lstStyle/>
          <a:p>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smtClean="0">
                <a:latin typeface="+mj-lt"/>
                <a:ea typeface="+mj-ea"/>
                <a:cs typeface="+mj-cs"/>
              </a:rPr>
              <a:t>انكماش(تقلص) الطول</a:t>
            </a:r>
            <a:endParaRPr lang="ar-SA" sz="6000" b="1" dirty="0">
              <a:latin typeface="+mj-lt"/>
              <a:ea typeface="+mj-ea"/>
              <a:cs typeface="+mj-cs"/>
            </a:endParaRPr>
          </a:p>
        </p:txBody>
      </p:sp>
      <p:sp>
        <p:nvSpPr>
          <p:cNvPr id="5" name="وسيلة شرح على شكل سحابة 4"/>
          <p:cNvSpPr/>
          <p:nvPr/>
        </p:nvSpPr>
        <p:spPr>
          <a:xfrm>
            <a:off x="6357950" y="1357298"/>
            <a:ext cx="2428892" cy="928694"/>
          </a:xfrm>
          <a:prstGeom prst="cloudCallou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smtClean="0">
                <a:solidFill>
                  <a:srgbClr val="FFFF00"/>
                </a:solidFill>
                <a:cs typeface="+mj-cs"/>
              </a:rPr>
              <a:t>مثال</a:t>
            </a:r>
            <a:endParaRPr lang="ar-SA" sz="5400" b="1" dirty="0">
              <a:solidFill>
                <a:srgbClr val="FFFF00"/>
              </a:solidFill>
              <a:cs typeface="+mj-cs"/>
            </a:endParaRPr>
          </a:p>
        </p:txBody>
      </p:sp>
      <p:sp>
        <p:nvSpPr>
          <p:cNvPr id="6" name="مربع نص 5"/>
          <p:cNvSpPr txBox="1"/>
          <p:nvPr/>
        </p:nvSpPr>
        <p:spPr>
          <a:xfrm>
            <a:off x="4643438" y="2500306"/>
            <a:ext cx="4143404" cy="3293209"/>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pPr>
              <a:buFont typeface="Arial" pitchFamily="34" charset="0"/>
              <a:buChar char="•"/>
            </a:pPr>
            <a:r>
              <a:rPr lang="ar-SA" sz="2800" b="1" dirty="0" smtClean="0">
                <a:cs typeface="+mj-cs"/>
              </a:rPr>
              <a:t>في الشكل</a:t>
            </a:r>
            <a:r>
              <a:rPr lang="en-US" sz="2800" b="1" dirty="0" smtClean="0">
                <a:cs typeface="+mj-cs"/>
              </a:rPr>
              <a:t>a) </a:t>
            </a:r>
            <a:r>
              <a:rPr lang="ar-SA" sz="2800" b="1" dirty="0" smtClean="0">
                <a:cs typeface="+mj-cs"/>
              </a:rPr>
              <a:t>) فإن طول العصا عندما يقاس بمشاهد في إطار ملحق بالعصا يكون هو </a:t>
            </a:r>
            <a:r>
              <a:rPr lang="en-US" sz="2800" b="1" dirty="0">
                <a:cs typeface="+mj-cs"/>
              </a:rPr>
              <a:t>L </a:t>
            </a:r>
            <a:r>
              <a:rPr lang="en-US" sz="2800" b="1" cap="small" baseline="-25000" dirty="0" smtClean="0">
                <a:cs typeface="+mj-cs"/>
              </a:rPr>
              <a:t>p</a:t>
            </a:r>
          </a:p>
          <a:p>
            <a:pPr>
              <a:buFont typeface="Arial" pitchFamily="34" charset="0"/>
              <a:buChar char="•"/>
            </a:pPr>
            <a:r>
              <a:rPr lang="ar-SA" sz="2800" b="1" dirty="0" smtClean="0">
                <a:cs typeface="+mj-cs"/>
              </a:rPr>
              <a:t>بينما يكون في الشكل </a:t>
            </a:r>
            <a:r>
              <a:rPr lang="en-US" sz="2800" b="1" dirty="0" smtClean="0">
                <a:cs typeface="+mj-cs"/>
              </a:rPr>
              <a:t>b)</a:t>
            </a:r>
            <a:r>
              <a:rPr lang="ar-SA" sz="2800" b="1" dirty="0" smtClean="0">
                <a:cs typeface="+mj-cs"/>
              </a:rPr>
              <a:t>) طول العصا </a:t>
            </a:r>
            <a:r>
              <a:rPr lang="ar-SA" sz="2800" b="1" dirty="0" err="1" smtClean="0">
                <a:cs typeface="+mj-cs"/>
              </a:rPr>
              <a:t>مقاسآ</a:t>
            </a:r>
            <a:r>
              <a:rPr lang="ar-SA" sz="2800" b="1" dirty="0" smtClean="0">
                <a:cs typeface="+mj-cs"/>
              </a:rPr>
              <a:t> بمشاهد على الأرض أقل من</a:t>
            </a:r>
            <a:r>
              <a:rPr lang="en-US" sz="2800" b="1" dirty="0" smtClean="0">
                <a:cs typeface="+mj-cs"/>
              </a:rPr>
              <a:t>L </a:t>
            </a:r>
            <a:r>
              <a:rPr lang="en-US" sz="2800" b="1" cap="small" baseline="-25000" dirty="0" smtClean="0">
                <a:cs typeface="+mj-cs"/>
              </a:rPr>
              <a:t>p </a:t>
            </a:r>
            <a:r>
              <a:rPr lang="ar-SA" sz="2800" b="1" dirty="0" smtClean="0">
                <a:cs typeface="+mj-cs"/>
              </a:rPr>
              <a:t> بالمعامل</a:t>
            </a:r>
          </a:p>
          <a:p>
            <a:pPr>
              <a:buFont typeface="Arial" pitchFamily="34" charset="0"/>
              <a:buChar char="•"/>
            </a:pPr>
            <a:endParaRPr lang="ar-SA" sz="4000" b="1" dirty="0">
              <a:cs typeface="+mj-cs"/>
            </a:endParaRPr>
          </a:p>
        </p:txBody>
      </p:sp>
      <p:pic>
        <p:nvPicPr>
          <p:cNvPr id="7" name="Picture 3"/>
          <p:cNvPicPr>
            <a:picLocks noChangeAspect="1" noChangeArrowheads="1"/>
          </p:cNvPicPr>
          <p:nvPr/>
        </p:nvPicPr>
        <p:blipFill>
          <a:blip r:embed="rId2"/>
          <a:srcRect/>
          <a:stretch>
            <a:fillRect/>
          </a:stretch>
        </p:blipFill>
        <p:spPr bwMode="auto">
          <a:xfrm>
            <a:off x="5000628" y="5214950"/>
            <a:ext cx="2643206" cy="500066"/>
          </a:xfrm>
          <a:prstGeom prst="rect">
            <a:avLst/>
          </a:prstGeom>
          <a:noFill/>
          <a:ln w="9525">
            <a:noFill/>
            <a:miter lim="800000"/>
            <a:headEnd/>
            <a:tailEnd/>
          </a:ln>
          <a:effectLst/>
        </p:spPr>
      </p:pic>
      <p:pic>
        <p:nvPicPr>
          <p:cNvPr id="8" name="Picture 2"/>
          <p:cNvPicPr>
            <a:picLocks noChangeAspect="1" noChangeArrowheads="1"/>
          </p:cNvPicPr>
          <p:nvPr/>
        </p:nvPicPr>
        <p:blipFill>
          <a:blip r:embed="rId3"/>
          <a:srcRect/>
          <a:stretch>
            <a:fillRect/>
          </a:stretch>
        </p:blipFill>
        <p:spPr bwMode="auto">
          <a:xfrm>
            <a:off x="500034" y="1928802"/>
            <a:ext cx="3857652" cy="1857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3"/>
          <p:cNvPicPr>
            <a:picLocks noChangeAspect="1" noChangeArrowheads="1"/>
          </p:cNvPicPr>
          <p:nvPr/>
        </p:nvPicPr>
        <p:blipFill>
          <a:blip r:embed="rId4"/>
          <a:srcRect/>
          <a:stretch>
            <a:fillRect/>
          </a:stretch>
        </p:blipFill>
        <p:spPr bwMode="auto">
          <a:xfrm>
            <a:off x="571472" y="4214818"/>
            <a:ext cx="3714776" cy="1785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CFAB8"/>
          </a:solidFill>
        </p:spPr>
        <p:txBody>
          <a:bodyPr/>
          <a:lstStyle/>
          <a:p>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92500" lnSpcReduction="20000"/>
          </a:bodyPr>
          <a:lstStyle/>
          <a:p>
            <a:pPr algn="ctr" rtl="0">
              <a:defRPr/>
            </a:pPr>
            <a:r>
              <a:rPr lang="ar-SA" sz="6000" b="1" dirty="0" smtClean="0">
                <a:latin typeface="+mj-lt"/>
                <a:ea typeface="+mj-ea"/>
                <a:cs typeface="+mj-cs"/>
              </a:rPr>
              <a:t>انكماش </a:t>
            </a:r>
            <a:r>
              <a:rPr lang="ar-SA" sz="6000" b="1" dirty="0" smtClean="0"/>
              <a:t>سفينة فضاء </a:t>
            </a:r>
            <a:r>
              <a:rPr lang="en-US" sz="6000" b="1" dirty="0">
                <a:latin typeface="+mj-lt"/>
                <a:ea typeface="+mj-ea"/>
                <a:cs typeface="+mj-cs"/>
              </a:rPr>
              <a:t>3.39</a:t>
            </a:r>
            <a:r>
              <a:rPr lang="ar-SA" sz="6000" b="1" dirty="0" smtClean="0">
                <a:latin typeface="+mj-lt"/>
                <a:ea typeface="+mj-ea"/>
                <a:cs typeface="+mj-cs"/>
              </a:rPr>
              <a:t>مثال</a:t>
            </a:r>
            <a:endParaRPr lang="ar-SA" sz="6000" b="1" dirty="0">
              <a:latin typeface="+mj-lt"/>
              <a:ea typeface="+mj-ea"/>
              <a:cs typeface="+mj-cs"/>
            </a:endParaRPr>
          </a:p>
        </p:txBody>
      </p:sp>
      <p:sp>
        <p:nvSpPr>
          <p:cNvPr id="5" name="مربع نص 4"/>
          <p:cNvSpPr txBox="1"/>
          <p:nvPr/>
        </p:nvSpPr>
        <p:spPr>
          <a:xfrm>
            <a:off x="714348" y="1857364"/>
            <a:ext cx="7929618" cy="138499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r>
              <a:rPr lang="ar-SA" sz="2800" b="1" dirty="0" smtClean="0">
                <a:cs typeface="+mj-cs"/>
              </a:rPr>
              <a:t>سفينة فضاء طولها</a:t>
            </a:r>
            <a:r>
              <a:rPr lang="en-US" sz="2800" b="1" dirty="0" smtClean="0">
                <a:cs typeface="+mj-cs"/>
              </a:rPr>
              <a:t>120.0 m </a:t>
            </a:r>
            <a:r>
              <a:rPr lang="ar-SA" sz="2800" b="1" dirty="0" smtClean="0">
                <a:cs typeface="+mj-cs"/>
              </a:rPr>
              <a:t>وقطرها </a:t>
            </a:r>
            <a:r>
              <a:rPr lang="en-US" sz="2800" b="1" dirty="0" smtClean="0">
                <a:cs typeface="+mj-cs"/>
              </a:rPr>
              <a:t> 20.0m</a:t>
            </a:r>
            <a:r>
              <a:rPr lang="ar-SA" sz="2800" b="1" dirty="0" smtClean="0">
                <a:cs typeface="+mj-cs"/>
              </a:rPr>
              <a:t>عندما تكون ساكنة بالنسبة للمشاهد .إذا تحركت السفينة بسرعة </a:t>
            </a:r>
            <a:r>
              <a:rPr lang="en-US" sz="2800" b="1" baseline="0" dirty="0" smtClean="0">
                <a:latin typeface="NewBaskerville-Roman"/>
                <a:cs typeface="+mj-cs"/>
              </a:rPr>
              <a:t>0.99</a:t>
            </a:r>
            <a:r>
              <a:rPr lang="en-US" sz="2800" b="1" baseline="0" dirty="0" smtClean="0">
                <a:latin typeface="NewBaskerville-Italic"/>
                <a:cs typeface="+mj-cs"/>
              </a:rPr>
              <a:t>c</a:t>
            </a:r>
            <a:r>
              <a:rPr lang="en-US" sz="2800" b="1" baseline="0" dirty="0" smtClean="0">
                <a:latin typeface="NewBaskerville-Roman"/>
                <a:cs typeface="+mj-cs"/>
              </a:rPr>
              <a:t>,</a:t>
            </a:r>
            <a:r>
              <a:rPr lang="ar-SA" sz="2800" b="1" baseline="0" dirty="0" smtClean="0">
                <a:latin typeface="NewBaskerville-Roman"/>
                <a:cs typeface="+mj-cs"/>
              </a:rPr>
              <a:t> وبداخلها المشاهد فما هو طول السفينة وقطرها اللذان يسجلهما المشاهد</a:t>
            </a:r>
            <a:endParaRPr lang="ar-SA" sz="2800" b="1" dirty="0">
              <a:cs typeface="+mj-cs"/>
            </a:endParaRPr>
          </a:p>
        </p:txBody>
      </p:sp>
      <p:sp>
        <p:nvSpPr>
          <p:cNvPr id="6" name="مربع نص 5"/>
          <p:cNvSpPr txBox="1"/>
          <p:nvPr/>
        </p:nvSpPr>
        <p:spPr>
          <a:xfrm>
            <a:off x="7143768" y="3214686"/>
            <a:ext cx="1571636" cy="707886"/>
          </a:xfrm>
          <a:prstGeom prst="rect">
            <a:avLst/>
          </a:prstGeom>
          <a:noFill/>
        </p:spPr>
        <p:txBody>
          <a:bodyPr wrap="square" rtlCol="1">
            <a:spAutoFit/>
          </a:bodyPr>
          <a:lstStyle/>
          <a:p>
            <a:r>
              <a:rPr lang="ar-SA" sz="4000" dirty="0" smtClean="0"/>
              <a:t>ا</a:t>
            </a:r>
            <a:r>
              <a:rPr lang="ar-SA" sz="4000" b="1" dirty="0" smtClean="0">
                <a:cs typeface="+mj-cs"/>
              </a:rPr>
              <a:t>لحل:-</a:t>
            </a:r>
          </a:p>
        </p:txBody>
      </p:sp>
      <p:sp>
        <p:nvSpPr>
          <p:cNvPr id="7" name="مربع نص 6"/>
          <p:cNvSpPr txBox="1"/>
          <p:nvPr/>
        </p:nvSpPr>
        <p:spPr>
          <a:xfrm>
            <a:off x="571472" y="3429000"/>
            <a:ext cx="7000924" cy="2677656"/>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r>
              <a:rPr lang="ar-SA" sz="2800" b="1" dirty="0" smtClean="0">
                <a:cs typeface="+mj-cs"/>
              </a:rPr>
              <a:t>يكون الطول المقاس بواسطة المشاهد</a:t>
            </a:r>
          </a:p>
          <a:p>
            <a:endParaRPr lang="ar-SA" sz="2800" b="1" dirty="0">
              <a:cs typeface="+mj-cs"/>
            </a:endParaRPr>
          </a:p>
          <a:p>
            <a:endParaRPr lang="ar-SA" sz="2800" b="1" dirty="0" smtClean="0">
              <a:cs typeface="+mj-cs"/>
            </a:endParaRPr>
          </a:p>
          <a:p>
            <a:endParaRPr lang="ar-SA" sz="2800" b="1" dirty="0">
              <a:cs typeface="+mj-cs"/>
            </a:endParaRPr>
          </a:p>
          <a:p>
            <a:r>
              <a:rPr lang="ar-SA" sz="2800" b="1" dirty="0" smtClean="0">
                <a:cs typeface="+mj-cs"/>
              </a:rPr>
              <a:t>بينما يظل طول القطر ثابتا حيث أنه في </a:t>
            </a:r>
            <a:r>
              <a:rPr lang="ar-SA" sz="2800" b="1" dirty="0" smtClean="0">
                <a:solidFill>
                  <a:srgbClr val="C00000"/>
                </a:solidFill>
                <a:cs typeface="+mj-cs"/>
              </a:rPr>
              <a:t>اتجاه عمودي </a:t>
            </a:r>
            <a:r>
              <a:rPr lang="ar-SA" sz="2800" b="1" dirty="0" smtClean="0">
                <a:cs typeface="+mj-cs"/>
              </a:rPr>
              <a:t>على الحركة ويحدث </a:t>
            </a:r>
            <a:r>
              <a:rPr lang="ar-SA" sz="2800" b="1" dirty="0" smtClean="0">
                <a:solidFill>
                  <a:srgbClr val="C00000"/>
                </a:solidFill>
                <a:cs typeface="+mj-cs"/>
              </a:rPr>
              <a:t>تقلص للطول </a:t>
            </a:r>
            <a:r>
              <a:rPr lang="ar-SA" sz="2800" b="1" dirty="0" smtClean="0">
                <a:cs typeface="+mj-cs"/>
              </a:rPr>
              <a:t>فقط في </a:t>
            </a:r>
            <a:r>
              <a:rPr lang="ar-SA" sz="2800" b="1" dirty="0" smtClean="0">
                <a:solidFill>
                  <a:srgbClr val="C00000"/>
                </a:solidFill>
                <a:cs typeface="+mj-cs"/>
              </a:rPr>
              <a:t>اتجاه الحركة</a:t>
            </a:r>
          </a:p>
        </p:txBody>
      </p:sp>
      <p:pic>
        <p:nvPicPr>
          <p:cNvPr id="8" name="Picture 2"/>
          <p:cNvPicPr>
            <a:picLocks noChangeAspect="1" noChangeArrowheads="1"/>
          </p:cNvPicPr>
          <p:nvPr/>
        </p:nvPicPr>
        <p:blipFill>
          <a:blip r:embed="rId2"/>
          <a:srcRect/>
          <a:stretch>
            <a:fillRect/>
          </a:stretch>
        </p:blipFill>
        <p:spPr bwMode="auto">
          <a:xfrm>
            <a:off x="928662" y="4000504"/>
            <a:ext cx="6643734" cy="8048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4000" b="1" dirty="0">
                <a:latin typeface="+mj-lt"/>
                <a:ea typeface="+mj-ea"/>
                <a:cs typeface="+mj-cs"/>
              </a:rPr>
              <a:t>مثال </a:t>
            </a:r>
            <a:r>
              <a:rPr lang="ar-SA" sz="4000" b="1" dirty="0" smtClean="0">
                <a:latin typeface="+mj-lt"/>
                <a:ea typeface="+mj-ea"/>
                <a:cs typeface="+mj-cs"/>
              </a:rPr>
              <a:t>(4.39) </a:t>
            </a:r>
            <a:r>
              <a:rPr lang="ar-SA" sz="4000" b="1" dirty="0">
                <a:latin typeface="+mj-lt"/>
                <a:ea typeface="+mj-ea"/>
                <a:cs typeface="+mj-cs"/>
              </a:rPr>
              <a:t>ماذا </a:t>
            </a:r>
            <a:r>
              <a:rPr lang="ar-SA" sz="4000" b="1" dirty="0" smtClean="0">
                <a:latin typeface="+mj-lt"/>
                <a:ea typeface="+mj-ea"/>
                <a:cs typeface="+mj-cs"/>
              </a:rPr>
              <a:t>كان طول سيارتك</a:t>
            </a:r>
            <a:endParaRPr lang="ar-SA" sz="4000" b="1" dirty="0">
              <a:latin typeface="+mj-lt"/>
              <a:ea typeface="+mj-ea"/>
              <a:cs typeface="+mj-cs"/>
            </a:endParaRPr>
          </a:p>
        </p:txBody>
      </p:sp>
      <p:sp>
        <p:nvSpPr>
          <p:cNvPr id="5" name="مربع نص 4"/>
          <p:cNvSpPr txBox="1"/>
          <p:nvPr/>
        </p:nvSpPr>
        <p:spPr>
          <a:xfrm>
            <a:off x="428596" y="1571612"/>
            <a:ext cx="8358246" cy="1569660"/>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r>
              <a:rPr lang="ar-SA" sz="2400" b="1" dirty="0" smtClean="0">
                <a:cs typeface="+mj-cs"/>
              </a:rPr>
              <a:t>في المثال السابق كنت تقود سياراتك بسرعة </a:t>
            </a:r>
            <a:r>
              <a:rPr lang="en-US" sz="2400" b="1" dirty="0" smtClean="0">
                <a:cs typeface="+mj-cs"/>
              </a:rPr>
              <a:t>30M/S</a:t>
            </a:r>
            <a:r>
              <a:rPr lang="ar-SA" sz="2400" b="1" dirty="0" smtClean="0">
                <a:cs typeface="+mj-cs"/>
              </a:rPr>
              <a:t> وزعمت أن ساعتك كانت تتحرك ببطء عن ساعة رئيسك الذي ينتظرك .بالرغم من أن كلا منهما كان صحيحا.فإن استطالة الزمن كانت مهملة .فإذا كان طول سيارتك </a:t>
            </a:r>
            <a:r>
              <a:rPr lang="en-US" sz="2400" b="1" dirty="0" smtClean="0">
                <a:cs typeface="+mj-cs"/>
              </a:rPr>
              <a:t>4.3m </a:t>
            </a:r>
            <a:r>
              <a:rPr lang="ar-SA" sz="2400" b="1" dirty="0" smtClean="0">
                <a:cs typeface="+mj-cs"/>
              </a:rPr>
              <a:t> وهى واقفة فما هو التقلص في طولها بالنسبة لمشاهد ساكن وأنت تتحرك بسرعة  </a:t>
            </a:r>
            <a:r>
              <a:rPr lang="en-US" sz="2400" b="1" dirty="0" smtClean="0">
                <a:cs typeface="+mj-cs"/>
              </a:rPr>
              <a:t>30m/S</a:t>
            </a:r>
            <a:endParaRPr lang="ar-SA" sz="2400" b="1" dirty="0">
              <a:cs typeface="+mj-cs"/>
            </a:endParaRPr>
          </a:p>
        </p:txBody>
      </p:sp>
      <p:sp>
        <p:nvSpPr>
          <p:cNvPr id="6" name="مربع نص 5"/>
          <p:cNvSpPr txBox="1"/>
          <p:nvPr/>
        </p:nvSpPr>
        <p:spPr>
          <a:xfrm>
            <a:off x="357158" y="3500438"/>
            <a:ext cx="8429684" cy="2677656"/>
          </a:xfrm>
          <a:prstGeom prst="rect">
            <a:avLst/>
          </a:prstGeom>
          <a:solidFill>
            <a:schemeClr val="accent2">
              <a:lumMod val="20000"/>
              <a:lumOff val="80000"/>
            </a:schemeClr>
          </a:solidFill>
        </p:spPr>
        <p:txBody>
          <a:bodyPr wrap="square" rtlCol="1">
            <a:spAutoFit/>
          </a:bodyPr>
          <a:lstStyle/>
          <a:p>
            <a:r>
              <a:rPr lang="ar-SA" sz="2800" b="1" dirty="0" smtClean="0">
                <a:cs typeface="+mj-cs"/>
              </a:rPr>
              <a:t>الحل:- يرى المشاهد الطول الأفقي للسيرة منكمشا</a:t>
            </a:r>
            <a:endParaRPr lang="ar-SA" sz="2800" b="1" dirty="0">
              <a:cs typeface="+mj-cs"/>
            </a:endParaRPr>
          </a:p>
          <a:p>
            <a:r>
              <a:rPr lang="ar-SA" sz="2800" b="1" dirty="0" smtClean="0">
                <a:cs typeface="+mj-cs"/>
              </a:rPr>
              <a:t>                    (</a:t>
            </a:r>
            <a:r>
              <a:rPr lang="en-US" sz="2800" b="1" dirty="0" smtClean="0">
                <a:cs typeface="+mj-cs"/>
              </a:rPr>
              <a:t>L </a:t>
            </a:r>
            <a:r>
              <a:rPr lang="en-US" sz="2800" b="1" cap="small" baseline="-25000" dirty="0" smtClean="0">
                <a:cs typeface="+mj-cs"/>
              </a:rPr>
              <a:t>p</a:t>
            </a:r>
            <a:r>
              <a:rPr lang="en-US" sz="2800" b="1" dirty="0" smtClean="0">
                <a:cs typeface="+mj-cs"/>
              </a:rPr>
              <a:t>(1-0.5V</a:t>
            </a:r>
            <a:r>
              <a:rPr lang="en-US" sz="2800" b="1" cap="small" baseline="30000" dirty="0" smtClean="0">
                <a:cs typeface="+mj-cs"/>
              </a:rPr>
              <a:t>2</a:t>
            </a:r>
            <a:r>
              <a:rPr lang="en-US" sz="2800" b="1" dirty="0" smtClean="0">
                <a:cs typeface="+mj-cs"/>
              </a:rPr>
              <a:t>/C</a:t>
            </a:r>
            <a:r>
              <a:rPr lang="en-US" sz="2800" b="1" cap="small" baseline="30000" dirty="0" smtClean="0">
                <a:cs typeface="+mj-cs"/>
              </a:rPr>
              <a:t>2</a:t>
            </a:r>
            <a:r>
              <a:rPr lang="ar-SA" sz="2800" b="1" dirty="0" smtClean="0">
                <a:cs typeface="+mj-cs"/>
              </a:rPr>
              <a:t> =</a:t>
            </a:r>
          </a:p>
          <a:p>
            <a:r>
              <a:rPr lang="ar-SA" sz="2800" b="1" dirty="0">
                <a:cs typeface="+mj-cs"/>
              </a:rPr>
              <a:t> </a:t>
            </a:r>
            <a:r>
              <a:rPr lang="ar-SA" sz="2800" b="1" dirty="0" smtClean="0">
                <a:cs typeface="+mj-cs"/>
              </a:rPr>
              <a:t>                                         </a:t>
            </a:r>
          </a:p>
          <a:p>
            <a:r>
              <a:rPr lang="en-US" sz="2800" b="1" dirty="0" smtClean="0">
                <a:cs typeface="+mj-cs"/>
              </a:rPr>
              <a:t>L</a:t>
            </a:r>
            <a:r>
              <a:rPr lang="en-US" sz="2800" b="1" cap="small" baseline="-25000" dirty="0" smtClean="0">
                <a:cs typeface="+mj-cs"/>
              </a:rPr>
              <a:t>P</a:t>
            </a:r>
            <a:r>
              <a:rPr lang="en-US" sz="2800" b="1" dirty="0" smtClean="0">
                <a:cs typeface="+mj-cs"/>
              </a:rPr>
              <a:t>-L  =(4.3m/2){(3.0x10</a:t>
            </a:r>
            <a:r>
              <a:rPr lang="en-US" sz="2800" b="1" cap="small" baseline="30000" dirty="0" smtClean="0">
                <a:cs typeface="+mj-cs"/>
              </a:rPr>
              <a:t>1</a:t>
            </a:r>
            <a:r>
              <a:rPr lang="en-US" sz="2800" b="1" dirty="0" smtClean="0">
                <a:cs typeface="+mj-cs"/>
              </a:rPr>
              <a:t>m/S)/(3.0x108m/S)}</a:t>
            </a:r>
          </a:p>
          <a:p>
            <a:r>
              <a:rPr lang="en-US" sz="2800" b="1" dirty="0" smtClean="0">
                <a:cs typeface="+mj-cs"/>
              </a:rPr>
              <a:t>=2.2</a:t>
            </a:r>
            <a:r>
              <a:rPr lang="en-US" sz="2800" b="1" dirty="0" smtClean="0"/>
              <a:t>x10</a:t>
            </a:r>
            <a:r>
              <a:rPr lang="en-US" sz="2800" b="1" cap="small" baseline="30000" dirty="0" smtClean="0"/>
              <a:t>-14</a:t>
            </a:r>
            <a:r>
              <a:rPr lang="en-US" sz="2800" b="1" dirty="0" smtClean="0"/>
              <a:t>m                                                  </a:t>
            </a:r>
          </a:p>
          <a:p>
            <a:r>
              <a:rPr lang="ar-SA" sz="2800" b="1" dirty="0" smtClean="0">
                <a:cs typeface="+mj-cs"/>
              </a:rPr>
              <a:t>وهذا اقل بكثير من قطر الذرة</a:t>
            </a:r>
            <a:endParaRPr lang="ar-SA" sz="2800" b="1" dirty="0">
              <a:cs typeface="+mj-cs"/>
            </a:endParaRPr>
          </a:p>
        </p:txBody>
      </p:sp>
      <p:pic>
        <p:nvPicPr>
          <p:cNvPr id="2050" name="Picture 2"/>
          <p:cNvPicPr>
            <a:picLocks noChangeAspect="1" noChangeArrowheads="1"/>
          </p:cNvPicPr>
          <p:nvPr/>
        </p:nvPicPr>
        <p:blipFill>
          <a:blip r:embed="rId2"/>
          <a:srcRect/>
          <a:stretch>
            <a:fillRect/>
          </a:stretch>
        </p:blipFill>
        <p:spPr bwMode="auto">
          <a:xfrm>
            <a:off x="1142976" y="3929066"/>
            <a:ext cx="2071702" cy="57150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sp>
        <p:nvSpPr>
          <p:cNvPr id="4" name="عنوان 1"/>
          <p:cNvSpPr txBox="1">
            <a:spLocks/>
          </p:cNvSpPr>
          <p:nvPr/>
        </p:nvSpPr>
        <p:spPr>
          <a:xfrm>
            <a:off x="1785918" y="0"/>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Autofit/>
          </a:bodyPr>
          <a:lstStyle/>
          <a:p>
            <a:pPr algn="ctr" rtl="0">
              <a:defRPr/>
            </a:pPr>
            <a:r>
              <a:rPr lang="ar-SA" sz="4800" b="1" dirty="0" smtClean="0">
                <a:latin typeface="+mj-lt"/>
                <a:ea typeface="+mj-ea"/>
                <a:cs typeface="+mj-cs"/>
              </a:rPr>
              <a:t>مثال (5.39)رحلة إلى </a:t>
            </a:r>
            <a:r>
              <a:rPr lang="ar-SA" sz="4800" b="1" dirty="0" err="1" smtClean="0">
                <a:latin typeface="+mj-lt"/>
                <a:ea typeface="+mj-ea"/>
                <a:cs typeface="+mj-cs"/>
              </a:rPr>
              <a:t>سيريوس</a:t>
            </a:r>
            <a:endParaRPr lang="ar-SA" sz="4800" b="1" dirty="0">
              <a:latin typeface="+mj-lt"/>
              <a:ea typeface="+mj-ea"/>
              <a:cs typeface="+mj-cs"/>
            </a:endParaRPr>
          </a:p>
        </p:txBody>
      </p:sp>
      <p:sp>
        <p:nvSpPr>
          <p:cNvPr id="5" name="مربع نص 4"/>
          <p:cNvSpPr txBox="1"/>
          <p:nvPr/>
        </p:nvSpPr>
        <p:spPr>
          <a:xfrm>
            <a:off x="7429520" y="1928802"/>
            <a:ext cx="1714480" cy="369332"/>
          </a:xfrm>
          <a:prstGeom prst="rect">
            <a:avLst/>
          </a:prstGeom>
          <a:noFill/>
        </p:spPr>
        <p:txBody>
          <a:bodyPr wrap="square" rtlCol="1">
            <a:spAutoFit/>
          </a:bodyPr>
          <a:lstStyle/>
          <a:p>
            <a:endParaRPr lang="ar-SA" dirty="0"/>
          </a:p>
        </p:txBody>
      </p:sp>
      <p:sp>
        <p:nvSpPr>
          <p:cNvPr id="6" name="مربع نص 5"/>
          <p:cNvSpPr txBox="1"/>
          <p:nvPr/>
        </p:nvSpPr>
        <p:spPr>
          <a:xfrm>
            <a:off x="571472" y="1785926"/>
            <a:ext cx="8215370" cy="2308324"/>
          </a:xfrm>
          <a:prstGeom prst="rect">
            <a:avLst/>
          </a:prstGeom>
          <a:effectLst>
            <a:glow rad="1397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rtlCol="1">
            <a:spAutoFit/>
          </a:bodyPr>
          <a:lstStyle/>
          <a:p>
            <a:r>
              <a:rPr lang="ar-SA" sz="2400" b="1" dirty="0" smtClean="0">
                <a:cs typeface="+mj-cs"/>
              </a:rPr>
              <a:t>قامت رائدة فضاء برحلة إلى النجم </a:t>
            </a:r>
            <a:r>
              <a:rPr lang="ar-SA" sz="2400" b="1" dirty="0" err="1" smtClean="0">
                <a:cs typeface="+mj-cs"/>
              </a:rPr>
              <a:t>سيريوس</a:t>
            </a:r>
            <a:r>
              <a:rPr lang="ar-SA" sz="2400" b="1" dirty="0" smtClean="0">
                <a:cs typeface="+mj-cs"/>
              </a:rPr>
              <a:t> والذي يبعد </a:t>
            </a:r>
            <a:r>
              <a:rPr lang="en-US" sz="2400" b="1" dirty="0" smtClean="0">
                <a:cs typeface="+mj-cs"/>
              </a:rPr>
              <a:t>8</a:t>
            </a:r>
            <a:r>
              <a:rPr lang="ar-SA" sz="2400" b="1" dirty="0" smtClean="0">
                <a:cs typeface="+mj-cs"/>
              </a:rPr>
              <a:t> سنوات ضوئية عن الأرض(سنة ضوئية واحدة </a:t>
            </a:r>
            <a:r>
              <a:rPr lang="en-US" sz="2400" b="1" dirty="0" smtClean="0">
                <a:cs typeface="+mj-cs"/>
              </a:rPr>
              <a:t>1y</a:t>
            </a:r>
            <a:r>
              <a:rPr lang="ar-SA" sz="2400" b="1" dirty="0" smtClean="0">
                <a:cs typeface="+mj-cs"/>
              </a:rPr>
              <a:t> هي المسافة التي يقطعها الضوء في الفضاء خلال سنة ).سجلت رائدة الفضاء أن زمن الذهاب كان </a:t>
            </a:r>
            <a:r>
              <a:rPr lang="en-US" sz="2400" b="1" dirty="0" smtClean="0">
                <a:cs typeface="+mj-cs"/>
              </a:rPr>
              <a:t>6</a:t>
            </a:r>
            <a:r>
              <a:rPr lang="ar-SA" sz="2400" b="1" dirty="0" smtClean="0">
                <a:cs typeface="+mj-cs"/>
              </a:rPr>
              <a:t> سنوات ضوئية فإذا كانت سفينة الفضاء تتحرك بسرعة ثابتة قدرها </a:t>
            </a:r>
            <a:r>
              <a:rPr lang="en-US" sz="2400" b="1" dirty="0" smtClean="0">
                <a:cs typeface="+mj-cs"/>
              </a:rPr>
              <a:t>0.8c</a:t>
            </a:r>
            <a:r>
              <a:rPr lang="ar-SA" sz="2400" b="1" dirty="0" smtClean="0">
                <a:cs typeface="+mj-cs"/>
              </a:rPr>
              <a:t> فكيف يمكن أن تتفق مسافة </a:t>
            </a:r>
            <a:r>
              <a:rPr lang="en-US" sz="2400" b="1" dirty="0" smtClean="0">
                <a:cs typeface="+mj-cs"/>
              </a:rPr>
              <a:t>8</a:t>
            </a:r>
            <a:r>
              <a:rPr lang="ar-SA" sz="2400" b="1" dirty="0" smtClean="0">
                <a:cs typeface="+mj-cs"/>
              </a:rPr>
              <a:t> سنوات ضوئية مع الزمن الذي استغرقته الرحلة </a:t>
            </a:r>
            <a:r>
              <a:rPr lang="ar-SA" sz="2400" b="1" dirty="0" err="1" smtClean="0">
                <a:cs typeface="+mj-cs"/>
              </a:rPr>
              <a:t>ذهابآ</a:t>
            </a:r>
            <a:r>
              <a:rPr lang="ar-SA" sz="2400" b="1" dirty="0" smtClean="0">
                <a:cs typeface="+mj-cs"/>
              </a:rPr>
              <a:t> وهو </a:t>
            </a:r>
            <a:r>
              <a:rPr lang="en-US" sz="2400" b="1" dirty="0" smtClean="0">
                <a:cs typeface="+mj-cs"/>
              </a:rPr>
              <a:t>6</a:t>
            </a:r>
            <a:r>
              <a:rPr lang="ar-SA" sz="2400" b="1" dirty="0" smtClean="0">
                <a:cs typeface="+mj-cs"/>
              </a:rPr>
              <a:t> سنوات كما سجلته رائدة الفضاء ؟؟؟</a:t>
            </a:r>
            <a:endParaRPr lang="ar-SA" sz="2400" b="1" dirty="0">
              <a:cs typeface="+mj-cs"/>
            </a:endParaRPr>
          </a:p>
        </p:txBody>
      </p:sp>
      <p:sp>
        <p:nvSpPr>
          <p:cNvPr id="7" name="مربع نص 6"/>
          <p:cNvSpPr txBox="1"/>
          <p:nvPr/>
        </p:nvSpPr>
        <p:spPr>
          <a:xfrm>
            <a:off x="7000892" y="4429132"/>
            <a:ext cx="2500330" cy="369332"/>
          </a:xfrm>
          <a:prstGeom prst="rect">
            <a:avLst/>
          </a:prstGeom>
          <a:noFill/>
        </p:spPr>
        <p:txBody>
          <a:bodyPr wrap="square" rtlCol="1">
            <a:spAutoFit/>
          </a:bodyPr>
          <a:lstStyle/>
          <a:p>
            <a:endParaRPr lang="ar-SA" dirty="0"/>
          </a:p>
        </p:txBody>
      </p:sp>
      <p:pic>
        <p:nvPicPr>
          <p:cNvPr id="8" name="Picture 2"/>
          <p:cNvPicPr>
            <a:picLocks noChangeAspect="1" noChangeArrowheads="1"/>
          </p:cNvPicPr>
          <p:nvPr/>
        </p:nvPicPr>
        <p:blipFill>
          <a:blip r:embed="rId2"/>
          <a:srcRect/>
          <a:stretch>
            <a:fillRect/>
          </a:stretch>
        </p:blipFill>
        <p:spPr bwMode="auto">
          <a:xfrm>
            <a:off x="785786" y="4286256"/>
            <a:ext cx="7858180" cy="17621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cene3d>
            <a:camera prst="perspectiveBelow"/>
            <a:lightRig rig="threePt" dir="t"/>
          </a:scene3d>
        </p:spPr>
        <p:style>
          <a:lnRef idx="1">
            <a:schemeClr val="accent4"/>
          </a:lnRef>
          <a:fillRef idx="2">
            <a:schemeClr val="accent4"/>
          </a:fillRef>
          <a:effectRef idx="1">
            <a:schemeClr val="accent4"/>
          </a:effectRef>
          <a:fontRef idx="minor">
            <a:schemeClr val="dk1"/>
          </a:fontRef>
        </p:style>
        <p:txBody>
          <a:bodyPr/>
          <a:lstStyle/>
          <a:p>
            <a:endParaRPr lang="ar-SA" dirty="0"/>
          </a:p>
        </p:txBody>
      </p:sp>
      <p:sp>
        <p:nvSpPr>
          <p:cNvPr id="4" name="عنوان 1"/>
          <p:cNvSpPr txBox="1">
            <a:spLocks/>
          </p:cNvSpPr>
          <p:nvPr/>
        </p:nvSpPr>
        <p:spPr>
          <a:xfrm>
            <a:off x="1857356" y="71414"/>
            <a:ext cx="71438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rtl="0">
              <a:defRPr/>
            </a:pPr>
            <a:r>
              <a:rPr lang="ar-SA" sz="6000" b="1" dirty="0" smtClean="0">
                <a:latin typeface="+mj-lt"/>
                <a:ea typeface="+mj-ea"/>
                <a:cs typeface="+mj-cs"/>
              </a:rPr>
              <a:t>تمارين منزلية (واجب)</a:t>
            </a:r>
            <a:endParaRPr lang="ar-SA" sz="6000" b="1" dirty="0">
              <a:latin typeface="+mj-lt"/>
              <a:ea typeface="+mj-ea"/>
              <a:cs typeface="+mj-cs"/>
            </a:endParaRPr>
          </a:p>
        </p:txBody>
      </p:sp>
      <p:sp>
        <p:nvSpPr>
          <p:cNvPr id="5" name="مربع نص 4"/>
          <p:cNvSpPr txBox="1"/>
          <p:nvPr/>
        </p:nvSpPr>
        <p:spPr>
          <a:xfrm>
            <a:off x="714348" y="2285992"/>
            <a:ext cx="7429552" cy="2585323"/>
          </a:xfrm>
          <a:prstGeom prst="rect">
            <a:avLst/>
          </a:prstGeom>
          <a:noFill/>
        </p:spPr>
        <p:txBody>
          <a:bodyPr wrap="square" rtlCol="1">
            <a:spAutoFit/>
          </a:bodyPr>
          <a:lstStyle/>
          <a:p>
            <a:r>
              <a:rPr lang="ar-SA" sz="5400" b="1" dirty="0" smtClean="0">
                <a:cs typeface="+mj-cs"/>
              </a:rPr>
              <a:t>تمرين </a:t>
            </a:r>
            <a:r>
              <a:rPr lang="ar-SA" sz="5400" b="1" dirty="0" err="1" smtClean="0">
                <a:cs typeface="+mj-cs"/>
              </a:rPr>
              <a:t>صـ</a:t>
            </a:r>
            <a:r>
              <a:rPr lang="en-US" sz="5400" b="1" dirty="0" smtClean="0">
                <a:cs typeface="+mj-cs"/>
              </a:rPr>
              <a:t>52      </a:t>
            </a:r>
            <a:endParaRPr lang="ar-SA" sz="5400" b="1" dirty="0" smtClean="0">
              <a:cs typeface="+mj-cs"/>
            </a:endParaRPr>
          </a:p>
          <a:p>
            <a:r>
              <a:rPr lang="ar-SA" sz="5400" b="1" dirty="0" smtClean="0">
                <a:cs typeface="+mj-cs"/>
              </a:rPr>
              <a:t>تمارين </a:t>
            </a:r>
            <a:r>
              <a:rPr lang="ar-SA" sz="5400" b="1" dirty="0" err="1" smtClean="0">
                <a:cs typeface="+mj-cs"/>
              </a:rPr>
              <a:t>صـ</a:t>
            </a:r>
            <a:r>
              <a:rPr lang="en-US" sz="5400" b="1" dirty="0" smtClean="0">
                <a:cs typeface="+mj-cs"/>
              </a:rPr>
              <a:t>75   </a:t>
            </a:r>
            <a:endParaRPr lang="ar-SA" sz="5400" b="1" dirty="0" smtClean="0">
              <a:cs typeface="+mj-cs"/>
            </a:endParaRPr>
          </a:p>
          <a:p>
            <a:r>
              <a:rPr lang="ar-SA" sz="5400" b="1" dirty="0" smtClean="0">
                <a:cs typeface="+mj-cs"/>
              </a:rPr>
              <a:t>رقم   </a:t>
            </a:r>
            <a:r>
              <a:rPr lang="en-US" sz="5400" b="1" dirty="0" smtClean="0">
                <a:cs typeface="+mj-cs"/>
              </a:rPr>
              <a:t>5-6-7-9-10-11-12</a:t>
            </a:r>
            <a:endParaRPr lang="ar-SA" b="1" dirty="0">
              <a:cs typeface="+mj-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1633</Words>
  <Application>Microsoft Office PowerPoint</Application>
  <PresentationFormat>عرض على الشاشة (3:4)‏</PresentationFormat>
  <Paragraphs>144</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سمة6</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aida</dc:creator>
  <cp:lastModifiedBy>Administrator</cp:lastModifiedBy>
  <cp:revision>18</cp:revision>
  <dcterms:created xsi:type="dcterms:W3CDTF">2011-03-05T17:41:32Z</dcterms:created>
  <dcterms:modified xsi:type="dcterms:W3CDTF">2011-04-24T07:00:15Z</dcterms:modified>
</cp:coreProperties>
</file>