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72" r:id="rId2"/>
    <p:sldId id="273" r:id="rId3"/>
    <p:sldId id="274" r:id="rId4"/>
    <p:sldId id="268" r:id="rId5"/>
    <p:sldId id="269" r:id="rId6"/>
    <p:sldId id="270" r:id="rId7"/>
    <p:sldId id="266" r:id="rId8"/>
    <p:sldId id="267" r:id="rId9"/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5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2" d="100"/>
          <a:sy n="72" d="100"/>
        </p:scale>
        <p:origin x="-33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01/06/33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05230" y="1402898"/>
            <a:ext cx="7095162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sz="2800" b="1" dirty="0" smtClean="0"/>
              <a:t>If </a:t>
            </a:r>
            <a:r>
              <a:rPr lang="en-US" sz="2800" b="1" dirty="0" smtClean="0"/>
              <a:t>  </a:t>
            </a:r>
            <a:r>
              <a:rPr lang="en-GB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expression1</a:t>
            </a:r>
            <a:r>
              <a:rPr lang="en-GB" sz="2800" b="1" dirty="0" smtClean="0"/>
              <a:t>   then</a:t>
            </a:r>
            <a:endParaRPr lang="en-US" sz="2800" b="1" dirty="0"/>
          </a:p>
          <a:p>
            <a:pPr algn="l"/>
            <a:r>
              <a:rPr lang="en-GB" sz="2800" b="1" dirty="0" smtClean="0"/>
              <a:t>      if   </a:t>
            </a:r>
            <a:r>
              <a:rPr lang="en-GB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expression2</a:t>
            </a:r>
            <a:r>
              <a:rPr lang="en-GB" sz="2800" b="1" dirty="0" smtClean="0"/>
              <a:t>   then</a:t>
            </a:r>
            <a:endParaRPr lang="en-US" sz="2800" b="1" dirty="0"/>
          </a:p>
          <a:p>
            <a:pPr algn="l"/>
            <a:r>
              <a:rPr lang="en-GB" sz="2800" b="1" dirty="0" smtClean="0"/>
              <a:t>             </a:t>
            </a:r>
            <a:r>
              <a:rPr lang="en-GB" sz="2800" b="1" dirty="0" smtClean="0">
                <a:solidFill>
                  <a:srgbClr val="35AA06"/>
                </a:solidFill>
              </a:rPr>
              <a:t>stat1</a:t>
            </a:r>
            <a:endParaRPr lang="en-US" sz="2800" b="1" dirty="0">
              <a:solidFill>
                <a:srgbClr val="35AA06"/>
              </a:solidFill>
            </a:endParaRPr>
          </a:p>
          <a:p>
            <a:pPr algn="l"/>
            <a:r>
              <a:rPr lang="en-GB" sz="2800" b="1" dirty="0" smtClean="0"/>
              <a:t>     Else</a:t>
            </a:r>
            <a:endParaRPr lang="en-US" sz="2800" b="1" dirty="0"/>
          </a:p>
          <a:p>
            <a:pPr algn="l"/>
            <a:r>
              <a:rPr lang="en-GB" sz="2800" b="1" dirty="0" smtClean="0"/>
              <a:t>            </a:t>
            </a:r>
            <a:r>
              <a:rPr lang="en-GB" sz="2800" b="1" dirty="0">
                <a:solidFill>
                  <a:srgbClr val="35AA06"/>
                </a:solidFill>
              </a:rPr>
              <a:t>stat2</a:t>
            </a:r>
            <a:endParaRPr lang="en-US" sz="2800" b="1" dirty="0">
              <a:solidFill>
                <a:srgbClr val="35AA06"/>
              </a:solidFill>
            </a:endParaRPr>
          </a:p>
          <a:p>
            <a:pPr algn="l"/>
            <a:r>
              <a:rPr lang="en-GB" sz="2800" b="1" dirty="0" smtClean="0"/>
              <a:t>     End </a:t>
            </a:r>
            <a:r>
              <a:rPr lang="en-GB" sz="2800" b="1" dirty="0"/>
              <a:t>if </a:t>
            </a:r>
            <a:endParaRPr lang="en-US" sz="2800" b="1" dirty="0"/>
          </a:p>
          <a:p>
            <a:pPr algn="l"/>
            <a:r>
              <a:rPr lang="en-GB" sz="2800" b="1" dirty="0"/>
              <a:t>Else</a:t>
            </a:r>
            <a:endParaRPr lang="en-US" sz="2800" b="1" dirty="0"/>
          </a:p>
          <a:p>
            <a:pPr algn="l"/>
            <a:r>
              <a:rPr lang="en-GB" sz="2800" b="1" dirty="0" smtClean="0"/>
              <a:t>     </a:t>
            </a:r>
            <a:r>
              <a:rPr lang="en-GB" sz="2800" b="1" dirty="0">
                <a:solidFill>
                  <a:srgbClr val="35AA06"/>
                </a:solidFill>
              </a:rPr>
              <a:t>stat3</a:t>
            </a:r>
            <a:endParaRPr lang="en-US" sz="2800" b="1" dirty="0">
              <a:solidFill>
                <a:srgbClr val="35AA06"/>
              </a:solidFill>
            </a:endParaRPr>
          </a:p>
          <a:p>
            <a:pPr algn="l"/>
            <a:r>
              <a:rPr lang="en-GB" sz="2800" b="1" dirty="0"/>
              <a:t>End if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347864" y="332656"/>
            <a:ext cx="5396029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تركيب </a:t>
            </a:r>
            <a:r>
              <a:rPr lang="en-GB" sz="360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if-then </a:t>
            </a:r>
            <a:r>
              <a:rPr lang="ar-SA" sz="360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داخل آخر (</a:t>
            </a:r>
            <a:r>
              <a:rPr lang="en-GB" sz="360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nesting</a:t>
            </a:r>
            <a:r>
              <a:rPr lang="ar-SA" sz="360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التعشيش) :</a:t>
            </a:r>
            <a:endParaRPr lang="en-US" sz="3600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858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77808" y="620688"/>
            <a:ext cx="7526640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sz="2800" b="1" dirty="0" smtClean="0"/>
              <a:t>If   </a:t>
            </a:r>
            <a:r>
              <a:rPr lang="en-GB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x&gt;100</a:t>
            </a:r>
            <a:r>
              <a:rPr lang="en-GB" sz="2800" b="1" dirty="0" smtClean="0"/>
              <a:t>   then</a:t>
            </a:r>
            <a:endParaRPr lang="en-US" sz="2800" b="1" dirty="0"/>
          </a:p>
          <a:p>
            <a:pPr algn="l"/>
            <a:r>
              <a:rPr lang="en-GB" sz="2800" b="1" dirty="0"/>
              <a:t>  </a:t>
            </a:r>
            <a:r>
              <a:rPr lang="en-GB" sz="2800" b="1" dirty="0" smtClean="0"/>
              <a:t>    </a:t>
            </a:r>
            <a:r>
              <a:rPr lang="en-GB" sz="2800" b="1" dirty="0"/>
              <a:t>If </a:t>
            </a:r>
            <a:r>
              <a:rPr lang="en-GB" sz="2800" b="1" dirty="0" smtClean="0"/>
              <a:t>  </a:t>
            </a:r>
            <a:r>
              <a:rPr lang="en-GB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x=500</a:t>
            </a:r>
            <a:r>
              <a:rPr lang="en-GB" sz="2800" b="1" dirty="0" smtClean="0"/>
              <a:t>   </a:t>
            </a:r>
            <a:r>
              <a:rPr lang="en-GB" sz="2800" b="1" dirty="0"/>
              <a:t>then </a:t>
            </a:r>
            <a:endParaRPr lang="en-US" sz="2800" b="1" dirty="0"/>
          </a:p>
          <a:p>
            <a:pPr algn="l"/>
            <a:r>
              <a:rPr lang="en-GB" sz="2800" b="1" dirty="0"/>
              <a:t>      </a:t>
            </a:r>
            <a:r>
              <a:rPr lang="en-GB" sz="2800" b="1" dirty="0" smtClean="0"/>
              <a:t>      </a:t>
            </a:r>
            <a:r>
              <a:rPr lang="en-GB" sz="2800" b="1" dirty="0" err="1" smtClean="0"/>
              <a:t>Msgbox</a:t>
            </a:r>
            <a:r>
              <a:rPr lang="en-GB" sz="2800" b="1" dirty="0" smtClean="0"/>
              <a:t>(</a:t>
            </a:r>
            <a:r>
              <a:rPr lang="en-US" sz="2800" b="1" dirty="0"/>
              <a:t>"equal </a:t>
            </a:r>
            <a:r>
              <a:rPr lang="en-US" sz="2800" b="1" dirty="0" smtClean="0"/>
              <a:t>500"</a:t>
            </a:r>
            <a:r>
              <a:rPr lang="en-GB" sz="2800" b="1" dirty="0"/>
              <a:t>)</a:t>
            </a:r>
            <a:endParaRPr lang="en-US" sz="2800" b="1" dirty="0"/>
          </a:p>
          <a:p>
            <a:pPr algn="l"/>
            <a:r>
              <a:rPr lang="en-GB" sz="2800" b="1" dirty="0" smtClean="0"/>
              <a:t>      Else   </a:t>
            </a:r>
            <a:endParaRPr lang="en-US" sz="2800" b="1" dirty="0"/>
          </a:p>
          <a:p>
            <a:pPr algn="l"/>
            <a:r>
              <a:rPr lang="en-GB" sz="2800" b="1" dirty="0" smtClean="0"/>
              <a:t>           </a:t>
            </a:r>
            <a:r>
              <a:rPr lang="en-GB" sz="2800" b="1" dirty="0" err="1" smtClean="0"/>
              <a:t>Msgbox</a:t>
            </a:r>
            <a:r>
              <a:rPr lang="en-GB" sz="2800" b="1" dirty="0" smtClean="0"/>
              <a:t>(</a:t>
            </a:r>
            <a:r>
              <a:rPr lang="en-US" sz="2800" b="1" dirty="0"/>
              <a:t>"not equal </a:t>
            </a:r>
            <a:r>
              <a:rPr lang="en-US" sz="2800" b="1" dirty="0" smtClean="0"/>
              <a:t>500"</a:t>
            </a:r>
            <a:r>
              <a:rPr lang="en-GB" sz="2800" b="1" dirty="0"/>
              <a:t>)</a:t>
            </a:r>
            <a:endParaRPr lang="en-US" sz="2800" b="1" dirty="0"/>
          </a:p>
          <a:p>
            <a:pPr algn="l"/>
            <a:r>
              <a:rPr lang="en-GB" sz="2800" b="1" dirty="0" smtClean="0"/>
              <a:t>      End </a:t>
            </a:r>
            <a:r>
              <a:rPr lang="en-GB" sz="2800" b="1" dirty="0"/>
              <a:t>if</a:t>
            </a:r>
            <a:endParaRPr lang="en-US" sz="2800" b="1" dirty="0"/>
          </a:p>
          <a:p>
            <a:pPr algn="l"/>
            <a:r>
              <a:rPr lang="en-GB" sz="2800" b="1" dirty="0"/>
              <a:t>Else</a:t>
            </a:r>
            <a:endParaRPr lang="en-US" sz="2800" b="1" dirty="0"/>
          </a:p>
          <a:p>
            <a:pPr algn="l"/>
            <a:r>
              <a:rPr lang="en-GB" sz="2800" b="1" dirty="0" smtClean="0"/>
              <a:t>       </a:t>
            </a:r>
            <a:r>
              <a:rPr lang="en-GB" sz="2800" b="1" smtClean="0"/>
              <a:t>Msgbox(</a:t>
            </a:r>
            <a:r>
              <a:rPr lang="en-US" sz="2800" b="1" dirty="0"/>
              <a:t>"less </a:t>
            </a:r>
            <a:r>
              <a:rPr lang="en-US" sz="2800" b="1" dirty="0" smtClean="0"/>
              <a:t>than </a:t>
            </a:r>
            <a:r>
              <a:rPr lang="en-US" sz="2800" b="1" dirty="0"/>
              <a:t>or equal 100"</a:t>
            </a:r>
            <a:r>
              <a:rPr lang="en-GB" sz="2800" b="1" dirty="0"/>
              <a:t>)</a:t>
            </a:r>
            <a:endParaRPr lang="en-US" sz="2800" b="1" dirty="0"/>
          </a:p>
          <a:p>
            <a:pPr algn="l"/>
            <a:r>
              <a:rPr lang="en-GB" sz="2800" b="1" dirty="0"/>
              <a:t>End if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7384883" y="225514"/>
            <a:ext cx="1435589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  <a:endParaRPr lang="en-US" sz="3600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314922" y="5428381"/>
            <a:ext cx="6929486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indent="350838" algn="r">
              <a:buFont typeface="Arial" pitchFamily="34" charset="0"/>
              <a:buChar char="•"/>
            </a:pPr>
            <a:r>
              <a:rPr lang="en-GB" sz="2800" b="1" dirty="0" smtClean="0"/>
              <a:t> If  then  else</a:t>
            </a:r>
            <a:r>
              <a:rPr lang="ar-SA" sz="2800" b="1" dirty="0" smtClean="0"/>
              <a:t>  </a:t>
            </a:r>
            <a:endParaRPr lang="en-GB" sz="2800" b="1" dirty="0" smtClean="0"/>
          </a:p>
          <a:p>
            <a:pPr lvl="0" indent="350838" algn="r">
              <a:buFont typeface="Arial" pitchFamily="34" charset="0"/>
              <a:buChar char="•"/>
            </a:pPr>
            <a:r>
              <a:rPr lang="en-GB" sz="2800" b="1" dirty="0" smtClean="0"/>
              <a:t> Select  case</a:t>
            </a:r>
            <a:endParaRPr lang="en-US" sz="2800" b="1" dirty="0"/>
          </a:p>
          <a:p>
            <a:endParaRPr lang="ar-SA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5801697" y="4726885"/>
            <a:ext cx="3018775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تقييم تعبير واحد مع عدة قيم :</a:t>
            </a:r>
          </a:p>
        </p:txBody>
      </p:sp>
    </p:spTree>
    <p:extLst>
      <p:ext uri="{BB962C8B-B14F-4D97-AF65-F5344CB8AC3E}">
        <p14:creationId xmlns:p14="http://schemas.microsoft.com/office/powerpoint/2010/main" val="10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596336" y="211287"/>
            <a:ext cx="1080120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 </a:t>
            </a:r>
            <a:endParaRPr lang="ar-SA" sz="4400" dirty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852935"/>
            <a:ext cx="7848872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Dim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sngopacity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As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single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sngopacity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= 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en-US" sz="2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  </a:t>
            </a:r>
            <a:r>
              <a:rPr lang="en-US" sz="2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Step 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-0.05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000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Me.opacity</a:t>
            </a:r>
            <a:r>
              <a:rPr lang="en-US" sz="2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=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sngopacity</a:t>
            </a:r>
            <a:endParaRPr lang="en-US" sz="20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000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Me.refresh</a:t>
            </a:r>
            <a:r>
              <a:rPr lang="en-US" sz="2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  )  		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//</a:t>
            </a:r>
            <a:r>
              <a:rPr lang="ar-SA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لجعل النموذج يعيد رسم نفسه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000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system.Threading.Thread.Sleep</a:t>
            </a:r>
            <a:r>
              <a:rPr lang="en-US" sz="2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(200)	 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//</a:t>
            </a:r>
            <a:r>
              <a:rPr lang="ar-SA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توقف قليلاً </a:t>
            </a:r>
            <a:endParaRPr lang="en-US" sz="20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Next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0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Me.opacity</a:t>
            </a:r>
            <a:r>
              <a:rPr lang="en-US" sz="2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=1 		</a:t>
            </a:r>
            <a:r>
              <a:rPr lang="en-US" sz="2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//</a:t>
            </a:r>
            <a:r>
              <a:rPr lang="ar-SA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لعرض النموذج مرة أخرى </a:t>
            </a:r>
            <a:endParaRPr lang="ar-SA" sz="20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030089"/>
            <a:ext cx="777686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ضبط درجة شفافية النموذج حيث يخبو حتى يختفي تماماً عند الضغط على زر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b1 </a:t>
            </a:r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.... 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ar-SA" sz="20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96336" y="1939479"/>
            <a:ext cx="1080120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كود </a:t>
            </a:r>
            <a:r>
              <a:rPr lang="en-US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b1</a:t>
            </a:r>
            <a:endParaRPr lang="ar-SA" sz="4400" dirty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7624" y="5301208"/>
            <a:ext cx="7488832" cy="1015663"/>
          </a:xfrm>
          <a:prstGeom prst="rect">
            <a:avLst/>
          </a:prstGeom>
          <a:solidFill>
            <a:schemeClr val="bg1">
              <a:alpha val="24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1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العداد نوعه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Single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ليأخذ قيماً صحيحة وغير صحيحة 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جملة </a:t>
            </a:r>
            <a:r>
              <a:rPr lang="en-US" sz="2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Sleep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تجعل الفيجوال ينتظر قليلاً بين كل دورة وأخرى </a:t>
            </a:r>
          </a:p>
          <a:p>
            <a:pPr algn="ctr">
              <a:buClr>
                <a:schemeClr val="accent1">
                  <a:lumMod val="75000"/>
                </a:schemeClr>
              </a:buClr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ar-SA" sz="2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جزء من الألف من الثانية  200 ميللي ثانية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ar-SA" sz="20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60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إضافة أكثر من </a:t>
            </a:r>
            <a:r>
              <a:rPr lang="en-US" dirty="0" smtClean="0"/>
              <a:t>From </a:t>
            </a:r>
            <a:r>
              <a:rPr lang="ar-SA" dirty="0" smtClean="0"/>
              <a:t> للبرنامج بحيث يحتوي علي </a:t>
            </a:r>
            <a:r>
              <a:rPr lang="en-US" dirty="0" smtClean="0"/>
              <a:t>Form </a:t>
            </a:r>
            <a:r>
              <a:rPr lang="ar-SA" dirty="0" smtClean="0"/>
              <a:t> رئيسي يحتوي على عدة اختبارات ويؤدي كل اختبار لإستدعاء </a:t>
            </a:r>
            <a:r>
              <a:rPr lang="en-US" dirty="0" smtClean="0"/>
              <a:t>From</a:t>
            </a:r>
            <a:r>
              <a:rPr lang="ar-SA" dirty="0" smtClean="0"/>
              <a:t> ويتم كما يلي : </a:t>
            </a:r>
          </a:p>
          <a:p>
            <a:r>
              <a:rPr lang="ar-SA" u="sng" dirty="0" smtClean="0"/>
              <a:t>لاضافة </a:t>
            </a:r>
            <a:r>
              <a:rPr lang="en-US" u="sng" dirty="0" smtClean="0"/>
              <a:t>from</a:t>
            </a:r>
            <a:r>
              <a:rPr lang="ar-SA" u="sng" dirty="0" smtClean="0"/>
              <a:t> جديد :</a:t>
            </a:r>
          </a:p>
          <a:p>
            <a:r>
              <a:rPr lang="ar-SA" dirty="0" smtClean="0"/>
              <a:t>من القائمة </a:t>
            </a:r>
            <a:r>
              <a:rPr lang="en-US" dirty="0" smtClean="0"/>
              <a:t>Project </a:t>
            </a:r>
            <a:r>
              <a:rPr lang="ar-SA" dirty="0" smtClean="0"/>
              <a:t> ، ثم </a:t>
            </a:r>
            <a:r>
              <a:rPr lang="en-US" dirty="0" smtClean="0"/>
              <a:t>add windows form </a:t>
            </a:r>
            <a:r>
              <a:rPr lang="ar-SA" dirty="0" smtClean="0"/>
              <a:t> ، ثم </a:t>
            </a:r>
            <a:r>
              <a:rPr lang="en-US" dirty="0" smtClean="0"/>
              <a:t>add</a:t>
            </a:r>
            <a:r>
              <a:rPr lang="ar-SA" dirty="0" smtClean="0"/>
              <a:t> 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التعامل مع أكثر من </a:t>
            </a:r>
            <a:r>
              <a:rPr lang="en-US" dirty="0" smtClean="0"/>
              <a:t>From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308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ar-SA" dirty="0" smtClean="0"/>
              <a:t>يتم تحديد نموذج البداية </a:t>
            </a:r>
            <a:r>
              <a:rPr lang="en-US" dirty="0" smtClean="0"/>
              <a:t>Startup object</a:t>
            </a:r>
            <a:r>
              <a:rPr lang="ar-SA" dirty="0" smtClean="0"/>
              <a:t> أي النموذج الذي يبداء البرنامج به عند التشغيل بالخطوات التالية :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اعرض نافذة </a:t>
            </a:r>
            <a:r>
              <a:rPr lang="en-US" dirty="0" err="1" smtClean="0"/>
              <a:t>Soluation</a:t>
            </a:r>
            <a:r>
              <a:rPr lang="en-US" dirty="0" smtClean="0"/>
              <a:t> Explore</a:t>
            </a:r>
            <a:r>
              <a:rPr lang="ar-SA" dirty="0" smtClean="0"/>
              <a:t> 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أضغط أسم التطبيق بطرف الماوس الأيمن واختر </a:t>
            </a:r>
            <a:r>
              <a:rPr lang="en-US" dirty="0" smtClean="0"/>
              <a:t>Properties</a:t>
            </a:r>
            <a:r>
              <a:rPr lang="ar-SA" dirty="0" smtClean="0"/>
              <a:t> يظهر مربع حوار خصائص التطبيق 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أختر النموذج الذي تريد أن تبدأ به ثم أضغط الزر </a:t>
            </a:r>
            <a:r>
              <a:rPr lang="en-US" dirty="0" smtClean="0"/>
              <a:t>OK</a:t>
            </a:r>
            <a:r>
              <a:rPr lang="ar-SA" dirty="0" smtClean="0"/>
              <a:t> .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u="sng" dirty="0"/>
              <a:t>تحديد نموذج البداية </a:t>
            </a:r>
            <a:r>
              <a:rPr lang="en-US" u="sng" dirty="0"/>
              <a:t>startup object</a:t>
            </a:r>
            <a:r>
              <a:rPr lang="ar-SA" u="sng" dirty="0"/>
              <a:t> :</a:t>
            </a:r>
            <a:br>
              <a:rPr lang="ar-SA" u="sng" dirty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18556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ar-SA" dirty="0" smtClean="0"/>
              <a:t>يتم ذلك بأكثر من طريقة منها : </a:t>
            </a:r>
          </a:p>
          <a:p>
            <a:r>
              <a:rPr lang="ar-SA" dirty="0" smtClean="0"/>
              <a:t>تعريف متغير هدف </a:t>
            </a:r>
            <a:r>
              <a:rPr lang="en-US" dirty="0" smtClean="0"/>
              <a:t>Object</a:t>
            </a:r>
            <a:r>
              <a:rPr lang="ar-SA" dirty="0" smtClean="0"/>
              <a:t> من النموذج </a:t>
            </a:r>
            <a:r>
              <a:rPr lang="en-US" dirty="0" smtClean="0"/>
              <a:t>From</a:t>
            </a:r>
            <a:r>
              <a:rPr lang="ar-SA" dirty="0" smtClean="0"/>
              <a:t> ، ثم استدعاء الدالة </a:t>
            </a:r>
            <a:r>
              <a:rPr lang="en-US" dirty="0" smtClean="0"/>
              <a:t>Show()</a:t>
            </a:r>
            <a:r>
              <a:rPr lang="ar-SA" dirty="0" smtClean="0"/>
              <a:t> معه مثلاً لاستدعاء ال</a:t>
            </a:r>
            <a:r>
              <a:rPr lang="en-US" dirty="0" smtClean="0"/>
              <a:t>form </a:t>
            </a:r>
            <a:r>
              <a:rPr lang="ar-SA" dirty="0" smtClean="0"/>
              <a:t>     </a:t>
            </a:r>
            <a:r>
              <a:rPr lang="en-US" dirty="0" smtClean="0"/>
              <a:t>form2</a:t>
            </a:r>
            <a:r>
              <a:rPr lang="ar-SA" dirty="0" smtClean="0"/>
              <a:t> نكتب :</a:t>
            </a:r>
          </a:p>
          <a:p>
            <a:pPr marL="0" indent="0" algn="l">
              <a:buNone/>
            </a:pPr>
            <a:r>
              <a:rPr lang="en-US" dirty="0" smtClean="0"/>
              <a:t>Form2.show()</a:t>
            </a:r>
          </a:p>
          <a:p>
            <a:r>
              <a:rPr lang="ar-SA" dirty="0" smtClean="0"/>
              <a:t>لاخفاء النمموذج </a:t>
            </a:r>
          </a:p>
          <a:p>
            <a:pPr marL="0" indent="0" algn="l" rtl="0">
              <a:buNone/>
            </a:pPr>
            <a:r>
              <a:rPr lang="en-US" dirty="0" smtClean="0"/>
              <a:t>From2.hide ()</a:t>
            </a:r>
            <a:endParaRPr lang="en-CA" dirty="0"/>
          </a:p>
          <a:p>
            <a:pPr marL="0" indent="0">
              <a:buNone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استدعاء نموذج </a:t>
            </a:r>
            <a:r>
              <a:rPr lang="en-US" dirty="0" smtClean="0"/>
              <a:t>From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0589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تستخدم هاتان الاداتان في عرض اختيارات على المستخدم ومعرفة اختياره .</a:t>
            </a:r>
          </a:p>
          <a:p>
            <a:r>
              <a:rPr lang="ar-SA" u="sng" dirty="0" smtClean="0"/>
              <a:t>ما هو الفرق بين الأداتين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r>
              <a:rPr lang="ar-SA" dirty="0" smtClean="0"/>
              <a:t>أداة الاختبار </a:t>
            </a:r>
            <a:r>
              <a:rPr lang="en-US" dirty="0" err="1" smtClean="0"/>
              <a:t>CheckBox</a:t>
            </a:r>
            <a:r>
              <a:rPr lang="ar-SA" dirty="0" smtClean="0"/>
              <a:t> : تستخدم في عرض مجموعة اختيارات يمكن للمستخدم تحديد اختيار أو أكثر منها .</a:t>
            </a:r>
          </a:p>
          <a:p>
            <a:pPr marL="0" indent="0">
              <a:buNone/>
            </a:pPr>
            <a:r>
              <a:rPr lang="ar-SA" dirty="0"/>
              <a:t>أداة الاختبار </a:t>
            </a:r>
            <a:r>
              <a:rPr lang="en-US" dirty="0" err="1" smtClean="0"/>
              <a:t>RadioBox</a:t>
            </a:r>
            <a:r>
              <a:rPr lang="ar-SA" dirty="0" smtClean="0"/>
              <a:t> : تستعمل في عرض مجموعة اختيارات لا يمكن للمستخدم الا تحديد إحداها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أداتي الاختبار </a:t>
            </a:r>
            <a:r>
              <a:rPr lang="en-US" dirty="0" err="1" smtClean="0"/>
              <a:t>RadioButton</a:t>
            </a:r>
            <a:r>
              <a:rPr lang="ar-SA" dirty="0" smtClean="0"/>
              <a:t> ،</a:t>
            </a:r>
            <a:r>
              <a:rPr lang="en-US" dirty="0" smtClean="0"/>
              <a:t>Checkbox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15145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أهم الخصائص لهاتين الأداتين هي خاصية </a:t>
            </a:r>
            <a:r>
              <a:rPr lang="en-US" dirty="0" smtClean="0"/>
              <a:t>checked</a:t>
            </a:r>
            <a:r>
              <a:rPr lang="ar-SA" dirty="0" smtClean="0"/>
              <a:t> فهي تعبر عن اختيار المستخدم . </a:t>
            </a:r>
          </a:p>
          <a:p>
            <a:pPr marL="0" indent="0" algn="l">
              <a:buNone/>
            </a:pPr>
            <a:r>
              <a:rPr lang="en-CA" dirty="0"/>
              <a:t>CheckBox1.Checked = </a:t>
            </a:r>
            <a:r>
              <a:rPr lang="en-CA" dirty="0" smtClean="0"/>
              <a:t>True</a:t>
            </a:r>
          </a:p>
          <a:p>
            <a:pPr marL="0" indent="0">
              <a:buNone/>
            </a:pPr>
            <a:r>
              <a:rPr lang="ar-SA" dirty="0" smtClean="0"/>
              <a:t>تعني أن المستخدم قام باختيار هذه الأداة .</a:t>
            </a:r>
          </a:p>
          <a:p>
            <a:pPr marL="0" indent="0">
              <a:buNone/>
            </a:pPr>
            <a:r>
              <a:rPr lang="ar-SA" dirty="0" smtClean="0"/>
              <a:t>وكذلك الأمر مع الأداة </a:t>
            </a:r>
            <a:r>
              <a:rPr lang="en-US" dirty="0" err="1" smtClean="0"/>
              <a:t>RadioButton</a:t>
            </a:r>
            <a:r>
              <a:rPr lang="ar-SA" dirty="0" smtClean="0"/>
              <a:t> </a:t>
            </a:r>
          </a:p>
          <a:p>
            <a:pPr marL="0" indent="0" algn="l">
              <a:buNone/>
            </a:pPr>
            <a:r>
              <a:rPr lang="en-CA" dirty="0" smtClean="0"/>
              <a:t>RadioButton1.Checked </a:t>
            </a:r>
            <a:r>
              <a:rPr lang="en-CA" dirty="0"/>
              <a:t>= True</a:t>
            </a:r>
            <a:endParaRPr lang="ar-SA" dirty="0" smtClean="0"/>
          </a:p>
          <a:p>
            <a:pPr marL="0" indent="0">
              <a:buNone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الخصائص المهمة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9285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11560" y="1196752"/>
            <a:ext cx="828092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اضافة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عنصر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فى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بداية القائمة.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Listbox1.items.add(“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حفر الباطن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”)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اضافة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عنصر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فى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اى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مكان بالقائمة.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Listbox1.items.insert(3,”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الاحساء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”)</a:t>
            </a:r>
          </a:p>
          <a:p>
            <a:pPr marL="261938" indent="-261938" algn="r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  حيث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هو موقع العنصر المضاف (الموقع الرابع)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 algn="r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اضافة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مجموعة من العناصر دفعة واحدة.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Dim g() as string = {“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الجبيل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”,”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الدمام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”,”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الخبر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”}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Listbox1.items.all=g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971600" y="5113146"/>
            <a:ext cx="7922029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61938" indent="-261938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لمعرفة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عدد عناصر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القائمة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من الخاصية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count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listbox1.selecteditems.count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en-CA" sz="2400" dirty="0"/>
              <a:t>ListBox1.Items.Count</a:t>
            </a: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08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11560" y="1196752"/>
            <a:ext cx="828092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يتم من خلال عدة طرق: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دليل العنصر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index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Listbox1.items.remove(0)       //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حذف العنصر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الاول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نص العنصر.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Listbox1.items.remove(“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الاحساء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”)</a:t>
            </a:r>
          </a:p>
          <a:p>
            <a:pPr marL="261938" indent="-261938" algn="r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حذف العنصر المختار.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Listbox1.items.remove(listbox1.selecteditem)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endParaRPr lang="en-US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حذف جميع العناصر دفعه واحده.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Listbox1.items.clear( )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6444208" y="548680"/>
            <a:ext cx="2190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الحذف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remove </a:t>
            </a: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4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611560" y="1268760"/>
            <a:ext cx="8280920" cy="38472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لمعرفة اختيار المستخدم يتم من خلال عدة خصائص: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Selectedindex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=listbox1.selectedindex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S=listbox1.items(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1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Selecteditem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S=listbox1.selecteditem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endParaRPr lang="ar-SA" sz="1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Text 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Messagebox.show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(listbox1.text)</a:t>
            </a:r>
            <a:endParaRPr lang="ar-SA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4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75656" y="1095127"/>
            <a:ext cx="741682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Selectedindex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ترجع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-1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فى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حال عدم اختيار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اى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عنصر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Text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ترجع ”  ”  فى حال عدم اختيار اى عنصر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611560" y="3212976"/>
            <a:ext cx="8280920" cy="25237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تعيين الاختيار الافتراضي يتم من خلال: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Selectedindex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listbox1.selectedindex=3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endParaRPr lang="ar-SA" sz="1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Text 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listbox1.text=“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حفر الباطن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7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5536" y="1095127"/>
            <a:ext cx="8496944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للتعامل مع الخيارات المتعددة بضبط الخاصية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selectionmode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الى احدى القيم: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One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اخثيار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واحد فقط (افتراضى).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None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عدم اختيار عناصر.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Multisimple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اختيار مجموعة متباعدة من العناصر بالفأرة.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Multiextended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اختيار مجموعة متجاورة أو متباعدة.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611560" y="3469645"/>
            <a:ext cx="8280920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الحصول علي الخيار المتعدد يتم من خلال: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Selectedindices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تحوى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ادلة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العناصر المختارة على الترتيب مثل المصفوفة.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endParaRPr lang="ar-SA" sz="1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Selecteditems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تحوى قيم العناصر المختارة.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كلاهما يدعم الخاصية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count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CA" sz="2400" dirty="0"/>
              <a:t>x = ListBox1.SelectedItems.Count</a:t>
            </a:r>
          </a:p>
          <a:p>
            <a:pPr algn="l"/>
            <a:r>
              <a:rPr lang="en-CA" sz="2400" dirty="0"/>
              <a:t>        x = ListBox1.SelectedIndices.Count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endParaRPr lang="en-US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78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59632" y="1687448"/>
            <a:ext cx="7416824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61938" indent="-261938"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مثال: اظهار جميع العناصر المختارة من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listbox1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 عرضها على الشاشة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فى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مربع رسالة.</a:t>
            </a:r>
          </a:p>
          <a:p>
            <a:pPr marL="261938" indent="-261938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Dim I as integer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=0 to listbox1.selecteditems.count-1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msgbox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(listbox1.selecteditems(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))</a:t>
            </a:r>
          </a:p>
          <a:p>
            <a:pPr marL="261938" indent="-261938"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Next </a:t>
            </a: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52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467544" y="1071546"/>
            <a:ext cx="8424936" cy="20928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b="1" dirty="0" smtClean="0"/>
              <a:t>مثال : إنشاء مربع تحرير وسرد </a:t>
            </a:r>
            <a:r>
              <a:rPr lang="en-GB" sz="2600" b="1" dirty="0" smtClean="0"/>
              <a:t>combo box </a:t>
            </a:r>
            <a:r>
              <a:rPr lang="ar-SA" sz="2600" b="1" dirty="0" smtClean="0"/>
              <a:t> يحتوي على أسماء الحيوانات ، حيث نختار الحيوان ثم الضغط على زر </a:t>
            </a:r>
            <a:r>
              <a:rPr lang="en-GB" sz="2600" b="1" dirty="0" smtClean="0"/>
              <a:t>show legs </a:t>
            </a:r>
            <a:r>
              <a:rPr lang="ar-SA" sz="2600" b="1" dirty="0" smtClean="0"/>
              <a:t> يعرض مربع رسالة توضح عدد أرجل الحيوان المختار (إذا كان طائر يعرض رسالة انه يملك رجلان، إذا كان حصان أو كلب أو قطة فيعرض رسالة يملك أربعة أرجل). </a:t>
            </a:r>
            <a:endParaRPr lang="ar-SA" sz="26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819416" y="4077072"/>
            <a:ext cx="7424992" cy="24929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sz="2800" b="1" dirty="0" smtClean="0"/>
          </a:p>
          <a:p>
            <a:pPr marL="514350" lvl="0" indent="-514350">
              <a:buFont typeface="+mj-lt"/>
              <a:buAutoNum type="arabicPeriod"/>
            </a:pPr>
            <a:r>
              <a:rPr lang="ar-SA" sz="2800" b="1" dirty="0" smtClean="0"/>
              <a:t> </a:t>
            </a:r>
            <a:r>
              <a:rPr lang="ar-SA" sz="2400" b="1" dirty="0" smtClean="0"/>
              <a:t>رسم </a:t>
            </a:r>
            <a:r>
              <a:rPr lang="en-US" sz="2400" b="1" dirty="0" smtClean="0"/>
              <a:t>combo box</a:t>
            </a:r>
            <a:r>
              <a:rPr lang="ar-SA" sz="2400" b="1" dirty="0" smtClean="0"/>
              <a:t> على النموذج (</a:t>
            </a:r>
            <a:r>
              <a:rPr lang="en-GB" sz="2400" b="1" dirty="0" smtClean="0"/>
              <a:t>name=</a:t>
            </a:r>
            <a:r>
              <a:rPr lang="en-GB" sz="2400" b="1" dirty="0" err="1" smtClean="0"/>
              <a:t>cbol</a:t>
            </a:r>
            <a:r>
              <a:rPr lang="ar-SA" sz="2400" b="1" dirty="0" smtClean="0"/>
              <a:t>) </a:t>
            </a:r>
            <a:endParaRPr lang="en-US" sz="2400" b="1" dirty="0" smtClean="0"/>
          </a:p>
          <a:p>
            <a:pPr marL="514350" lvl="0" indent="-514350">
              <a:buFont typeface="+mj-lt"/>
              <a:buAutoNum type="arabicPeriod"/>
            </a:pPr>
            <a:r>
              <a:rPr lang="ar-SA" sz="2400" b="1" dirty="0" smtClean="0"/>
              <a:t> في الخاصية </a:t>
            </a:r>
            <a:r>
              <a:rPr lang="en-GB" sz="2400" b="1" dirty="0" smtClean="0"/>
              <a:t>item </a:t>
            </a:r>
            <a:r>
              <a:rPr lang="ar-SA" sz="2400" b="1" dirty="0" smtClean="0"/>
              <a:t> له ندخل أسماء الحيوانات حيث يظهر مربع </a:t>
            </a:r>
            <a:r>
              <a:rPr lang="en-GB" sz="2400" b="1" dirty="0" smtClean="0"/>
              <a:t>collection editor </a:t>
            </a:r>
            <a:r>
              <a:rPr lang="ar-SA" sz="2400" b="1" dirty="0" smtClean="0"/>
              <a:t> كما بالشكل حيث نكتب اسم الحيوان ثم </a:t>
            </a:r>
            <a:r>
              <a:rPr lang="en-GB" sz="2400" b="1" dirty="0" smtClean="0"/>
              <a:t>enter </a:t>
            </a:r>
            <a:r>
              <a:rPr lang="ar-SA" sz="2400" b="1" dirty="0" smtClean="0"/>
              <a:t> .</a:t>
            </a:r>
            <a:endParaRPr lang="en-US" sz="2400" b="1" dirty="0" smtClean="0"/>
          </a:p>
          <a:p>
            <a:endParaRPr lang="ar-SA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96952"/>
            <a:ext cx="745762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64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187624" y="548680"/>
            <a:ext cx="7704856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800" b="1" dirty="0" smtClean="0"/>
              <a:t>كود الزر </a:t>
            </a:r>
            <a:endParaRPr lang="en-US" sz="2800" b="1" dirty="0" smtClean="0"/>
          </a:p>
          <a:p>
            <a:pPr algn="l"/>
            <a:r>
              <a:rPr lang="en-GB" sz="2800" b="1" dirty="0" smtClean="0"/>
              <a:t>Select </a:t>
            </a:r>
            <a:r>
              <a:rPr lang="en-US" sz="2800" b="1" dirty="0" smtClean="0"/>
              <a:t> </a:t>
            </a:r>
            <a:r>
              <a:rPr lang="en-GB" sz="2800" b="1" dirty="0" smtClean="0"/>
              <a:t>case  cbol1.text</a:t>
            </a:r>
            <a:endParaRPr lang="en-US" sz="2800" b="1" dirty="0" smtClean="0"/>
          </a:p>
          <a:p>
            <a:pPr algn="l"/>
            <a:r>
              <a:rPr lang="ar-SA" sz="2800" b="1" dirty="0" smtClean="0"/>
              <a:t>  </a:t>
            </a:r>
            <a:r>
              <a:rPr lang="en-US" sz="2800" b="1" dirty="0" smtClean="0"/>
              <a:t>     </a:t>
            </a:r>
            <a:r>
              <a:rPr lang="en-GB" sz="2800" b="1" dirty="0" smtClean="0"/>
              <a:t>Case  ''bird'' </a:t>
            </a:r>
            <a:endParaRPr lang="en-US" sz="2800" b="1" dirty="0" smtClean="0"/>
          </a:p>
          <a:p>
            <a:pPr algn="l"/>
            <a:r>
              <a:rPr lang="en-US" sz="2800" b="1" dirty="0" smtClean="0"/>
              <a:t>         </a:t>
            </a:r>
            <a:r>
              <a:rPr lang="en-GB" sz="2800" b="1" dirty="0" smtClean="0"/>
              <a:t>Msgbox.show (''this animal has 2 legs'') </a:t>
            </a:r>
            <a:endParaRPr lang="en-US" sz="2800" b="1" dirty="0" smtClean="0"/>
          </a:p>
          <a:p>
            <a:pPr algn="l"/>
            <a:r>
              <a:rPr lang="en-GB" sz="2800" b="1" dirty="0" smtClean="0"/>
              <a:t>     Case   ''horse'' ,''</a:t>
            </a:r>
            <a:r>
              <a:rPr lang="en-GB" sz="2800" b="1" dirty="0" err="1" smtClean="0"/>
              <a:t>dog'',''cat</a:t>
            </a:r>
            <a:r>
              <a:rPr lang="en-GB" sz="2800" b="1" dirty="0" smtClean="0"/>
              <a:t>''</a:t>
            </a:r>
            <a:endParaRPr lang="en-US" sz="2800" b="1" dirty="0" smtClean="0"/>
          </a:p>
          <a:p>
            <a:pPr algn="l"/>
            <a:r>
              <a:rPr lang="en-GB" sz="2800" b="1" dirty="0" smtClean="0"/>
              <a:t>         Msgbox.show (''this animal has 4 legs'') </a:t>
            </a:r>
            <a:endParaRPr lang="en-US" sz="2800" b="1" dirty="0" smtClean="0"/>
          </a:p>
          <a:p>
            <a:pPr algn="l"/>
            <a:r>
              <a:rPr lang="en-GB" sz="2800" b="1" dirty="0" smtClean="0"/>
              <a:t>End select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41122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اضافة قائمة من النوع </a:t>
            </a:r>
            <a:r>
              <a:rPr lang="en-US" dirty="0" smtClean="0"/>
              <a:t>context menu</a:t>
            </a:r>
            <a:endParaRPr lang="ar-S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80688"/>
            <a:ext cx="7488832" cy="207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3861048"/>
            <a:ext cx="8424936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هذا النوع من القوائم عبارة عن قائمة فرعية تربط بأحد الادوات  وعند الضغط على هذه الأداة بالزر الأيمن للماوس تظهر هذه القائمة ، ولتوضيح هذه القائمة بمثال : </a:t>
            </a:r>
            <a:endParaRPr lang="ar-SA" sz="2000" dirty="0"/>
          </a:p>
          <a:p>
            <a:pPr marL="342900" indent="-342900">
              <a:buFont typeface="+mj-lt"/>
              <a:buAutoNum type="arabicPeriod"/>
            </a:pPr>
            <a:r>
              <a:rPr lang="ar-SA" sz="2000" dirty="0" smtClean="0"/>
              <a:t>ارسم أداة مربع نص </a:t>
            </a:r>
            <a:r>
              <a:rPr lang="en-US" sz="2000" dirty="0" smtClean="0"/>
              <a:t>textbox</a:t>
            </a:r>
            <a:r>
              <a:rPr lang="ar-SA" sz="2000" dirty="0" smtClean="0"/>
              <a:t> على خلفية ال </a:t>
            </a:r>
            <a:r>
              <a:rPr lang="en-US" sz="2000" dirty="0" smtClean="0"/>
              <a:t>form </a:t>
            </a:r>
            <a:r>
              <a:rPr lang="ar-SA" sz="2000" dirty="0" smtClean="0"/>
              <a:t> .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2000" dirty="0" smtClean="0"/>
              <a:t>ارسم أداة </a:t>
            </a:r>
            <a:r>
              <a:rPr lang="en-US" sz="2000" dirty="0" smtClean="0"/>
              <a:t> context menu strip</a:t>
            </a:r>
            <a:r>
              <a:rPr lang="ar-SA" sz="2000" dirty="0" smtClean="0"/>
              <a:t>من مربع الأدوات </a:t>
            </a:r>
            <a:r>
              <a:rPr lang="en-US" sz="2000" dirty="0" smtClean="0"/>
              <a:t>tool box</a:t>
            </a:r>
            <a:r>
              <a:rPr lang="ar-SA" sz="2000" dirty="0" smtClean="0"/>
              <a:t> على خلفية البرنامج 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2000" dirty="0" smtClean="0"/>
              <a:t>كون قائمة فرعية باي اختيارات كما في الشكل .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2000" dirty="0" smtClean="0"/>
              <a:t>اختر الأداة </a:t>
            </a:r>
            <a:r>
              <a:rPr lang="en-US" sz="2000" dirty="0" smtClean="0"/>
              <a:t>textbox1, </a:t>
            </a:r>
            <a:r>
              <a:rPr lang="ar-SA" sz="2000" dirty="0" smtClean="0"/>
              <a:t> ومن مربع الخصائص الخاص بها اختر الخاصية </a:t>
            </a:r>
            <a:r>
              <a:rPr lang="en-US" sz="2000" dirty="0" smtClean="0"/>
              <a:t>context menu</a:t>
            </a:r>
            <a:r>
              <a:rPr lang="ar-SA" sz="2000" dirty="0" smtClean="0"/>
              <a:t> التي تحدد القائمة </a:t>
            </a:r>
            <a:r>
              <a:rPr lang="en-US" sz="2000" dirty="0" smtClean="0"/>
              <a:t>context menustrip1</a:t>
            </a:r>
            <a:r>
              <a:rPr lang="ar-SA" sz="2000" dirty="0" smtClean="0"/>
              <a:t> التي قمنا بانشائها . 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2000" dirty="0" smtClean="0"/>
              <a:t>شغل البرنامج ثم اضغط بالزر الأيمن للماوس على مربع النص </a:t>
            </a:r>
            <a:r>
              <a:rPr lang="en-US" sz="2000" dirty="0" smtClean="0"/>
              <a:t>textbox1</a:t>
            </a:r>
            <a:r>
              <a:rPr lang="ar-SA" sz="2000" dirty="0" smtClean="0"/>
              <a:t> تلاحظ ظهور القائمة . </a:t>
            </a:r>
          </a:p>
          <a:p>
            <a:pPr marL="342900" indent="-342900">
              <a:buFont typeface="+mj-lt"/>
              <a:buAutoNum type="arabicPeriod"/>
            </a:pP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251061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5" cy="5112568"/>
          </a:xfrm>
        </p:spPr>
        <p:txBody>
          <a:bodyPr>
            <a:normAutofit fontScale="92500" lnSpcReduction="20000"/>
          </a:bodyPr>
          <a:lstStyle/>
          <a:p>
            <a:r>
              <a:rPr lang="ar-SA" dirty="0" smtClean="0"/>
              <a:t>ظهرت فكرة الأحداث مع بداية ظهور برامج النوافذ </a:t>
            </a:r>
            <a:r>
              <a:rPr lang="en-US" dirty="0" smtClean="0"/>
              <a:t>windows </a:t>
            </a:r>
            <a:r>
              <a:rPr lang="ar-SA" dirty="0" smtClean="0"/>
              <a:t> ، تكون هذه الأحداث مرتبطة مع ادوات البرنامج ومنها الاحداث العامة </a:t>
            </a:r>
            <a:r>
              <a:rPr lang="en-US" dirty="0" smtClean="0"/>
              <a:t>Events</a:t>
            </a:r>
            <a:r>
              <a:rPr lang="ar-SA" dirty="0" smtClean="0"/>
              <a:t> : </a:t>
            </a:r>
          </a:p>
          <a:p>
            <a:r>
              <a:rPr lang="ar-SA" dirty="0" smtClean="0"/>
              <a:t>أحداث الماوس </a:t>
            </a:r>
            <a:r>
              <a:rPr lang="en-US" dirty="0" smtClean="0"/>
              <a:t>mouse event</a:t>
            </a:r>
            <a:r>
              <a:rPr lang="ar-SA" dirty="0" smtClean="0"/>
              <a:t> :</a:t>
            </a:r>
          </a:p>
          <a:p>
            <a:pPr algn="l" rtl="0"/>
            <a:r>
              <a:rPr lang="en-US" dirty="0" smtClean="0"/>
              <a:t>Mouse move</a:t>
            </a:r>
          </a:p>
          <a:p>
            <a:pPr algn="l" rtl="0"/>
            <a:r>
              <a:rPr lang="en-US" dirty="0" smtClean="0"/>
              <a:t>Mouse down </a:t>
            </a:r>
          </a:p>
          <a:p>
            <a:pPr algn="l" rtl="0"/>
            <a:r>
              <a:rPr lang="en-US" dirty="0" err="1" smtClean="0"/>
              <a:t>mouseEnter</a:t>
            </a:r>
            <a:endParaRPr lang="en-US" dirty="0" smtClean="0"/>
          </a:p>
          <a:p>
            <a:pPr algn="l" rtl="0"/>
            <a:r>
              <a:rPr lang="en-US" dirty="0" err="1" smtClean="0"/>
              <a:t>mouseLeave</a:t>
            </a:r>
            <a:endParaRPr lang="en-US" dirty="0" smtClean="0"/>
          </a:p>
          <a:p>
            <a:r>
              <a:rPr lang="ar-SA" dirty="0"/>
              <a:t>أحداث </a:t>
            </a:r>
            <a:r>
              <a:rPr lang="ar-SA" dirty="0" smtClean="0"/>
              <a:t>لوحة المفاتيح </a:t>
            </a:r>
            <a:r>
              <a:rPr lang="en-US" dirty="0" smtClean="0"/>
              <a:t>keyboard </a:t>
            </a:r>
            <a:r>
              <a:rPr lang="en-US" dirty="0"/>
              <a:t>event</a:t>
            </a:r>
            <a:r>
              <a:rPr lang="ar-SA" dirty="0"/>
              <a:t> </a:t>
            </a:r>
            <a:r>
              <a:rPr lang="ar-SA" dirty="0" smtClean="0"/>
              <a:t>:</a:t>
            </a:r>
          </a:p>
          <a:p>
            <a:pPr algn="l" rtl="0"/>
            <a:r>
              <a:rPr lang="en-US" dirty="0" smtClean="0"/>
              <a:t>Key press</a:t>
            </a:r>
          </a:p>
          <a:p>
            <a:pPr algn="l" rtl="0"/>
            <a:r>
              <a:rPr lang="en-US" dirty="0" smtClean="0"/>
              <a:t>Key down</a:t>
            </a:r>
          </a:p>
          <a:p>
            <a:pPr algn="l" rtl="0"/>
            <a:r>
              <a:rPr lang="en-US" dirty="0" smtClean="0"/>
              <a:t>Key up</a:t>
            </a:r>
          </a:p>
          <a:p>
            <a:pPr algn="r"/>
            <a:r>
              <a:rPr lang="ar-SA" dirty="0"/>
              <a:t>أحداث </a:t>
            </a:r>
            <a:r>
              <a:rPr lang="ar-SA" dirty="0" smtClean="0"/>
              <a:t>النموذج </a:t>
            </a:r>
            <a:r>
              <a:rPr lang="en-US" dirty="0" smtClean="0"/>
              <a:t>form </a:t>
            </a:r>
            <a:r>
              <a:rPr lang="en-US" dirty="0"/>
              <a:t>event</a:t>
            </a:r>
            <a:r>
              <a:rPr lang="ar-SA" dirty="0"/>
              <a:t> </a:t>
            </a:r>
            <a:r>
              <a:rPr lang="ar-SA" dirty="0" smtClean="0"/>
              <a:t>:</a:t>
            </a:r>
          </a:p>
          <a:p>
            <a:pPr algn="l" rtl="0"/>
            <a:r>
              <a:rPr lang="en-US" dirty="0" smtClean="0"/>
              <a:t>Form-load</a:t>
            </a:r>
          </a:p>
          <a:p>
            <a:pPr algn="l" rtl="0"/>
            <a:r>
              <a:rPr lang="en-US" dirty="0" err="1" smtClean="0"/>
              <a:t>Form_colsed</a:t>
            </a:r>
            <a:endParaRPr lang="ar-SA" dirty="0"/>
          </a:p>
          <a:p>
            <a:pPr algn="l" rtl="0"/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الأحداث </a:t>
            </a:r>
            <a:r>
              <a:rPr lang="en-US" dirty="0" smtClean="0"/>
              <a:t>Events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71473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 </a:t>
            </a:r>
            <a:endParaRPr lang="ar-S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432" y="1124744"/>
            <a:ext cx="6192687" cy="190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0864" y="3068960"/>
            <a:ext cx="784887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ar-SA" b="1" dirty="0" smtClean="0"/>
              <a:t>قومي بتصميم النموذج التالي  .</a:t>
            </a:r>
          </a:p>
          <a:p>
            <a:pPr marL="342900" indent="-342900">
              <a:buFont typeface="+mj-lt"/>
              <a:buAutoNum type="arabicPeriod"/>
            </a:pPr>
            <a:r>
              <a:rPr lang="ar-SA" b="1" dirty="0" smtClean="0"/>
              <a:t>اضغطي الزر الأول «</a:t>
            </a:r>
            <a:r>
              <a:rPr lang="ar-SA" b="1" dirty="0"/>
              <a:t>جامعة</a:t>
            </a:r>
            <a:r>
              <a:rPr lang="ar-SA" b="1" dirty="0" smtClean="0"/>
              <a:t>» مرتين  ، للدخول الى محرر السطور واختر من مربع قائمة الأحداث </a:t>
            </a:r>
            <a:r>
              <a:rPr lang="en-US" b="1" dirty="0" err="1" smtClean="0"/>
              <a:t>mouse_move</a:t>
            </a:r>
            <a:r>
              <a:rPr lang="en-US" b="1" dirty="0" smtClean="0"/>
              <a:t> </a:t>
            </a:r>
            <a:r>
              <a:rPr lang="ar-SA" b="1" dirty="0" smtClean="0"/>
              <a:t> ، واكتب به السطر التالي </a:t>
            </a:r>
            <a:endParaRPr lang="ar-SA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081"/>
            <a:ext cx="9144000" cy="269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375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944</Words>
  <Application>Microsoft Office PowerPoint</Application>
  <PresentationFormat>On-screen Show (4:3)</PresentationFormat>
  <Paragraphs>164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Waveform</vt:lpstr>
      <vt:lpstr>PowerPoint Presentation</vt:lpstr>
      <vt:lpstr>PowerPoint Presentation</vt:lpstr>
      <vt:lpstr>PowerPoint Presentation</vt:lpstr>
      <vt:lpstr>التعامل مع أكثر من From </vt:lpstr>
      <vt:lpstr>تحديد نموذج البداية startup object : </vt:lpstr>
      <vt:lpstr>استدعاء نموذج From</vt:lpstr>
      <vt:lpstr>أداتي الاختبار RadioButton ،Checkbox</vt:lpstr>
      <vt:lpstr>الخصائص المهمة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اضافة قائمة من النوع context menu</vt:lpstr>
      <vt:lpstr>الأحداث Events </vt:lpstr>
      <vt:lpstr>مثال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engy</dc:creator>
  <cp:lastModifiedBy>lenda</cp:lastModifiedBy>
  <cp:revision>26</cp:revision>
  <dcterms:created xsi:type="dcterms:W3CDTF">2012-04-11T10:01:47Z</dcterms:created>
  <dcterms:modified xsi:type="dcterms:W3CDTF">2012-04-22T05:38:03Z</dcterms:modified>
</cp:coreProperties>
</file>