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1" r:id="rId6"/>
    <p:sldId id="262" r:id="rId7"/>
    <p:sldId id="260"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D1524B8B-45AF-455B-A905-C1AC150145FB}" type="datetimeFigureOut">
              <a:rPr lang="en-US" smtClean="0"/>
              <a:t>3/3/2012</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05EC3CDD-63D0-46B3-8E35-A112336AC59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D1524B8B-45AF-455B-A905-C1AC150145FB}" type="datetimeFigureOut">
              <a:rPr lang="en-US" smtClean="0"/>
              <a:t>3/3/2012</a:t>
            </a:fld>
            <a:endParaRPr lang="en-US"/>
          </a:p>
        </p:txBody>
      </p:sp>
      <p:sp>
        <p:nvSpPr>
          <p:cNvPr id="9" name="عنصر نائب لرقم الشريحة 8"/>
          <p:cNvSpPr>
            <a:spLocks noGrp="1"/>
          </p:cNvSpPr>
          <p:nvPr>
            <p:ph type="sldNum" sz="quarter" idx="15"/>
          </p:nvPr>
        </p:nvSpPr>
        <p:spPr/>
        <p:txBody>
          <a:bodyPr rtlCol="0"/>
          <a:lstStyle/>
          <a:p>
            <a:fld id="{05EC3CDD-63D0-46B3-8E35-A112336AC593}" type="slidenum">
              <a:rPr lang="en-US" smtClean="0"/>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D1524B8B-45AF-455B-A905-C1AC150145FB}" type="datetimeFigureOut">
              <a:rPr lang="en-US" smtClean="0"/>
              <a:t>3/3/2012</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05EC3CDD-63D0-46B3-8E35-A112336AC59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D1524B8B-45AF-455B-A905-C1AC150145FB}" type="datetimeFigureOut">
              <a:rPr lang="en-US" smtClean="0"/>
              <a:t>3/3/2012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5EC3CDD-63D0-46B3-8E35-A112336AC593}" type="slidenum">
              <a:rPr lang="en-US" smtClean="0"/>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D1524B8B-45AF-455B-A905-C1AC150145FB}" type="datetimeFigureOut">
              <a:rPr lang="en-US" smtClean="0"/>
              <a:t>3/3/2012</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05EC3CDD-63D0-46B3-8E35-A112336AC593}" type="slidenum">
              <a:rPr lang="en-US" smtClean="0"/>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D1524B8B-45AF-455B-A905-C1AC150145FB}" type="datetimeFigureOut">
              <a:rPr lang="en-US" smtClean="0"/>
              <a:t>3/3/2012</a:t>
            </a:fld>
            <a:endParaRPr lang="en-US"/>
          </a:p>
        </p:txBody>
      </p:sp>
      <p:sp>
        <p:nvSpPr>
          <p:cNvPr id="7" name="عنصر نائب لرقم الشريحة 6"/>
          <p:cNvSpPr>
            <a:spLocks noGrp="1"/>
          </p:cNvSpPr>
          <p:nvPr>
            <p:ph type="sldNum" sz="quarter" idx="11"/>
          </p:nvPr>
        </p:nvSpPr>
        <p:spPr/>
        <p:txBody>
          <a:bodyPr rtlCol="0"/>
          <a:lstStyle/>
          <a:p>
            <a:fld id="{05EC3CDD-63D0-46B3-8E35-A112336AC593}" type="slidenum">
              <a:rPr lang="en-US" smtClean="0"/>
              <a:t>‹#›</a:t>
            </a:fld>
            <a:endParaRPr lang="en-US"/>
          </a:p>
        </p:txBody>
      </p:sp>
      <p:sp>
        <p:nvSpPr>
          <p:cNvPr id="8" name="عنصر نائب للتذييل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1524B8B-45AF-455B-A905-C1AC150145FB}" type="datetimeFigureOut">
              <a:rPr lang="en-US" smtClean="0"/>
              <a:t>3/3/2012</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05EC3CDD-63D0-46B3-8E35-A112336AC59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D1524B8B-45AF-455B-A905-C1AC150145FB}" type="datetimeFigureOut">
              <a:rPr lang="en-US" smtClean="0"/>
              <a:t>3/3/2012</a:t>
            </a:fld>
            <a:endParaRPr lang="en-US"/>
          </a:p>
        </p:txBody>
      </p:sp>
      <p:sp>
        <p:nvSpPr>
          <p:cNvPr id="22" name="عنصر نائب لرقم الشريحة 21"/>
          <p:cNvSpPr>
            <a:spLocks noGrp="1"/>
          </p:cNvSpPr>
          <p:nvPr>
            <p:ph type="sldNum" sz="quarter" idx="15"/>
          </p:nvPr>
        </p:nvSpPr>
        <p:spPr/>
        <p:txBody>
          <a:bodyPr rtlCol="0"/>
          <a:lstStyle/>
          <a:p>
            <a:fld id="{05EC3CDD-63D0-46B3-8E35-A112336AC593}" type="slidenum">
              <a:rPr lang="en-US" smtClean="0"/>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D1524B8B-45AF-455B-A905-C1AC150145FB}" type="datetimeFigureOut">
              <a:rPr lang="en-US" smtClean="0"/>
              <a:t>3/3/2012</a:t>
            </a:fld>
            <a:endParaRPr lang="en-US"/>
          </a:p>
        </p:txBody>
      </p:sp>
      <p:sp>
        <p:nvSpPr>
          <p:cNvPr id="18" name="عنصر نائب لرقم الشريحة 17"/>
          <p:cNvSpPr>
            <a:spLocks noGrp="1"/>
          </p:cNvSpPr>
          <p:nvPr>
            <p:ph type="sldNum" sz="quarter" idx="11"/>
          </p:nvPr>
        </p:nvSpPr>
        <p:spPr/>
        <p:txBody>
          <a:bodyPr rtlCol="0"/>
          <a:lstStyle/>
          <a:p>
            <a:fld id="{05EC3CDD-63D0-46B3-8E35-A112336AC593}" type="slidenum">
              <a:rPr lang="en-US" smtClean="0"/>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1524B8B-45AF-455B-A905-C1AC150145FB}" type="datetimeFigureOut">
              <a:rPr lang="en-US" smtClean="0"/>
              <a:t>3/3/2012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5EC3CDD-63D0-46B3-8E35-A112336AC59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1524B8B-45AF-455B-A905-C1AC150145FB}" type="datetimeFigureOut">
              <a:rPr lang="en-US" smtClean="0"/>
              <a:t>3/3/2012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5EC3CDD-63D0-46B3-8E35-A112336AC59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1524B8B-45AF-455B-A905-C1AC150145FB}" type="datetimeFigureOut">
              <a:rPr lang="en-US" smtClean="0"/>
              <a:t>3/3/2012</a:t>
            </a:fld>
            <a:endParaRPr lang="en-US"/>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5EC3CDD-63D0-46B3-8E35-A112336AC59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251520" y="214927"/>
            <a:ext cx="8568952" cy="1107996"/>
          </a:xfrm>
          <a:prstGeom prst="rect">
            <a:avLst/>
          </a:prstGeom>
        </p:spPr>
        <p:txBody>
          <a:bodyPr wrap="square">
            <a:spAutoFit/>
          </a:bodyPr>
          <a:lstStyle/>
          <a:p>
            <a:pPr lvl="0" algn="ctr"/>
            <a:r>
              <a:rPr lang="ar-SA" sz="6600" b="1" dirty="0">
                <a:ln w="17780" cmpd="sng">
                  <a:solidFill>
                    <a:srgbClr val="FE8637">
                      <a:tint val="3000"/>
                    </a:srgbClr>
                  </a:solidFill>
                  <a:prstDash val="solid"/>
                  <a:miter lim="800000"/>
                </a:ln>
                <a:gradFill>
                  <a:gsLst>
                    <a:gs pos="10000">
                      <a:srgbClr val="FE8637">
                        <a:tint val="63000"/>
                        <a:sat val="105000"/>
                      </a:srgbClr>
                    </a:gs>
                    <a:gs pos="90000">
                      <a:srgbClr val="FE8637">
                        <a:shade val="50000"/>
                        <a:satMod val="100000"/>
                      </a:srgbClr>
                    </a:gs>
                  </a:gsLst>
                  <a:lin ang="5400000"/>
                </a:gradFill>
                <a:effectLst>
                  <a:glow rad="139700">
                    <a:schemeClr val="accent1">
                      <a:satMod val="175000"/>
                      <a:alpha val="40000"/>
                    </a:schemeClr>
                  </a:glow>
                  <a:outerShdw blurRad="55000" dist="50800" dir="5400000" algn="tl">
                    <a:srgbClr val="000000">
                      <a:alpha val="33000"/>
                    </a:srgbClr>
                  </a:outerShdw>
                </a:effectLst>
              </a:rPr>
              <a:t>التركيب التشريحي للعضــلات</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00808"/>
            <a:ext cx="7704856" cy="4876800"/>
          </a:xfrm>
          <a:prstGeom prst="rect">
            <a:avLst/>
          </a:prstGeom>
          <a:noFill/>
          <a:ln w="9525">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44994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317242" cy="9233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r-SA" sz="5400" b="1" dirty="0" smtClean="0">
                <a:ln/>
                <a:solidFill>
                  <a:schemeClr val="accent3"/>
                </a:solidFill>
              </a:rPr>
              <a:t>العضلات</a:t>
            </a:r>
            <a:endParaRPr lang="ar-SA" sz="4400" b="1" cap="none" spc="0" dirty="0">
              <a:ln/>
              <a:solidFill>
                <a:schemeClr val="accent3"/>
              </a:solidFill>
              <a:effectLst/>
            </a:endParaRPr>
          </a:p>
        </p:txBody>
      </p:sp>
      <p:sp>
        <p:nvSpPr>
          <p:cNvPr id="6" name="مربع نص 5"/>
          <p:cNvSpPr txBox="1"/>
          <p:nvPr/>
        </p:nvSpPr>
        <p:spPr>
          <a:xfrm>
            <a:off x="323528" y="1124744"/>
            <a:ext cx="8317242" cy="3046988"/>
          </a:xfrm>
          <a:prstGeom prst="rect">
            <a:avLst/>
          </a:prstGeom>
          <a:noFill/>
        </p:spPr>
        <p:txBody>
          <a:bodyPr wrap="square" rtlCol="0">
            <a:spAutoFit/>
          </a:bodyPr>
          <a:lstStyle/>
          <a:p>
            <a:pPr algn="r"/>
            <a:endParaRPr lang="ar-SA" sz="3200" dirty="0">
              <a:ln/>
            </a:endParaRPr>
          </a:p>
          <a:p>
            <a:pPr algn="r"/>
            <a:r>
              <a:rPr lang="ar-SA" sz="3200" dirty="0" smtClean="0">
                <a:ln/>
              </a:rPr>
              <a:t>هي مثل </a:t>
            </a:r>
            <a:r>
              <a:rPr lang="ar-SA" sz="3200" dirty="0">
                <a:ln/>
              </a:rPr>
              <a:t>سائر أعضاء الجسم المختلفة</a:t>
            </a:r>
            <a:r>
              <a:rPr lang="ar-SA" sz="3200" dirty="0" smtClean="0"/>
              <a:t> تتكون من خلايا إلا أنها خلايا من نوع خاص فهي طويلة ورفيعة، ومن المعتاد تجمع عدد منها لتكوين وحدة العضلة التي تسمى الليفة العضلية ..</a:t>
            </a:r>
          </a:p>
          <a:p>
            <a:pPr algn="r"/>
            <a:r>
              <a:rPr lang="ar-SA" sz="3200" dirty="0" smtClean="0"/>
              <a:t>ومن اغرب صفات الالياف قدرتها على الانبساط او القصر والانقباض</a:t>
            </a:r>
            <a:endParaRPr lang="en-US" sz="3200" dirty="0"/>
          </a:p>
        </p:txBody>
      </p:sp>
    </p:spTree>
    <p:extLst>
      <p:ext uri="{BB962C8B-B14F-4D97-AF65-F5344CB8AC3E}">
        <p14:creationId xmlns:p14="http://schemas.microsoft.com/office/powerpoint/2010/main" val="5210146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404663"/>
            <a:ext cx="6624736" cy="830997"/>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r-SA" sz="4800" b="1" cap="none" spc="0" dirty="0" smtClean="0">
                <a:ln/>
                <a:solidFill>
                  <a:schemeClr val="accent3"/>
                </a:solidFill>
                <a:effectLst/>
              </a:rPr>
              <a:t>تكوين العضلة</a:t>
            </a:r>
            <a:endParaRPr lang="ar-SA" sz="4800" b="1" cap="none" spc="0" dirty="0">
              <a:ln/>
              <a:solidFill>
                <a:schemeClr val="accent3"/>
              </a:solidFill>
              <a:effectLst/>
            </a:endParaRPr>
          </a:p>
        </p:txBody>
      </p:sp>
      <p:sp>
        <p:nvSpPr>
          <p:cNvPr id="3" name="مربع نص 2"/>
          <p:cNvSpPr txBox="1"/>
          <p:nvPr/>
        </p:nvSpPr>
        <p:spPr>
          <a:xfrm>
            <a:off x="539552" y="1844824"/>
            <a:ext cx="7632848" cy="3108543"/>
          </a:xfrm>
          <a:prstGeom prst="rect">
            <a:avLst/>
          </a:prstGeom>
          <a:noFill/>
        </p:spPr>
        <p:txBody>
          <a:bodyPr wrap="square" rtlCol="0">
            <a:spAutoFit/>
          </a:bodyPr>
          <a:lstStyle/>
          <a:p>
            <a:pPr algn="r"/>
            <a:r>
              <a:rPr lang="ar-SA" sz="2800" dirty="0" smtClean="0"/>
              <a:t>تتكون العضلة من عدد كبير من الحزم التي تحتوي على الالياف العضلية الطويلة الرفيعة.</a:t>
            </a:r>
          </a:p>
          <a:p>
            <a:pPr algn="r"/>
            <a:r>
              <a:rPr lang="ar-SA" sz="2800" dirty="0" smtClean="0"/>
              <a:t>وعندما تكون الالياف في وضعها الطبيعي-أي منبسطة-تكون</a:t>
            </a:r>
          </a:p>
          <a:p>
            <a:pPr algn="r"/>
            <a:r>
              <a:rPr lang="ar-SA" sz="2800" dirty="0" smtClean="0"/>
              <a:t>العضلة منبسطة,,</a:t>
            </a:r>
          </a:p>
          <a:p>
            <a:pPr algn="r"/>
            <a:r>
              <a:rPr lang="ar-SA" sz="2800" dirty="0" smtClean="0"/>
              <a:t>وعندما تنقبض الالياف العضلية, تنقبض العضلة وبذلك تقل في الطول وتتصل العضلة عادة بعظمتين, فعندما تنبسط العضلة لا يحدث شيء فيهما ولكنها ما ان تنقبض حتى تنقبض العضلات ..</a:t>
            </a:r>
            <a:endParaRPr lang="en-US" sz="2800" dirty="0"/>
          </a:p>
        </p:txBody>
      </p:sp>
    </p:spTree>
    <p:extLst>
      <p:ext uri="{BB962C8B-B14F-4D97-AF65-F5344CB8AC3E}">
        <p14:creationId xmlns:p14="http://schemas.microsoft.com/office/powerpoint/2010/main" val="36007829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45738" y="-125718"/>
            <a:ext cx="2685351"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r-SA" sz="4400" b="1" cap="none" spc="0" dirty="0" smtClean="0">
                <a:ln/>
                <a:solidFill>
                  <a:schemeClr val="accent3"/>
                </a:solidFill>
                <a:effectLst/>
              </a:rPr>
              <a:t>عمل العضلات</a:t>
            </a:r>
            <a:endParaRPr lang="ar-SA" sz="5400" b="1" cap="none" spc="0" dirty="0">
              <a:ln/>
              <a:solidFill>
                <a:schemeClr val="accent3"/>
              </a:solidFill>
              <a:effectLst/>
            </a:endParaRPr>
          </a:p>
        </p:txBody>
      </p:sp>
      <p:sp>
        <p:nvSpPr>
          <p:cNvPr id="3" name="مربع نص 2"/>
          <p:cNvSpPr txBox="1"/>
          <p:nvPr/>
        </p:nvSpPr>
        <p:spPr>
          <a:xfrm>
            <a:off x="467544" y="476672"/>
            <a:ext cx="8532440" cy="6370975"/>
          </a:xfrm>
          <a:prstGeom prst="rect">
            <a:avLst/>
          </a:prstGeom>
          <a:noFill/>
        </p:spPr>
        <p:txBody>
          <a:bodyPr wrap="square" rtlCol="0">
            <a:spAutoFit/>
          </a:bodyPr>
          <a:lstStyle/>
          <a:p>
            <a:pPr algn="r"/>
            <a:r>
              <a:rPr lang="ar-SA" sz="2400" dirty="0" smtClean="0"/>
              <a:t>ان ثني الساعد عملية مزدوجة , تنقبض فيها العضلة ذات الرأسين وتنبسط العضلة ذات الثلاث رؤوس في نفس الوقت, وبسط الساعد عملية مزدوجة ايضاً فتنقبض العضلة ذات الثلاث الرؤوس وتنبسط العضلة ذات الرأسين ذلك هو سر معظم عضلات الجسم فهي تعمل مثنى او في مجموعات سواء في عضلات الساقين او عضلات الاصابع او العضلات الست التي تحرك مقلة العين فلا توجد عضلة تعمل على انفراد , فمهما كان العمل التي تؤديه العضلة فهناك عضلة اخرى تعمل عكس ذلك العمل</a:t>
            </a:r>
          </a:p>
          <a:p>
            <a:pPr algn="r"/>
            <a:r>
              <a:rPr lang="ar-SA" sz="2400" dirty="0" smtClean="0"/>
              <a:t> بل واكثر من ذلك, فإن ابسط حركة تستدعي نشاط مجموعات بأكملها من العضلات , وقد يكون بعضها بعيداً عن مكان الحركة, ومثال ذلك عندما تشد الحبل تجد ان عضلات الساق والظهر واصابع القدم تشد ازر عضلات الذراعين.</a:t>
            </a:r>
          </a:p>
          <a:p>
            <a:pPr algn="r"/>
            <a:r>
              <a:rPr lang="ar-SA" sz="2400" dirty="0" smtClean="0"/>
              <a:t>عندما تنقبض العضلة تقصر في الطول ولكنها تزداد سمكاً في الوسط وذلك يحدث في الالياف العضلية وبذلك تظهر في العضلة بأكملها, ولذلك تتضخم العضلة ذات الرأسين عند ثني الذراع</a:t>
            </a:r>
          </a:p>
          <a:p>
            <a:pPr algn="r"/>
            <a:r>
              <a:rPr lang="ar-SA" sz="2400" dirty="0" smtClean="0"/>
              <a:t>وفي انقباض العضلة العادي, لا ينقبض الا عدد معين من الالياف العضلية, ذلك </a:t>
            </a:r>
            <a:r>
              <a:rPr lang="ar-SA" sz="2400" dirty="0" err="1" smtClean="0"/>
              <a:t>لاننا</a:t>
            </a:r>
            <a:r>
              <a:rPr lang="ar-SA" sz="2400" dirty="0" smtClean="0"/>
              <a:t> لا نحتاج في الاحوال العادية الا الى قدر قليل محدود من </a:t>
            </a:r>
            <a:r>
              <a:rPr lang="ar-SA" sz="2400" dirty="0" err="1" smtClean="0"/>
              <a:t>المجهود.اما</a:t>
            </a:r>
            <a:r>
              <a:rPr lang="ar-SA" sz="2400" dirty="0" smtClean="0"/>
              <a:t> في </a:t>
            </a:r>
            <a:r>
              <a:rPr lang="ar-SA" sz="2400" dirty="0" err="1" smtClean="0"/>
              <a:t>الجهودات</a:t>
            </a:r>
            <a:r>
              <a:rPr lang="ar-SA" sz="2400" dirty="0" smtClean="0"/>
              <a:t> الشاقة , فإن عدد الالياف العضلية الذي ينقبض يزداد بالتدريج ونتيجة لذلك يزداد حجم العضلة وتزداد صلابتها عند الانقباض من هذا نرى ان العضلات نمو وتزداد قوة بالعمل او بأداء التمرينات الرياضية . </a:t>
            </a:r>
            <a:endParaRPr lang="en-US" sz="2400" dirty="0"/>
          </a:p>
        </p:txBody>
      </p:sp>
    </p:spTree>
    <p:extLst>
      <p:ext uri="{BB962C8B-B14F-4D97-AF65-F5344CB8AC3E}">
        <p14:creationId xmlns:p14="http://schemas.microsoft.com/office/powerpoint/2010/main" val="1428055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345755" y="188640"/>
            <a:ext cx="2848857"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r-SA" sz="4400" b="1" cap="none" spc="0" dirty="0" smtClean="0">
                <a:ln/>
                <a:solidFill>
                  <a:schemeClr val="accent3"/>
                </a:solidFill>
                <a:effectLst/>
              </a:rPr>
              <a:t>أنواع العضلات</a:t>
            </a:r>
            <a:endParaRPr lang="ar-SA" sz="4400" b="1" cap="none" spc="0" dirty="0">
              <a:ln/>
              <a:solidFill>
                <a:schemeClr val="accent3"/>
              </a:solidFill>
              <a:effectLst/>
            </a:endParaRPr>
          </a:p>
        </p:txBody>
      </p:sp>
      <p:sp>
        <p:nvSpPr>
          <p:cNvPr id="3" name="مربع نص 2"/>
          <p:cNvSpPr txBox="1"/>
          <p:nvPr/>
        </p:nvSpPr>
        <p:spPr>
          <a:xfrm>
            <a:off x="323528" y="1124744"/>
            <a:ext cx="8496944" cy="4401205"/>
          </a:xfrm>
          <a:prstGeom prst="rect">
            <a:avLst/>
          </a:prstGeom>
          <a:noFill/>
        </p:spPr>
        <p:txBody>
          <a:bodyPr wrap="square" rtlCol="0">
            <a:spAutoFit/>
          </a:bodyPr>
          <a:lstStyle/>
          <a:p>
            <a:pPr algn="r"/>
            <a:r>
              <a:rPr lang="ar-SA" sz="2800" dirty="0" smtClean="0"/>
              <a:t>يمكن تقسيم العضلات الى مجموعتين هما/</a:t>
            </a:r>
          </a:p>
          <a:p>
            <a:pPr algn="r"/>
            <a:r>
              <a:rPr lang="ar-SA" sz="2800" dirty="0" smtClean="0"/>
              <a:t>1-عضلات لها </a:t>
            </a:r>
            <a:r>
              <a:rPr lang="ar-SA" sz="2800" dirty="0" err="1" smtClean="0"/>
              <a:t>مندغمات</a:t>
            </a:r>
            <a:r>
              <a:rPr lang="ar-SA" sz="2800" dirty="0" smtClean="0"/>
              <a:t> </a:t>
            </a:r>
            <a:r>
              <a:rPr lang="ar-SA" sz="2800" dirty="0" err="1" smtClean="0"/>
              <a:t>ومندمات</a:t>
            </a:r>
            <a:r>
              <a:rPr lang="ar-SA" sz="2800" dirty="0" smtClean="0"/>
              <a:t>: ومنبت العضلة هو طرفها القريب من المحور الطولي المنصف للجسم ومندغم العضلة هو طرفها البعيد, وتنبت هذه العضلات وتندم على تراكيب هيكلية-ويطلق علية اسم العضلة الطويلة- </a:t>
            </a:r>
          </a:p>
          <a:p>
            <a:pPr algn="r"/>
            <a:r>
              <a:rPr lang="ar-SA" sz="2800" dirty="0" smtClean="0"/>
              <a:t>ومن امثلة هذا النوع العضلات التي تحرك الاطراف كالأرجل.</a:t>
            </a:r>
          </a:p>
          <a:p>
            <a:pPr algn="r"/>
            <a:endParaRPr lang="ar-SA" sz="2800" dirty="0" smtClean="0"/>
          </a:p>
          <a:p>
            <a:pPr algn="r"/>
            <a:r>
              <a:rPr lang="ar-SA" sz="2800" dirty="0" smtClean="0"/>
              <a:t>2-عضلات بدون منابت او </a:t>
            </a:r>
            <a:r>
              <a:rPr lang="ar-SA" sz="2800" dirty="0" err="1" smtClean="0"/>
              <a:t>مندغمات</a:t>
            </a:r>
            <a:r>
              <a:rPr lang="ar-SA" sz="2800" dirty="0" smtClean="0"/>
              <a:t>: وهي مرتبة حول تراكيب جوفاء, وهذه العضلات بصورة عامة ابطأ في حركتها من الطولية, والغالبية العظمى لا وترية, واذا تسمى العضلات الوترية. ومن امثلة هذه العضلات: عضلات جدران القناة الهضمية والأوعية الدموية. </a:t>
            </a:r>
            <a:endParaRPr lang="en-US" sz="2800" dirty="0"/>
          </a:p>
        </p:txBody>
      </p:sp>
    </p:spTree>
    <p:extLst>
      <p:ext uri="{BB962C8B-B14F-4D97-AF65-F5344CB8AC3E}">
        <p14:creationId xmlns:p14="http://schemas.microsoft.com/office/powerpoint/2010/main" val="1815850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691680" y="404664"/>
            <a:ext cx="6696744" cy="769441"/>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r-SA" sz="4400" b="1" cap="none" spc="0" dirty="0" smtClean="0">
                <a:ln/>
                <a:solidFill>
                  <a:schemeClr val="accent3"/>
                </a:solidFill>
                <a:effectLst/>
              </a:rPr>
              <a:t>الوحدات الحركية للعضلة</a:t>
            </a:r>
            <a:endParaRPr lang="ar-SA" sz="4400" b="1" cap="none" spc="0" dirty="0">
              <a:ln/>
              <a:solidFill>
                <a:schemeClr val="accent3"/>
              </a:solidFill>
              <a:effectLst/>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97" t="30418" r="18454" b="51093"/>
          <a:stretch/>
        </p:blipFill>
        <p:spPr bwMode="auto">
          <a:xfrm>
            <a:off x="179512" y="1484784"/>
            <a:ext cx="8424936" cy="4127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3992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188640"/>
            <a:ext cx="6912768" cy="769441"/>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r-SA" sz="4400" b="1" cap="none" spc="0" dirty="0" smtClean="0">
                <a:ln/>
                <a:solidFill>
                  <a:schemeClr val="accent3"/>
                </a:solidFill>
                <a:effectLst/>
              </a:rPr>
              <a:t>الاتصال العصبي العضلي</a:t>
            </a:r>
            <a:endParaRPr lang="ar-SA" sz="4400" b="1" cap="none" spc="0" dirty="0">
              <a:ln/>
              <a:solidFill>
                <a:schemeClr val="accent3"/>
              </a:solidFill>
              <a:effectLst/>
            </a:endParaRP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869" t="52682" r="18940" b="21033"/>
          <a:stretch/>
        </p:blipFill>
        <p:spPr bwMode="auto">
          <a:xfrm>
            <a:off x="179512" y="1196752"/>
            <a:ext cx="8424936"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92338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476672"/>
            <a:ext cx="8280920" cy="175432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r-SA" sz="5400" b="1" cap="none" spc="0" dirty="0" smtClean="0">
                <a:ln/>
                <a:solidFill>
                  <a:schemeClr val="accent3"/>
                </a:solidFill>
                <a:effectLst/>
              </a:rPr>
              <a:t>اقسام العضلات من حيث الارادة نوعين هما/</a:t>
            </a:r>
            <a:endParaRPr lang="ar-SA" sz="5400" b="1" cap="none" spc="0" dirty="0">
              <a:ln/>
              <a:solidFill>
                <a:schemeClr val="accent3"/>
              </a:solidFill>
              <a:effectLst/>
            </a:endParaRPr>
          </a:p>
        </p:txBody>
      </p:sp>
      <p:sp>
        <p:nvSpPr>
          <p:cNvPr id="3" name="مربع نص 2"/>
          <p:cNvSpPr txBox="1"/>
          <p:nvPr/>
        </p:nvSpPr>
        <p:spPr>
          <a:xfrm>
            <a:off x="827584" y="2420888"/>
            <a:ext cx="7776864" cy="1815882"/>
          </a:xfrm>
          <a:prstGeom prst="rect">
            <a:avLst/>
          </a:prstGeom>
          <a:noFill/>
        </p:spPr>
        <p:txBody>
          <a:bodyPr wrap="square" rtlCol="0">
            <a:spAutoFit/>
          </a:bodyPr>
          <a:lstStyle/>
          <a:p>
            <a:pPr algn="r"/>
            <a:r>
              <a:rPr lang="ar-SA" sz="2800" dirty="0" smtClean="0"/>
              <a:t>اولاً: العضلات الإرادية/</a:t>
            </a:r>
          </a:p>
          <a:p>
            <a:pPr algn="r"/>
            <a:r>
              <a:rPr lang="ar-SA" sz="2800" dirty="0" smtClean="0"/>
              <a:t>وهي العضلات التي يمكن ان نتحكم فيها والتي يمكن ان تؤدي وظيفة معينة التي تطلبها او تريدها مثل: عضلات القدم او اليد, والجسم يضم العضلات الارادية التي تتحرك حسبما يريد الانسان.</a:t>
            </a:r>
            <a:endParaRPr lang="en-US" sz="2800" dirty="0"/>
          </a:p>
        </p:txBody>
      </p:sp>
    </p:spTree>
    <p:extLst>
      <p:ext uri="{BB962C8B-B14F-4D97-AF65-F5344CB8AC3E}">
        <p14:creationId xmlns:p14="http://schemas.microsoft.com/office/powerpoint/2010/main" val="36244616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275" t="2344" r="28495" b="2392"/>
          <a:stretch/>
        </p:blipFill>
        <p:spPr bwMode="auto">
          <a:xfrm>
            <a:off x="0" y="0"/>
            <a:ext cx="9303657" cy="6968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6272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187624" y="836712"/>
            <a:ext cx="6624736" cy="369332"/>
          </a:xfrm>
          <a:prstGeom prst="rect">
            <a:avLst/>
          </a:prstGeom>
          <a:noFill/>
        </p:spPr>
        <p:txBody>
          <a:bodyPr wrap="square" rtlCol="0">
            <a:spAutoFit/>
          </a:bodyPr>
          <a:lstStyle/>
          <a:p>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462" t="1" r="18789" b="26917"/>
          <a:stretch/>
        </p:blipFill>
        <p:spPr bwMode="auto">
          <a:xfrm>
            <a:off x="33266" y="1"/>
            <a:ext cx="8643190" cy="5902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857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573" t="35985" r="18901" b="14737"/>
          <a:stretch/>
        </p:blipFill>
        <p:spPr bwMode="auto">
          <a:xfrm>
            <a:off x="35626" y="0"/>
            <a:ext cx="8646301" cy="5661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7522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13970" y="1124744"/>
            <a:ext cx="8352928" cy="5262979"/>
          </a:xfrm>
          <a:prstGeom prst="rect">
            <a:avLst/>
          </a:prstGeom>
          <a:noFill/>
        </p:spPr>
        <p:txBody>
          <a:bodyPr wrap="square" rtlCol="0">
            <a:spAutoFit/>
          </a:bodyPr>
          <a:lstStyle/>
          <a:p>
            <a:pPr algn="r"/>
            <a:r>
              <a:rPr lang="ar-SA" sz="2400" dirty="0" smtClean="0"/>
              <a:t>ان العضلات التي تحرك الجذع والاطراف </a:t>
            </a:r>
            <a:r>
              <a:rPr lang="ar-SA" sz="2400" dirty="0"/>
              <a:t>مرتبة بحيث تمر كل عضلة فوق مفصل أو أكثر وترتبط بالعظام على كل ناحية. وعندما تستقبل إحدى العضلات دفعة عصبية، فإنها تنقبض على الفور. ويقترب طرفاها من بعضهما البعض، ولما كانت أطراف العضلة مرتبطة بالعظام على ناحيتي المفصل، فإن هذه العظام تقترب من بعضها بعضاً مع انقباض العضلة وبهذه الطريقة فإن موضع المفصل يتغير.</a:t>
            </a:r>
            <a:br>
              <a:rPr lang="ar-SA" sz="2400" dirty="0"/>
            </a:br>
            <a:r>
              <a:rPr lang="ar-SA" sz="2400" dirty="0"/>
              <a:t>ويتم تحريك معظم المفاصل بواسطة مجموعة من العضلات، وليس بواسطة عضلة واحدة تعمل على انفراد. وبالإضافة إلى ذلك فإن كل مفصل له عضلاته التي تحركه في كل اتجاه، وعلى سبيل المثال فإن مفصل الكوع يتم ثنيه بواسطة العضلة العضدية </a:t>
            </a:r>
            <a:r>
              <a:rPr lang="en-US" sz="2400" dirty="0"/>
              <a:t>biceps </a:t>
            </a:r>
            <a:r>
              <a:rPr lang="en-US" sz="2400" dirty="0" err="1"/>
              <a:t>brachii</a:t>
            </a:r>
            <a:r>
              <a:rPr lang="en-US" sz="2400" dirty="0"/>
              <a:t> </a:t>
            </a:r>
            <a:r>
              <a:rPr lang="ar-SA" sz="2400" dirty="0"/>
              <a:t>ذات الرأسين، ويتم مده بواسطة العضلة الثلاثية الرؤوس </a:t>
            </a:r>
            <a:r>
              <a:rPr lang="en-US" sz="2400" dirty="0"/>
              <a:t>triceps muscle </a:t>
            </a:r>
            <a:r>
              <a:rPr lang="ar-SA" sz="2400" dirty="0"/>
              <a:t>ولا بد أن تعمل هاتان العضلتان معاً، لأنه حينما تنقبض إحداهما، يجب على الأخرى أن ترتخي، وإذا لم يحدث ذلك، فإن المفصل لا يتحرك، ولكن يتم تثبيته في مكانه تماماً فقط. وتستعمل العضلات في أرجلنا كثيراً في تثبيت المفاصل، وإذا أنت وقفت على رجل واحدة فيمكنك أن تحس بعضلة الركبة وهي في حالة انقباض لكي تبقى الرجل مستقيمة</a:t>
            </a:r>
            <a:r>
              <a:rPr lang="ar-SA" sz="2400" dirty="0" smtClean="0"/>
              <a:t>. </a:t>
            </a:r>
            <a:endParaRPr lang="en-US" sz="2400" dirty="0"/>
          </a:p>
        </p:txBody>
      </p:sp>
      <p:sp>
        <p:nvSpPr>
          <p:cNvPr id="4" name="مستطيل 3"/>
          <p:cNvSpPr/>
          <p:nvPr/>
        </p:nvSpPr>
        <p:spPr>
          <a:xfrm>
            <a:off x="1043608" y="227644"/>
            <a:ext cx="6768752" cy="769441"/>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r-SA" sz="4400" b="1" cap="none" spc="0" dirty="0" smtClean="0">
                <a:ln/>
                <a:solidFill>
                  <a:schemeClr val="accent3"/>
                </a:solidFill>
                <a:effectLst/>
              </a:rPr>
              <a:t>كيف تعمل العضلات الإرادية</a:t>
            </a:r>
          </a:p>
        </p:txBody>
      </p:sp>
    </p:spTree>
    <p:extLst>
      <p:ext uri="{BB962C8B-B14F-4D97-AF65-F5344CB8AC3E}">
        <p14:creationId xmlns:p14="http://schemas.microsoft.com/office/powerpoint/2010/main" val="2671982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55576" y="836712"/>
            <a:ext cx="7560840" cy="1846659"/>
          </a:xfrm>
          <a:prstGeom prst="rect">
            <a:avLst/>
          </a:prstGeom>
          <a:noFill/>
        </p:spPr>
        <p:txBody>
          <a:bodyPr wrap="square" rtlCol="0">
            <a:spAutoFit/>
          </a:bodyPr>
          <a:lstStyle/>
          <a:p>
            <a:pPr algn="r"/>
            <a:r>
              <a:rPr lang="ar-SA" dirty="0" smtClean="0"/>
              <a:t> </a:t>
            </a:r>
            <a:r>
              <a:rPr lang="ar-SA" sz="2400" dirty="0" smtClean="0"/>
              <a:t>ثانياً/العضلات اللاإرادية:</a:t>
            </a:r>
          </a:p>
          <a:p>
            <a:pPr algn="r"/>
            <a:r>
              <a:rPr lang="ar-SA" sz="2400" dirty="0" smtClean="0"/>
              <a:t>هي العضلات </a:t>
            </a:r>
            <a:r>
              <a:rPr lang="ar-SA" sz="2400" dirty="0"/>
              <a:t>التي لا تخضع لسيطرة </a:t>
            </a:r>
            <a:r>
              <a:rPr lang="ar-SA" sz="2400" dirty="0" smtClean="0"/>
              <a:t>الإرادة، مثل عضلات المعدة والمثانة والقلب..</a:t>
            </a:r>
          </a:p>
          <a:p>
            <a:pPr algn="r"/>
            <a:endParaRPr lang="ar-SA" sz="2400" dirty="0" smtClean="0"/>
          </a:p>
          <a:p>
            <a:pPr algn="r"/>
            <a:endParaRPr lang="en-US" dirty="0"/>
          </a:p>
        </p:txBody>
      </p:sp>
      <p:pic>
        <p:nvPicPr>
          <p:cNvPr id="3074" name="Picture 2" descr="http://www.albdoo.info/uploaded2008/6465/111968464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348880"/>
            <a:ext cx="5688632"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836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52694" y="1268760"/>
            <a:ext cx="7848872" cy="4154984"/>
          </a:xfrm>
          <a:prstGeom prst="rect">
            <a:avLst/>
          </a:prstGeom>
          <a:noFill/>
        </p:spPr>
        <p:txBody>
          <a:bodyPr wrap="square" rtlCol="0">
            <a:spAutoFit/>
          </a:bodyPr>
          <a:lstStyle/>
          <a:p>
            <a:pPr algn="r"/>
            <a:r>
              <a:rPr lang="ar-SA" sz="2400" dirty="0"/>
              <a:t>تتميز ألياف العضلات الإرادية واللاإرادية على حد السواء، بخاصية واضحة وهي قدرتها على تقصير نفسها، وعندما تفعل ذلك، فإن الأنسجة المرتبطة مع نهايات العضلة يتم سحبها، فتقترب من بعضها بعضاً. وفي حالة الخطوط الدائرية للعضلة اللاإرادية، مثل تلك الموجودة في جدار الأمعاء فإن تأثيرها يكون بتضييق التجويف الموجود في وسطها وهكذا تدفع المحتويات إلى الخارج.</a:t>
            </a:r>
            <a:br>
              <a:rPr lang="ar-SA" sz="2400" dirty="0"/>
            </a:br>
            <a:r>
              <a:rPr lang="ar-SA" sz="2400" dirty="0"/>
              <a:t>وكما تحتاج العضلات الإرادية تماماً إلى تعليمات تبين لها كيف تتحرك، فإن العضلات الإرادية تحتاج إلى ذلك أيضاً، وفي حالة العضلات اللاإرادية فإن التعليمات التي ترد من أجزاء المخ تخضع لإرادتنا، أما في حالة العضلات اللاإرادية، فإن الأوامر تصدر من جهازنا العصبي اللاإرادي (ذاتي العمل) </a:t>
            </a:r>
            <a:r>
              <a:rPr lang="en-US" sz="2400" dirty="0"/>
              <a:t>autonomic system، </a:t>
            </a:r>
            <a:r>
              <a:rPr lang="ar-SA" sz="2400" dirty="0"/>
              <a:t>وهو جزء من الجهاز العصبي </a:t>
            </a:r>
            <a:r>
              <a:rPr lang="en-US" sz="2400" dirty="0"/>
              <a:t>nervous system، </a:t>
            </a:r>
            <a:r>
              <a:rPr lang="ar-SA" sz="2400" dirty="0"/>
              <a:t>ليس لإرادتنا تحكم فيه</a:t>
            </a:r>
            <a:endParaRPr lang="en-US" sz="2400" dirty="0"/>
          </a:p>
        </p:txBody>
      </p:sp>
      <p:sp>
        <p:nvSpPr>
          <p:cNvPr id="3" name="مستطيل 2"/>
          <p:cNvSpPr/>
          <p:nvPr/>
        </p:nvSpPr>
        <p:spPr>
          <a:xfrm>
            <a:off x="1215155" y="432439"/>
            <a:ext cx="6840760" cy="830997"/>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r-SA" sz="4800" b="1" cap="none" spc="0" dirty="0" smtClean="0">
                <a:ln/>
                <a:solidFill>
                  <a:schemeClr val="accent3"/>
                </a:solidFill>
                <a:effectLst/>
              </a:rPr>
              <a:t>كيف تعمل العضلات اللاإرادية</a:t>
            </a:r>
            <a:endParaRPr lang="ar-SA" sz="4800" b="1" cap="none" spc="0" dirty="0">
              <a:ln/>
              <a:solidFill>
                <a:schemeClr val="accent3"/>
              </a:solidFill>
              <a:effectLst/>
            </a:endParaRPr>
          </a:p>
        </p:txBody>
      </p:sp>
    </p:spTree>
    <p:extLst>
      <p:ext uri="{BB962C8B-B14F-4D97-AF65-F5344CB8AC3E}">
        <p14:creationId xmlns:p14="http://schemas.microsoft.com/office/powerpoint/2010/main" val="22886118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387</TotalTime>
  <Words>622</Words>
  <Application>Microsoft Office PowerPoint</Application>
  <PresentationFormat>عرض على الشاشة (3:4)‏</PresentationFormat>
  <Paragraphs>32</Paragraphs>
  <Slides>14</Slides>
  <Notes>0</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مشربية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dell</dc:creator>
  <cp:lastModifiedBy>dell</cp:lastModifiedBy>
  <cp:revision>26</cp:revision>
  <dcterms:created xsi:type="dcterms:W3CDTF">2012-02-28T21:23:22Z</dcterms:created>
  <dcterms:modified xsi:type="dcterms:W3CDTF">2012-03-03T19:04:08Z</dcterms:modified>
</cp:coreProperties>
</file>