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5"/>
  </p:notesMasterIdLst>
  <p:sldIdLst>
    <p:sldId id="333" r:id="rId3"/>
    <p:sldId id="256"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14" r:id="rId2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r" defTabSz="914400" rtl="1" eaLnBrk="1" latinLnBrk="0" hangingPunct="1">
      <a:defRPr kern="1200">
        <a:solidFill>
          <a:schemeClr val="tx1"/>
        </a:solidFill>
        <a:latin typeface="Arial" pitchFamily="34" charset="0"/>
        <a:ea typeface="+mn-ea"/>
        <a:cs typeface="+mn-cs"/>
      </a:defRPr>
    </a:lvl6pPr>
    <a:lvl7pPr marL="2743200" algn="r" defTabSz="914400" rtl="1" eaLnBrk="1" latinLnBrk="0" hangingPunct="1">
      <a:defRPr kern="1200">
        <a:solidFill>
          <a:schemeClr val="tx1"/>
        </a:solidFill>
        <a:latin typeface="Arial" pitchFamily="34" charset="0"/>
        <a:ea typeface="+mn-ea"/>
        <a:cs typeface="+mn-cs"/>
      </a:defRPr>
    </a:lvl7pPr>
    <a:lvl8pPr marL="3200400" algn="r" defTabSz="914400" rtl="1" eaLnBrk="1" latinLnBrk="0" hangingPunct="1">
      <a:defRPr kern="1200">
        <a:solidFill>
          <a:schemeClr val="tx1"/>
        </a:solidFill>
        <a:latin typeface="Arial" pitchFamily="34" charset="0"/>
        <a:ea typeface="+mn-ea"/>
        <a:cs typeface="+mn-cs"/>
      </a:defRPr>
    </a:lvl8pPr>
    <a:lvl9pPr marL="3657600" algn="r" defTabSz="914400" rtl="1"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737" autoAdjust="0"/>
  </p:normalViewPr>
  <p:slideViewPr>
    <p:cSldViewPr>
      <p:cViewPr varScale="1">
        <p:scale>
          <a:sx n="67" d="100"/>
          <a:sy n="67" d="100"/>
        </p:scale>
        <p:origin x="-117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282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256EFDE-C213-43F5-9A72-FC4B2F43D244}" type="datetimeFigureOut">
              <a:rPr lang="ar-SA" smtClean="0"/>
              <a:t>15/06/1433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F5EF2C4-BF98-4C97-A830-1B81242D358A}" type="slidenum">
              <a:rPr lang="ar-SA" smtClean="0"/>
              <a:t>‹#›</a:t>
            </a:fld>
            <a:endParaRPr lang="ar-SA"/>
          </a:p>
        </p:txBody>
      </p:sp>
    </p:spTree>
    <p:extLst>
      <p:ext uri="{BB962C8B-B14F-4D97-AF65-F5344CB8AC3E}">
        <p14:creationId xmlns:p14="http://schemas.microsoft.com/office/powerpoint/2010/main" val="34298466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7F5EF2C4-BF98-4C97-A830-1B81242D358A}" type="slidenum">
              <a:rPr lang="ar-SA" smtClean="0"/>
              <a:t>2</a:t>
            </a:fld>
            <a:endParaRPr lang="ar-SA"/>
          </a:p>
        </p:txBody>
      </p:sp>
    </p:spTree>
    <p:extLst>
      <p:ext uri="{BB962C8B-B14F-4D97-AF65-F5344CB8AC3E}">
        <p14:creationId xmlns:p14="http://schemas.microsoft.com/office/powerpoint/2010/main" val="2977754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7F5EF2C4-BF98-4C97-A830-1B81242D358A}" type="slidenum">
              <a:rPr lang="ar-SA" smtClean="0"/>
              <a:t>7</a:t>
            </a:fld>
            <a:endParaRPr lang="ar-SA"/>
          </a:p>
        </p:txBody>
      </p:sp>
    </p:spTree>
    <p:extLst>
      <p:ext uri="{BB962C8B-B14F-4D97-AF65-F5344CB8AC3E}">
        <p14:creationId xmlns:p14="http://schemas.microsoft.com/office/powerpoint/2010/main" val="2312231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CA"/>
          </a:p>
        </p:txBody>
      </p:sp>
      <p:sp>
        <p:nvSpPr>
          <p:cNvPr id="4" name="Espace réservé de la date 3"/>
          <p:cNvSpPr>
            <a:spLocks noGrp="1"/>
          </p:cNvSpPr>
          <p:nvPr>
            <p:ph type="dt" sz="half" idx="10"/>
          </p:nvPr>
        </p:nvSpPr>
        <p:spPr/>
        <p:txBody>
          <a:bodyPr/>
          <a:lstStyle>
            <a:lvl1pPr>
              <a:defRPr/>
            </a:lvl1pPr>
          </a:lstStyle>
          <a:p>
            <a:pPr>
              <a:defRPr/>
            </a:pPr>
            <a:fld id="{4F8685D1-11C0-46EC-B360-AA1445CB27FF}" type="datetime1">
              <a:rPr lang="fr-FR" smtClean="0"/>
              <a:t>06/05/2012</a:t>
            </a:fld>
            <a:endParaRPr lang="fr-CA" dirty="0"/>
          </a:p>
        </p:txBody>
      </p:sp>
      <p:sp>
        <p:nvSpPr>
          <p:cNvPr id="5" name="Espace réservé du pied de page 4"/>
          <p:cNvSpPr>
            <a:spLocks noGrp="1"/>
          </p:cNvSpPr>
          <p:nvPr>
            <p:ph type="ftr" sz="quarter" idx="11"/>
          </p:nvPr>
        </p:nvSpPr>
        <p:spPr/>
        <p:txBody>
          <a:bodyPr/>
          <a:lstStyle>
            <a:lvl1pPr>
              <a:defRPr/>
            </a:lvl1pPr>
          </a:lstStyle>
          <a:p>
            <a:pPr>
              <a:defRPr/>
            </a:pPr>
            <a:endParaRPr lang="fr-CA" dirty="0"/>
          </a:p>
        </p:txBody>
      </p:sp>
      <p:sp>
        <p:nvSpPr>
          <p:cNvPr id="6" name="Espace réservé du numéro de diapositive 5"/>
          <p:cNvSpPr>
            <a:spLocks noGrp="1"/>
          </p:cNvSpPr>
          <p:nvPr>
            <p:ph type="sldNum" sz="quarter" idx="12"/>
          </p:nvPr>
        </p:nvSpPr>
        <p:spPr/>
        <p:txBody>
          <a:bodyPr/>
          <a:lstStyle>
            <a:lvl1pPr>
              <a:defRPr/>
            </a:lvl1pPr>
          </a:lstStyle>
          <a:p>
            <a:fld id="{946A38E4-F462-4E0A-990F-2478BEE7A93A}" type="slidenum">
              <a:rPr lang="ar-SA"/>
              <a:pPr/>
              <a:t>‹#›</a:t>
            </a:fld>
            <a:endParaRPr lang="fr-CA" dirty="0"/>
          </a:p>
        </p:txBody>
      </p:sp>
    </p:spTree>
    <p:extLst>
      <p:ext uri="{BB962C8B-B14F-4D97-AF65-F5344CB8AC3E}">
        <p14:creationId xmlns:p14="http://schemas.microsoft.com/office/powerpoint/2010/main" val="3571358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D894C238-F927-4384-8CA4-09610B6B1333}" type="datetime1">
              <a:rPr lang="fr-FR" smtClean="0"/>
              <a:t>06/05/2012</a:t>
            </a:fld>
            <a:endParaRPr lang="fr-CA" dirty="0"/>
          </a:p>
        </p:txBody>
      </p:sp>
      <p:sp>
        <p:nvSpPr>
          <p:cNvPr id="5" name="Espace réservé du pied de page 4"/>
          <p:cNvSpPr>
            <a:spLocks noGrp="1"/>
          </p:cNvSpPr>
          <p:nvPr>
            <p:ph type="ftr" sz="quarter" idx="11"/>
          </p:nvPr>
        </p:nvSpPr>
        <p:spPr/>
        <p:txBody>
          <a:bodyPr/>
          <a:lstStyle>
            <a:lvl1pPr>
              <a:defRPr/>
            </a:lvl1pPr>
          </a:lstStyle>
          <a:p>
            <a:pPr>
              <a:defRPr/>
            </a:pPr>
            <a:endParaRPr lang="fr-CA" dirty="0"/>
          </a:p>
        </p:txBody>
      </p:sp>
      <p:sp>
        <p:nvSpPr>
          <p:cNvPr id="6" name="Espace réservé du numéro de diapositive 5"/>
          <p:cNvSpPr>
            <a:spLocks noGrp="1"/>
          </p:cNvSpPr>
          <p:nvPr>
            <p:ph type="sldNum" sz="quarter" idx="12"/>
          </p:nvPr>
        </p:nvSpPr>
        <p:spPr/>
        <p:txBody>
          <a:bodyPr/>
          <a:lstStyle>
            <a:lvl1pPr>
              <a:defRPr/>
            </a:lvl1pPr>
          </a:lstStyle>
          <a:p>
            <a:fld id="{4F556BB4-4F6F-45C5-BA88-E3A69F884BD9}" type="slidenum">
              <a:rPr lang="ar-SA"/>
              <a:pPr/>
              <a:t>‹#›</a:t>
            </a:fld>
            <a:endParaRPr lang="fr-CA" dirty="0"/>
          </a:p>
        </p:txBody>
      </p:sp>
    </p:spTree>
    <p:extLst>
      <p:ext uri="{BB962C8B-B14F-4D97-AF65-F5344CB8AC3E}">
        <p14:creationId xmlns:p14="http://schemas.microsoft.com/office/powerpoint/2010/main" val="3551705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B544CCCB-040A-4F41-B117-D0BF50537F15}" type="datetime1">
              <a:rPr lang="fr-FR" smtClean="0"/>
              <a:t>06/05/2012</a:t>
            </a:fld>
            <a:endParaRPr lang="fr-CA" dirty="0"/>
          </a:p>
        </p:txBody>
      </p:sp>
      <p:sp>
        <p:nvSpPr>
          <p:cNvPr id="5" name="Espace réservé du pied de page 4"/>
          <p:cNvSpPr>
            <a:spLocks noGrp="1"/>
          </p:cNvSpPr>
          <p:nvPr>
            <p:ph type="ftr" sz="quarter" idx="11"/>
          </p:nvPr>
        </p:nvSpPr>
        <p:spPr/>
        <p:txBody>
          <a:bodyPr/>
          <a:lstStyle>
            <a:lvl1pPr>
              <a:defRPr/>
            </a:lvl1pPr>
          </a:lstStyle>
          <a:p>
            <a:pPr>
              <a:defRPr/>
            </a:pPr>
            <a:endParaRPr lang="fr-CA" dirty="0"/>
          </a:p>
        </p:txBody>
      </p:sp>
      <p:sp>
        <p:nvSpPr>
          <p:cNvPr id="6" name="Espace réservé du numéro de diapositive 5"/>
          <p:cNvSpPr>
            <a:spLocks noGrp="1"/>
          </p:cNvSpPr>
          <p:nvPr>
            <p:ph type="sldNum" sz="quarter" idx="12"/>
          </p:nvPr>
        </p:nvSpPr>
        <p:spPr/>
        <p:txBody>
          <a:bodyPr/>
          <a:lstStyle>
            <a:lvl1pPr>
              <a:defRPr/>
            </a:lvl1pPr>
          </a:lstStyle>
          <a:p>
            <a:fld id="{A7BB3014-0D60-45C7-822B-7879F9A494DC}" type="slidenum">
              <a:rPr lang="ar-SA"/>
              <a:pPr/>
              <a:t>‹#›</a:t>
            </a:fld>
            <a:endParaRPr lang="fr-CA" dirty="0"/>
          </a:p>
        </p:txBody>
      </p:sp>
    </p:spTree>
    <p:extLst>
      <p:ext uri="{BB962C8B-B14F-4D97-AF65-F5344CB8AC3E}">
        <p14:creationId xmlns:p14="http://schemas.microsoft.com/office/powerpoint/2010/main" val="1003598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3"/>
          <p:cNvSpPr>
            <a:spLocks noGrp="1"/>
          </p:cNvSpPr>
          <p:nvPr>
            <p:ph type="dt" sz="half" idx="10"/>
          </p:nvPr>
        </p:nvSpPr>
        <p:spPr/>
        <p:txBody>
          <a:bodyPr/>
          <a:lstStyle>
            <a:lvl1pPr>
              <a:defRPr/>
            </a:lvl1pPr>
          </a:lstStyle>
          <a:p>
            <a:pPr>
              <a:defRPr/>
            </a:pPr>
            <a:fld id="{B5666815-178F-47D7-BE0A-B8A6CF701923}" type="datetime1">
              <a:rPr lang="fr-FR" smtClean="0"/>
              <a:t>06/05/2012</a:t>
            </a:fld>
            <a:endParaRPr lang="fr-CA" dirty="0"/>
          </a:p>
        </p:txBody>
      </p:sp>
      <p:sp>
        <p:nvSpPr>
          <p:cNvPr id="6" name="Espace réservé du pied de page 4"/>
          <p:cNvSpPr>
            <a:spLocks noGrp="1"/>
          </p:cNvSpPr>
          <p:nvPr>
            <p:ph type="ftr" sz="quarter" idx="11"/>
          </p:nvPr>
        </p:nvSpPr>
        <p:spPr/>
        <p:txBody>
          <a:bodyPr/>
          <a:lstStyle>
            <a:lvl1pPr>
              <a:defRPr/>
            </a:lvl1pPr>
          </a:lstStyle>
          <a:p>
            <a:pPr>
              <a:defRPr/>
            </a:pPr>
            <a:endParaRPr lang="fr-CA" dirty="0"/>
          </a:p>
        </p:txBody>
      </p:sp>
      <p:sp>
        <p:nvSpPr>
          <p:cNvPr id="7" name="Espace réservé du numéro de diapositive 5"/>
          <p:cNvSpPr>
            <a:spLocks noGrp="1"/>
          </p:cNvSpPr>
          <p:nvPr>
            <p:ph type="sldNum" sz="quarter" idx="12"/>
          </p:nvPr>
        </p:nvSpPr>
        <p:spPr/>
        <p:txBody>
          <a:bodyPr/>
          <a:lstStyle>
            <a:lvl1pPr>
              <a:defRPr/>
            </a:lvl1pPr>
          </a:lstStyle>
          <a:p>
            <a:fld id="{2631744E-D208-4291-A328-9C0080C460C3}" type="slidenum">
              <a:rPr lang="ar-SA"/>
              <a:pPr/>
              <a:t>‹#›</a:t>
            </a:fld>
            <a:endParaRPr lang="fr-CA" dirty="0"/>
          </a:p>
        </p:txBody>
      </p:sp>
    </p:spTree>
    <p:extLst>
      <p:ext uri="{BB962C8B-B14F-4D97-AF65-F5344CB8AC3E}">
        <p14:creationId xmlns:p14="http://schemas.microsoft.com/office/powerpoint/2010/main" val="1294933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3"/>
          <p:cNvSpPr>
            <a:spLocks noGrp="1"/>
          </p:cNvSpPr>
          <p:nvPr>
            <p:ph type="dt" sz="half" idx="10"/>
          </p:nvPr>
        </p:nvSpPr>
        <p:spPr/>
        <p:txBody>
          <a:bodyPr/>
          <a:lstStyle>
            <a:lvl1pPr>
              <a:defRPr/>
            </a:lvl1pPr>
          </a:lstStyle>
          <a:p>
            <a:pPr>
              <a:defRPr/>
            </a:pPr>
            <a:fld id="{C2CE0651-69DB-4508-9317-257DD2402CFB}" type="datetime1">
              <a:rPr lang="fr-FR" smtClean="0"/>
              <a:t>06/05/2012</a:t>
            </a:fld>
            <a:endParaRPr lang="fr-CA" dirty="0"/>
          </a:p>
        </p:txBody>
      </p:sp>
      <p:sp>
        <p:nvSpPr>
          <p:cNvPr id="8" name="Espace réservé du pied de page 4"/>
          <p:cNvSpPr>
            <a:spLocks noGrp="1"/>
          </p:cNvSpPr>
          <p:nvPr>
            <p:ph type="ftr" sz="quarter" idx="11"/>
          </p:nvPr>
        </p:nvSpPr>
        <p:spPr/>
        <p:txBody>
          <a:bodyPr/>
          <a:lstStyle>
            <a:lvl1pPr>
              <a:defRPr/>
            </a:lvl1pPr>
          </a:lstStyle>
          <a:p>
            <a:pPr>
              <a:defRPr/>
            </a:pPr>
            <a:endParaRPr lang="fr-CA" dirty="0"/>
          </a:p>
        </p:txBody>
      </p:sp>
      <p:sp>
        <p:nvSpPr>
          <p:cNvPr id="9" name="Espace réservé du numéro de diapositive 5"/>
          <p:cNvSpPr>
            <a:spLocks noGrp="1"/>
          </p:cNvSpPr>
          <p:nvPr>
            <p:ph type="sldNum" sz="quarter" idx="12"/>
          </p:nvPr>
        </p:nvSpPr>
        <p:spPr/>
        <p:txBody>
          <a:bodyPr/>
          <a:lstStyle>
            <a:lvl1pPr>
              <a:defRPr/>
            </a:lvl1pPr>
          </a:lstStyle>
          <a:p>
            <a:fld id="{1F8D3976-0C07-4A82-B8E7-D87BCAB317AC}" type="slidenum">
              <a:rPr lang="ar-SA"/>
              <a:pPr/>
              <a:t>‹#›</a:t>
            </a:fld>
            <a:endParaRPr lang="fr-CA" dirty="0"/>
          </a:p>
        </p:txBody>
      </p:sp>
    </p:spTree>
    <p:extLst>
      <p:ext uri="{BB962C8B-B14F-4D97-AF65-F5344CB8AC3E}">
        <p14:creationId xmlns:p14="http://schemas.microsoft.com/office/powerpoint/2010/main" val="855802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e la date 3"/>
          <p:cNvSpPr>
            <a:spLocks noGrp="1"/>
          </p:cNvSpPr>
          <p:nvPr>
            <p:ph type="dt" sz="half" idx="10"/>
          </p:nvPr>
        </p:nvSpPr>
        <p:spPr/>
        <p:txBody>
          <a:bodyPr/>
          <a:lstStyle>
            <a:lvl1pPr>
              <a:defRPr/>
            </a:lvl1pPr>
          </a:lstStyle>
          <a:p>
            <a:pPr>
              <a:defRPr/>
            </a:pPr>
            <a:fld id="{95AE8B12-B247-4660-B44A-748A0A613543}" type="datetime1">
              <a:rPr lang="fr-FR" smtClean="0"/>
              <a:t>06/05/2012</a:t>
            </a:fld>
            <a:endParaRPr lang="fr-CA" dirty="0"/>
          </a:p>
        </p:txBody>
      </p:sp>
      <p:sp>
        <p:nvSpPr>
          <p:cNvPr id="4" name="Espace réservé du pied de page 4"/>
          <p:cNvSpPr>
            <a:spLocks noGrp="1"/>
          </p:cNvSpPr>
          <p:nvPr>
            <p:ph type="ftr" sz="quarter" idx="11"/>
          </p:nvPr>
        </p:nvSpPr>
        <p:spPr/>
        <p:txBody>
          <a:bodyPr/>
          <a:lstStyle>
            <a:lvl1pPr>
              <a:defRPr/>
            </a:lvl1pPr>
          </a:lstStyle>
          <a:p>
            <a:pPr>
              <a:defRPr/>
            </a:pPr>
            <a:endParaRPr lang="fr-CA" dirty="0"/>
          </a:p>
        </p:txBody>
      </p:sp>
      <p:sp>
        <p:nvSpPr>
          <p:cNvPr id="5" name="Espace réservé du numéro de diapositive 5"/>
          <p:cNvSpPr>
            <a:spLocks noGrp="1"/>
          </p:cNvSpPr>
          <p:nvPr>
            <p:ph type="sldNum" sz="quarter" idx="12"/>
          </p:nvPr>
        </p:nvSpPr>
        <p:spPr/>
        <p:txBody>
          <a:bodyPr/>
          <a:lstStyle>
            <a:lvl1pPr>
              <a:defRPr/>
            </a:lvl1pPr>
          </a:lstStyle>
          <a:p>
            <a:fld id="{577D958F-B3AB-4CD0-8556-8A20B3F2AF91}" type="slidenum">
              <a:rPr lang="ar-SA"/>
              <a:pPr/>
              <a:t>‹#›</a:t>
            </a:fld>
            <a:endParaRPr lang="fr-CA" dirty="0"/>
          </a:p>
        </p:txBody>
      </p:sp>
    </p:spTree>
    <p:extLst>
      <p:ext uri="{BB962C8B-B14F-4D97-AF65-F5344CB8AC3E}">
        <p14:creationId xmlns:p14="http://schemas.microsoft.com/office/powerpoint/2010/main" val="1878553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B9AE4846-92B5-467D-8AFE-340F3312E988}" type="datetime1">
              <a:rPr lang="fr-FR" smtClean="0"/>
              <a:t>06/05/2012</a:t>
            </a:fld>
            <a:endParaRPr lang="fr-CA" dirty="0"/>
          </a:p>
        </p:txBody>
      </p:sp>
      <p:sp>
        <p:nvSpPr>
          <p:cNvPr id="3" name="Espace réservé du pied de page 4"/>
          <p:cNvSpPr>
            <a:spLocks noGrp="1"/>
          </p:cNvSpPr>
          <p:nvPr>
            <p:ph type="ftr" sz="quarter" idx="11"/>
          </p:nvPr>
        </p:nvSpPr>
        <p:spPr/>
        <p:txBody>
          <a:bodyPr/>
          <a:lstStyle>
            <a:lvl1pPr>
              <a:defRPr/>
            </a:lvl1pPr>
          </a:lstStyle>
          <a:p>
            <a:pPr>
              <a:defRPr/>
            </a:pPr>
            <a:endParaRPr lang="fr-CA" dirty="0"/>
          </a:p>
        </p:txBody>
      </p:sp>
      <p:sp>
        <p:nvSpPr>
          <p:cNvPr id="4" name="Espace réservé du numéro de diapositive 5"/>
          <p:cNvSpPr>
            <a:spLocks noGrp="1"/>
          </p:cNvSpPr>
          <p:nvPr>
            <p:ph type="sldNum" sz="quarter" idx="12"/>
          </p:nvPr>
        </p:nvSpPr>
        <p:spPr/>
        <p:txBody>
          <a:bodyPr/>
          <a:lstStyle>
            <a:lvl1pPr>
              <a:defRPr/>
            </a:lvl1pPr>
          </a:lstStyle>
          <a:p>
            <a:fld id="{0FAD73B8-7412-4222-9616-DF35E0EAA1E9}" type="slidenum">
              <a:rPr lang="ar-SA"/>
              <a:pPr/>
              <a:t>‹#›</a:t>
            </a:fld>
            <a:endParaRPr lang="fr-CA" dirty="0"/>
          </a:p>
        </p:txBody>
      </p:sp>
    </p:spTree>
    <p:extLst>
      <p:ext uri="{BB962C8B-B14F-4D97-AF65-F5344CB8AC3E}">
        <p14:creationId xmlns:p14="http://schemas.microsoft.com/office/powerpoint/2010/main" val="34392018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A9E34AC4-1D48-4CCE-85C2-73FB9B5733B8}" type="datetime1">
              <a:rPr lang="fr-FR" smtClean="0"/>
              <a:t>06/05/2012</a:t>
            </a:fld>
            <a:endParaRPr lang="fr-CA" dirty="0"/>
          </a:p>
        </p:txBody>
      </p:sp>
      <p:sp>
        <p:nvSpPr>
          <p:cNvPr id="6" name="Espace réservé du pied de page 4"/>
          <p:cNvSpPr>
            <a:spLocks noGrp="1"/>
          </p:cNvSpPr>
          <p:nvPr>
            <p:ph type="ftr" sz="quarter" idx="11"/>
          </p:nvPr>
        </p:nvSpPr>
        <p:spPr/>
        <p:txBody>
          <a:bodyPr/>
          <a:lstStyle>
            <a:lvl1pPr>
              <a:defRPr/>
            </a:lvl1pPr>
          </a:lstStyle>
          <a:p>
            <a:pPr>
              <a:defRPr/>
            </a:pPr>
            <a:endParaRPr lang="fr-CA" dirty="0"/>
          </a:p>
        </p:txBody>
      </p:sp>
      <p:sp>
        <p:nvSpPr>
          <p:cNvPr id="7" name="Espace réservé du numéro de diapositive 5"/>
          <p:cNvSpPr>
            <a:spLocks noGrp="1"/>
          </p:cNvSpPr>
          <p:nvPr>
            <p:ph type="sldNum" sz="quarter" idx="12"/>
          </p:nvPr>
        </p:nvSpPr>
        <p:spPr/>
        <p:txBody>
          <a:bodyPr/>
          <a:lstStyle>
            <a:lvl1pPr>
              <a:defRPr/>
            </a:lvl1pPr>
          </a:lstStyle>
          <a:p>
            <a:fld id="{8E8CD2DF-736C-4751-8FD3-2D43A95F1BD8}" type="slidenum">
              <a:rPr lang="ar-SA"/>
              <a:pPr/>
              <a:t>‹#›</a:t>
            </a:fld>
            <a:endParaRPr lang="fr-CA" dirty="0"/>
          </a:p>
        </p:txBody>
      </p:sp>
    </p:spTree>
    <p:extLst>
      <p:ext uri="{BB962C8B-B14F-4D97-AF65-F5344CB8AC3E}">
        <p14:creationId xmlns:p14="http://schemas.microsoft.com/office/powerpoint/2010/main" val="22547567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AB78FF5A-16B8-4957-A103-CC16339A7AFD}" type="datetime1">
              <a:rPr lang="fr-FR" smtClean="0"/>
              <a:t>06/05/2012</a:t>
            </a:fld>
            <a:endParaRPr lang="fr-CA" dirty="0"/>
          </a:p>
        </p:txBody>
      </p:sp>
      <p:sp>
        <p:nvSpPr>
          <p:cNvPr id="6" name="Espace réservé du pied de page 4"/>
          <p:cNvSpPr>
            <a:spLocks noGrp="1"/>
          </p:cNvSpPr>
          <p:nvPr>
            <p:ph type="ftr" sz="quarter" idx="11"/>
          </p:nvPr>
        </p:nvSpPr>
        <p:spPr/>
        <p:txBody>
          <a:bodyPr/>
          <a:lstStyle>
            <a:lvl1pPr>
              <a:defRPr/>
            </a:lvl1pPr>
          </a:lstStyle>
          <a:p>
            <a:pPr>
              <a:defRPr/>
            </a:pPr>
            <a:endParaRPr lang="fr-CA" dirty="0"/>
          </a:p>
        </p:txBody>
      </p:sp>
      <p:sp>
        <p:nvSpPr>
          <p:cNvPr id="7" name="Espace réservé du numéro de diapositive 5"/>
          <p:cNvSpPr>
            <a:spLocks noGrp="1"/>
          </p:cNvSpPr>
          <p:nvPr>
            <p:ph type="sldNum" sz="quarter" idx="12"/>
          </p:nvPr>
        </p:nvSpPr>
        <p:spPr/>
        <p:txBody>
          <a:bodyPr/>
          <a:lstStyle>
            <a:lvl1pPr>
              <a:defRPr/>
            </a:lvl1pPr>
          </a:lstStyle>
          <a:p>
            <a:fld id="{D1C68C6C-580F-4A4D-B122-84C43C91DBDF}" type="slidenum">
              <a:rPr lang="ar-SA"/>
              <a:pPr/>
              <a:t>‹#›</a:t>
            </a:fld>
            <a:endParaRPr lang="fr-CA" dirty="0"/>
          </a:p>
        </p:txBody>
      </p:sp>
    </p:spTree>
    <p:extLst>
      <p:ext uri="{BB962C8B-B14F-4D97-AF65-F5344CB8AC3E}">
        <p14:creationId xmlns:p14="http://schemas.microsoft.com/office/powerpoint/2010/main" val="5126172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3991A4B0-A355-4540-B964-F90A40921091}" type="datetime1">
              <a:rPr lang="fr-FR" smtClean="0"/>
              <a:t>06/05/2012</a:t>
            </a:fld>
            <a:endParaRPr lang="fr-CA" dirty="0"/>
          </a:p>
        </p:txBody>
      </p:sp>
      <p:sp>
        <p:nvSpPr>
          <p:cNvPr id="5" name="Espace réservé du pied de page 4"/>
          <p:cNvSpPr>
            <a:spLocks noGrp="1"/>
          </p:cNvSpPr>
          <p:nvPr>
            <p:ph type="ftr" sz="quarter" idx="11"/>
          </p:nvPr>
        </p:nvSpPr>
        <p:spPr/>
        <p:txBody>
          <a:bodyPr/>
          <a:lstStyle>
            <a:lvl1pPr>
              <a:defRPr/>
            </a:lvl1pPr>
          </a:lstStyle>
          <a:p>
            <a:pPr>
              <a:defRPr/>
            </a:pPr>
            <a:endParaRPr lang="fr-CA" dirty="0"/>
          </a:p>
        </p:txBody>
      </p:sp>
      <p:sp>
        <p:nvSpPr>
          <p:cNvPr id="6" name="Espace réservé du numéro de diapositive 5"/>
          <p:cNvSpPr>
            <a:spLocks noGrp="1"/>
          </p:cNvSpPr>
          <p:nvPr>
            <p:ph type="sldNum" sz="quarter" idx="12"/>
          </p:nvPr>
        </p:nvSpPr>
        <p:spPr/>
        <p:txBody>
          <a:bodyPr/>
          <a:lstStyle>
            <a:lvl1pPr>
              <a:defRPr/>
            </a:lvl1pPr>
          </a:lstStyle>
          <a:p>
            <a:fld id="{2E36AE68-DD61-4118-9F2F-C92CAD3D3C10}" type="slidenum">
              <a:rPr lang="ar-SA"/>
              <a:pPr/>
              <a:t>‹#›</a:t>
            </a:fld>
            <a:endParaRPr lang="fr-CA" dirty="0"/>
          </a:p>
        </p:txBody>
      </p:sp>
    </p:spTree>
    <p:extLst>
      <p:ext uri="{BB962C8B-B14F-4D97-AF65-F5344CB8AC3E}">
        <p14:creationId xmlns:p14="http://schemas.microsoft.com/office/powerpoint/2010/main" val="3300739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498E4BC5-F099-4725-AC48-01F2D6642005}" type="datetime1">
              <a:rPr lang="fr-FR" smtClean="0"/>
              <a:t>06/05/2012</a:t>
            </a:fld>
            <a:endParaRPr lang="fr-CA" dirty="0"/>
          </a:p>
        </p:txBody>
      </p:sp>
      <p:sp>
        <p:nvSpPr>
          <p:cNvPr id="5" name="Espace réservé du pied de page 4"/>
          <p:cNvSpPr>
            <a:spLocks noGrp="1"/>
          </p:cNvSpPr>
          <p:nvPr>
            <p:ph type="ftr" sz="quarter" idx="11"/>
          </p:nvPr>
        </p:nvSpPr>
        <p:spPr/>
        <p:txBody>
          <a:bodyPr/>
          <a:lstStyle>
            <a:lvl1pPr>
              <a:defRPr/>
            </a:lvl1pPr>
          </a:lstStyle>
          <a:p>
            <a:pPr>
              <a:defRPr/>
            </a:pPr>
            <a:endParaRPr lang="fr-CA" dirty="0"/>
          </a:p>
        </p:txBody>
      </p:sp>
      <p:sp>
        <p:nvSpPr>
          <p:cNvPr id="6" name="Espace réservé du numéro de diapositive 5"/>
          <p:cNvSpPr>
            <a:spLocks noGrp="1"/>
          </p:cNvSpPr>
          <p:nvPr>
            <p:ph type="sldNum" sz="quarter" idx="12"/>
          </p:nvPr>
        </p:nvSpPr>
        <p:spPr/>
        <p:txBody>
          <a:bodyPr/>
          <a:lstStyle>
            <a:lvl1pPr>
              <a:defRPr/>
            </a:lvl1pPr>
          </a:lstStyle>
          <a:p>
            <a:fld id="{616DBD5B-E19E-41B1-A75A-9D60FB2A09DB}" type="slidenum">
              <a:rPr lang="ar-SA"/>
              <a:pPr/>
              <a:t>‹#›</a:t>
            </a:fld>
            <a:endParaRPr lang="fr-CA" dirty="0"/>
          </a:p>
        </p:txBody>
      </p:sp>
    </p:spTree>
    <p:extLst>
      <p:ext uri="{BB962C8B-B14F-4D97-AF65-F5344CB8AC3E}">
        <p14:creationId xmlns:p14="http://schemas.microsoft.com/office/powerpoint/2010/main" val="7114794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lvl1pPr>
              <a:defRPr/>
            </a:lvl1pPr>
          </a:lstStyle>
          <a:p>
            <a:fld id="{065EF33B-10E8-4932-96FA-1AFFBF2B7AAA}" type="datetime1">
              <a:rPr lang="fr-FR" smtClean="0">
                <a:solidFill>
                  <a:srgbClr val="000000"/>
                </a:solidFill>
              </a:rPr>
              <a:t>06/05/2012</a:t>
            </a:fld>
            <a:endParaRPr lang="ar-SA">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ar-SA">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3046919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fld id="{5FA94241-8B18-4C68-B9B6-24F271B60A30}" type="datetime1">
              <a:rPr lang="fr-FR" smtClean="0">
                <a:solidFill>
                  <a:srgbClr val="000000"/>
                </a:solidFill>
              </a:rPr>
              <a:t>06/05/2012</a:t>
            </a:fld>
            <a:endParaRPr lang="ar-SA">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ar-SA">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1578781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8C5B382-1E5F-4D4E-AD67-76499B7AD714}" type="datetime1">
              <a:rPr lang="fr-FR" smtClean="0">
                <a:solidFill>
                  <a:srgbClr val="000000"/>
                </a:solidFill>
              </a:rPr>
              <a:t>06/05/2012</a:t>
            </a:fld>
            <a:endParaRPr lang="ar-SA">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ar-SA">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3487117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lvl1pPr>
              <a:defRPr/>
            </a:lvl1pPr>
          </a:lstStyle>
          <a:p>
            <a:fld id="{D01C036D-334D-4320-A4F9-F496F9ACC166}" type="datetime1">
              <a:rPr lang="fr-FR" smtClean="0">
                <a:solidFill>
                  <a:srgbClr val="000000"/>
                </a:solidFill>
              </a:rPr>
              <a:t>06/05/2012</a:t>
            </a:fld>
            <a:endParaRPr lang="ar-SA">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ar-SA">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2115514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lvl1pPr>
              <a:defRPr/>
            </a:lvl1pPr>
          </a:lstStyle>
          <a:p>
            <a:fld id="{BAEEB31D-1028-4504-91E8-9BABFC80159F}" type="datetime1">
              <a:rPr lang="fr-FR" smtClean="0">
                <a:solidFill>
                  <a:srgbClr val="000000"/>
                </a:solidFill>
              </a:rPr>
              <a:t>06/05/2012</a:t>
            </a:fld>
            <a:endParaRPr lang="ar-SA">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ar-SA">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2646562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lvl1pPr>
              <a:defRPr/>
            </a:lvl1pPr>
          </a:lstStyle>
          <a:p>
            <a:fld id="{E6CE8330-3A5E-4B18-B6EE-893B03CFFF2E}" type="datetime1">
              <a:rPr lang="fr-FR" smtClean="0">
                <a:solidFill>
                  <a:srgbClr val="000000"/>
                </a:solidFill>
              </a:rPr>
              <a:t>06/05/2012</a:t>
            </a:fld>
            <a:endParaRPr lang="ar-SA">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ar-SA">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30333483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579622A-AE7E-4795-A57F-D68CB3196DF9}" type="datetime1">
              <a:rPr lang="fr-FR" smtClean="0">
                <a:solidFill>
                  <a:srgbClr val="000000"/>
                </a:solidFill>
              </a:rPr>
              <a:t>06/05/2012</a:t>
            </a:fld>
            <a:endParaRPr lang="ar-SA">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ar-SA">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36005502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2740363-8DC2-4F95-A23C-8855BEE165F1}" type="datetime1">
              <a:rPr lang="fr-FR" smtClean="0">
                <a:solidFill>
                  <a:srgbClr val="000000"/>
                </a:solidFill>
              </a:rPr>
              <a:t>06/05/2012</a:t>
            </a:fld>
            <a:endParaRPr lang="ar-SA">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ar-SA">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26748408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B9FAEAB-48EC-49F0-9B05-62BF189F1607}" type="datetime1">
              <a:rPr lang="fr-FR" smtClean="0">
                <a:solidFill>
                  <a:srgbClr val="000000"/>
                </a:solidFill>
              </a:rPr>
              <a:t>06/05/2012</a:t>
            </a:fld>
            <a:endParaRPr lang="ar-SA">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ar-SA">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18975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fld id="{F8F58E1F-93A5-41AF-9297-85D871359072}" type="datetime1">
              <a:rPr lang="fr-FR" smtClean="0">
                <a:solidFill>
                  <a:srgbClr val="000000"/>
                </a:solidFill>
              </a:rPr>
              <a:t>06/05/2012</a:t>
            </a:fld>
            <a:endParaRPr lang="ar-SA">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ar-SA">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21137963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fld id="{BAE9153A-10B5-4D7D-AD99-9D454E2D96E7}" type="datetime1">
              <a:rPr lang="fr-FR" smtClean="0">
                <a:solidFill>
                  <a:srgbClr val="000000"/>
                </a:solidFill>
              </a:rPr>
              <a:t>06/05/2012</a:t>
            </a:fld>
            <a:endParaRPr lang="ar-SA">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ar-SA">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30004377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457200" y="1600200"/>
            <a:ext cx="8229600" cy="4525963"/>
          </a:xfrm>
        </p:spPr>
        <p:txBody>
          <a:bodyPr/>
          <a:lstStyle/>
          <a:p>
            <a:endParaRPr lang="ar-SA"/>
          </a:p>
        </p:txBody>
      </p:sp>
      <p:sp>
        <p:nvSpPr>
          <p:cNvPr id="4" name="Date Placeholder 3"/>
          <p:cNvSpPr>
            <a:spLocks noGrp="1"/>
          </p:cNvSpPr>
          <p:nvPr>
            <p:ph type="dt" sz="half" idx="10"/>
          </p:nvPr>
        </p:nvSpPr>
        <p:spPr>
          <a:xfrm>
            <a:off x="457200" y="6245225"/>
            <a:ext cx="2133600" cy="476250"/>
          </a:xfrm>
        </p:spPr>
        <p:txBody>
          <a:bodyPr/>
          <a:lstStyle>
            <a:lvl1pPr>
              <a:defRPr/>
            </a:lvl1pPr>
          </a:lstStyle>
          <a:p>
            <a:fld id="{1957F7A0-7589-4693-AB83-266F07CC2780}" type="datetime1">
              <a:rPr lang="fr-FR" smtClean="0">
                <a:solidFill>
                  <a:srgbClr val="000000"/>
                </a:solidFill>
              </a:rPr>
              <a:t>06/05/2012</a:t>
            </a:fld>
            <a:endParaRPr lang="ar-SA">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ar-SA">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A145591B-E76B-4192-8627-FD35A805CD2C}" type="slidenum">
              <a:rPr lang="ar-SA" smtClean="0">
                <a:solidFill>
                  <a:srgbClr val="000000"/>
                </a:solidFill>
              </a:rPr>
              <a:pPr/>
              <a:t>‹#›</a:t>
            </a:fld>
            <a:endParaRPr lang="ar-SA">
              <a:solidFill>
                <a:srgbClr val="000000"/>
              </a:solidFill>
            </a:endParaRPr>
          </a:p>
        </p:txBody>
      </p:sp>
    </p:spTree>
    <p:extLst>
      <p:ext uri="{BB962C8B-B14F-4D97-AF65-F5344CB8AC3E}">
        <p14:creationId xmlns:p14="http://schemas.microsoft.com/office/powerpoint/2010/main" val="2253489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CA"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0347F36-7ED2-4FF3-9595-E7CE6564BDFE}" type="datetime1">
              <a:rPr lang="fr-FR" smtClean="0"/>
              <a:t>06/05/2012</a:t>
            </a:fld>
            <a:endParaRPr lang="fr-CA"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CA"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DFC25B16-E7CB-4802-88A6-AFF71078A4A3}" type="slidenum">
              <a:rPr lang="ar-SA"/>
              <a:pPr/>
              <a:t>‹#›</a:t>
            </a:fld>
            <a:endParaRPr lang="fr-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1878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1878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r" rtl="1" fontAlgn="auto">
              <a:spcBef>
                <a:spcPts val="0"/>
              </a:spcBef>
              <a:spcAft>
                <a:spcPts val="0"/>
              </a:spcAft>
            </a:pPr>
            <a:fld id="{B150204E-A3BD-419F-8B02-8CC7DDD8BB3F}" type="datetime1">
              <a:rPr lang="fr-FR" smtClean="0">
                <a:solidFill>
                  <a:srgbClr val="000000"/>
                </a:solidFill>
                <a:latin typeface="Arial"/>
              </a:rPr>
              <a:t>06/05/2012</a:t>
            </a:fld>
            <a:endParaRPr lang="ar-SA">
              <a:solidFill>
                <a:srgbClr val="000000"/>
              </a:solidFill>
              <a:latin typeface="Arial"/>
            </a:endParaRPr>
          </a:p>
        </p:txBody>
      </p:sp>
      <p:sp>
        <p:nvSpPr>
          <p:cNvPr id="11878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1" fontAlgn="auto">
              <a:spcBef>
                <a:spcPts val="0"/>
              </a:spcBef>
              <a:spcAft>
                <a:spcPts val="0"/>
              </a:spcAft>
            </a:pPr>
            <a:endParaRPr lang="ar-SA">
              <a:solidFill>
                <a:srgbClr val="000000"/>
              </a:solidFill>
              <a:latin typeface="Arial"/>
            </a:endParaRPr>
          </a:p>
        </p:txBody>
      </p:sp>
      <p:sp>
        <p:nvSpPr>
          <p:cNvPr id="11879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itchFamily="34" charset="0"/>
              </a:defRPr>
            </a:lvl1pPr>
          </a:lstStyle>
          <a:p>
            <a:pPr rtl="1" fontAlgn="auto">
              <a:spcBef>
                <a:spcPts val="0"/>
              </a:spcBef>
              <a:spcAft>
                <a:spcPts val="0"/>
              </a:spcAft>
            </a:pPr>
            <a:fld id="{A145591B-E76B-4192-8627-FD35A805CD2C}" type="slidenum">
              <a:rPr lang="ar-SA" smtClean="0">
                <a:solidFill>
                  <a:srgbClr val="000000"/>
                </a:solidFill>
                <a:latin typeface="Arial"/>
              </a:rPr>
              <a:pPr rtl="1" fontAlgn="auto">
                <a:spcBef>
                  <a:spcPts val="0"/>
                </a:spcBef>
                <a:spcAft>
                  <a:spcPts val="0"/>
                </a:spcAft>
              </a:pPr>
              <a:t>‹#›</a:t>
            </a:fld>
            <a:endParaRPr lang="ar-SA">
              <a:solidFill>
                <a:srgbClr val="000000"/>
              </a:solidFill>
              <a:latin typeface="Arial"/>
            </a:endParaRPr>
          </a:p>
        </p:txBody>
      </p:sp>
    </p:spTree>
    <p:extLst>
      <p:ext uri="{BB962C8B-B14F-4D97-AF65-F5344CB8AC3E}">
        <p14:creationId xmlns:p14="http://schemas.microsoft.com/office/powerpoint/2010/main" val="17785698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18786"/>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8787">
                                            <p:txEl>
                                              <p:pRg st="0" end="0"/>
                                            </p:txEl>
                                          </p:spTgt>
                                        </p:tgtEl>
                                        <p:attrNameLst>
                                          <p:attrName>style.visibility</p:attrName>
                                        </p:attrNameLst>
                                      </p:cBhvr>
                                      <p:to>
                                        <p:strVal val="visible"/>
                                      </p:to>
                                    </p:set>
                                    <p:animEffect transition="in" filter="fade">
                                      <p:cBhvr>
                                        <p:cTn id="11" dur="1000">
                                          <p:stCondLst>
                                            <p:cond delay="0"/>
                                          </p:stCondLst>
                                        </p:cTn>
                                        <p:tgtEl>
                                          <p:spTgt spid="118787">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8787">
                                            <p:txEl>
                                              <p:pRg st="1" end="1"/>
                                            </p:txEl>
                                          </p:spTgt>
                                        </p:tgtEl>
                                        <p:attrNameLst>
                                          <p:attrName>style.visibility</p:attrName>
                                        </p:attrNameLst>
                                      </p:cBhvr>
                                      <p:to>
                                        <p:strVal val="visible"/>
                                      </p:to>
                                    </p:set>
                                    <p:animEffect transition="in" filter="fade">
                                      <p:cBhvr>
                                        <p:cTn id="14" dur="1000">
                                          <p:stCondLst>
                                            <p:cond delay="0"/>
                                          </p:stCondLst>
                                        </p:cTn>
                                        <p:tgtEl>
                                          <p:spTgt spid="118787">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8787">
                                            <p:txEl>
                                              <p:pRg st="2" end="2"/>
                                            </p:txEl>
                                          </p:spTgt>
                                        </p:tgtEl>
                                        <p:attrNameLst>
                                          <p:attrName>style.visibility</p:attrName>
                                        </p:attrNameLst>
                                      </p:cBhvr>
                                      <p:to>
                                        <p:strVal val="visible"/>
                                      </p:to>
                                    </p:set>
                                    <p:animEffect transition="in" filter="fade">
                                      <p:cBhvr>
                                        <p:cTn id="17" dur="1000">
                                          <p:stCondLst>
                                            <p:cond delay="0"/>
                                          </p:stCondLst>
                                        </p:cTn>
                                        <p:tgtEl>
                                          <p:spTgt spid="118787">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8787">
                                            <p:txEl>
                                              <p:pRg st="3" end="3"/>
                                            </p:txEl>
                                          </p:spTgt>
                                        </p:tgtEl>
                                        <p:attrNameLst>
                                          <p:attrName>style.visibility</p:attrName>
                                        </p:attrNameLst>
                                      </p:cBhvr>
                                      <p:to>
                                        <p:strVal val="visible"/>
                                      </p:to>
                                    </p:set>
                                    <p:animEffect transition="in" filter="fade">
                                      <p:cBhvr>
                                        <p:cTn id="20" dur="1000">
                                          <p:stCondLst>
                                            <p:cond delay="0"/>
                                          </p:stCondLst>
                                        </p:cTn>
                                        <p:tgtEl>
                                          <p:spTgt spid="118787">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8787">
                                            <p:txEl>
                                              <p:pRg st="4" end="4"/>
                                            </p:txEl>
                                          </p:spTgt>
                                        </p:tgtEl>
                                        <p:attrNameLst>
                                          <p:attrName>style.visibility</p:attrName>
                                        </p:attrNameLst>
                                      </p:cBhvr>
                                      <p:to>
                                        <p:strVal val="visible"/>
                                      </p:to>
                                    </p:set>
                                    <p:animEffect transition="in" filter="fade">
                                      <p:cBhvr>
                                        <p:cTn id="23" dur="1000">
                                          <p:stCondLst>
                                            <p:cond delay="0"/>
                                          </p:stCondLst>
                                        </p:cTn>
                                        <p:tgtEl>
                                          <p:spTgt spid="118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tmplLst>
          <p:tmpl lvl="1">
            <p:tnLst>
              <p:par>
                <p:cTn presetID="10" presetClass="entr" presetSubtype="0" fill="hold" nodeType="click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8787"/>
                        </p:tgtEl>
                        <p:attrNameLst>
                          <p:attrName>style.visibility</p:attrName>
                        </p:attrNameLst>
                      </p:cBhvr>
                      <p:to>
                        <p:strVal val="visible"/>
                      </p:to>
                    </p:set>
                    <p:animEffect transition="in" filter="fade">
                      <p:cBhvr>
                        <p:cTn dur="1000">
                          <p:stCondLst>
                            <p:cond delay="0"/>
                          </p:stCondLst>
                        </p:cTn>
                        <p:tgtEl>
                          <p:spTgt spid="118787"/>
                        </p:tgtEl>
                      </p:cBhvr>
                    </p:animEffect>
                  </p:childTnLst>
                </p:cTn>
              </p:par>
            </p:tnLst>
          </p:tmpl>
        </p:tmplLst>
      </p:bldP>
    </p:bldLst>
  </p:timing>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 name="Rectangle 46"/>
          <p:cNvSpPr>
            <a:spLocks noGrp="1" noChangeArrowheads="1"/>
          </p:cNvSpPr>
          <p:nvPr>
            <p:ph type="sldNum" sz="quarter" idx="12"/>
          </p:nvPr>
        </p:nvSpPr>
        <p:spPr>
          <a:xfrm>
            <a:off x="6553200" y="6243638"/>
            <a:ext cx="2133600" cy="457200"/>
          </a:xfrm>
          <a:prstGeom prst="rect">
            <a:avLst/>
          </a:prstGeom>
        </p:spPr>
        <p:txBody>
          <a:bodyPr/>
          <a:lstStyle/>
          <a:p>
            <a:fld id="{82DA873C-3BC3-4A60-8E1F-92CACB436278}" type="slidenum">
              <a:rPr lang="ar-SA">
                <a:solidFill>
                  <a:srgbClr val="000000"/>
                </a:solidFill>
              </a:rPr>
              <a:pPr/>
              <a:t>1</a:t>
            </a:fld>
            <a:endParaRPr lang="en-US">
              <a:solidFill>
                <a:srgbClr val="000000"/>
              </a:solidFill>
            </a:endParaRPr>
          </a:p>
        </p:txBody>
      </p:sp>
      <p:sp>
        <p:nvSpPr>
          <p:cNvPr id="2055" name="Text Box 7"/>
          <p:cNvSpPr txBox="1">
            <a:spLocks noChangeArrowheads="1"/>
          </p:cNvSpPr>
          <p:nvPr/>
        </p:nvSpPr>
        <p:spPr bwMode="auto">
          <a:xfrm>
            <a:off x="1547813" y="116632"/>
            <a:ext cx="6408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fontAlgn="auto">
              <a:spcBef>
                <a:spcPct val="50000"/>
              </a:spcBef>
              <a:spcAft>
                <a:spcPts val="0"/>
              </a:spcAft>
            </a:pPr>
            <a:r>
              <a:rPr lang="ar-SA" sz="4400" dirty="0">
                <a:solidFill>
                  <a:srgbClr val="000000"/>
                </a:solidFill>
                <a:effectLst>
                  <a:outerShdw blurRad="38100" dist="38100" dir="2700000" algn="tl">
                    <a:srgbClr val="C0C0C0"/>
                  </a:outerShdw>
                </a:effectLst>
                <a:latin typeface="Arial"/>
              </a:rPr>
              <a:t>بسم الله الرحمن الرحيم</a:t>
            </a:r>
            <a:endParaRPr lang="en-US" sz="4400" dirty="0">
              <a:solidFill>
                <a:srgbClr val="000000"/>
              </a:solidFill>
              <a:effectLst>
                <a:outerShdw blurRad="38100" dist="38100" dir="2700000" algn="tl">
                  <a:srgbClr val="C0C0C0"/>
                </a:outerShdw>
              </a:effectLst>
              <a:latin typeface="Arial"/>
            </a:endParaRPr>
          </a:p>
        </p:txBody>
      </p:sp>
      <p:sp>
        <p:nvSpPr>
          <p:cNvPr id="2057" name="WordArt 9"/>
          <p:cNvSpPr>
            <a:spLocks noChangeArrowheads="1" noChangeShapeType="1" noTextEdit="1"/>
          </p:cNvSpPr>
          <p:nvPr/>
        </p:nvSpPr>
        <p:spPr bwMode="auto">
          <a:xfrm>
            <a:off x="2411413" y="1844824"/>
            <a:ext cx="4608512" cy="792162"/>
          </a:xfrm>
          <a:prstGeom prst="rect">
            <a:avLst/>
          </a:prstGeom>
        </p:spPr>
        <p:txBody>
          <a:bodyPr wrap="none" fromWordArt="1">
            <a:prstTxWarp prst="textPlain">
              <a:avLst>
                <a:gd name="adj" fmla="val 50000"/>
              </a:avLst>
            </a:prstTxWarp>
          </a:bodyPr>
          <a:lstStyle/>
          <a:p>
            <a:pPr algn="ctr" rtl="1" fontAlgn="auto">
              <a:spcBef>
                <a:spcPts val="0"/>
              </a:spcBef>
              <a:spcAft>
                <a:spcPts val="0"/>
              </a:spcAft>
            </a:pP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2058" name="Text Box 10"/>
          <p:cNvSpPr txBox="1">
            <a:spLocks noChangeArrowheads="1"/>
          </p:cNvSpPr>
          <p:nvPr/>
        </p:nvSpPr>
        <p:spPr bwMode="auto">
          <a:xfrm>
            <a:off x="107504" y="2420888"/>
            <a:ext cx="8928992"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rtl="1" fontAlgn="auto">
              <a:spcBef>
                <a:spcPct val="50000"/>
              </a:spcBef>
              <a:spcAft>
                <a:spcPts val="0"/>
              </a:spcAft>
            </a:pPr>
            <a:r>
              <a:rPr lang="ar-SA" sz="4400" b="1" dirty="0">
                <a:solidFill>
                  <a:srgbClr val="FFFFFF"/>
                </a:solidFill>
                <a:effectLst>
                  <a:outerShdw blurRad="38100" dist="38100" dir="2700000" algn="tl">
                    <a:srgbClr val="C0C0C0"/>
                  </a:outerShdw>
                </a:effectLst>
                <a:latin typeface="Arial"/>
              </a:rPr>
              <a:t>عدد الساعات: 2 </a:t>
            </a:r>
            <a:r>
              <a:rPr lang="ar-SA" sz="4400" b="1" dirty="0" smtClean="0">
                <a:solidFill>
                  <a:srgbClr val="FFFFFF"/>
                </a:solidFill>
                <a:effectLst>
                  <a:outerShdw blurRad="38100" dist="38100" dir="2700000" algn="tl">
                    <a:srgbClr val="C0C0C0"/>
                  </a:outerShdw>
                </a:effectLst>
                <a:latin typeface="Arial"/>
              </a:rPr>
              <a:t>نظري+2عملي</a:t>
            </a:r>
          </a:p>
          <a:p>
            <a:pPr algn="r" rtl="1" fontAlgn="auto">
              <a:spcBef>
                <a:spcPct val="50000"/>
              </a:spcBef>
              <a:spcAft>
                <a:spcPts val="0"/>
              </a:spcAft>
            </a:pPr>
            <a:r>
              <a:rPr lang="ar-SA" sz="4400" b="1" dirty="0" smtClean="0">
                <a:solidFill>
                  <a:srgbClr val="FFFFFF"/>
                </a:solidFill>
                <a:effectLst>
                  <a:outerShdw blurRad="38100" dist="38100" dir="2700000" algn="tl">
                    <a:srgbClr val="C0C0C0"/>
                  </a:outerShdw>
                </a:effectLst>
                <a:latin typeface="Arial"/>
              </a:rPr>
              <a:t>الرمز:314 حسب</a:t>
            </a:r>
          </a:p>
          <a:p>
            <a:pPr algn="r" rtl="1" fontAlgn="auto">
              <a:spcBef>
                <a:spcPct val="50000"/>
              </a:spcBef>
              <a:spcAft>
                <a:spcPts val="0"/>
              </a:spcAft>
            </a:pPr>
            <a:r>
              <a:rPr lang="ar-SA" sz="4400" b="1" dirty="0" smtClean="0">
                <a:solidFill>
                  <a:srgbClr val="FFFFFF"/>
                </a:solidFill>
                <a:effectLst>
                  <a:outerShdw blurRad="38100" dist="38100" dir="2700000" algn="tl">
                    <a:srgbClr val="C0C0C0"/>
                  </a:outerShdw>
                </a:effectLst>
                <a:latin typeface="Arial"/>
              </a:rPr>
              <a:t>المتطلبات:223 حسب (مبادئ قواعد البيانات)</a:t>
            </a:r>
          </a:p>
          <a:p>
            <a:pPr algn="r" rtl="1" fontAlgn="auto">
              <a:spcBef>
                <a:spcPct val="50000"/>
              </a:spcBef>
              <a:spcAft>
                <a:spcPts val="0"/>
              </a:spcAft>
            </a:pPr>
            <a:r>
              <a:rPr lang="ar-SA" sz="3200" b="1" dirty="0" smtClean="0">
                <a:solidFill>
                  <a:srgbClr val="FFFFFF"/>
                </a:solidFill>
                <a:effectLst>
                  <a:outerShdw blurRad="38100" dist="38100" dir="2700000" algn="tl">
                    <a:srgbClr val="C0C0C0"/>
                  </a:outerShdw>
                </a:effectLst>
                <a:latin typeface="Arial"/>
              </a:rPr>
              <a:t>أستاذات/المادة</a:t>
            </a:r>
            <a:r>
              <a:rPr lang="ar-SA" sz="3600" b="1" dirty="0" smtClean="0">
                <a:solidFill>
                  <a:srgbClr val="FFFFFF"/>
                </a:solidFill>
                <a:effectLst>
                  <a:outerShdw blurRad="38100" dist="38100" dir="2700000" algn="tl">
                    <a:srgbClr val="C0C0C0"/>
                  </a:outerShdw>
                </a:effectLst>
                <a:latin typeface="Arial"/>
              </a:rPr>
              <a:t>: م. لندا عمر البدري </a:t>
            </a:r>
          </a:p>
          <a:p>
            <a:pPr algn="r" rtl="1" fontAlgn="auto">
              <a:spcBef>
                <a:spcPct val="50000"/>
              </a:spcBef>
              <a:spcAft>
                <a:spcPts val="0"/>
              </a:spcAft>
            </a:pPr>
            <a:r>
              <a:rPr lang="ar-SA" sz="3600" b="1" dirty="0" smtClean="0">
                <a:solidFill>
                  <a:srgbClr val="FFFFFF"/>
                </a:solidFill>
                <a:effectLst>
                  <a:outerShdw blurRad="38100" dist="38100" dir="2700000" algn="tl">
                    <a:srgbClr val="C0C0C0"/>
                  </a:outerShdw>
                </a:effectLst>
                <a:latin typeface="Arial"/>
              </a:rPr>
              <a:t>               م. نجلاء حسن</a:t>
            </a:r>
            <a:endParaRPr lang="en-US" sz="3600" b="1" dirty="0">
              <a:solidFill>
                <a:srgbClr val="FFFFFF"/>
              </a:solidFill>
              <a:effectLst>
                <a:outerShdw blurRad="38100" dist="38100" dir="2700000" algn="tl">
                  <a:srgbClr val="C0C0C0"/>
                </a:outerShdw>
              </a:effectLst>
              <a:latin typeface="Arial"/>
            </a:endParaRPr>
          </a:p>
        </p:txBody>
      </p:sp>
      <p:sp>
        <p:nvSpPr>
          <p:cNvPr id="2059" name="Text Box 11"/>
          <p:cNvSpPr txBox="1">
            <a:spLocks noChangeArrowheads="1"/>
          </p:cNvSpPr>
          <p:nvPr/>
        </p:nvSpPr>
        <p:spPr bwMode="auto">
          <a:xfrm>
            <a:off x="684213" y="1124744"/>
            <a:ext cx="79200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fontAlgn="auto">
              <a:spcBef>
                <a:spcPct val="50000"/>
              </a:spcBef>
              <a:spcAft>
                <a:spcPts val="0"/>
              </a:spcAft>
            </a:pPr>
            <a:r>
              <a:rPr lang="en-US" sz="4000" b="1" dirty="0" smtClean="0">
                <a:solidFill>
                  <a:srgbClr val="000000"/>
                </a:solidFill>
                <a:latin typeface="Arial"/>
              </a:rPr>
              <a:t>Database Programming</a:t>
            </a:r>
            <a:endParaRPr lang="en-US" sz="4000" b="1" dirty="0">
              <a:solidFill>
                <a:srgbClr val="000000"/>
              </a:solidFill>
              <a:latin typeface="Arial"/>
            </a:endParaRPr>
          </a:p>
        </p:txBody>
      </p:sp>
    </p:spTree>
    <p:extLst>
      <p:ext uri="{BB962C8B-B14F-4D97-AF65-F5344CB8AC3E}">
        <p14:creationId xmlns:p14="http://schemas.microsoft.com/office/powerpoint/2010/main" val="5330956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p:cTn id="7" dur="500" fill="hold"/>
                                        <p:tgtEl>
                                          <p:spTgt spid="20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5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5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2059">
                                            <p:txEl>
                                              <p:pRg st="0" end="0"/>
                                            </p:txEl>
                                          </p:spTgt>
                                        </p:tgtEl>
                                        <p:attrNameLst>
                                          <p:attrName>style.visibility</p:attrName>
                                        </p:attrNameLst>
                                      </p:cBhvr>
                                      <p:to>
                                        <p:strVal val="visible"/>
                                      </p:to>
                                    </p:set>
                                    <p:anim calcmode="lin" valueType="num">
                                      <p:cBhvr>
                                        <p:cTn id="16" dur="500" fill="hold"/>
                                        <p:tgtEl>
                                          <p:spTgt spid="20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5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20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p:cTn id="25" dur="500" decel="50000" fill="hold">
                                          <p:stCondLst>
                                            <p:cond delay="0"/>
                                          </p:stCondLst>
                                        </p:cTn>
                                        <p:tgtEl>
                                          <p:spTgt spid="205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5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57"/>
                                        </p:tgtEl>
                                        <p:attrNameLst>
                                          <p:attrName>ppt_w</p:attrName>
                                        </p:attrNameLst>
                                      </p:cBhvr>
                                      <p:tavLst>
                                        <p:tav tm="0">
                                          <p:val>
                                            <p:strVal val="#ppt_w*.05"/>
                                          </p:val>
                                        </p:tav>
                                        <p:tav tm="100000">
                                          <p:val>
                                            <p:strVal val="#ppt_w"/>
                                          </p:val>
                                        </p:tav>
                                      </p:tavLst>
                                    </p:anim>
                                    <p:anim calcmode="lin" valueType="num">
                                      <p:cBhvr>
                                        <p:cTn id="28" dur="1000" fill="hold"/>
                                        <p:tgtEl>
                                          <p:spTgt spid="205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5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5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5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058">
                                            <p:txEl>
                                              <p:pRg st="0" end="0"/>
                                            </p:txEl>
                                          </p:spTgt>
                                        </p:tgtEl>
                                        <p:attrNameLst>
                                          <p:attrName>style.visibility</p:attrName>
                                        </p:attrNameLst>
                                      </p:cBhvr>
                                      <p:to>
                                        <p:strVal val="visible"/>
                                      </p:to>
                                    </p:set>
                                    <p:anim calcmode="lin" valueType="num">
                                      <p:cBhvr>
                                        <p:cTn id="37" dur="500" fill="hold"/>
                                        <p:tgtEl>
                                          <p:spTgt spid="205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058">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205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05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05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2058">
                                            <p:txEl>
                                              <p:pRg st="1" end="1"/>
                                            </p:txEl>
                                          </p:spTgt>
                                        </p:tgtEl>
                                        <p:attrNameLst>
                                          <p:attrName>style.visibility</p:attrName>
                                        </p:attrNameLst>
                                      </p:cBhvr>
                                      <p:to>
                                        <p:strVal val="visible"/>
                                      </p:to>
                                    </p:set>
                                    <p:anim calcmode="lin" valueType="num">
                                      <p:cBhvr>
                                        <p:cTn id="46" dur="500" fill="hold"/>
                                        <p:tgtEl>
                                          <p:spTgt spid="205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058">
                                            <p:txEl>
                                              <p:pRg st="1" end="1"/>
                                            </p:txEl>
                                          </p:spTgt>
                                        </p:tgtEl>
                                        <p:attrNameLst>
                                          <p:attrName>ppt_y</p:attrName>
                                        </p:attrNameLst>
                                      </p:cBhvr>
                                      <p:tavLst>
                                        <p:tav tm="0">
                                          <p:val>
                                            <p:strVal val="#ppt_y"/>
                                          </p:val>
                                        </p:tav>
                                        <p:tav tm="100000">
                                          <p:val>
                                            <p:strVal val="#ppt_y"/>
                                          </p:val>
                                        </p:tav>
                                      </p:tavLst>
                                    </p:anim>
                                    <p:anim calcmode="lin" valueType="num">
                                      <p:cBhvr>
                                        <p:cTn id="48" dur="500" fill="hold"/>
                                        <p:tgtEl>
                                          <p:spTgt spid="205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05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058">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1" presetClass="entr" presetSubtype="0" fill="hold" nodeType="clickEffect">
                                  <p:stCondLst>
                                    <p:cond delay="0"/>
                                  </p:stCondLst>
                                  <p:iterate type="lt">
                                    <p:tmPct val="10000"/>
                                  </p:iterate>
                                  <p:childTnLst>
                                    <p:set>
                                      <p:cBhvr>
                                        <p:cTn id="54" dur="1" fill="hold">
                                          <p:stCondLst>
                                            <p:cond delay="0"/>
                                          </p:stCondLst>
                                        </p:cTn>
                                        <p:tgtEl>
                                          <p:spTgt spid="2058">
                                            <p:txEl>
                                              <p:pRg st="2" end="2"/>
                                            </p:txEl>
                                          </p:spTgt>
                                        </p:tgtEl>
                                        <p:attrNameLst>
                                          <p:attrName>style.visibility</p:attrName>
                                        </p:attrNameLst>
                                      </p:cBhvr>
                                      <p:to>
                                        <p:strVal val="visible"/>
                                      </p:to>
                                    </p:set>
                                    <p:anim calcmode="lin" valueType="num">
                                      <p:cBhvr>
                                        <p:cTn id="55" dur="500" fill="hold"/>
                                        <p:tgtEl>
                                          <p:spTgt spid="2058">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2058">
                                            <p:txEl>
                                              <p:pRg st="2" end="2"/>
                                            </p:txEl>
                                          </p:spTgt>
                                        </p:tgtEl>
                                        <p:attrNameLst>
                                          <p:attrName>ppt_y</p:attrName>
                                        </p:attrNameLst>
                                      </p:cBhvr>
                                      <p:tavLst>
                                        <p:tav tm="0">
                                          <p:val>
                                            <p:strVal val="#ppt_y"/>
                                          </p:val>
                                        </p:tav>
                                        <p:tav tm="100000">
                                          <p:val>
                                            <p:strVal val="#ppt_y"/>
                                          </p:val>
                                        </p:tav>
                                      </p:tavLst>
                                    </p:anim>
                                    <p:anim calcmode="lin" valueType="num">
                                      <p:cBhvr>
                                        <p:cTn id="57" dur="500" fill="hold"/>
                                        <p:tgtEl>
                                          <p:spTgt spid="2058">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2058">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2058">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41" presetClass="entr" presetSubtype="0" fill="hold" nodeType="clickEffect">
                                  <p:stCondLst>
                                    <p:cond delay="0"/>
                                  </p:stCondLst>
                                  <p:iterate type="lt">
                                    <p:tmPct val="10000"/>
                                  </p:iterate>
                                  <p:childTnLst>
                                    <p:set>
                                      <p:cBhvr>
                                        <p:cTn id="63" dur="1" fill="hold">
                                          <p:stCondLst>
                                            <p:cond delay="0"/>
                                          </p:stCondLst>
                                        </p:cTn>
                                        <p:tgtEl>
                                          <p:spTgt spid="2058">
                                            <p:txEl>
                                              <p:pRg st="3" end="3"/>
                                            </p:txEl>
                                          </p:spTgt>
                                        </p:tgtEl>
                                        <p:attrNameLst>
                                          <p:attrName>style.visibility</p:attrName>
                                        </p:attrNameLst>
                                      </p:cBhvr>
                                      <p:to>
                                        <p:strVal val="visible"/>
                                      </p:to>
                                    </p:set>
                                    <p:anim calcmode="lin" valueType="num">
                                      <p:cBhvr>
                                        <p:cTn id="64" dur="500" fill="hold"/>
                                        <p:tgtEl>
                                          <p:spTgt spid="2058">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058">
                                            <p:txEl>
                                              <p:pRg st="3" end="3"/>
                                            </p:txEl>
                                          </p:spTgt>
                                        </p:tgtEl>
                                        <p:attrNameLst>
                                          <p:attrName>ppt_y</p:attrName>
                                        </p:attrNameLst>
                                      </p:cBhvr>
                                      <p:tavLst>
                                        <p:tav tm="0">
                                          <p:val>
                                            <p:strVal val="#ppt_y"/>
                                          </p:val>
                                        </p:tav>
                                        <p:tav tm="100000">
                                          <p:val>
                                            <p:strVal val="#ppt_y"/>
                                          </p:val>
                                        </p:tav>
                                      </p:tavLst>
                                    </p:anim>
                                    <p:anim calcmode="lin" valueType="num">
                                      <p:cBhvr>
                                        <p:cTn id="66" dur="500" fill="hold"/>
                                        <p:tgtEl>
                                          <p:spTgt spid="2058">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058">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058">
                                            <p:txEl>
                                              <p:pRg st="3" end="3"/>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41" presetClass="entr" presetSubtype="0" fill="hold" nodeType="clickEffect">
                                  <p:stCondLst>
                                    <p:cond delay="0"/>
                                  </p:stCondLst>
                                  <p:iterate type="lt">
                                    <p:tmPct val="10000"/>
                                  </p:iterate>
                                  <p:childTnLst>
                                    <p:set>
                                      <p:cBhvr>
                                        <p:cTn id="72" dur="1" fill="hold">
                                          <p:stCondLst>
                                            <p:cond delay="0"/>
                                          </p:stCondLst>
                                        </p:cTn>
                                        <p:tgtEl>
                                          <p:spTgt spid="2058">
                                            <p:txEl>
                                              <p:pRg st="4" end="4"/>
                                            </p:txEl>
                                          </p:spTgt>
                                        </p:tgtEl>
                                        <p:attrNameLst>
                                          <p:attrName>style.visibility</p:attrName>
                                        </p:attrNameLst>
                                      </p:cBhvr>
                                      <p:to>
                                        <p:strVal val="visible"/>
                                      </p:to>
                                    </p:set>
                                    <p:anim calcmode="lin" valueType="num">
                                      <p:cBhvr>
                                        <p:cTn id="73" dur="500" fill="hold"/>
                                        <p:tgtEl>
                                          <p:spTgt spid="2058">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058">
                                            <p:txEl>
                                              <p:pRg st="4" end="4"/>
                                            </p:txEl>
                                          </p:spTgt>
                                        </p:tgtEl>
                                        <p:attrNameLst>
                                          <p:attrName>ppt_y</p:attrName>
                                        </p:attrNameLst>
                                      </p:cBhvr>
                                      <p:tavLst>
                                        <p:tav tm="0">
                                          <p:val>
                                            <p:strVal val="#ppt_y"/>
                                          </p:val>
                                        </p:tav>
                                        <p:tav tm="100000">
                                          <p:val>
                                            <p:strVal val="#ppt_y"/>
                                          </p:val>
                                        </p:tav>
                                      </p:tavLst>
                                    </p:anim>
                                    <p:anim calcmode="lin" valueType="num">
                                      <p:cBhvr>
                                        <p:cTn id="75" dur="500" fill="hold"/>
                                        <p:tgtEl>
                                          <p:spTgt spid="2058">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058">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0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Titre 1"/>
          <p:cNvSpPr>
            <a:spLocks noGrp="1"/>
          </p:cNvSpPr>
          <p:nvPr>
            <p:ph type="ctrTitle"/>
          </p:nvPr>
        </p:nvSpPr>
        <p:spPr>
          <a:xfrm>
            <a:off x="2915815" y="44624"/>
            <a:ext cx="5328593" cy="2447801"/>
          </a:xfrm>
          <a:noFill/>
        </p:spPr>
        <p:txBody>
          <a:bodyPr/>
          <a:lstStyle/>
          <a:p>
            <a:pPr rtl="1" eaLnBrk="1" hangingPunct="1"/>
            <a:r>
              <a:rPr lang="en-US" b="1" u="sng" dirty="0" smtClean="0">
                <a:effectLst>
                  <a:outerShdw blurRad="38100" dist="38100" dir="2700000" algn="tl">
                    <a:srgbClr val="000000">
                      <a:alpha val="43137"/>
                    </a:srgbClr>
                  </a:outerShdw>
                </a:effectLst>
              </a:rPr>
              <a:t>Lecture12</a:t>
            </a:r>
            <a:r>
              <a:rPr lang="ar-SA" b="1" u="sng" dirty="0" smtClean="0">
                <a:effectLst>
                  <a:outerShdw blurRad="38100" dist="38100" dir="2700000" algn="tl">
                    <a:srgbClr val="000000">
                      <a:alpha val="43137"/>
                    </a:srgbClr>
                  </a:outerShdw>
                </a:effectLst>
              </a:rPr>
              <a:t/>
            </a:r>
            <a:br>
              <a:rPr lang="ar-SA" b="1" u="sng" dirty="0" smtClean="0">
                <a:effectLst>
                  <a:outerShdw blurRad="38100" dist="38100" dir="2700000" algn="tl">
                    <a:srgbClr val="000000">
                      <a:alpha val="43137"/>
                    </a:srgbClr>
                  </a:outerShdw>
                </a:effectLst>
              </a:rPr>
            </a:br>
            <a:r>
              <a:rPr lang="en-US" sz="3200" b="1" u="sng" dirty="0" smtClean="0">
                <a:effectLst>
                  <a:outerShdw blurRad="38100" dist="38100" dir="2700000" algn="tl">
                    <a:srgbClr val="000000">
                      <a:alpha val="43137"/>
                    </a:srgbClr>
                  </a:outerShdw>
                </a:effectLst>
              </a:rPr>
              <a:t/>
            </a:r>
            <a:br>
              <a:rPr lang="en-US" sz="3200" b="1" u="sng" dirty="0" smtClean="0">
                <a:effectLst>
                  <a:outerShdw blurRad="38100" dist="38100" dir="2700000" algn="tl">
                    <a:srgbClr val="000000">
                      <a:alpha val="43137"/>
                    </a:srgbClr>
                  </a:outerShdw>
                </a:effectLst>
              </a:rPr>
            </a:br>
            <a:r>
              <a:rPr lang="ar-SA" sz="3200" b="1" u="sng" dirty="0" smtClean="0">
                <a:effectLst>
                  <a:outerShdw blurRad="38100" dist="38100" dir="2700000" algn="tl">
                    <a:srgbClr val="000000">
                      <a:alpha val="43137"/>
                    </a:srgbClr>
                  </a:outerShdw>
                </a:effectLst>
              </a:rPr>
              <a:t>أمن قاعدة البيانات</a:t>
            </a:r>
            <a:br>
              <a:rPr lang="ar-SA" sz="3200" b="1" u="sng" dirty="0" smtClean="0">
                <a:effectLst>
                  <a:outerShdw blurRad="38100" dist="38100" dir="2700000" algn="tl">
                    <a:srgbClr val="000000">
                      <a:alpha val="43137"/>
                    </a:srgbClr>
                  </a:outerShdw>
                </a:effectLst>
              </a:rPr>
            </a:br>
            <a:r>
              <a:rPr lang="en-US" sz="3200" b="1" u="sng" dirty="0" smtClean="0">
                <a:effectLst>
                  <a:outerShdw blurRad="38100" dist="38100" dir="2700000" algn="tl">
                    <a:srgbClr val="000000">
                      <a:alpha val="43137"/>
                    </a:srgbClr>
                  </a:outerShdw>
                </a:effectLst>
              </a:rPr>
              <a:t>Database security</a:t>
            </a:r>
            <a:r>
              <a:rPr lang="ar-SA" sz="3200" b="1" u="sng" dirty="0" smtClean="0">
                <a:effectLst>
                  <a:outerShdw blurRad="38100" dist="38100" dir="2700000" algn="tl">
                    <a:srgbClr val="000000">
                      <a:alpha val="43137"/>
                    </a:srgbClr>
                  </a:outerShdw>
                </a:effectLst>
              </a:rPr>
              <a:t/>
            </a:r>
            <a:br>
              <a:rPr lang="ar-SA" sz="3200" b="1" u="sng" dirty="0" smtClean="0">
                <a:effectLst>
                  <a:outerShdw blurRad="38100" dist="38100" dir="2700000" algn="tl">
                    <a:srgbClr val="000000">
                      <a:alpha val="43137"/>
                    </a:srgbClr>
                  </a:outerShdw>
                </a:effectLst>
              </a:rPr>
            </a:br>
            <a:r>
              <a:rPr lang="ar-SA" sz="3200" b="1" u="sng" dirty="0" smtClean="0">
                <a:effectLst>
                  <a:outerShdw blurRad="38100" dist="38100" dir="2700000" algn="tl">
                    <a:srgbClr val="000000">
                      <a:alpha val="43137"/>
                    </a:srgbClr>
                  </a:outerShdw>
                </a:effectLst>
              </a:rPr>
              <a:t> </a:t>
            </a:r>
            <a:endParaRPr lang="fr-CA" sz="4000" b="1" dirty="0" smtClean="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946A38E4-F462-4E0A-990F-2478BEE7A93A}" type="slidenum">
              <a:rPr lang="ar-SA" smtClean="0"/>
              <a:pPr/>
              <a:t>2</a:t>
            </a:fld>
            <a:endParaRPr lang="fr-CA"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مقدمة </a:t>
            </a:r>
            <a:br>
              <a:rPr lang="ar-SA" dirty="0" smtClean="0"/>
            </a:br>
            <a:r>
              <a:rPr lang="ar-SA" dirty="0" smtClean="0"/>
              <a:t>بعض القضايا المتعلقة بأمن قاعدة البيانات </a:t>
            </a:r>
            <a:endParaRPr lang="ar-SA" dirty="0"/>
          </a:p>
        </p:txBody>
      </p:sp>
      <p:sp>
        <p:nvSpPr>
          <p:cNvPr id="3" name="Content Placeholder 2"/>
          <p:cNvSpPr>
            <a:spLocks noGrp="1"/>
          </p:cNvSpPr>
          <p:nvPr>
            <p:ph idx="1"/>
          </p:nvPr>
        </p:nvSpPr>
        <p:spPr>
          <a:xfrm>
            <a:off x="107504" y="1484784"/>
            <a:ext cx="8579296" cy="5040560"/>
          </a:xfrm>
          <a:solidFill>
            <a:schemeClr val="bg1"/>
          </a:solidFill>
        </p:spPr>
        <p:txBody>
          <a:bodyPr/>
          <a:lstStyle/>
          <a:p>
            <a:pPr marL="0" indent="0" algn="r">
              <a:buNone/>
            </a:pPr>
            <a:r>
              <a:rPr lang="ar-SA" dirty="0" smtClean="0"/>
              <a:t>يقصد بأمن قواعد البيانات حمايتها من التهديدات التي يمكن أن تتعرض لها </a:t>
            </a:r>
            <a:endParaRPr lang="en-CA" dirty="0" smtClean="0"/>
          </a:p>
          <a:p>
            <a:pPr marL="0" indent="0" algn="r">
              <a:buNone/>
            </a:pPr>
            <a:r>
              <a:rPr lang="en-CA" u="sng" dirty="0" smtClean="0"/>
              <a:t> </a:t>
            </a:r>
            <a:r>
              <a:rPr lang="en-US" u="sng" dirty="0" smtClean="0"/>
              <a:t> </a:t>
            </a:r>
            <a:r>
              <a:rPr lang="ar-SA" u="sng" dirty="0" smtClean="0"/>
              <a:t> :</a:t>
            </a:r>
            <a:r>
              <a:rPr lang="en-US" u="sng" dirty="0" smtClean="0"/>
              <a:t>(Types of security )</a:t>
            </a:r>
            <a:r>
              <a:rPr lang="ar-SA" u="sng" dirty="0" smtClean="0"/>
              <a:t>أنواع الأمنِ</a:t>
            </a:r>
            <a:endParaRPr lang="en-CA" u="sng" dirty="0" smtClean="0"/>
          </a:p>
          <a:p>
            <a:pPr marL="0" indent="0" algn="r">
              <a:buNone/>
            </a:pPr>
            <a:r>
              <a:rPr lang="ar-SA" dirty="0" smtClean="0"/>
              <a:t> يرتبط أمن قاعدة البيانات بالكثير من القضايا ، وهذه القضايا تشمل : </a:t>
            </a:r>
          </a:p>
          <a:p>
            <a:pPr algn="r" rtl="1"/>
            <a:r>
              <a:rPr lang="ar-SA" dirty="0" smtClean="0"/>
              <a:t>قضايا قانونية وأخلاقية : تتعلق بحق الوصول الي بعض المعلومات (معلومات خاصة ) .</a:t>
            </a:r>
          </a:p>
          <a:p>
            <a:pPr algn="r" rtl="1"/>
            <a:r>
              <a:rPr lang="ar-SA" dirty="0" smtClean="0"/>
              <a:t> قضايا تتعلق بسياسة حكومة أو شركة أو مؤسسة تحدد مدى جعل المعلومات متاحة ، مثل السجلات الطبية للافراد .</a:t>
            </a:r>
          </a:p>
          <a:p>
            <a:pPr algn="r" rtl="1"/>
            <a:endParaRPr lang="ar-SA" u="sng"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3</a:t>
            </a:fld>
            <a:endParaRPr lang="fr-CA" dirty="0"/>
          </a:p>
        </p:txBody>
      </p:sp>
    </p:spTree>
    <p:extLst>
      <p:ext uri="{BB962C8B-B14F-4D97-AF65-F5344CB8AC3E}">
        <p14:creationId xmlns:p14="http://schemas.microsoft.com/office/powerpoint/2010/main" val="3905501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algn="r" rtl="1"/>
            <a:r>
              <a:rPr lang="ar-SA" dirty="0" smtClean="0"/>
              <a:t>قضايا تتعلق بالنظام مثلاً هل سيتم تطبيق إجراء امني على مستوى نظام التشغيل ،أو على مستوى ال </a:t>
            </a:r>
            <a:r>
              <a:rPr lang="en-US" dirty="0" smtClean="0"/>
              <a:t>DBMS</a:t>
            </a:r>
            <a:r>
              <a:rPr lang="ar-SA" dirty="0" smtClean="0"/>
              <a:t> .</a:t>
            </a:r>
          </a:p>
          <a:p>
            <a:pPr algn="r" rtl="1"/>
            <a:r>
              <a:rPr lang="ar-SA" dirty="0" smtClean="0"/>
              <a:t>قضايا تتعلق بسياسة أمن البيانات لكل مؤسسة على حسب تصنيف بياناتها </a:t>
            </a:r>
            <a:r>
              <a:rPr lang="en-US" dirty="0" smtClean="0"/>
              <a:t>)</a:t>
            </a:r>
            <a:r>
              <a:rPr lang="ar-SA" dirty="0"/>
              <a:t> سرّية للغاية، سرّية </a:t>
            </a:r>
            <a:r>
              <a:rPr lang="ar-SA" dirty="0" smtClean="0"/>
              <a:t>، ........) .</a:t>
            </a:r>
          </a:p>
          <a:p>
            <a:pPr marL="0" indent="0" algn="r" rtl="1">
              <a:buNone/>
            </a:pPr>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4</a:t>
            </a:fld>
            <a:endParaRPr lang="fr-CA" dirty="0"/>
          </a:p>
        </p:txBody>
      </p:sp>
    </p:spTree>
    <p:extLst>
      <p:ext uri="{BB962C8B-B14F-4D97-AF65-F5344CB8AC3E}">
        <p14:creationId xmlns:p14="http://schemas.microsoft.com/office/powerpoint/2010/main" val="28667381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lstStyle/>
          <a:p>
            <a:r>
              <a:rPr lang="ar-SA" dirty="0" smtClean="0"/>
              <a:t>مهددات أمن قواعد البيانات </a:t>
            </a:r>
            <a:br>
              <a:rPr lang="ar-SA" dirty="0" smtClean="0"/>
            </a:br>
            <a:r>
              <a:rPr lang="en-CA" dirty="0" smtClean="0"/>
              <a:t>Threats to database</a:t>
            </a:r>
            <a:endParaRPr lang="ar-SA" dirty="0"/>
          </a:p>
        </p:txBody>
      </p:sp>
      <p:sp>
        <p:nvSpPr>
          <p:cNvPr id="3" name="Content Placeholder 2"/>
          <p:cNvSpPr>
            <a:spLocks noGrp="1"/>
          </p:cNvSpPr>
          <p:nvPr>
            <p:ph idx="1"/>
          </p:nvPr>
        </p:nvSpPr>
        <p:spPr>
          <a:xfrm>
            <a:off x="0" y="1268760"/>
            <a:ext cx="9144000" cy="5589240"/>
          </a:xfrm>
          <a:solidFill>
            <a:schemeClr val="bg1"/>
          </a:solidFill>
        </p:spPr>
        <p:txBody>
          <a:bodyPr/>
          <a:lstStyle/>
          <a:p>
            <a:pPr marL="0" indent="0" algn="r" rtl="1">
              <a:buNone/>
            </a:pPr>
            <a:r>
              <a:rPr lang="ar-SA" dirty="0" smtClean="0"/>
              <a:t> </a:t>
            </a:r>
            <a:r>
              <a:rPr lang="ar-SA" sz="3000" dirty="0" smtClean="0"/>
              <a:t>يكون أمن قواعد البيانات مهدداً إذا تعرض لبعض (أو كل) المظاهر   التالية :</a:t>
            </a:r>
          </a:p>
          <a:p>
            <a:pPr marL="514350" indent="-514350" algn="r" rtl="1">
              <a:buFont typeface="+mj-lt"/>
              <a:buAutoNum type="arabicPeriod"/>
            </a:pPr>
            <a:r>
              <a:rPr lang="ar-SA" sz="3000" dirty="0" smtClean="0"/>
              <a:t>فقد سلامة وتكاملية البيانات </a:t>
            </a:r>
            <a:r>
              <a:rPr lang="en-US" sz="3000" dirty="0" smtClean="0"/>
              <a:t>(Loss of integrity)</a:t>
            </a:r>
            <a:r>
              <a:rPr lang="ar-SA" sz="3000" dirty="0" smtClean="0"/>
              <a:t> : يجب أن تكون قاعدة البيانات محمية من التعديلات الغير صحيحة التي تؤدي الى بيانات غير متناغمة . </a:t>
            </a:r>
          </a:p>
          <a:p>
            <a:pPr marL="514350" indent="-514350" algn="r" rtl="1">
              <a:buFont typeface="+mj-lt"/>
              <a:buAutoNum type="arabicPeriod"/>
            </a:pPr>
            <a:r>
              <a:rPr lang="ar-SA" sz="3000" dirty="0" smtClean="0"/>
              <a:t>فقد البيانات </a:t>
            </a:r>
            <a:r>
              <a:rPr lang="en-US" sz="3000" dirty="0" smtClean="0"/>
              <a:t>(loss of availability)</a:t>
            </a:r>
            <a:r>
              <a:rPr lang="ar-SA" sz="3000" dirty="0" smtClean="0"/>
              <a:t> : يجب ان تكون البيانات متاحة للمستخدم المخول له بالوصول اليها ، وقواعد البيانات يجب ان يُحافظ على محتوياتها . </a:t>
            </a:r>
          </a:p>
          <a:p>
            <a:pPr marL="514350" indent="-514350" algn="r" rtl="1">
              <a:buFont typeface="+mj-lt"/>
              <a:buAutoNum type="arabicPeriod"/>
            </a:pPr>
            <a:r>
              <a:rPr lang="ar-SA" sz="3000" dirty="0"/>
              <a:t>فقد </a:t>
            </a:r>
            <a:r>
              <a:rPr lang="ar-SA" sz="3000" dirty="0" smtClean="0"/>
              <a:t>السرّية </a:t>
            </a:r>
            <a:r>
              <a:rPr lang="en-US" sz="3000" dirty="0" smtClean="0"/>
              <a:t>(Loss of confidentiality)</a:t>
            </a:r>
            <a:r>
              <a:rPr lang="ar-SA" sz="3000" dirty="0" smtClean="0"/>
              <a:t> : يجب ان لا تفقد البيانات سريتها بحيث لا يسمح للأشخاص الغير مخول لهم الوصول اليها </a:t>
            </a:r>
            <a:r>
              <a:rPr lang="en-US" sz="3000" dirty="0" smtClean="0"/>
              <a:t>(Unauthorized)</a:t>
            </a:r>
            <a:r>
              <a:rPr lang="ar-SA" sz="3000" dirty="0" smtClean="0"/>
              <a:t> بالإطلاع  عليها .</a:t>
            </a:r>
          </a:p>
          <a:p>
            <a:pPr algn="r" rtl="1"/>
            <a:endParaRPr lang="ar-SA" dirty="0" smtClean="0"/>
          </a:p>
          <a:p>
            <a:pPr marL="0" indent="0" algn="r" rtl="1">
              <a:buNone/>
            </a:pPr>
            <a:endParaRPr lang="ar-SA" dirty="0" smtClean="0"/>
          </a:p>
          <a:p>
            <a:pPr marL="0" indent="0" algn="r" rtl="1">
              <a:buNone/>
            </a:pPr>
            <a:endParaRPr lang="ar-SA" dirty="0" smtClean="0"/>
          </a:p>
          <a:p>
            <a:pPr algn="r" rtl="1"/>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5</a:t>
            </a:fld>
            <a:endParaRPr lang="fr-CA" dirty="0"/>
          </a:p>
        </p:txBody>
      </p:sp>
    </p:spTree>
    <p:extLst>
      <p:ext uri="{BB962C8B-B14F-4D97-AF65-F5344CB8AC3E}">
        <p14:creationId xmlns:p14="http://schemas.microsoft.com/office/powerpoint/2010/main" val="38542823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88640"/>
            <a:ext cx="8579296" cy="6408712"/>
          </a:xfrm>
          <a:solidFill>
            <a:schemeClr val="bg1"/>
          </a:solidFill>
        </p:spPr>
        <p:txBody>
          <a:bodyPr/>
          <a:lstStyle/>
          <a:p>
            <a:pPr algn="r" rtl="1"/>
            <a:r>
              <a:rPr lang="ar-SA" dirty="0" smtClean="0"/>
              <a:t>في أنظمة قواعد البيانات المتعددة المستخدمين فان ال </a:t>
            </a:r>
            <a:r>
              <a:rPr lang="en-US" dirty="0" smtClean="0"/>
              <a:t>DBMS</a:t>
            </a:r>
            <a:r>
              <a:rPr lang="ar-SA" dirty="0" smtClean="0"/>
              <a:t> يجب أن يقدم آلية لتسمح لمستخدم (أو لعدد من المستخدمين ) بالوصول الى جزء محدد من قاعدة البيانات بينما يتم منعه (منعهم) من الوصول الى بقية الأجزاء . </a:t>
            </a:r>
          </a:p>
          <a:p>
            <a:pPr algn="r" rtl="1"/>
            <a:r>
              <a:rPr lang="ar-SA" dirty="0" smtClean="0"/>
              <a:t>مثلاً : رواتب وملفات تقييم الاداء الوظيفي للموظفين تكون غير متاحة لشريحة كبيرة من  مستخدمي النظام . </a:t>
            </a:r>
          </a:p>
          <a:p>
            <a:pPr algn="r" rtl="1"/>
            <a:r>
              <a:rPr lang="ar-SA" dirty="0" smtClean="0"/>
              <a:t>ال </a:t>
            </a:r>
            <a:r>
              <a:rPr lang="en-US" dirty="0" smtClean="0"/>
              <a:t>DBMS</a:t>
            </a:r>
            <a:r>
              <a:rPr lang="ar-SA" dirty="0" smtClean="0"/>
              <a:t> يشتمل عادة على انظمة فرعية ( </a:t>
            </a:r>
            <a:r>
              <a:rPr lang="en-US" dirty="0" smtClean="0"/>
              <a:t>Database security</a:t>
            </a:r>
            <a:r>
              <a:rPr lang="en-US" dirty="0"/>
              <a:t> and </a:t>
            </a:r>
            <a:r>
              <a:rPr lang="en-US" dirty="0" smtClean="0"/>
              <a:t>authorization subsystem </a:t>
            </a:r>
            <a:r>
              <a:rPr lang="ar-SA" dirty="0" smtClean="0"/>
              <a:t>  ) تكون مسؤولة عن المحافظة على أمن قاعدة البيانات من الوصول غير المسموح به . </a:t>
            </a:r>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6</a:t>
            </a:fld>
            <a:endParaRPr lang="fr-CA" dirty="0"/>
          </a:p>
        </p:txBody>
      </p:sp>
    </p:spTree>
    <p:extLst>
      <p:ext uri="{BB962C8B-B14F-4D97-AF65-F5344CB8AC3E}">
        <p14:creationId xmlns:p14="http://schemas.microsoft.com/office/powerpoint/2010/main" val="19494703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آليات أمن قاعدة البيانات</a:t>
            </a:r>
            <a:br>
              <a:rPr lang="ar-SA" dirty="0" smtClean="0"/>
            </a:br>
            <a:r>
              <a:rPr lang="en-US" dirty="0" smtClean="0"/>
              <a:t>Database security mechanisms</a:t>
            </a:r>
            <a:endParaRPr lang="ar-SA" dirty="0"/>
          </a:p>
        </p:txBody>
      </p:sp>
      <p:sp>
        <p:nvSpPr>
          <p:cNvPr id="3" name="Content Placeholder 2"/>
          <p:cNvSpPr>
            <a:spLocks noGrp="1"/>
          </p:cNvSpPr>
          <p:nvPr>
            <p:ph idx="1"/>
          </p:nvPr>
        </p:nvSpPr>
        <p:spPr>
          <a:xfrm>
            <a:off x="0" y="1600200"/>
            <a:ext cx="9144000" cy="5257800"/>
          </a:xfrm>
          <a:solidFill>
            <a:schemeClr val="bg1"/>
          </a:solidFill>
        </p:spPr>
        <p:txBody>
          <a:bodyPr/>
          <a:lstStyle/>
          <a:p>
            <a:pPr marL="0" indent="0" algn="r" rtl="1">
              <a:buNone/>
            </a:pPr>
            <a:r>
              <a:rPr lang="ar-SA" sz="2800" dirty="0" smtClean="0"/>
              <a:t>يمكن التمييز بين أثنين من آليات أمن قواعد البيانات وهي : </a:t>
            </a:r>
          </a:p>
          <a:p>
            <a:pPr algn="r" rtl="1"/>
            <a:r>
              <a:rPr lang="ar-SA" sz="2800" dirty="0" smtClean="0"/>
              <a:t>آليات </a:t>
            </a:r>
            <a:r>
              <a:rPr lang="ar-SA" sz="2800" dirty="0"/>
              <a:t>الأمنِ </a:t>
            </a:r>
            <a:r>
              <a:rPr lang="ar-SA" sz="2800" dirty="0" smtClean="0"/>
              <a:t>الإختياريةِ </a:t>
            </a:r>
            <a:r>
              <a:rPr lang="en-US" sz="2800" dirty="0" smtClean="0"/>
              <a:t>(Discretionary security mechanisms)</a:t>
            </a:r>
            <a:r>
              <a:rPr lang="ar-SA" sz="2800" dirty="0" smtClean="0"/>
              <a:t> : وتستخدم لمنح الصلاحيات للمستخدمين بالوصول الى الملفات ، و السجلات ، و الحقول من أجل </a:t>
            </a:r>
            <a:r>
              <a:rPr lang="en-US" sz="2800" dirty="0" smtClean="0"/>
              <a:t>(read , insert , delete, or update)</a:t>
            </a:r>
            <a:r>
              <a:rPr lang="ar-SA" sz="2800" dirty="0" smtClean="0"/>
              <a:t> .</a:t>
            </a:r>
          </a:p>
          <a:p>
            <a:pPr algn="r" rtl="1"/>
            <a:r>
              <a:rPr lang="ar-SA" sz="2800" dirty="0"/>
              <a:t>آليات الأمنِ </a:t>
            </a:r>
            <a:r>
              <a:rPr lang="ar-SA" sz="2800" dirty="0" smtClean="0"/>
              <a:t>الإلزامية </a:t>
            </a:r>
            <a:r>
              <a:rPr lang="en-US" sz="2800" dirty="0" smtClean="0"/>
              <a:t>(Mandatory security mechanisms)</a:t>
            </a:r>
            <a:r>
              <a:rPr lang="ar-SA" sz="2800" dirty="0" smtClean="0"/>
              <a:t> : تستخدم للمحافظة على أمن قاعدة البيانات على عدة مستويات </a:t>
            </a:r>
            <a:r>
              <a:rPr lang="en-US" sz="2400" dirty="0" smtClean="0"/>
              <a:t>(multilevel security)</a:t>
            </a:r>
            <a:r>
              <a:rPr lang="ar-SA" sz="2800" dirty="0" smtClean="0"/>
              <a:t> بحيث يتم تقسيم المستخدمين الى مجموعات ويتم تقسيم أمن البيانات على عدة مستويات ( بناءً على سياسة المؤسسة ) ويسمح للمستخدمين بالوصول الى البيانات على أساس مستوى الصلاحيات المخول لهم بها . وهذا يشمل ايضاً الصلاحيات الممنوحة على اساس الدور </a:t>
            </a:r>
            <a:r>
              <a:rPr lang="en-US" sz="2800" dirty="0" smtClean="0"/>
              <a:t>(Role based security )</a:t>
            </a:r>
            <a:endParaRPr lang="ar-SA" sz="2800"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7</a:t>
            </a:fld>
            <a:endParaRPr lang="fr-CA" dirty="0"/>
          </a:p>
        </p:txBody>
      </p:sp>
    </p:spTree>
    <p:extLst>
      <p:ext uri="{BB962C8B-B14F-4D97-AF65-F5344CB8AC3E}">
        <p14:creationId xmlns:p14="http://schemas.microsoft.com/office/powerpoint/2010/main" val="26128979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اجراءات التحكم </a:t>
            </a:r>
            <a:br>
              <a:rPr lang="ar-SA" dirty="0" smtClean="0"/>
            </a:br>
            <a:r>
              <a:rPr lang="en-US" dirty="0" smtClean="0"/>
              <a:t>Control Measures</a:t>
            </a:r>
            <a:endParaRPr lang="ar-SA" dirty="0"/>
          </a:p>
        </p:txBody>
      </p:sp>
      <p:sp>
        <p:nvSpPr>
          <p:cNvPr id="3" name="Content Placeholder 2"/>
          <p:cNvSpPr>
            <a:spLocks noGrp="1"/>
          </p:cNvSpPr>
          <p:nvPr>
            <p:ph idx="1"/>
          </p:nvPr>
        </p:nvSpPr>
        <p:spPr>
          <a:xfrm>
            <a:off x="179512" y="1600200"/>
            <a:ext cx="8964488" cy="5141168"/>
          </a:xfrm>
          <a:solidFill>
            <a:schemeClr val="bg1"/>
          </a:solidFill>
        </p:spPr>
        <p:txBody>
          <a:bodyPr/>
          <a:lstStyle/>
          <a:p>
            <a:pPr marL="0" indent="0" algn="r" rtl="1">
              <a:buNone/>
            </a:pPr>
            <a:r>
              <a:rPr lang="ar-SA" dirty="0" smtClean="0"/>
              <a:t>توجد اربعة اجراءات للتحكم في امن البيانات المخزنة داخل قواعد البيانات وهي : </a:t>
            </a:r>
          </a:p>
          <a:p>
            <a:pPr marL="514350" indent="-514350" algn="r" rtl="1">
              <a:buFont typeface="+mj-lt"/>
              <a:buAutoNum type="arabicPeriod"/>
            </a:pPr>
            <a:r>
              <a:rPr lang="ar-SA" sz="2800" dirty="0" smtClean="0"/>
              <a:t>التحكم في الوصول </a:t>
            </a:r>
            <a:r>
              <a:rPr lang="en-US" sz="2800" dirty="0" smtClean="0"/>
              <a:t>Access control</a:t>
            </a:r>
            <a:r>
              <a:rPr lang="ar-SA" sz="2800" dirty="0" smtClean="0"/>
              <a:t> : يقصد به التحكم في وصول المستخدمين الى ال </a:t>
            </a:r>
            <a:r>
              <a:rPr lang="en-US" sz="2800" dirty="0" smtClean="0"/>
              <a:t>DBMS</a:t>
            </a:r>
            <a:r>
              <a:rPr lang="ar-SA" sz="2800" dirty="0" smtClean="0"/>
              <a:t> ككل ، بحيث يتم تطبيق إجراء معين لمنع المستخدمين الغير مخول لهم بالوصول الى النظام </a:t>
            </a:r>
            <a:r>
              <a:rPr lang="en-US" sz="2800" dirty="0" smtClean="0"/>
              <a:t>(user account , and password)</a:t>
            </a:r>
            <a:r>
              <a:rPr lang="ar-SA" sz="2800" dirty="0" smtClean="0"/>
              <a:t> . </a:t>
            </a:r>
          </a:p>
          <a:p>
            <a:pPr marL="514350" indent="-514350" algn="r" rtl="1">
              <a:buFont typeface="+mj-lt"/>
              <a:buAutoNum type="arabicPeriod"/>
            </a:pPr>
            <a:r>
              <a:rPr lang="ar-SA" sz="2800" dirty="0" smtClean="0"/>
              <a:t>التحكم في الإستدلال </a:t>
            </a:r>
            <a:r>
              <a:rPr lang="en-US" sz="2800" dirty="0" smtClean="0"/>
              <a:t>Inference control</a:t>
            </a:r>
            <a:r>
              <a:rPr lang="ar-SA" sz="2800" dirty="0" smtClean="0"/>
              <a:t> : يستخدم مع قواعد البيانات الإحصائية والتي تقدم بعض المعلومات الإحصائية وهنا يجب التحكم في المعلومات التي يمكن استنتاجها أو الإستدلال عليها (مثال الانظمة الاحصائية التي تقدم معلومات عن السكان والتعداد السكاني يجب أن لا يستدل منها على معلومات الافراد الخاصة ) . </a:t>
            </a:r>
          </a:p>
          <a:p>
            <a:pPr marL="514350" indent="-514350" algn="r" rtl="1">
              <a:buFont typeface="+mj-lt"/>
              <a:buAutoNum type="arabicPeriod"/>
            </a:pPr>
            <a:endParaRPr lang="ar-SA" dirty="0" smtClean="0"/>
          </a:p>
          <a:p>
            <a:pPr algn="r" rtl="1"/>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8</a:t>
            </a:fld>
            <a:endParaRPr lang="fr-CA" dirty="0"/>
          </a:p>
        </p:txBody>
      </p:sp>
    </p:spTree>
    <p:extLst>
      <p:ext uri="{BB962C8B-B14F-4D97-AF65-F5344CB8AC3E}">
        <p14:creationId xmlns:p14="http://schemas.microsoft.com/office/powerpoint/2010/main" val="11264228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a:solidFill>
            <a:schemeClr val="bg1"/>
          </a:solidFill>
        </p:spPr>
        <p:txBody>
          <a:bodyPr/>
          <a:lstStyle/>
          <a:p>
            <a:pPr marL="514350" indent="-514350" algn="r" rtl="1">
              <a:buFont typeface="+mj-lt"/>
              <a:buAutoNum type="arabicPeriod" startAt="3"/>
            </a:pPr>
            <a:r>
              <a:rPr lang="ar-SA" dirty="0" smtClean="0"/>
              <a:t>التحكم في التدفق </a:t>
            </a:r>
            <a:r>
              <a:rPr lang="en-US" dirty="0" smtClean="0"/>
              <a:t>flow control</a:t>
            </a:r>
            <a:r>
              <a:rPr lang="ar-SA" dirty="0" smtClean="0"/>
              <a:t> : يستخدم لمنع تدفق البيانات في المسار الذي يوصلها الي المستخدمين الغير مخول لهم الإطلاع عليها </a:t>
            </a:r>
            <a:r>
              <a:rPr lang="en-US" dirty="0" smtClean="0"/>
              <a:t>(unauthorized user</a:t>
            </a:r>
            <a:r>
              <a:rPr lang="en-US" dirty="0"/>
              <a:t>)</a:t>
            </a:r>
            <a:r>
              <a:rPr lang="ar-SA" dirty="0" smtClean="0"/>
              <a:t>.</a:t>
            </a:r>
          </a:p>
          <a:p>
            <a:pPr marL="514350" indent="-514350" algn="r" rtl="1">
              <a:buFont typeface="+mj-lt"/>
              <a:buAutoNum type="arabicPeriod" startAt="3"/>
            </a:pPr>
            <a:r>
              <a:rPr lang="ar-SA" dirty="0" smtClean="0"/>
              <a:t>تشفير البيانات </a:t>
            </a:r>
            <a:r>
              <a:rPr lang="en-US" dirty="0" smtClean="0"/>
              <a:t>Data encryption</a:t>
            </a:r>
            <a:r>
              <a:rPr lang="ar-SA" dirty="0" smtClean="0"/>
              <a:t> : تستخدم لتشفير البيانات ’’الحساسة’’ مثل </a:t>
            </a:r>
            <a:r>
              <a:rPr lang="en-US" dirty="0" smtClean="0"/>
              <a:t>(credit card numbers)</a:t>
            </a:r>
            <a:r>
              <a:rPr lang="ar-SA" dirty="0" smtClean="0"/>
              <a:t> والتي قد يتم ارسالها عبر شبكة مثلاً  . مما يتطلب حمايتها من الوصول اليها ، وفي هذه الحالة يتم تشفير البيانات ياستخدام أحد خورزميات التشفير . وفي هذه الحالة فان المستخدمين ’’غير المخول لهم بالإطلاع  ’’ </a:t>
            </a:r>
            <a:r>
              <a:rPr lang="en-US" dirty="0" smtClean="0"/>
              <a:t>(Unauthorized users)</a:t>
            </a:r>
            <a:r>
              <a:rPr lang="ar-SA" dirty="0" smtClean="0"/>
              <a:t> لا يستطيعون فك الشفرة ، حيث يتم فك الشفرة باستخدام مفتاح خاص </a:t>
            </a:r>
            <a:r>
              <a:rPr lang="en-US" dirty="0" smtClean="0"/>
              <a:t>(Key)</a:t>
            </a:r>
            <a:r>
              <a:rPr lang="ar-SA" dirty="0" smtClean="0"/>
              <a:t> . </a:t>
            </a:r>
          </a:p>
          <a:p>
            <a:pPr marL="514350" indent="-514350" algn="r" rtl="1">
              <a:buFont typeface="+mj-lt"/>
              <a:buAutoNum type="arabicPeriod" startAt="3"/>
            </a:pPr>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9</a:t>
            </a:fld>
            <a:endParaRPr lang="fr-CA" dirty="0"/>
          </a:p>
        </p:txBody>
      </p:sp>
    </p:spTree>
    <p:extLst>
      <p:ext uri="{BB962C8B-B14F-4D97-AF65-F5344CB8AC3E}">
        <p14:creationId xmlns:p14="http://schemas.microsoft.com/office/powerpoint/2010/main" val="932132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أمن قاعدة البيانات ومديرها </a:t>
            </a:r>
            <a:br>
              <a:rPr lang="ar-SA" dirty="0" smtClean="0"/>
            </a:br>
            <a:r>
              <a:rPr lang="en-US" dirty="0" smtClean="0"/>
              <a:t>Database security and DBA</a:t>
            </a:r>
            <a:endParaRPr lang="ar-SA" dirty="0"/>
          </a:p>
        </p:txBody>
      </p:sp>
      <p:sp>
        <p:nvSpPr>
          <p:cNvPr id="3" name="Content Placeholder 2"/>
          <p:cNvSpPr>
            <a:spLocks noGrp="1"/>
          </p:cNvSpPr>
          <p:nvPr>
            <p:ph idx="1"/>
          </p:nvPr>
        </p:nvSpPr>
        <p:spPr>
          <a:xfrm>
            <a:off x="179512" y="1600200"/>
            <a:ext cx="8964488" cy="4349080"/>
          </a:xfrm>
          <a:solidFill>
            <a:schemeClr val="bg1"/>
          </a:solidFill>
        </p:spPr>
        <p:txBody>
          <a:bodyPr/>
          <a:lstStyle/>
          <a:p>
            <a:pPr algn="r" rtl="1"/>
            <a:r>
              <a:rPr lang="ar-SA" dirty="0" smtClean="0"/>
              <a:t>مدير قاعدة البيانات يطلق عليه اسم </a:t>
            </a:r>
            <a:r>
              <a:rPr lang="en-US" dirty="0" smtClean="0"/>
              <a:t>DBA</a:t>
            </a:r>
            <a:r>
              <a:rPr lang="ar-SA" dirty="0" smtClean="0"/>
              <a:t> إختصار ل </a:t>
            </a:r>
            <a:r>
              <a:rPr lang="en-US" sz="2800" dirty="0" smtClean="0"/>
              <a:t>(</a:t>
            </a:r>
            <a:r>
              <a:rPr lang="en-US" sz="2800" dirty="0" err="1" smtClean="0"/>
              <a:t>DataBase</a:t>
            </a:r>
            <a:r>
              <a:rPr lang="en-US" sz="2800" dirty="0" smtClean="0"/>
              <a:t> </a:t>
            </a:r>
            <a:r>
              <a:rPr lang="en-CA" sz="2800" dirty="0" smtClean="0"/>
              <a:t>Administrator )</a:t>
            </a:r>
            <a:r>
              <a:rPr lang="ar-SA" sz="2800" dirty="0" smtClean="0"/>
              <a:t> </a:t>
            </a:r>
            <a:r>
              <a:rPr lang="ar-SA" dirty="0" smtClean="0"/>
              <a:t>.</a:t>
            </a:r>
          </a:p>
          <a:p>
            <a:pPr algn="r" rtl="1"/>
            <a:r>
              <a:rPr lang="ar-SA" dirty="0" smtClean="0"/>
              <a:t>حساب ال </a:t>
            </a:r>
            <a:r>
              <a:rPr lang="en-US" dirty="0" smtClean="0"/>
              <a:t>DBA</a:t>
            </a:r>
            <a:r>
              <a:rPr lang="ar-SA" dirty="0" smtClean="0"/>
              <a:t> </a:t>
            </a:r>
            <a:r>
              <a:rPr lang="en-US" dirty="0" smtClean="0"/>
              <a:t> </a:t>
            </a:r>
            <a:r>
              <a:rPr lang="en-CA" dirty="0" smtClean="0"/>
              <a:t>(</a:t>
            </a:r>
            <a:r>
              <a:rPr lang="en-US" dirty="0" smtClean="0"/>
              <a:t>DBA account)</a:t>
            </a:r>
            <a:r>
              <a:rPr lang="ar-SA" dirty="0" smtClean="0"/>
              <a:t>هو حساب خاص يطلق عليه أحياناً اسم </a:t>
            </a:r>
            <a:r>
              <a:rPr lang="en-US" dirty="0" smtClean="0"/>
              <a:t>system </a:t>
            </a:r>
            <a:r>
              <a:rPr lang="ar-SA" dirty="0" smtClean="0"/>
              <a:t> ، أو </a:t>
            </a:r>
            <a:r>
              <a:rPr lang="en-US" dirty="0" err="1" smtClean="0"/>
              <a:t>Superuser</a:t>
            </a:r>
            <a:r>
              <a:rPr lang="en-US" dirty="0" smtClean="0"/>
              <a:t> account</a:t>
            </a:r>
            <a:r>
              <a:rPr lang="ar-SA" dirty="0" smtClean="0"/>
              <a:t> وهو يوفر له أمكانيات عالية لا تكون متوفرة لأي مستخدم أخر . </a:t>
            </a:r>
          </a:p>
          <a:p>
            <a:pPr algn="r" rtl="1"/>
            <a:r>
              <a:rPr lang="ar-SA" dirty="0" smtClean="0"/>
              <a:t>من أهم هذه الإمكانيات إمكانيات منح الصلاحيات ومنعها عن بقية المستخدمين او مجموعات المستخدمين </a:t>
            </a:r>
            <a:r>
              <a:rPr lang="en-US" dirty="0" smtClean="0"/>
              <a:t>(user , group user)</a:t>
            </a:r>
            <a:r>
              <a:rPr lang="ar-SA" dirty="0" smtClean="0"/>
              <a:t> . </a:t>
            </a:r>
          </a:p>
          <a:p>
            <a:pPr marL="0" indent="0" algn="r" rtl="1">
              <a:buNone/>
            </a:pPr>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10</a:t>
            </a:fld>
            <a:endParaRPr lang="fr-CA" dirty="0"/>
          </a:p>
        </p:txBody>
      </p:sp>
    </p:spTree>
    <p:extLst>
      <p:ext uri="{BB962C8B-B14F-4D97-AF65-F5344CB8AC3E}">
        <p14:creationId xmlns:p14="http://schemas.microsoft.com/office/powerpoint/2010/main" val="12183896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باستخدام الأوامر يمكن لل </a:t>
            </a:r>
            <a:r>
              <a:rPr lang="en-US" dirty="0" smtClean="0"/>
              <a:t>DBA</a:t>
            </a:r>
            <a:r>
              <a:rPr lang="ar-SA" dirty="0" smtClean="0"/>
              <a:t> أن يقوم بالأتي  </a:t>
            </a:r>
            <a:endParaRPr lang="ar-SA" dirty="0"/>
          </a:p>
        </p:txBody>
      </p:sp>
      <p:sp>
        <p:nvSpPr>
          <p:cNvPr id="3" name="Content Placeholder 2"/>
          <p:cNvSpPr>
            <a:spLocks noGrp="1"/>
          </p:cNvSpPr>
          <p:nvPr>
            <p:ph idx="1"/>
          </p:nvPr>
        </p:nvSpPr>
        <p:spPr>
          <a:xfrm>
            <a:off x="179512" y="1600200"/>
            <a:ext cx="8784976" cy="5141168"/>
          </a:xfrm>
          <a:solidFill>
            <a:schemeClr val="bg1"/>
          </a:solidFill>
        </p:spPr>
        <p:txBody>
          <a:bodyPr/>
          <a:lstStyle/>
          <a:p>
            <a:pPr marL="514350" indent="-514350" algn="r" rtl="1">
              <a:buFont typeface="+mj-lt"/>
              <a:buAutoNum type="arabicPeriod"/>
            </a:pPr>
            <a:r>
              <a:rPr lang="ar-SA" dirty="0" smtClean="0"/>
              <a:t>إنشاء الحسابات </a:t>
            </a:r>
            <a:r>
              <a:rPr lang="en-US" dirty="0" smtClean="0"/>
              <a:t>Account creation</a:t>
            </a:r>
            <a:r>
              <a:rPr lang="ar-SA" dirty="0" smtClean="0"/>
              <a:t> :انشاء حسابات مستخدمين / مجموعات جدد وتحدد كلمات مرور خاصة بهم . </a:t>
            </a:r>
          </a:p>
          <a:p>
            <a:pPr marL="514350" indent="-514350" algn="r" rtl="1">
              <a:buFont typeface="+mj-lt"/>
              <a:buAutoNum type="arabicPeriod"/>
            </a:pPr>
            <a:r>
              <a:rPr lang="ar-SA" dirty="0" smtClean="0"/>
              <a:t>منح الصلاحيات </a:t>
            </a:r>
            <a:r>
              <a:rPr lang="en-US" dirty="0" smtClean="0"/>
              <a:t>Privilege granting </a:t>
            </a:r>
            <a:r>
              <a:rPr lang="ar-SA" dirty="0" smtClean="0"/>
              <a:t> : تحديد صلاحيات لكل حساب تم انشاؤه .</a:t>
            </a:r>
          </a:p>
          <a:p>
            <a:pPr marL="514350" indent="-514350" algn="r" rtl="1">
              <a:buFont typeface="+mj-lt"/>
              <a:buAutoNum type="arabicPeriod"/>
            </a:pPr>
            <a:r>
              <a:rPr lang="ar-SA" dirty="0" smtClean="0"/>
              <a:t>منع </a:t>
            </a:r>
            <a:r>
              <a:rPr lang="ar-SA" dirty="0"/>
              <a:t>الصلاحيات </a:t>
            </a:r>
            <a:r>
              <a:rPr lang="en-US" dirty="0"/>
              <a:t>Privilege </a:t>
            </a:r>
            <a:r>
              <a:rPr lang="en-US" dirty="0" smtClean="0"/>
              <a:t>Revoking </a:t>
            </a:r>
            <a:r>
              <a:rPr lang="ar-SA" dirty="0" smtClean="0"/>
              <a:t> :يمكن لل </a:t>
            </a:r>
            <a:r>
              <a:rPr lang="en-US" dirty="0" smtClean="0"/>
              <a:t>DBA</a:t>
            </a:r>
            <a:r>
              <a:rPr lang="ar-SA" dirty="0" smtClean="0"/>
              <a:t> منع ’’الغاء’’ صلاحيات من حسابات المستخدمين والتي كانت قد منحت لهم من قبل .</a:t>
            </a:r>
          </a:p>
          <a:p>
            <a:pPr marL="514350" indent="-514350" algn="r" rtl="1">
              <a:buFont typeface="+mj-lt"/>
              <a:buAutoNum type="arabicPeriod"/>
            </a:pPr>
            <a:r>
              <a:rPr lang="ar-SA" dirty="0" smtClean="0"/>
              <a:t>تحديد مستوي الأمن </a:t>
            </a:r>
            <a:r>
              <a:rPr lang="en-US" dirty="0" smtClean="0"/>
              <a:t>Security level assignment </a:t>
            </a:r>
            <a:r>
              <a:rPr lang="ar-SA" dirty="0" smtClean="0"/>
              <a:t> : تحديد مستوى أمن البيانات الذي يستطيع كل حساب مستخدم الوصول اليه . </a:t>
            </a:r>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11</a:t>
            </a:fld>
            <a:endParaRPr lang="fr-CA" dirty="0"/>
          </a:p>
        </p:txBody>
      </p:sp>
    </p:spTree>
    <p:extLst>
      <p:ext uri="{BB962C8B-B14F-4D97-AF65-F5344CB8AC3E}">
        <p14:creationId xmlns:p14="http://schemas.microsoft.com/office/powerpoint/2010/main" val="18375159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 y="-315416"/>
            <a:ext cx="9144000" cy="1417638"/>
          </a:xfrm>
        </p:spPr>
        <p:txBody>
          <a:bodyPr/>
          <a:lstStyle/>
          <a:p>
            <a:r>
              <a:rPr lang="ar-SA" sz="2800" dirty="0" smtClean="0"/>
              <a:t>التحكم الإختياري في الوصول استناداً على منح ومنع الصلاحيات</a:t>
            </a:r>
            <a:r>
              <a:rPr lang="en-US" sz="2800" dirty="0" smtClean="0"/>
              <a:t/>
            </a:r>
            <a:br>
              <a:rPr lang="en-US" sz="2800" dirty="0" smtClean="0"/>
            </a:br>
            <a:r>
              <a:rPr lang="en-US" sz="2400" dirty="0" smtClean="0"/>
              <a:t>Discretionary Access Control Based on Granting and Revoking Privileges</a:t>
            </a:r>
            <a:endParaRPr lang="ar-SA" sz="2400" dirty="0"/>
          </a:p>
        </p:txBody>
      </p:sp>
      <p:sp>
        <p:nvSpPr>
          <p:cNvPr id="3" name="Content Placeholder 2"/>
          <p:cNvSpPr>
            <a:spLocks noGrp="1"/>
          </p:cNvSpPr>
          <p:nvPr>
            <p:ph idx="1"/>
          </p:nvPr>
        </p:nvSpPr>
        <p:spPr>
          <a:xfrm>
            <a:off x="0" y="1340768"/>
            <a:ext cx="9036496" cy="5400600"/>
          </a:xfrm>
          <a:solidFill>
            <a:schemeClr val="bg1"/>
          </a:solidFill>
        </p:spPr>
        <p:txBody>
          <a:bodyPr/>
          <a:lstStyle/>
          <a:p>
            <a:pPr marL="0" indent="0" algn="r" rtl="1">
              <a:buNone/>
            </a:pPr>
            <a:r>
              <a:rPr lang="ar-SA" dirty="0" smtClean="0"/>
              <a:t>أنواع الصلاحيات الإختيارية </a:t>
            </a:r>
            <a:r>
              <a:rPr lang="en-US" sz="2800" dirty="0" smtClean="0"/>
              <a:t>(Types of Discretionary Privileges)</a:t>
            </a:r>
            <a:r>
              <a:rPr lang="ar-SA" sz="2800" dirty="0" smtClean="0"/>
              <a:t> </a:t>
            </a:r>
            <a:r>
              <a:rPr lang="ar-SA" dirty="0" smtClean="0"/>
              <a:t>:</a:t>
            </a:r>
          </a:p>
          <a:p>
            <a:pPr marL="0" indent="0" algn="r" rtl="1">
              <a:buNone/>
            </a:pPr>
            <a:r>
              <a:rPr lang="ar-SA" dirty="0" smtClean="0"/>
              <a:t>يوجد مستويين من الصلاحيات التي يمكن أن تحدد وتستخدم مع نظام قاعدة البيانات : </a:t>
            </a:r>
          </a:p>
          <a:p>
            <a:pPr algn="r" rtl="1"/>
            <a:r>
              <a:rPr lang="ar-SA" dirty="0" smtClean="0"/>
              <a:t>مستوى الحساب </a:t>
            </a:r>
            <a:r>
              <a:rPr lang="en-US" dirty="0" smtClean="0"/>
              <a:t>The account level</a:t>
            </a:r>
            <a:r>
              <a:rPr lang="ar-SA" dirty="0" smtClean="0"/>
              <a:t> : وفي هذا المستوى يحدد ال </a:t>
            </a:r>
            <a:r>
              <a:rPr lang="en-US" dirty="0" smtClean="0"/>
              <a:t>DBA</a:t>
            </a:r>
            <a:r>
              <a:rPr lang="ar-SA" dirty="0" smtClean="0"/>
              <a:t> الصلاحيات لكل حساب بغض النظر عن العلاقات الموجودة في </a:t>
            </a:r>
            <a:r>
              <a:rPr lang="ar-SA" smtClean="0"/>
              <a:t>قاعدة البيانات .</a:t>
            </a:r>
            <a:endParaRPr lang="ar-SA" dirty="0" smtClean="0"/>
          </a:p>
          <a:p>
            <a:pPr algn="r" rtl="1"/>
            <a:r>
              <a:rPr lang="ar-SA" dirty="0" smtClean="0"/>
              <a:t>مستوى العلاقات </a:t>
            </a:r>
            <a:r>
              <a:rPr lang="en-US" dirty="0" smtClean="0"/>
              <a:t>The relation (or table ) level</a:t>
            </a:r>
            <a:r>
              <a:rPr lang="ar-SA" dirty="0" smtClean="0"/>
              <a:t> : في هذا المستوى يستطيع مدير قاعدة البيانات أن يتحكم في الصلاحيات الممنوحة للمستخدمين على كل علاقة (جدول) في قاعدة البيانات .</a:t>
            </a:r>
          </a:p>
          <a:p>
            <a:pPr marL="0" indent="0" algn="r" rtl="1">
              <a:buNone/>
            </a:pPr>
            <a:r>
              <a:rPr lang="ar-SA" dirty="0" smtClean="0"/>
              <a:t> </a:t>
            </a:r>
          </a:p>
          <a:p>
            <a:pPr marL="0" indent="0" algn="r" rtl="1">
              <a:buNone/>
            </a:pPr>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12</a:t>
            </a:fld>
            <a:endParaRPr lang="fr-CA" dirty="0"/>
          </a:p>
        </p:txBody>
      </p:sp>
    </p:spTree>
    <p:extLst>
      <p:ext uri="{BB962C8B-B14F-4D97-AF65-F5344CB8AC3E}">
        <p14:creationId xmlns:p14="http://schemas.microsoft.com/office/powerpoint/2010/main" val="1133633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60648"/>
            <a:ext cx="8579296" cy="6597352"/>
          </a:xfrm>
          <a:solidFill>
            <a:schemeClr val="bg1"/>
          </a:solidFill>
        </p:spPr>
        <p:txBody>
          <a:bodyPr/>
          <a:lstStyle/>
          <a:p>
            <a:pPr algn="r" rtl="1"/>
            <a:r>
              <a:rPr lang="ar-SA" dirty="0" smtClean="0"/>
              <a:t>الصلاحيات في مستوي الحساب مثل منح صلاحيات    </a:t>
            </a:r>
            <a:r>
              <a:rPr lang="en-US" dirty="0" smtClean="0"/>
              <a:t>create table or create view privileges</a:t>
            </a:r>
            <a:r>
              <a:rPr lang="ar-SA" dirty="0" smtClean="0"/>
              <a:t> للمستخدم .</a:t>
            </a:r>
          </a:p>
          <a:p>
            <a:pPr algn="r" rtl="1"/>
            <a:r>
              <a:rPr lang="ar-SA" dirty="0" smtClean="0"/>
              <a:t>الصلاحيات في مستوى العلاقة : يتم تحديد الصلاحيات لكل مستخدم </a:t>
            </a:r>
            <a:r>
              <a:rPr lang="ar-SA" dirty="0"/>
              <a:t>على كل علاقة ’’جدول’’</a:t>
            </a:r>
            <a:r>
              <a:rPr lang="ar-SA" dirty="0" smtClean="0"/>
              <a:t> كل على حدىً والتي تخوله لتنفيذ اوامرعلي هذه العلاقة . </a:t>
            </a:r>
          </a:p>
          <a:p>
            <a:pPr algn="r" rtl="1"/>
            <a:r>
              <a:rPr lang="ar-SA" dirty="0" smtClean="0"/>
              <a:t>من أجل التحكم في منح وابطال الصلاحيات في مستوى العلاقة فان لكل علاقة يوجد حساب المستخدم المالك للعلاقة </a:t>
            </a:r>
            <a:r>
              <a:rPr lang="en-US" dirty="0" smtClean="0"/>
              <a:t>(owner account)</a:t>
            </a:r>
            <a:r>
              <a:rPr lang="ar-SA" dirty="0" smtClean="0"/>
              <a:t> ، وهو يمثل الحساب الذي تم استخدامه عند انشاء العلاقة . </a:t>
            </a:r>
          </a:p>
          <a:p>
            <a:pPr algn="r" rtl="1"/>
            <a:r>
              <a:rPr lang="ar-SA" dirty="0" smtClean="0"/>
              <a:t>مالك العلاقة هو من يحق له منح الصلاحيات على هذه العلاقة </a:t>
            </a:r>
            <a:r>
              <a:rPr lang="en-US" dirty="0" smtClean="0"/>
              <a:t>(Granting privileges )</a:t>
            </a:r>
            <a:r>
              <a:rPr lang="ar-SA" dirty="0" smtClean="0"/>
              <a:t> . </a:t>
            </a:r>
          </a:p>
          <a:p>
            <a:pPr marL="0" indent="0" algn="r" rtl="1">
              <a:buNone/>
            </a:pPr>
            <a:endParaRPr lang="ar-SA" dirty="0" smtClean="0"/>
          </a:p>
          <a:p>
            <a:pPr algn="r" rtl="1"/>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13</a:t>
            </a:fld>
            <a:endParaRPr lang="fr-CA" dirty="0"/>
          </a:p>
        </p:txBody>
      </p:sp>
    </p:spTree>
    <p:extLst>
      <p:ext uri="{BB962C8B-B14F-4D97-AF65-F5344CB8AC3E}">
        <p14:creationId xmlns:p14="http://schemas.microsoft.com/office/powerpoint/2010/main" val="15183028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pPr algn="r" rtl="1"/>
            <a:r>
              <a:rPr lang="ar-SA" sz="3600" dirty="0" smtClean="0"/>
              <a:t>في لغة </a:t>
            </a:r>
            <a:r>
              <a:rPr lang="en-US" sz="3600" dirty="0" smtClean="0"/>
              <a:t>SQL</a:t>
            </a:r>
            <a:r>
              <a:rPr lang="ar-SA" sz="3600" dirty="0" smtClean="0"/>
              <a:t> يمكن منح الصلاحيات التالية على العلاقة :</a:t>
            </a:r>
            <a:endParaRPr lang="ar-SA" sz="3600" dirty="0"/>
          </a:p>
        </p:txBody>
      </p:sp>
      <p:sp>
        <p:nvSpPr>
          <p:cNvPr id="3" name="Content Placeholder 2"/>
          <p:cNvSpPr>
            <a:spLocks noGrp="1"/>
          </p:cNvSpPr>
          <p:nvPr>
            <p:ph idx="1"/>
          </p:nvPr>
        </p:nvSpPr>
        <p:spPr>
          <a:xfrm>
            <a:off x="107504" y="980728"/>
            <a:ext cx="8856984" cy="5760640"/>
          </a:xfrm>
          <a:solidFill>
            <a:schemeClr val="bg1"/>
          </a:solidFill>
        </p:spPr>
        <p:txBody>
          <a:bodyPr/>
          <a:lstStyle/>
          <a:p>
            <a:pPr algn="r" rtl="1"/>
            <a:r>
              <a:rPr lang="en-US" dirty="0" smtClean="0"/>
              <a:t>Select privilege on R</a:t>
            </a:r>
            <a:r>
              <a:rPr lang="ar-SA" dirty="0" smtClean="0"/>
              <a:t> : تستخدم لمنح صلاحية الاسترجاع (تنفيذ الأمر </a:t>
            </a:r>
            <a:r>
              <a:rPr lang="en-US" dirty="0" smtClean="0"/>
              <a:t>select </a:t>
            </a:r>
            <a:r>
              <a:rPr lang="ar-SA" dirty="0" smtClean="0"/>
              <a:t> في لغة </a:t>
            </a:r>
            <a:r>
              <a:rPr lang="en-US" dirty="0" smtClean="0"/>
              <a:t>SQL</a:t>
            </a:r>
            <a:r>
              <a:rPr lang="ar-SA" dirty="0" smtClean="0"/>
              <a:t>) .</a:t>
            </a:r>
          </a:p>
          <a:p>
            <a:pPr algn="r" rtl="1"/>
            <a:r>
              <a:rPr lang="en-US" dirty="0" smtClean="0"/>
              <a:t>Modify privilege on R</a:t>
            </a:r>
            <a:r>
              <a:rPr lang="ar-SA" dirty="0" smtClean="0"/>
              <a:t> : منح صلاحية تعديل السجلات الموجودة في العلاقة </a:t>
            </a:r>
            <a:r>
              <a:rPr lang="en-US" dirty="0" smtClean="0"/>
              <a:t>R</a:t>
            </a:r>
            <a:r>
              <a:rPr lang="ar-SA" dirty="0" smtClean="0"/>
              <a:t> ، وفي </a:t>
            </a:r>
            <a:r>
              <a:rPr lang="en-US" dirty="0" smtClean="0"/>
              <a:t>SQL</a:t>
            </a:r>
            <a:r>
              <a:rPr lang="ar-SA" dirty="0" smtClean="0"/>
              <a:t> تُقسم صلاحية التعديل بشكل أكثر دقة الى </a:t>
            </a:r>
            <a:r>
              <a:rPr lang="en-US" dirty="0" smtClean="0"/>
              <a:t>Delete , update , and insert privilege </a:t>
            </a:r>
            <a:r>
              <a:rPr lang="ar-SA" dirty="0" smtClean="0"/>
              <a:t>.</a:t>
            </a:r>
          </a:p>
          <a:p>
            <a:pPr algn="r" rtl="1"/>
            <a:r>
              <a:rPr lang="en-US" dirty="0" smtClean="0"/>
              <a:t>Reference privilege on R</a:t>
            </a:r>
            <a:r>
              <a:rPr lang="ar-SA" dirty="0" smtClean="0"/>
              <a:t> : تجعل هذه الصلاحية المستخدم قادراً على استخدام العلاقة </a:t>
            </a:r>
            <a:r>
              <a:rPr lang="en-US" dirty="0" smtClean="0"/>
              <a:t>R</a:t>
            </a:r>
            <a:r>
              <a:rPr lang="ar-SA" dirty="0" smtClean="0"/>
              <a:t> والأشارة اليها . </a:t>
            </a:r>
          </a:p>
          <a:p>
            <a:pPr algn="r" rtl="1"/>
            <a:endParaRPr lang="ar-SA" dirty="0"/>
          </a:p>
          <a:p>
            <a:pPr marL="0" indent="0" algn="r" rtl="1">
              <a:buNone/>
            </a:pPr>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14</a:t>
            </a:fld>
            <a:endParaRPr lang="fr-CA" dirty="0"/>
          </a:p>
        </p:txBody>
      </p:sp>
    </p:spTree>
    <p:extLst>
      <p:ext uri="{BB962C8B-B14F-4D97-AF65-F5344CB8AC3E}">
        <p14:creationId xmlns:p14="http://schemas.microsoft.com/office/powerpoint/2010/main" val="2343647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إبطال الصلاحيات </a:t>
            </a:r>
            <a:r>
              <a:rPr lang="en-US" dirty="0" smtClean="0"/>
              <a:t>Revoking Privilege</a:t>
            </a:r>
            <a:r>
              <a:rPr lang="ar-SA" dirty="0" smtClean="0"/>
              <a:t> </a:t>
            </a:r>
            <a:endParaRPr lang="ar-SA" dirty="0"/>
          </a:p>
        </p:txBody>
      </p:sp>
      <p:sp>
        <p:nvSpPr>
          <p:cNvPr id="3" name="Content Placeholder 2"/>
          <p:cNvSpPr>
            <a:spLocks noGrp="1"/>
          </p:cNvSpPr>
          <p:nvPr>
            <p:ph idx="1"/>
          </p:nvPr>
        </p:nvSpPr>
        <p:spPr>
          <a:xfrm>
            <a:off x="0" y="1268760"/>
            <a:ext cx="8964488" cy="5400600"/>
          </a:xfrm>
          <a:solidFill>
            <a:schemeClr val="bg1"/>
          </a:solidFill>
        </p:spPr>
        <p:txBody>
          <a:bodyPr/>
          <a:lstStyle/>
          <a:p>
            <a:pPr algn="r" rtl="1"/>
            <a:r>
              <a:rPr lang="ar-SA" dirty="0" smtClean="0"/>
              <a:t>يمكن ابطال الصلاحيات الممنوحة للمستخدمين ، وخصوصاً في بعض الحالات التي تقتضي منح صلاحيات لمستخدم لانجاز مهام معينة ثم سحب هذه الصلاحيات بعد إكتمال تنفيذ هذه المهمة .</a:t>
            </a:r>
          </a:p>
          <a:p>
            <a:pPr algn="r" rtl="1"/>
            <a:r>
              <a:rPr lang="ar-SA" dirty="0" smtClean="0"/>
              <a:t>في </a:t>
            </a:r>
            <a:r>
              <a:rPr lang="en-US" dirty="0" smtClean="0"/>
              <a:t>SQL</a:t>
            </a:r>
            <a:r>
              <a:rPr lang="ar-SA" dirty="0" smtClean="0"/>
              <a:t> يستخدم الأمر </a:t>
            </a:r>
            <a:r>
              <a:rPr lang="en-US" dirty="0" smtClean="0"/>
              <a:t>Revoke</a:t>
            </a:r>
            <a:r>
              <a:rPr lang="ar-SA" dirty="0" smtClean="0"/>
              <a:t> لابطال الصلاحيات .  </a:t>
            </a:r>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15</a:t>
            </a:fld>
            <a:endParaRPr lang="fr-CA" dirty="0"/>
          </a:p>
        </p:txBody>
      </p:sp>
    </p:spTree>
    <p:extLst>
      <p:ext uri="{BB962C8B-B14F-4D97-AF65-F5344CB8AC3E}">
        <p14:creationId xmlns:p14="http://schemas.microsoft.com/office/powerpoint/2010/main" val="35085123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78098"/>
          </a:xfrm>
        </p:spPr>
        <p:txBody>
          <a:bodyPr/>
          <a:lstStyle/>
          <a:p>
            <a:r>
              <a:rPr lang="en-US" dirty="0" smtClean="0"/>
              <a:t>SQL Examples</a:t>
            </a:r>
            <a:r>
              <a:rPr lang="ar-SA" dirty="0" smtClean="0"/>
              <a:t> </a:t>
            </a:r>
            <a:endParaRPr lang="ar-SA" dirty="0"/>
          </a:p>
        </p:txBody>
      </p:sp>
      <p:sp>
        <p:nvSpPr>
          <p:cNvPr id="3" name="Content Placeholder 2"/>
          <p:cNvSpPr>
            <a:spLocks noGrp="1"/>
          </p:cNvSpPr>
          <p:nvPr>
            <p:ph idx="1"/>
          </p:nvPr>
        </p:nvSpPr>
        <p:spPr>
          <a:xfrm>
            <a:off x="107504" y="764704"/>
            <a:ext cx="8964488" cy="6048672"/>
          </a:xfrm>
          <a:solidFill>
            <a:schemeClr val="bg1"/>
          </a:solidFill>
        </p:spPr>
        <p:txBody>
          <a:bodyPr/>
          <a:lstStyle/>
          <a:p>
            <a:pPr algn="r" rtl="1"/>
            <a:r>
              <a:rPr lang="ar-SA" dirty="0" smtClean="0"/>
              <a:t>بفرض ان ال</a:t>
            </a:r>
            <a:r>
              <a:rPr lang="en-US" dirty="0" smtClean="0"/>
              <a:t>DBA</a:t>
            </a:r>
            <a:r>
              <a:rPr lang="ar-SA" dirty="0" smtClean="0"/>
              <a:t> قام بانشاء 3 حسابات لمستخدمين هي </a:t>
            </a:r>
            <a:r>
              <a:rPr lang="en-US" dirty="0" smtClean="0"/>
              <a:t>A1 ,A2, A3</a:t>
            </a:r>
            <a:r>
              <a:rPr lang="ar-SA" dirty="0" smtClean="0"/>
              <a:t> فيمكنه اصدار الاوامر التالية: </a:t>
            </a:r>
          </a:p>
          <a:p>
            <a:pPr marL="0" indent="0" rtl="1">
              <a:buNone/>
            </a:pPr>
            <a:r>
              <a:rPr lang="en-US" b="1" dirty="0"/>
              <a:t>GRANT</a:t>
            </a:r>
            <a:r>
              <a:rPr lang="en-US" dirty="0" smtClean="0"/>
              <a:t> CREATETAB to A1;</a:t>
            </a:r>
            <a:r>
              <a:rPr lang="ar-SA" dirty="0" smtClean="0"/>
              <a:t> </a:t>
            </a:r>
          </a:p>
          <a:p>
            <a:pPr algn="r" rtl="1"/>
            <a:r>
              <a:rPr lang="ar-SA" sz="2800" dirty="0" smtClean="0"/>
              <a:t>(يستخدم لمنح صلاحية انشاء الجداول للمستخدم </a:t>
            </a:r>
            <a:r>
              <a:rPr lang="en-US" sz="2800" dirty="0" smtClean="0"/>
              <a:t>A1</a:t>
            </a:r>
            <a:r>
              <a:rPr lang="ar-SA" sz="2800" dirty="0" smtClean="0"/>
              <a:t> ) </a:t>
            </a:r>
            <a:r>
              <a:rPr lang="ar-SA" dirty="0" smtClean="0"/>
              <a:t>.</a:t>
            </a:r>
          </a:p>
          <a:p>
            <a:pPr marL="0" indent="0" algn="l">
              <a:buNone/>
            </a:pPr>
            <a:r>
              <a:rPr lang="en-US" b="1" dirty="0"/>
              <a:t>CREATE SCHEMA</a:t>
            </a:r>
            <a:r>
              <a:rPr lang="en-US" dirty="0" smtClean="0"/>
              <a:t> EXAMPLE </a:t>
            </a:r>
            <a:r>
              <a:rPr lang="en-US" b="1" dirty="0"/>
              <a:t>AUTHORIZATION</a:t>
            </a:r>
            <a:r>
              <a:rPr lang="en-US" dirty="0" smtClean="0"/>
              <a:t> A1;</a:t>
            </a:r>
          </a:p>
          <a:p>
            <a:pPr algn="r" rtl="1"/>
            <a:r>
              <a:rPr lang="ar-SA" sz="2800" dirty="0" smtClean="0"/>
              <a:t>تسمح للمستخدم </a:t>
            </a:r>
            <a:r>
              <a:rPr lang="en-US" sz="2800" dirty="0" smtClean="0"/>
              <a:t>A1</a:t>
            </a:r>
            <a:r>
              <a:rPr lang="ar-SA" sz="2800" dirty="0" smtClean="0"/>
              <a:t> بان يأخذ تفويض بتحرير </a:t>
            </a:r>
            <a:r>
              <a:rPr lang="en-US" sz="2800" dirty="0" smtClean="0"/>
              <a:t>SCHEMA </a:t>
            </a:r>
            <a:r>
              <a:rPr lang="ar-SA" sz="2800" dirty="0" smtClean="0"/>
              <a:t> هي </a:t>
            </a:r>
            <a:r>
              <a:rPr lang="en-US" sz="2800" dirty="0" smtClean="0"/>
              <a:t>EXAMPLE</a:t>
            </a:r>
            <a:r>
              <a:rPr lang="ar-SA" sz="2800" dirty="0" smtClean="0"/>
              <a:t> ، كأن ينشئ جدول داخلها .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608512"/>
            <a:ext cx="8892480"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4F556BB4-4F6F-45C5-BA88-E3A69F884BD9}" type="slidenum">
              <a:rPr lang="ar-SA" smtClean="0"/>
              <a:pPr/>
              <a:t>16</a:t>
            </a:fld>
            <a:endParaRPr lang="fr-CA" dirty="0"/>
          </a:p>
        </p:txBody>
      </p:sp>
    </p:spTree>
    <p:extLst>
      <p:ext uri="{BB962C8B-B14F-4D97-AF65-F5344CB8AC3E}">
        <p14:creationId xmlns:p14="http://schemas.microsoft.com/office/powerpoint/2010/main" val="24237069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04664"/>
            <a:ext cx="9144000" cy="5721499"/>
          </a:xfrm>
          <a:solidFill>
            <a:schemeClr val="bg1"/>
          </a:solidFill>
        </p:spPr>
        <p:txBody>
          <a:bodyPr/>
          <a:lstStyle/>
          <a:p>
            <a:pPr marL="0" indent="0">
              <a:buNone/>
            </a:pPr>
            <a:r>
              <a:rPr lang="en-US" b="1" dirty="0"/>
              <a:t>GRANT</a:t>
            </a:r>
            <a:r>
              <a:rPr lang="en-US" dirty="0"/>
              <a:t> INSERT,DELETE </a:t>
            </a:r>
            <a:r>
              <a:rPr lang="en-US" b="1" dirty="0"/>
              <a:t>ON</a:t>
            </a:r>
            <a:r>
              <a:rPr lang="en-US" dirty="0"/>
              <a:t> EMPLOYEE, DEPARTMENT </a:t>
            </a:r>
            <a:r>
              <a:rPr lang="en-US" b="1" dirty="0"/>
              <a:t>TO</a:t>
            </a:r>
            <a:r>
              <a:rPr lang="en-US" dirty="0"/>
              <a:t> A2;</a:t>
            </a:r>
          </a:p>
          <a:p>
            <a:pPr algn="r" rtl="1"/>
            <a:r>
              <a:rPr lang="ar-SA" dirty="0"/>
              <a:t>تمنح صلاحيات الاضافة والحذف على الجدولين </a:t>
            </a:r>
            <a:r>
              <a:rPr lang="en-US" dirty="0"/>
              <a:t>EMPLOYEE</a:t>
            </a:r>
            <a:r>
              <a:rPr lang="ar-SA" dirty="0"/>
              <a:t> ، و </a:t>
            </a:r>
            <a:r>
              <a:rPr lang="en-US" dirty="0"/>
              <a:t>DEPATMENT </a:t>
            </a:r>
            <a:r>
              <a:rPr lang="ar-SA" dirty="0"/>
              <a:t> للمستخدم </a:t>
            </a:r>
            <a:r>
              <a:rPr lang="en-US" dirty="0"/>
              <a:t>A2</a:t>
            </a:r>
            <a:r>
              <a:rPr lang="ar-SA" dirty="0"/>
              <a:t> .</a:t>
            </a:r>
          </a:p>
          <a:p>
            <a:pPr marL="0" indent="0">
              <a:buNone/>
            </a:pPr>
            <a:r>
              <a:rPr lang="en-CA" b="1" dirty="0" smtClean="0"/>
              <a:t>GRANT</a:t>
            </a:r>
            <a:r>
              <a:rPr lang="en-CA" dirty="0" smtClean="0"/>
              <a:t> SELECT </a:t>
            </a:r>
            <a:r>
              <a:rPr lang="en-CA" b="1" dirty="0" smtClean="0"/>
              <a:t>ON</a:t>
            </a:r>
            <a:r>
              <a:rPr lang="en-CA" dirty="0" smtClean="0"/>
              <a:t> EMPLOYEE </a:t>
            </a:r>
            <a:r>
              <a:rPr lang="en-CA" b="1" dirty="0" smtClean="0"/>
              <a:t>TO</a:t>
            </a:r>
            <a:r>
              <a:rPr lang="en-CA" dirty="0" smtClean="0"/>
              <a:t> A3</a:t>
            </a:r>
          </a:p>
          <a:p>
            <a:pPr algn="r" rtl="1"/>
            <a:r>
              <a:rPr lang="ar-SA" dirty="0" smtClean="0"/>
              <a:t>منح صلاحية </a:t>
            </a:r>
            <a:r>
              <a:rPr lang="en-US" dirty="0" smtClean="0"/>
              <a:t>SELECT</a:t>
            </a:r>
            <a:r>
              <a:rPr lang="ar-SA" dirty="0" smtClean="0"/>
              <a:t> للمستخدم </a:t>
            </a:r>
            <a:r>
              <a:rPr lang="en-US" dirty="0" smtClean="0"/>
              <a:t>A3</a:t>
            </a:r>
            <a:r>
              <a:rPr lang="ar-SA" dirty="0" smtClean="0"/>
              <a:t> على الجدول </a:t>
            </a:r>
            <a:r>
              <a:rPr lang="en-US" dirty="0" smtClean="0"/>
              <a:t>EMPLOYEE</a:t>
            </a:r>
            <a:r>
              <a:rPr lang="ar-SA" dirty="0" smtClean="0"/>
              <a:t> .</a:t>
            </a:r>
          </a:p>
          <a:p>
            <a:pPr marL="0" indent="0" algn="l">
              <a:buNone/>
            </a:pPr>
            <a:r>
              <a:rPr lang="en-US" b="1" dirty="0"/>
              <a:t>REVOKE </a:t>
            </a:r>
            <a:r>
              <a:rPr lang="en-US" dirty="0" smtClean="0"/>
              <a:t>SELECT </a:t>
            </a:r>
            <a:r>
              <a:rPr lang="en-US" b="1" dirty="0"/>
              <a:t>ON</a:t>
            </a:r>
            <a:r>
              <a:rPr lang="en-US" dirty="0" smtClean="0"/>
              <a:t> EMPLOYEE </a:t>
            </a:r>
            <a:r>
              <a:rPr lang="en-US" b="1" dirty="0"/>
              <a:t>FROM</a:t>
            </a:r>
            <a:r>
              <a:rPr lang="en-US" dirty="0" smtClean="0"/>
              <a:t> A3</a:t>
            </a:r>
            <a:r>
              <a:rPr lang="ar-SA" dirty="0" smtClean="0"/>
              <a:t> </a:t>
            </a:r>
          </a:p>
          <a:p>
            <a:pPr algn="r" rtl="1"/>
            <a:r>
              <a:rPr lang="ar-SA" dirty="0" smtClean="0"/>
              <a:t>إبطال الصلاحية من المستخدم </a:t>
            </a:r>
            <a:r>
              <a:rPr lang="en-US" dirty="0" smtClean="0"/>
              <a:t>A3</a:t>
            </a:r>
            <a:r>
              <a:rPr lang="ar-SA" dirty="0" smtClean="0"/>
              <a:t> .</a:t>
            </a:r>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17</a:t>
            </a:fld>
            <a:endParaRPr lang="fr-CA" dirty="0"/>
          </a:p>
        </p:txBody>
      </p:sp>
    </p:spTree>
    <p:extLst>
      <p:ext uri="{BB962C8B-B14F-4D97-AF65-F5344CB8AC3E}">
        <p14:creationId xmlns:p14="http://schemas.microsoft.com/office/powerpoint/2010/main" val="31056258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pPr rtl="1"/>
            <a:r>
              <a:rPr lang="ar-SA" sz="2400" dirty="0" smtClean="0"/>
              <a:t>التحكم </a:t>
            </a:r>
            <a:r>
              <a:rPr lang="ar-SA" sz="2400" dirty="0"/>
              <a:t>الإلزامي </a:t>
            </a:r>
            <a:r>
              <a:rPr lang="ar-SA" sz="2400" dirty="0" smtClean="0"/>
              <a:t>في الوصول لمستويات الأمن المتعددة  </a:t>
            </a:r>
            <a:br>
              <a:rPr lang="ar-SA" sz="2400" dirty="0" smtClean="0"/>
            </a:br>
            <a:r>
              <a:rPr lang="en-US" sz="2400" dirty="0" smtClean="0"/>
              <a:t>Mandatory Access Control   for Multilevel Security  </a:t>
            </a:r>
            <a:endParaRPr lang="ar-SA" sz="2400" dirty="0"/>
          </a:p>
        </p:txBody>
      </p:sp>
      <p:sp>
        <p:nvSpPr>
          <p:cNvPr id="3" name="Content Placeholder 2"/>
          <p:cNvSpPr>
            <a:spLocks noGrp="1"/>
          </p:cNvSpPr>
          <p:nvPr>
            <p:ph idx="1"/>
          </p:nvPr>
        </p:nvSpPr>
        <p:spPr>
          <a:xfrm>
            <a:off x="0" y="1124744"/>
            <a:ext cx="9144000" cy="5733256"/>
          </a:xfrm>
          <a:solidFill>
            <a:schemeClr val="bg1"/>
          </a:solidFill>
        </p:spPr>
        <p:txBody>
          <a:bodyPr/>
          <a:lstStyle/>
          <a:p>
            <a:pPr algn="r" rtl="1"/>
            <a:r>
              <a:rPr lang="ar-SA" dirty="0" smtClean="0"/>
              <a:t>في العديد من التطبيقات قد نحتاج الى تطبيق سياسات أمن إضافية بحيث يتم تقسيم البيانات والمستخدمين الى مجموعات على اساس درجات مختلفة من الأمن والسرية . وهذه الطريقة تعرف بإسم التحكم الإلزامي في الوصول  </a:t>
            </a:r>
            <a:r>
              <a:rPr lang="en-US" dirty="0" smtClean="0"/>
              <a:t>(Mandatory Access Control)</a:t>
            </a:r>
            <a:r>
              <a:rPr lang="ar-SA" dirty="0" smtClean="0"/>
              <a:t> </a:t>
            </a:r>
          </a:p>
          <a:p>
            <a:pPr algn="r" rtl="1"/>
            <a:r>
              <a:rPr lang="ar-SA" dirty="0" smtClean="0"/>
              <a:t>عادة يتم الدمج بين التحكم الاختياري في الوصول والتحكم الإلزامي في الوصول . </a:t>
            </a:r>
          </a:p>
          <a:p>
            <a:pPr algn="r" rtl="1"/>
            <a:r>
              <a:rPr lang="ar-SA" dirty="0" smtClean="0"/>
              <a:t>معظم التطبيقات تعتمد فقط على التحكم في الوصول الأختياري </a:t>
            </a:r>
            <a:r>
              <a:rPr lang="en-US" dirty="0" smtClean="0"/>
              <a:t>(discretionary access control)</a:t>
            </a:r>
            <a:r>
              <a:rPr lang="ar-SA" dirty="0" smtClean="0"/>
              <a:t> ولكن هناك بعض التطبيقات التي يكون من المهم فيها وجود مستويات أمن مختلفة مما يتطلب إلزامية التحكم في الوصول </a:t>
            </a:r>
            <a:r>
              <a:rPr lang="en-US" dirty="0"/>
              <a:t>(Mandatory Access Control)</a:t>
            </a:r>
            <a:r>
              <a:rPr lang="ar-SA" dirty="0" smtClean="0"/>
              <a:t>. </a:t>
            </a:r>
            <a:endParaRPr lang="ar-SA" dirty="0"/>
          </a:p>
        </p:txBody>
      </p:sp>
      <p:sp>
        <p:nvSpPr>
          <p:cNvPr id="4" name="Slide Number Placeholder 3"/>
          <p:cNvSpPr>
            <a:spLocks noGrp="1"/>
          </p:cNvSpPr>
          <p:nvPr>
            <p:ph type="sldNum" sz="quarter" idx="12"/>
          </p:nvPr>
        </p:nvSpPr>
        <p:spPr/>
        <p:txBody>
          <a:bodyPr/>
          <a:lstStyle/>
          <a:p>
            <a:fld id="{4F556BB4-4F6F-45C5-BA88-E3A69F884BD9}" type="slidenum">
              <a:rPr lang="ar-SA" smtClean="0"/>
              <a:pPr/>
              <a:t>18</a:t>
            </a:fld>
            <a:endParaRPr lang="fr-CA" dirty="0"/>
          </a:p>
        </p:txBody>
      </p:sp>
    </p:spTree>
    <p:extLst>
      <p:ext uri="{BB962C8B-B14F-4D97-AF65-F5344CB8AC3E}">
        <p14:creationId xmlns:p14="http://schemas.microsoft.com/office/powerpoint/2010/main" val="17613208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8855968" cy="6480720"/>
          </a:xfrm>
          <a:solidFill>
            <a:schemeClr val="bg1"/>
          </a:solidFill>
        </p:spPr>
        <p:txBody>
          <a:bodyPr/>
          <a:lstStyle/>
          <a:p>
            <a:pPr algn="r" rtl="1"/>
            <a:r>
              <a:rPr lang="ar-SA" dirty="0" smtClean="0"/>
              <a:t>عادة تُصنف البيانات على حسب درجة السرية الى </a:t>
            </a:r>
            <a:r>
              <a:rPr lang="en-US" dirty="0" smtClean="0"/>
              <a:t>security </a:t>
            </a:r>
            <a:r>
              <a:rPr lang="en-US" dirty="0" smtClean="0"/>
              <a:t>classes </a:t>
            </a:r>
            <a:r>
              <a:rPr lang="ar-SA" dirty="0" smtClean="0"/>
              <a:t> وهي :</a:t>
            </a:r>
          </a:p>
          <a:p>
            <a:pPr marL="0" indent="0" algn="r" rtl="1">
              <a:buNone/>
            </a:pPr>
            <a:r>
              <a:rPr lang="ar-SA" dirty="0" smtClean="0"/>
              <a:t>-</a:t>
            </a:r>
            <a:r>
              <a:rPr lang="en-US" dirty="0" smtClean="0"/>
              <a:t>Top Secret(TS) </a:t>
            </a:r>
            <a:r>
              <a:rPr lang="ar-SA" dirty="0" smtClean="0"/>
              <a:t> .</a:t>
            </a:r>
          </a:p>
          <a:p>
            <a:pPr marL="0" indent="0" algn="r" rtl="1">
              <a:buNone/>
            </a:pPr>
            <a:r>
              <a:rPr lang="ar-SA" dirty="0" smtClean="0"/>
              <a:t>-</a:t>
            </a:r>
            <a:r>
              <a:rPr lang="en-US" dirty="0" smtClean="0"/>
              <a:t>Secret(S)  </a:t>
            </a:r>
            <a:r>
              <a:rPr lang="ar-SA" dirty="0" smtClean="0"/>
              <a:t> .  </a:t>
            </a:r>
          </a:p>
          <a:p>
            <a:pPr marL="0" indent="0" algn="r" rtl="1">
              <a:buNone/>
            </a:pPr>
            <a:r>
              <a:rPr lang="ar-SA" dirty="0" smtClean="0"/>
              <a:t>-</a:t>
            </a:r>
            <a:r>
              <a:rPr lang="en-US" dirty="0" smtClean="0"/>
              <a:t>Confidential (C) </a:t>
            </a:r>
            <a:r>
              <a:rPr lang="ar-SA" dirty="0" smtClean="0"/>
              <a:t> .</a:t>
            </a:r>
          </a:p>
          <a:p>
            <a:pPr marL="0" indent="0" algn="r" rtl="1">
              <a:buNone/>
            </a:pPr>
            <a:r>
              <a:rPr lang="ar-SA" dirty="0" smtClean="0"/>
              <a:t>-</a:t>
            </a:r>
            <a:r>
              <a:rPr lang="en-US" dirty="0" smtClean="0"/>
              <a:t>Unclassified (U)</a:t>
            </a:r>
            <a:r>
              <a:rPr lang="ar-SA" dirty="0" smtClean="0"/>
              <a:t> . </a:t>
            </a:r>
          </a:p>
          <a:p>
            <a:pPr algn="r" rtl="1"/>
            <a:r>
              <a:rPr lang="ar-SA" dirty="0" smtClean="0"/>
              <a:t>أمن قواعد البيانات قد يستلزم سياسات أمن اضافية تقتضي تقسيم البيانات ومستخدمي هذه البيانات الى درجات السرية الموضحة أعلاة حيث :</a:t>
            </a:r>
            <a:r>
              <a:rPr lang="en-US" dirty="0" smtClean="0"/>
              <a:t>TS&gt;S&gt;C&gt;U     </a:t>
            </a:r>
            <a:r>
              <a:rPr lang="ar-SA" dirty="0" smtClean="0"/>
              <a:t>.</a:t>
            </a:r>
          </a:p>
          <a:p>
            <a:pPr algn="r" rtl="1"/>
            <a:r>
              <a:rPr lang="ar-SA" dirty="0" smtClean="0"/>
              <a:t>يتم دمج الرموز السابقة (</a:t>
            </a:r>
            <a:r>
              <a:rPr lang="en-US" dirty="0" smtClean="0"/>
              <a:t>Multilevel Security Notations</a:t>
            </a:r>
            <a:r>
              <a:rPr lang="ar-SA" dirty="0" smtClean="0"/>
              <a:t>) في نموذج قواعد البيانات.بحيث ان كل قيمة حقل (صفة)  </a:t>
            </a:r>
            <a:r>
              <a:rPr lang="en-US" dirty="0" smtClean="0"/>
              <a:t> attribute A</a:t>
            </a:r>
            <a:r>
              <a:rPr lang="ar-SA" dirty="0" smtClean="0"/>
              <a:t> ترتبط بـ </a:t>
            </a:r>
            <a:r>
              <a:rPr lang="en-US" dirty="0" smtClean="0"/>
              <a:t>Classification Attribute(c)</a:t>
            </a:r>
            <a:r>
              <a:rPr lang="ar-SA" dirty="0" smtClean="0"/>
              <a:t> </a:t>
            </a:r>
          </a:p>
          <a:p>
            <a:pPr marL="0" indent="0" algn="r" rtl="1">
              <a:buNone/>
            </a:pPr>
            <a:endParaRPr lang="ar-SA" dirty="0" smtClean="0"/>
          </a:p>
          <a:p>
            <a:pPr marL="0" indent="0" algn="r" rtl="1">
              <a:buNone/>
            </a:pPr>
            <a:endParaRPr lang="ar-SA" dirty="0" smtClean="0"/>
          </a:p>
          <a:p>
            <a:pPr marL="0" indent="0" algn="r" rtl="1">
              <a:buNone/>
            </a:pPr>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19</a:t>
            </a:fld>
            <a:endParaRPr lang="fr-CA" dirty="0"/>
          </a:p>
        </p:txBody>
      </p:sp>
    </p:spTree>
    <p:extLst>
      <p:ext uri="{BB962C8B-B14F-4D97-AF65-F5344CB8AC3E}">
        <p14:creationId xmlns:p14="http://schemas.microsoft.com/office/powerpoint/2010/main" val="3887954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676456" cy="6669360"/>
          </a:xfrm>
          <a:solidFill>
            <a:schemeClr val="bg1"/>
          </a:solidFill>
        </p:spPr>
        <p:txBody>
          <a:bodyPr/>
          <a:lstStyle/>
          <a:p>
            <a:pPr algn="r" rtl="1"/>
            <a:r>
              <a:rPr lang="ar-SA" dirty="0" smtClean="0"/>
              <a:t>في مخطط البيانات </a:t>
            </a:r>
            <a:r>
              <a:rPr lang="en-US" dirty="0" smtClean="0"/>
              <a:t> Schema</a:t>
            </a:r>
            <a:r>
              <a:rPr lang="ar-SA" dirty="0" smtClean="0"/>
              <a:t>كل قيمة سجل لها </a:t>
            </a:r>
            <a:r>
              <a:rPr lang="en-US" dirty="0" err="1" smtClean="0"/>
              <a:t>Tupple</a:t>
            </a:r>
            <a:r>
              <a:rPr lang="en-US" dirty="0" smtClean="0"/>
              <a:t> </a:t>
            </a:r>
            <a:r>
              <a:rPr lang="ar-SA" dirty="0" smtClean="0"/>
              <a:t>(</a:t>
            </a:r>
            <a:r>
              <a:rPr lang="en-US" dirty="0" smtClean="0"/>
              <a:t>TC</a:t>
            </a:r>
            <a:r>
              <a:rPr lang="ar-SA" dirty="0" smtClean="0"/>
              <a:t>)</a:t>
            </a:r>
            <a:r>
              <a:rPr lang="en-US" dirty="0" smtClean="0"/>
              <a:t>Classification</a:t>
            </a:r>
            <a:r>
              <a:rPr lang="ar-SA" dirty="0" smtClean="0"/>
              <a:t> مرتبطة بها.</a:t>
            </a:r>
          </a:p>
          <a:p>
            <a:pPr algn="r" rtl="1"/>
            <a:r>
              <a:rPr lang="ar-SA" dirty="0" smtClean="0"/>
              <a:t>في بعض النماذج تضاف الـ</a:t>
            </a:r>
            <a:r>
              <a:rPr lang="en-US" dirty="0" smtClean="0"/>
              <a:t>TC</a:t>
            </a:r>
            <a:r>
              <a:rPr lang="ar-SA" dirty="0" smtClean="0"/>
              <a:t> لتوضح تصنيف السجل ككل.</a:t>
            </a:r>
          </a:p>
          <a:p>
            <a:pPr algn="r" rtl="1"/>
            <a:r>
              <a:rPr lang="ar-SA" dirty="0" smtClean="0"/>
              <a:t>مثلاً: يمكن تمثيل العلاقة </a:t>
            </a:r>
            <a:r>
              <a:rPr lang="en-US" dirty="0" smtClean="0"/>
              <a:t>R</a:t>
            </a:r>
            <a:r>
              <a:rPr lang="ar-SA" dirty="0" smtClean="0"/>
              <a:t> والتي لها </a:t>
            </a:r>
            <a:r>
              <a:rPr lang="en-US" dirty="0" smtClean="0"/>
              <a:t>N</a:t>
            </a:r>
            <a:r>
              <a:rPr lang="ar-SA" dirty="0" smtClean="0"/>
              <a:t> من الصفات (الحقول) كالتالي:</a:t>
            </a:r>
            <a:r>
              <a:rPr lang="en-US" dirty="0" smtClean="0"/>
              <a:t>R(A1,C1,A2,C2,…,</a:t>
            </a:r>
            <a:r>
              <a:rPr lang="en-US" dirty="0" err="1" smtClean="0"/>
              <a:t>An,Cn,Tc</a:t>
            </a:r>
            <a:r>
              <a:rPr lang="en-US" dirty="0" smtClean="0"/>
              <a:t>)</a:t>
            </a:r>
            <a:endParaRPr lang="ar-SA" dirty="0" smtClean="0"/>
          </a:p>
          <a:p>
            <a:pPr algn="r" rtl="1"/>
            <a:r>
              <a:rPr lang="ar-SA" dirty="0" smtClean="0"/>
              <a:t>قيمة الـ </a:t>
            </a:r>
            <a:r>
              <a:rPr lang="en-US" dirty="0" smtClean="0"/>
              <a:t>TC</a:t>
            </a:r>
            <a:r>
              <a:rPr lang="ar-SA" dirty="0" smtClean="0"/>
              <a:t> للسجل هي قيمة أكبر </a:t>
            </a:r>
            <a:r>
              <a:rPr lang="en-US" dirty="0" err="1" smtClean="0"/>
              <a:t>classfication</a:t>
            </a:r>
            <a:r>
              <a:rPr lang="ar-SA" dirty="0" smtClean="0"/>
              <a:t> في الحقول الموجودة في السجل.</a:t>
            </a:r>
          </a:p>
          <a:p>
            <a:pPr algn="r" rtl="1"/>
            <a:r>
              <a:rPr lang="ar-SA" sz="2800" dirty="0" smtClean="0"/>
              <a:t>يمكن أن يتم اخفاء بعض قيم سجل واحد في العلاقة </a:t>
            </a:r>
            <a:r>
              <a:rPr lang="ar-SA" sz="2800" smtClean="0"/>
              <a:t>له </a:t>
            </a:r>
            <a:r>
              <a:rPr lang="ar-SA" sz="2800" smtClean="0"/>
              <a:t>مستوى </a:t>
            </a:r>
            <a:r>
              <a:rPr lang="ar-SA" sz="2800" dirty="0" smtClean="0"/>
              <a:t>تصنيف أعلى واظهار القيم التي لها مستوى تصنيف أدنى, وهذه العملية تعرف باسم التصفية </a:t>
            </a:r>
            <a:r>
              <a:rPr lang="en-US" sz="2800" dirty="0" smtClean="0"/>
              <a:t>Filtering</a:t>
            </a:r>
            <a:r>
              <a:rPr lang="ar-SA" sz="2800" dirty="0" smtClean="0"/>
              <a:t> .</a:t>
            </a:r>
          </a:p>
          <a:p>
            <a:pPr algn="r" rtl="1"/>
            <a:endParaRPr lang="ar-SA" dirty="0" smtClean="0"/>
          </a:p>
          <a:p>
            <a:pPr marL="0" indent="0" algn="r" rtl="1">
              <a:buNone/>
            </a:pPr>
            <a:endParaRPr lang="ar-SA" dirty="0" smtClean="0"/>
          </a:p>
          <a:p>
            <a:pPr marL="0" indent="0" algn="r" rtl="1">
              <a:buNone/>
            </a:pPr>
            <a:endParaRPr lang="ar-SA" dirty="0" smtClean="0"/>
          </a:p>
          <a:p>
            <a:pPr marL="0" indent="0" algn="r" rtl="1">
              <a:buNone/>
            </a:pPr>
            <a:endParaRPr lang="ar-SA" dirty="0"/>
          </a:p>
        </p:txBody>
      </p:sp>
      <p:sp>
        <p:nvSpPr>
          <p:cNvPr id="2" name="Slide Number Placeholder 1"/>
          <p:cNvSpPr>
            <a:spLocks noGrp="1"/>
          </p:cNvSpPr>
          <p:nvPr>
            <p:ph type="sldNum" sz="quarter" idx="12"/>
          </p:nvPr>
        </p:nvSpPr>
        <p:spPr/>
        <p:txBody>
          <a:bodyPr/>
          <a:lstStyle/>
          <a:p>
            <a:fld id="{4F556BB4-4F6F-45C5-BA88-E3A69F884BD9}" type="slidenum">
              <a:rPr lang="ar-SA" smtClean="0"/>
              <a:pPr/>
              <a:t>20</a:t>
            </a:fld>
            <a:endParaRPr lang="fr-CA" dirty="0"/>
          </a:p>
        </p:txBody>
      </p:sp>
    </p:spTree>
    <p:extLst>
      <p:ext uri="{BB962C8B-B14F-4D97-AF65-F5344CB8AC3E}">
        <p14:creationId xmlns:p14="http://schemas.microsoft.com/office/powerpoint/2010/main" val="30463878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04664"/>
            <a:ext cx="8507288" cy="5976664"/>
          </a:xfrm>
          <a:solidFill>
            <a:schemeClr val="bg1"/>
          </a:solidFill>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r" rtl="1"/>
            <a:r>
              <a:rPr lang="ar-SA" dirty="0"/>
              <a:t>اذا كان لمستخدم ما </a:t>
            </a:r>
            <a:r>
              <a:rPr lang="ar-SA" dirty="0" smtClean="0"/>
              <a:t>،مصنف </a:t>
            </a:r>
            <a:r>
              <a:rPr lang="ar-SA" dirty="0"/>
              <a:t>انه من </a:t>
            </a:r>
            <a:r>
              <a:rPr lang="en-US" dirty="0"/>
              <a:t>class C</a:t>
            </a:r>
            <a:r>
              <a:rPr lang="ar-SA" dirty="0"/>
              <a:t> فهو غير مسموح له برؤية مرتب الموظف </a:t>
            </a:r>
            <a:r>
              <a:rPr lang="en-US" dirty="0" smtClean="0"/>
              <a:t>Brown</a:t>
            </a:r>
            <a:r>
              <a:rPr lang="ar-SA" dirty="0" smtClean="0"/>
              <a:t> </a:t>
            </a:r>
            <a:r>
              <a:rPr lang="ar-SA" dirty="0"/>
              <a:t>وعليه فان البيانات يحدث لها عملية </a:t>
            </a:r>
            <a:r>
              <a:rPr lang="en-US" dirty="0"/>
              <a:t>filter</a:t>
            </a:r>
            <a:r>
              <a:rPr lang="ar-SA" dirty="0"/>
              <a:t> لتصبح كما في الجدول </a:t>
            </a:r>
            <a:r>
              <a:rPr lang="en-US" dirty="0"/>
              <a:t>(B)</a:t>
            </a:r>
            <a:endParaRPr lang="ar-SA" dirty="0"/>
          </a:p>
          <a:p>
            <a:pPr algn="r" rtl="1"/>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4288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4F556BB4-4F6F-45C5-BA88-E3A69F884BD9}" type="slidenum">
              <a:rPr lang="ar-SA" smtClean="0"/>
              <a:pPr/>
              <a:t>21</a:t>
            </a:fld>
            <a:endParaRPr lang="fr-CA" dirty="0"/>
          </a:p>
        </p:txBody>
      </p:sp>
    </p:spTree>
    <p:extLst>
      <p:ext uri="{BB962C8B-B14F-4D97-AF65-F5344CB8AC3E}">
        <p14:creationId xmlns:p14="http://schemas.microsoft.com/office/powerpoint/2010/main" val="28419400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p:cNvSpPr>
          <p:nvPr>
            <p:ph type="body" idx="1"/>
          </p:nvPr>
        </p:nvSpPr>
        <p:spPr/>
        <p:txBody>
          <a:bodyPr/>
          <a:lstStyle/>
          <a:p>
            <a:pPr algn="ctr">
              <a:buFont typeface="Arial" pitchFamily="34" charset="0"/>
              <a:buNone/>
            </a:pPr>
            <a:r>
              <a:rPr lang="en-CA" sz="9600" dirty="0" smtClean="0"/>
              <a:t>THE END</a:t>
            </a:r>
          </a:p>
        </p:txBody>
      </p:sp>
      <p:sp>
        <p:nvSpPr>
          <p:cNvPr id="2" name="Slide Number Placeholder 1"/>
          <p:cNvSpPr>
            <a:spLocks noGrp="1"/>
          </p:cNvSpPr>
          <p:nvPr>
            <p:ph type="sldNum" sz="quarter" idx="12"/>
          </p:nvPr>
        </p:nvSpPr>
        <p:spPr/>
        <p:txBody>
          <a:bodyPr/>
          <a:lstStyle/>
          <a:p>
            <a:fld id="{4F556BB4-4F6F-45C5-BA88-E3A69F884BD9}" type="slidenum">
              <a:rPr lang="ar-SA" smtClean="0"/>
              <a:pPr/>
              <a:t>22</a:t>
            </a:fld>
            <a:endParaRPr lang="fr-CA"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2560</TotalTime>
  <Words>1534</Words>
  <Application>Microsoft Office PowerPoint</Application>
  <PresentationFormat>On-screen Show (4:3)</PresentationFormat>
  <Paragraphs>127</Paragraphs>
  <Slides>22</Slides>
  <Notes>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Thème Office</vt:lpstr>
      <vt:lpstr>Modèle par défaut</vt:lpstr>
      <vt:lpstr>PowerPoint Presentation</vt:lpstr>
      <vt:lpstr>Lecture12  أمن قاعدة البيانات Database security  </vt:lpstr>
      <vt:lpstr>مقدمة  بعض القضايا المتعلقة بأمن قاعدة البيانات </vt:lpstr>
      <vt:lpstr>PowerPoint Presentation</vt:lpstr>
      <vt:lpstr>مهددات أمن قواعد البيانات  Threats to database</vt:lpstr>
      <vt:lpstr>PowerPoint Presentation</vt:lpstr>
      <vt:lpstr>آليات أمن قاعدة البيانات Database security mechanisms</vt:lpstr>
      <vt:lpstr>اجراءات التحكم  Control Measures</vt:lpstr>
      <vt:lpstr>PowerPoint Presentation</vt:lpstr>
      <vt:lpstr>أمن قاعدة البيانات ومديرها  Database security and DBA</vt:lpstr>
      <vt:lpstr>باستخدام الأوامر يمكن لل DBA أن يقوم بالأتي  </vt:lpstr>
      <vt:lpstr>التحكم الإختياري في الوصول استناداً على منح ومنع الصلاحيات Discretionary Access Control Based on Granting and Revoking Privileges</vt:lpstr>
      <vt:lpstr>PowerPoint Presentation</vt:lpstr>
      <vt:lpstr>في لغة SQL يمكن منح الصلاحيات التالية على العلاقة :</vt:lpstr>
      <vt:lpstr>إبطال الصلاحيات Revoking Privilege </vt:lpstr>
      <vt:lpstr>SQL Examples </vt:lpstr>
      <vt:lpstr>PowerPoint Presentation</vt:lpstr>
      <vt:lpstr>التحكم الإلزامي في الوصول لمستويات الأمن المتعددة   Mandatory Access Control   for Multilevel Security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Éric Vadeboncoeur</dc:creator>
  <cp:lastModifiedBy>Dell</cp:lastModifiedBy>
  <cp:revision>198</cp:revision>
  <dcterms:created xsi:type="dcterms:W3CDTF">2008-02-16T18:01:58Z</dcterms:created>
  <dcterms:modified xsi:type="dcterms:W3CDTF">2012-05-06T06:09:34Z</dcterms:modified>
</cp:coreProperties>
</file>