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6"/>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63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94E1-2627-4E1E-9205-EBBB33DFE66B}" type="datetimeFigureOut">
              <a:rPr lang="en-US" smtClean="0"/>
              <a:t>4/20/2012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4AD397-C818-4F1A-B28F-F1FC37D94527}" type="slidenum">
              <a:rPr lang="en-US" smtClean="0"/>
              <a:t>‹#›</a:t>
            </a:fld>
            <a:endParaRPr lang="en-US"/>
          </a:p>
        </p:txBody>
      </p:sp>
    </p:spTree>
    <p:extLst>
      <p:ext uri="{BB962C8B-B14F-4D97-AF65-F5344CB8AC3E}">
        <p14:creationId xmlns:p14="http://schemas.microsoft.com/office/powerpoint/2010/main" val="2803067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8BC87FD3-CCFE-492D-8E50-ADE351BB1FEF}" type="datetime1">
              <a:rPr lang="en-US" smtClean="0"/>
              <a:t>4/20/2012</a:t>
            </a:fld>
            <a:endParaRPr lang="en-US"/>
          </a:p>
        </p:txBody>
      </p:sp>
      <p:sp>
        <p:nvSpPr>
          <p:cNvPr id="5" name="Footer Placeholder 4"/>
          <p:cNvSpPr>
            <a:spLocks noGrp="1"/>
          </p:cNvSpPr>
          <p:nvPr>
            <p:ph type="ftr" sz="quarter" idx="11"/>
          </p:nvPr>
        </p:nvSpPr>
        <p:spPr>
          <a:xfrm>
            <a:off x="1174044" y="5357592"/>
            <a:ext cx="5034845" cy="365125"/>
          </a:xfrm>
        </p:spPr>
        <p:txBody>
          <a:bodyPr/>
          <a:lstStyle/>
          <a:p>
            <a:r>
              <a:rPr lang="en-US" smtClean="0"/>
              <a:t>L.Rania Ahmed Tabeidi</a:t>
            </a:r>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C6F8E98-6A08-4ED9-9A68-747C51A706C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2F597-F3DA-4899-BB63-000BC0B30618}" type="datetime1">
              <a:rPr lang="en-US" smtClean="0"/>
              <a:t>4/20/2012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a:p>
        </p:txBody>
      </p:sp>
      <p:sp>
        <p:nvSpPr>
          <p:cNvPr id="6" name="Slide Number Placeholder 5"/>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A2D8F0-BAC7-4560-837A-D7A37A8DAFD4}" type="datetime1">
              <a:rPr lang="en-US" smtClean="0"/>
              <a:t>4/20/2012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a:p>
        </p:txBody>
      </p:sp>
      <p:sp>
        <p:nvSpPr>
          <p:cNvPr id="6" name="Slide Number Placeholder 5"/>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F9A4530-64C3-41BC-9F8A-239443711F9C}" type="datetime1">
              <a:rPr lang="en-US" smtClean="0"/>
              <a:t>4/20/2012</a:t>
            </a:fld>
            <a:endParaRPr lang="en-US"/>
          </a:p>
        </p:txBody>
      </p:sp>
      <p:sp>
        <p:nvSpPr>
          <p:cNvPr id="6" name="Footer Placeholder 5"/>
          <p:cNvSpPr>
            <a:spLocks noGrp="1"/>
          </p:cNvSpPr>
          <p:nvPr>
            <p:ph type="ftr" sz="quarter" idx="11"/>
          </p:nvPr>
        </p:nvSpPr>
        <p:spPr/>
        <p:txBody>
          <a:bodyPr/>
          <a:lstStyle/>
          <a:p>
            <a:r>
              <a:rPr lang="en-US" smtClean="0"/>
              <a:t>L.Rania Ahmed Tabeidi</a:t>
            </a:r>
            <a:endParaRPr lang="en-US"/>
          </a:p>
        </p:txBody>
      </p:sp>
      <p:sp>
        <p:nvSpPr>
          <p:cNvPr id="7" name="Slide Number Placeholder 6"/>
          <p:cNvSpPr>
            <a:spLocks noGrp="1"/>
          </p:cNvSpPr>
          <p:nvPr>
            <p:ph type="sldNum" sz="quarter" idx="12"/>
          </p:nvPr>
        </p:nvSpPr>
        <p:spPr/>
        <p:txBody>
          <a:bodyPr/>
          <a:lstStyle/>
          <a:p>
            <a:fld id="{FC6F8E98-6A08-4ED9-9A68-747C51A706C0}"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F5B1063-A148-4942-B9AE-5426325C82D9}" type="datetime1">
              <a:rPr lang="en-US" smtClean="0"/>
              <a:t>4/20/2012</a:t>
            </a:fld>
            <a:endParaRPr lang="en-US"/>
          </a:p>
        </p:txBody>
      </p:sp>
      <p:sp>
        <p:nvSpPr>
          <p:cNvPr id="8" name="Footer Placeholder 7"/>
          <p:cNvSpPr>
            <a:spLocks noGrp="1"/>
          </p:cNvSpPr>
          <p:nvPr>
            <p:ph type="ftr" sz="quarter" idx="11"/>
          </p:nvPr>
        </p:nvSpPr>
        <p:spPr/>
        <p:txBody>
          <a:bodyPr/>
          <a:lstStyle/>
          <a:p>
            <a:r>
              <a:rPr lang="en-US" smtClean="0"/>
              <a:t>L.Rania Ahmed Tabeidi</a:t>
            </a:r>
            <a:endParaRPr lang="en-US"/>
          </a:p>
        </p:txBody>
      </p:sp>
      <p:sp>
        <p:nvSpPr>
          <p:cNvPr id="9" name="Slide Number Placeholder 8"/>
          <p:cNvSpPr>
            <a:spLocks noGrp="1"/>
          </p:cNvSpPr>
          <p:nvPr>
            <p:ph type="sldNum" sz="quarter" idx="12"/>
          </p:nvPr>
        </p:nvSpPr>
        <p:spPr/>
        <p:txBody>
          <a:bodyPr/>
          <a:lstStyle/>
          <a:p>
            <a:fld id="{FC6F8E98-6A08-4ED9-9A68-747C51A706C0}"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05BBE2-EAAF-487C-9483-58B257F3551D}" type="datetime1">
              <a:rPr lang="en-US" smtClean="0"/>
              <a:t>4/20/2012</a:t>
            </a:fld>
            <a:endParaRPr lang="en-US"/>
          </a:p>
        </p:txBody>
      </p:sp>
      <p:sp>
        <p:nvSpPr>
          <p:cNvPr id="4" name="Footer Placeholder 3"/>
          <p:cNvSpPr>
            <a:spLocks noGrp="1"/>
          </p:cNvSpPr>
          <p:nvPr>
            <p:ph type="ftr" sz="quarter" idx="11"/>
          </p:nvPr>
        </p:nvSpPr>
        <p:spPr/>
        <p:txBody>
          <a:bodyPr/>
          <a:lstStyle/>
          <a:p>
            <a:r>
              <a:rPr lang="en-US" smtClean="0"/>
              <a:t>L.Rania Ahmed Tabeidi</a:t>
            </a:r>
            <a:endParaRPr lang="en-US"/>
          </a:p>
        </p:txBody>
      </p:sp>
      <p:sp>
        <p:nvSpPr>
          <p:cNvPr id="5" name="Slide Number Placeholder 4"/>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C242C-09E2-4B99-87EA-A4AF37632806}" type="datetime1">
              <a:rPr lang="en-US" smtClean="0"/>
              <a:t>4/20/2012</a:t>
            </a:fld>
            <a:endParaRPr lang="en-US"/>
          </a:p>
        </p:txBody>
      </p:sp>
      <p:sp>
        <p:nvSpPr>
          <p:cNvPr id="3" name="Footer Placeholder 2"/>
          <p:cNvSpPr>
            <a:spLocks noGrp="1"/>
          </p:cNvSpPr>
          <p:nvPr>
            <p:ph type="ftr" sz="quarter" idx="11"/>
          </p:nvPr>
        </p:nvSpPr>
        <p:spPr/>
        <p:txBody>
          <a:bodyPr/>
          <a:lstStyle/>
          <a:p>
            <a:r>
              <a:rPr lang="en-US" smtClean="0"/>
              <a:t>L.Rania Ahmed Tabeidi</a:t>
            </a:r>
            <a:endParaRPr lang="en-US"/>
          </a:p>
        </p:txBody>
      </p:sp>
      <p:sp>
        <p:nvSpPr>
          <p:cNvPr id="4" name="Slide Number Placeholder 3"/>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2084F8A7-937B-4693-BC78-0B6894C4C943}" type="datetime1">
              <a:rPr lang="en-US" smtClean="0"/>
              <a:t>4/20/2012</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r>
              <a:rPr lang="en-US" smtClean="0"/>
              <a:t>L.Rania Ahmed Tabeidi</a:t>
            </a:r>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FC6F8E98-6A08-4ED9-9A68-747C51A706C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89B4AA27-22C1-449F-B3DC-8CEEBD8B43BC}" type="datetime1">
              <a:rPr lang="en-US" smtClean="0"/>
              <a:t>4/20/2012</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r>
              <a:rPr lang="en-US" smtClean="0"/>
              <a:t>L.Rania Ahmed Tabeidi</a:t>
            </a:r>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FC6F8E98-6A08-4ED9-9A68-747C51A706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D6D9CA-3645-444B-99B2-D0EADCC40C66}" type="datetime1">
              <a:rPr lang="en-US" smtClean="0"/>
              <a:t>4/20/2012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a:p>
        </p:txBody>
      </p:sp>
      <p:sp>
        <p:nvSpPr>
          <p:cNvPr id="6" name="Slide Number Placeholder 5"/>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7C7F06-0477-4F49-958D-1D10683777F9}" type="datetime1">
              <a:rPr lang="en-US" smtClean="0"/>
              <a:t>4/20/2012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a:p>
        </p:txBody>
      </p:sp>
      <p:sp>
        <p:nvSpPr>
          <p:cNvPr id="6" name="Slide Number Placeholder 5"/>
          <p:cNvSpPr>
            <a:spLocks noGrp="1"/>
          </p:cNvSpPr>
          <p:nvPr>
            <p:ph type="sldNum" sz="quarter" idx="12"/>
          </p:nvPr>
        </p:nvSpPr>
        <p:spPr/>
        <p:txBody>
          <a:bodyPr/>
          <a:lstStyle/>
          <a:p>
            <a:fld id="{FC6F8E98-6A08-4ED9-9A68-747C51A706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3E2F70C-8592-4565-8A71-7EC3EDE86AB2}" type="datetime1">
              <a:rPr lang="en-US" smtClean="0"/>
              <a:t>4/20/2012</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r>
              <a:rPr lang="en-US" smtClean="0"/>
              <a:t>L.Rania Ahmed Tabeidi</a:t>
            </a:r>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C6F8E98-6A08-4ED9-9A68-747C51A706C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736622"/>
            <a:ext cx="6912768" cy="1524000"/>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a:t>
            </a:r>
            <a:r>
              <a:rPr lang="en-US" sz="3600" b="1">
                <a:solidFill>
                  <a:srgbClr val="00B0F0"/>
                </a:solidFill>
                <a:latin typeface="+mj-lt"/>
                <a:cs typeface="Calibri" pitchFamily="34" charset="0"/>
              </a:rPr>
              <a:t># </a:t>
            </a:r>
            <a:r>
              <a:rPr lang="en-US" sz="3600" b="1" smtClean="0">
                <a:solidFill>
                  <a:srgbClr val="00B0F0"/>
                </a:solidFill>
                <a:latin typeface="+mj-lt"/>
                <a:cs typeface="Calibri" pitchFamily="34" charset="0"/>
              </a:rPr>
              <a:t>13: </a:t>
            </a:r>
            <a:endParaRPr lang="en-US" sz="3600" b="1" dirty="0" smtClean="0">
              <a:solidFill>
                <a:srgbClr val="00B0F0"/>
              </a:solidFill>
              <a:latin typeface="+mj-lt"/>
              <a:cs typeface="Calibri" pitchFamily="34" charset="0"/>
            </a:endParaRPr>
          </a:p>
          <a:p>
            <a:pPr rtl="1"/>
            <a:r>
              <a:rPr lang="ar-SA" sz="3600" b="1" dirty="0" smtClean="0">
                <a:solidFill>
                  <a:srgbClr val="00B0F0"/>
                </a:solidFill>
                <a:latin typeface="+mj-lt"/>
                <a:cs typeface="Calibri" pitchFamily="34" charset="0"/>
              </a:rPr>
              <a:t>شبكة الانترنت وطريقة عملها</a:t>
            </a:r>
            <a:endParaRPr lang="en-US" sz="3600" b="1" dirty="0" smtClean="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t>4/20/2012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1</a:t>
            </a:fld>
            <a:endParaRPr lang="en-US"/>
          </a:p>
        </p:txBody>
      </p:sp>
    </p:spTree>
    <p:extLst>
      <p:ext uri="{BB962C8B-B14F-4D97-AF65-F5344CB8AC3E}">
        <p14:creationId xmlns:p14="http://schemas.microsoft.com/office/powerpoint/2010/main" val="2306966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914400" y="1981200"/>
            <a:ext cx="7086600" cy="4114800"/>
          </a:xfrm>
          <a:noFill/>
          <a:extLst>
            <a:ext uri="{909E8E84-426E-40DD-AFC4-6F175D3DCCD1}">
              <a14:hiddenFill xmlns:a14="http://schemas.microsoft.com/office/drawing/2010/main">
                <a:solidFill>
                  <a:schemeClr val="bg1"/>
                </a:solidFill>
              </a14:hiddenFill>
            </a:ext>
          </a:extLst>
        </p:spPr>
        <p:txBody>
          <a:bodyPr>
            <a:normAutofit lnSpcReduction="10000"/>
          </a:bodyPr>
          <a:lstStyle/>
          <a:p>
            <a:pPr algn="just" rtl="1"/>
            <a:r>
              <a:rPr lang="ar-JO" sz="2800" dirty="0" smtClean="0"/>
              <a:t>هو</a:t>
            </a:r>
            <a:r>
              <a:rPr lang="ar-SA" sz="2800" dirty="0" smtClean="0"/>
              <a:t> </a:t>
            </a:r>
            <a:r>
              <a:rPr lang="ar-SA" sz="2800" dirty="0"/>
              <a:t>مجـموعة من أجهزة الحاسوب، يتصل بعضها ببعض من خلال شبكة عالمية. ويمكن لمستخدم الانترنت الحصول على كافة أنواع وأشكال المعلومات أو التحدث مع أشخاص اخرين تفصله عنهم ملايين الأميال أو ارسال الرسائل والحصول على الرد بسرعة.</a:t>
            </a:r>
          </a:p>
          <a:p>
            <a:pPr algn="just" rtl="1"/>
            <a:r>
              <a:rPr lang="ar-SA" sz="2800" dirty="0"/>
              <a:t>الإنترنت شبكة كبيرة جدا تتكون من اتحاد عدد كبير من الشبكات المتواجدة في أماكن متعددة ومنتشرة في أنحاء العالم.</a:t>
            </a:r>
          </a:p>
          <a:p>
            <a:pPr algn="just" rtl="1"/>
            <a:r>
              <a:rPr lang="ar-SA" sz="2800" dirty="0"/>
              <a:t>هي اختصار لكلمتي(</a:t>
            </a:r>
            <a:r>
              <a:rPr lang="en-US" sz="2800" b="1" dirty="0"/>
              <a:t>International Network</a:t>
            </a:r>
            <a:r>
              <a:rPr lang="ar-SA" sz="2800" dirty="0"/>
              <a:t>) أو الشبكة الدولية</a:t>
            </a:r>
            <a:endParaRPr lang="en-GB" sz="2800" dirty="0"/>
          </a:p>
        </p:txBody>
      </p:sp>
      <p:sp>
        <p:nvSpPr>
          <p:cNvPr id="9221" name="Rectangle 5"/>
          <p:cNvSpPr>
            <a:spLocks noGrp="1" noChangeArrowheads="1"/>
          </p:cNvSpPr>
          <p:nvPr>
            <p:ph type="title"/>
          </p:nvPr>
        </p:nvSpPr>
        <p:spPr/>
        <p:txBody>
          <a:bodyPr>
            <a:normAutofit fontScale="90000"/>
          </a:bodyPr>
          <a:lstStyle/>
          <a:p>
            <a:pPr algn="ctr"/>
            <a:r>
              <a:rPr lang="en-US" sz="4000" b="1" dirty="0">
                <a:solidFill>
                  <a:srgbClr val="FF0000"/>
                </a:solidFill>
              </a:rPr>
              <a:t>What is the Internet?</a:t>
            </a:r>
            <a:br>
              <a:rPr lang="en-US" sz="4000" b="1" dirty="0">
                <a:solidFill>
                  <a:srgbClr val="FF0000"/>
                </a:solidFill>
              </a:rPr>
            </a:br>
            <a:r>
              <a:rPr lang="ar-JO" sz="4000" b="1" dirty="0">
                <a:solidFill>
                  <a:srgbClr val="FF0000"/>
                </a:solidFill>
              </a:rPr>
              <a:t>ما هو الانترنت؟</a:t>
            </a:r>
            <a:endParaRPr lang="en-US" sz="4000" b="1" dirty="0">
              <a:solidFill>
                <a:srgbClr val="FF0000"/>
              </a:solidFill>
            </a:endParaRPr>
          </a:p>
        </p:txBody>
      </p:sp>
    </p:spTree>
    <p:extLst>
      <p:ext uri="{BB962C8B-B14F-4D97-AF65-F5344CB8AC3E}">
        <p14:creationId xmlns:p14="http://schemas.microsoft.com/office/powerpoint/2010/main" val="201098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500"/>
                                  </p:stCondLst>
                                  <p:childTnLst>
                                    <p:set>
                                      <p:cBhvr>
                                        <p:cTn id="6" dur="1" fill="hold">
                                          <p:stCondLst>
                                            <p:cond delay="0"/>
                                          </p:stCondLst>
                                        </p:cTn>
                                        <p:tgtEl>
                                          <p:spTgt spid="9219">
                                            <p:bg/>
                                          </p:spTgt>
                                        </p:tgtEl>
                                        <p:attrNameLst>
                                          <p:attrName>style.visibility</p:attrName>
                                        </p:attrNameLst>
                                      </p:cBhvr>
                                      <p:to>
                                        <p:strVal val="visible"/>
                                      </p:to>
                                    </p:set>
                                    <p:anim calcmode="lin" valueType="num">
                                      <p:cBhvr>
                                        <p:cTn id="7" dur="500" fill="hold"/>
                                        <p:tgtEl>
                                          <p:spTgt spid="9219">
                                            <p:bg/>
                                          </p:spTgt>
                                        </p:tgtEl>
                                        <p:attrNameLst>
                                          <p:attrName>ppt_w</p:attrName>
                                        </p:attrNameLst>
                                      </p:cBhvr>
                                      <p:tavLst>
                                        <p:tav tm="0">
                                          <p:val>
                                            <p:fltVal val="0"/>
                                          </p:val>
                                        </p:tav>
                                        <p:tav tm="100000">
                                          <p:val>
                                            <p:strVal val="#ppt_w"/>
                                          </p:val>
                                        </p:tav>
                                      </p:tavLst>
                                    </p:anim>
                                    <p:anim calcmode="lin" valueType="num">
                                      <p:cBhvr>
                                        <p:cTn id="8" dur="500" fill="hold"/>
                                        <p:tgtEl>
                                          <p:spTgt spid="9219">
                                            <p:bg/>
                                          </p:spTgt>
                                        </p:tgtEl>
                                        <p:attrNameLst>
                                          <p:attrName>ppt_h</p:attrName>
                                        </p:attrNameLst>
                                      </p:cBhvr>
                                      <p:tavLst>
                                        <p:tav tm="0">
                                          <p:val>
                                            <p:fltVal val="0"/>
                                          </p:val>
                                        </p:tav>
                                        <p:tav tm="100000">
                                          <p:val>
                                            <p:strVal val="#ppt_h"/>
                                          </p:val>
                                        </p:tav>
                                      </p:tavLst>
                                    </p:anim>
                                    <p:animEffect transition="in" filter="fade">
                                      <p:cBhvr>
                                        <p:cTn id="9" dur="500"/>
                                        <p:tgtEl>
                                          <p:spTgt spid="9219">
                                            <p:bg/>
                                          </p:spTgt>
                                        </p:tgtEl>
                                      </p:cBhvr>
                                    </p:animEffect>
                                  </p:childTnLst>
                                </p:cTn>
                              </p:par>
                            </p:childTnLst>
                          </p:cTn>
                        </p:par>
                        <p:par>
                          <p:cTn id="10" fill="hold" nodeType="afterGroup">
                            <p:stCondLst>
                              <p:cond delay="1000"/>
                            </p:stCondLst>
                            <p:childTnLst>
                              <p:par>
                                <p:cTn id="11" presetID="53" presetClass="entr" presetSubtype="0" fill="hold" grpId="0" nodeType="afterEffect">
                                  <p:stCondLst>
                                    <p:cond delay="500"/>
                                  </p:stCondLst>
                                  <p:childTnLst>
                                    <p:set>
                                      <p:cBhvr>
                                        <p:cTn id="12" dur="1" fill="hold">
                                          <p:stCondLst>
                                            <p:cond delay="0"/>
                                          </p:stCondLst>
                                        </p:cTn>
                                        <p:tgtEl>
                                          <p:spTgt spid="9219">
                                            <p:txEl>
                                              <p:pRg st="0" end="0"/>
                                            </p:txEl>
                                          </p:spTgt>
                                        </p:tgtEl>
                                        <p:attrNameLst>
                                          <p:attrName>style.visibility</p:attrName>
                                        </p:attrNameLst>
                                      </p:cBhvr>
                                      <p:to>
                                        <p:strVal val="visible"/>
                                      </p:to>
                                    </p:set>
                                    <p:anim calcmode="lin" valueType="num">
                                      <p:cBhvr>
                                        <p:cTn id="13"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21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219">
                                            <p:txEl>
                                              <p:pRg st="0" end="0"/>
                                            </p:txEl>
                                          </p:spTgt>
                                        </p:tgtEl>
                                      </p:cBhvr>
                                    </p:animEffect>
                                  </p:childTnLst>
                                </p:cTn>
                              </p:par>
                            </p:childTnLst>
                          </p:cTn>
                        </p:par>
                        <p:par>
                          <p:cTn id="16" fill="hold" nodeType="afterGroup">
                            <p:stCondLst>
                              <p:cond delay="2000"/>
                            </p:stCondLst>
                            <p:childTnLst>
                              <p:par>
                                <p:cTn id="17" presetID="53" presetClass="entr" presetSubtype="0" fill="hold" grpId="0" nodeType="afterEffect">
                                  <p:stCondLst>
                                    <p:cond delay="500"/>
                                  </p:stCondLst>
                                  <p:childTnLst>
                                    <p:set>
                                      <p:cBhvr>
                                        <p:cTn id="18" dur="1" fill="hold">
                                          <p:stCondLst>
                                            <p:cond delay="0"/>
                                          </p:stCondLst>
                                        </p:cTn>
                                        <p:tgtEl>
                                          <p:spTgt spid="9219">
                                            <p:txEl>
                                              <p:pRg st="1" end="1"/>
                                            </p:txEl>
                                          </p:spTgt>
                                        </p:tgtEl>
                                        <p:attrNameLst>
                                          <p:attrName>style.visibility</p:attrName>
                                        </p:attrNameLst>
                                      </p:cBhvr>
                                      <p:to>
                                        <p:strVal val="visible"/>
                                      </p:to>
                                    </p:set>
                                    <p:anim calcmode="lin" valueType="num">
                                      <p:cBhvr>
                                        <p:cTn id="19"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9219">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9219">
                                            <p:txEl>
                                              <p:pRg st="1" end="1"/>
                                            </p:txEl>
                                          </p:spTgt>
                                        </p:tgtEl>
                                      </p:cBhvr>
                                    </p:animEffect>
                                  </p:childTnLst>
                                </p:cTn>
                              </p:par>
                            </p:childTnLst>
                          </p:cTn>
                        </p:par>
                        <p:par>
                          <p:cTn id="22" fill="hold" nodeType="afterGroup">
                            <p:stCondLst>
                              <p:cond delay="3000"/>
                            </p:stCondLst>
                            <p:childTnLst>
                              <p:par>
                                <p:cTn id="23" presetID="53" presetClass="entr" presetSubtype="0" fill="hold" grpId="0" nodeType="afterEffect">
                                  <p:stCondLst>
                                    <p:cond delay="500"/>
                                  </p:stCondLst>
                                  <p:childTnLst>
                                    <p:set>
                                      <p:cBhvr>
                                        <p:cTn id="24" dur="1" fill="hold">
                                          <p:stCondLst>
                                            <p:cond delay="0"/>
                                          </p:stCondLst>
                                        </p:cTn>
                                        <p:tgtEl>
                                          <p:spTgt spid="9219">
                                            <p:txEl>
                                              <p:pRg st="2" end="2"/>
                                            </p:txEl>
                                          </p:spTgt>
                                        </p:tgtEl>
                                        <p:attrNameLst>
                                          <p:attrName>style.visibility</p:attrName>
                                        </p:attrNameLst>
                                      </p:cBhvr>
                                      <p:to>
                                        <p:strVal val="visible"/>
                                      </p:to>
                                    </p:set>
                                    <p:anim calcmode="lin" valueType="num">
                                      <p:cBhvr>
                                        <p:cTn id="25"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9219">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pPr algn="ctr"/>
            <a:r>
              <a:rPr lang="en-US" sz="4000" b="1" dirty="0">
                <a:solidFill>
                  <a:srgbClr val="FF0000"/>
                </a:solidFill>
              </a:rPr>
              <a:t>Internet History</a:t>
            </a:r>
            <a:br>
              <a:rPr lang="en-US" sz="4000" b="1" dirty="0">
                <a:solidFill>
                  <a:srgbClr val="FF0000"/>
                </a:solidFill>
              </a:rPr>
            </a:br>
            <a:r>
              <a:rPr lang="ar-JO" sz="4000" b="1" dirty="0">
                <a:solidFill>
                  <a:srgbClr val="FF0000"/>
                </a:solidFill>
              </a:rPr>
              <a:t>نبذه عن تاريخ الانترنت</a:t>
            </a:r>
            <a:endParaRPr lang="en-US" sz="4000" b="1" dirty="0">
              <a:solidFill>
                <a:srgbClr val="FF0000"/>
              </a:solidFill>
            </a:endParaRPr>
          </a:p>
        </p:txBody>
      </p:sp>
      <p:sp>
        <p:nvSpPr>
          <p:cNvPr id="60419" name="Rectangle 3"/>
          <p:cNvSpPr>
            <a:spLocks noGrp="1" noChangeArrowheads="1"/>
          </p:cNvSpPr>
          <p:nvPr>
            <p:ph type="body" idx="1"/>
          </p:nvPr>
        </p:nvSpPr>
        <p:spPr>
          <a:xfrm>
            <a:off x="1143000" y="2119257"/>
            <a:ext cx="6858000" cy="3603812"/>
          </a:xfrm>
        </p:spPr>
        <p:txBody>
          <a:bodyPr/>
          <a:lstStyle/>
          <a:p>
            <a:pPr algn="just" rtl="1"/>
            <a:r>
              <a:rPr lang="ar-SA" dirty="0"/>
              <a:t>تم تأسيس أول شبكة إنترنت في أوائل </a:t>
            </a:r>
            <a:r>
              <a:rPr lang="ar-SA" b="1" dirty="0"/>
              <a:t>الستينات</a:t>
            </a:r>
            <a:r>
              <a:rPr lang="ar-SA" dirty="0"/>
              <a:t> من قبل وزارة الدفاع الأمريكية.</a:t>
            </a:r>
          </a:p>
          <a:p>
            <a:pPr algn="just" rtl="1"/>
            <a:r>
              <a:rPr lang="ar-SA" dirty="0"/>
              <a:t>أول نسخة منها حملت اسم </a:t>
            </a:r>
            <a:r>
              <a:rPr lang="en-US" b="1" dirty="0"/>
              <a:t>ARPANET.</a:t>
            </a:r>
          </a:p>
          <a:p>
            <a:pPr algn="just" rtl="1"/>
            <a:r>
              <a:rPr lang="ar-SA" b="1" dirty="0"/>
              <a:t>عام </a:t>
            </a:r>
            <a:r>
              <a:rPr lang="ar-SA" dirty="0"/>
              <a:t>1983</a:t>
            </a:r>
            <a:r>
              <a:rPr lang="ar-SA" b="1" dirty="0"/>
              <a:t> انقسمت شبكة الانترنت الى قسمين:</a:t>
            </a:r>
            <a:endParaRPr lang="en-US" dirty="0"/>
          </a:p>
          <a:p>
            <a:pPr lvl="1" algn="just" rtl="1">
              <a:buFontTx/>
              <a:buAutoNum type="arabicPeriod"/>
            </a:pPr>
            <a:r>
              <a:rPr lang="en-US" dirty="0"/>
              <a:t>ARPANET</a:t>
            </a:r>
            <a:r>
              <a:rPr lang="ar-SA" dirty="0"/>
              <a:t> : استخدمت للأبحاث المدنية</a:t>
            </a:r>
            <a:endParaRPr lang="en-US" dirty="0"/>
          </a:p>
          <a:p>
            <a:pPr lvl="1" algn="just" rtl="1">
              <a:buFontTx/>
              <a:buAutoNum type="arabicPeriod"/>
            </a:pPr>
            <a:r>
              <a:rPr lang="en-US" dirty="0"/>
              <a:t>MILNET</a:t>
            </a:r>
            <a:r>
              <a:rPr lang="ar-SA" dirty="0"/>
              <a:t>  : استخدمت للأبحاث العسكرية</a:t>
            </a:r>
            <a:endParaRPr lang="en-US" dirty="0"/>
          </a:p>
        </p:txBody>
      </p:sp>
    </p:spTree>
    <p:extLst>
      <p:ext uri="{BB962C8B-B14F-4D97-AF65-F5344CB8AC3E}">
        <p14:creationId xmlns:p14="http://schemas.microsoft.com/office/powerpoint/2010/main" val="1556829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838200" y="1981200"/>
            <a:ext cx="7315200" cy="4114800"/>
          </a:xfrm>
        </p:spPr>
        <p:txBody>
          <a:bodyPr/>
          <a:lstStyle/>
          <a:p>
            <a:pPr marL="609600" indent="-609600" algn="r" rtl="1"/>
            <a:r>
              <a:rPr lang="ar-SA" dirty="0"/>
              <a:t>عام 1986 تم وصل الباحثين في كافة أنحاء الولايات المتحدة من خلال </a:t>
            </a:r>
            <a:r>
              <a:rPr lang="ar-SA" b="1" dirty="0"/>
              <a:t>خمس أجهزة حاسوب عملاقة</a:t>
            </a:r>
            <a:r>
              <a:rPr lang="ar-SA" dirty="0"/>
              <a:t> </a:t>
            </a:r>
            <a:r>
              <a:rPr lang="ar-JO" dirty="0"/>
              <a:t>و</a:t>
            </a:r>
            <a:r>
              <a:rPr lang="ar-SA" dirty="0"/>
              <a:t>سميت </a:t>
            </a:r>
            <a:r>
              <a:rPr lang="en-US" b="1" dirty="0"/>
              <a:t>NSFNET</a:t>
            </a:r>
            <a:r>
              <a:rPr lang="ar-SA" dirty="0"/>
              <a:t> اختصارا لــ</a:t>
            </a:r>
          </a:p>
          <a:p>
            <a:pPr marL="609600" indent="-609600" algn="r" rtl="1">
              <a:buFont typeface="Wingdings" pitchFamily="2" charset="2"/>
              <a:buNone/>
            </a:pPr>
            <a:r>
              <a:rPr lang="ar-SA" b="1" dirty="0">
                <a:solidFill>
                  <a:srgbClr val="7030A0"/>
                </a:solidFill>
              </a:rPr>
              <a:t> </a:t>
            </a:r>
            <a:r>
              <a:rPr lang="en-US" b="1" dirty="0">
                <a:solidFill>
                  <a:srgbClr val="7030A0"/>
                </a:solidFill>
              </a:rPr>
              <a:t>National Science Foundation Network</a:t>
            </a:r>
          </a:p>
          <a:p>
            <a:pPr marL="609600" indent="-609600" algn="r" rtl="1">
              <a:buFont typeface="Wingdings" pitchFamily="2" charset="2"/>
              <a:buNone/>
            </a:pPr>
            <a:endParaRPr lang="ar-SA" dirty="0"/>
          </a:p>
          <a:p>
            <a:pPr marL="609600" indent="-609600" algn="r" rtl="1"/>
            <a:r>
              <a:rPr lang="ar-SA" dirty="0"/>
              <a:t>بدأ استخدام الانترنت </a:t>
            </a:r>
            <a:r>
              <a:rPr lang="ar-SA" b="1" dirty="0"/>
              <a:t>عمليا</a:t>
            </a:r>
            <a:r>
              <a:rPr lang="ar-SA" dirty="0"/>
              <a:t> عام </a:t>
            </a:r>
            <a:r>
              <a:rPr lang="ar-SA" b="1" dirty="0"/>
              <a:t>1985</a:t>
            </a:r>
            <a:r>
              <a:rPr lang="ar-SA" dirty="0"/>
              <a:t> </a:t>
            </a:r>
            <a:r>
              <a:rPr lang="ar-JO" dirty="0"/>
              <a:t>.</a:t>
            </a:r>
            <a:endParaRPr lang="en-GB" dirty="0"/>
          </a:p>
        </p:txBody>
      </p:sp>
      <p:sp>
        <p:nvSpPr>
          <p:cNvPr id="10245" name="Rectangle 5"/>
          <p:cNvSpPr>
            <a:spLocks noGrp="1" noChangeArrowheads="1"/>
          </p:cNvSpPr>
          <p:nvPr>
            <p:ph type="title"/>
          </p:nvPr>
        </p:nvSpPr>
        <p:spPr>
          <a:noFill/>
          <a:ln/>
        </p:spPr>
        <p:txBody>
          <a:bodyPr>
            <a:normAutofit fontScale="90000"/>
          </a:bodyPr>
          <a:lstStyle/>
          <a:p>
            <a:pPr algn="ctr"/>
            <a:r>
              <a:rPr lang="en-US" sz="4000" b="1" dirty="0">
                <a:solidFill>
                  <a:srgbClr val="FF0000"/>
                </a:solidFill>
              </a:rPr>
              <a:t>Internet History</a:t>
            </a:r>
            <a:br>
              <a:rPr lang="en-US" sz="4000" b="1" dirty="0">
                <a:solidFill>
                  <a:srgbClr val="FF0000"/>
                </a:solidFill>
              </a:rPr>
            </a:br>
            <a:r>
              <a:rPr lang="ar-JO" sz="4000" b="1" dirty="0">
                <a:solidFill>
                  <a:srgbClr val="FF0000"/>
                </a:solidFill>
              </a:rPr>
              <a:t>نبذه عن تاريخ الانترنت</a:t>
            </a:r>
            <a:endParaRPr lang="en-US" sz="4000" b="1" dirty="0">
              <a:solidFill>
                <a:srgbClr val="FF0000"/>
              </a:solidFill>
            </a:endParaRPr>
          </a:p>
        </p:txBody>
      </p:sp>
    </p:spTree>
    <p:extLst>
      <p:ext uri="{BB962C8B-B14F-4D97-AF65-F5344CB8AC3E}">
        <p14:creationId xmlns:p14="http://schemas.microsoft.com/office/powerpoint/2010/main" val="902777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838200" y="1752600"/>
            <a:ext cx="7522029" cy="4267200"/>
          </a:xfrm>
        </p:spPr>
        <p:txBody>
          <a:bodyPr>
            <a:normAutofit lnSpcReduction="10000"/>
          </a:bodyPr>
          <a:lstStyle/>
          <a:p>
            <a:pPr marL="609600" indent="-609600" algn="just" rtl="1"/>
            <a:r>
              <a:rPr lang="ar-SA" sz="2800" dirty="0"/>
              <a:t>حتى تقوم بربط جهازك مع شبكة المعلومات العالمية فلا بد من توفر:</a:t>
            </a:r>
          </a:p>
          <a:p>
            <a:pPr marL="609600" indent="-609600" algn="just" rtl="1">
              <a:buFontTx/>
              <a:buAutoNum type="arabicPeriod"/>
            </a:pPr>
            <a:r>
              <a:rPr lang="ar-SA" sz="2800" dirty="0"/>
              <a:t>جهاز حاسوب</a:t>
            </a:r>
          </a:p>
          <a:p>
            <a:pPr marL="609600" indent="-609600" algn="just" rtl="1">
              <a:buFontTx/>
              <a:buAutoNum type="arabicPeriod"/>
            </a:pPr>
            <a:r>
              <a:rPr lang="ar-SA" sz="2800" dirty="0"/>
              <a:t>خط هاتف</a:t>
            </a:r>
          </a:p>
          <a:p>
            <a:pPr marL="609600" indent="-609600" algn="just" rtl="1">
              <a:buFontTx/>
              <a:buAutoNum type="arabicPeriod"/>
            </a:pPr>
            <a:r>
              <a:rPr lang="ar-SA" sz="2800" dirty="0"/>
              <a:t>جهاز محلل الشيفرة </a:t>
            </a:r>
            <a:r>
              <a:rPr lang="en-US" sz="2800" dirty="0"/>
              <a:t>(Modem)</a:t>
            </a:r>
            <a:endParaRPr lang="ar-SA" sz="2800" dirty="0"/>
          </a:p>
          <a:p>
            <a:pPr marL="609600" indent="-609600" algn="just" rtl="1">
              <a:buFontTx/>
              <a:buAutoNum type="arabicPeriod"/>
            </a:pPr>
            <a:r>
              <a:rPr lang="ar-SA" sz="2800" dirty="0"/>
              <a:t>برنامج تشغيل شبكة الانترنت</a:t>
            </a:r>
          </a:p>
          <a:p>
            <a:pPr marL="609600" indent="-609600" algn="just" rtl="1">
              <a:buFontTx/>
              <a:buAutoNum type="arabicPeriod"/>
            </a:pPr>
            <a:r>
              <a:rPr lang="ar-SA" sz="2800" dirty="0"/>
              <a:t>مزود خدمات الانترنت، أي الاشتراك من خلال شركة تقدم الخدمة</a:t>
            </a:r>
          </a:p>
          <a:p>
            <a:pPr marL="609600" indent="-609600" algn="just" rtl="1">
              <a:buFontTx/>
              <a:buAutoNum type="arabicPeriod"/>
            </a:pPr>
            <a:r>
              <a:rPr lang="ar-SA" sz="2800" dirty="0"/>
              <a:t>نظام تشغيل يدعم استخدام الانترنت </a:t>
            </a:r>
            <a:endParaRPr lang="en-GB" sz="2800" dirty="0"/>
          </a:p>
        </p:txBody>
      </p:sp>
      <p:sp>
        <p:nvSpPr>
          <p:cNvPr id="16388" name="Rectangle 4"/>
          <p:cNvSpPr>
            <a:spLocks noGrp="1" noChangeArrowheads="1"/>
          </p:cNvSpPr>
          <p:nvPr>
            <p:ph type="title"/>
          </p:nvPr>
        </p:nvSpPr>
        <p:spPr/>
        <p:txBody>
          <a:bodyPr/>
          <a:lstStyle/>
          <a:p>
            <a:pPr algn="ctr"/>
            <a:r>
              <a:rPr lang="ar-SA" b="1" dirty="0">
                <a:solidFill>
                  <a:srgbClr val="FF0000"/>
                </a:solidFill>
              </a:rPr>
              <a:t>متطلبات تشغيل شبكة الانترنت</a:t>
            </a:r>
            <a:endParaRPr lang="en-US" b="1" dirty="0">
              <a:solidFill>
                <a:srgbClr val="FF0000"/>
              </a:solidFill>
            </a:endParaRPr>
          </a:p>
        </p:txBody>
      </p:sp>
    </p:spTree>
    <p:extLst>
      <p:ext uri="{BB962C8B-B14F-4D97-AF65-F5344CB8AC3E}">
        <p14:creationId xmlns:p14="http://schemas.microsoft.com/office/powerpoint/2010/main" val="561958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 calcmode="lin" valueType="num">
                                      <p:cBhvr additive="base">
                                        <p:cTn id="17"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anim calcmode="lin" valueType="num">
                                      <p:cBhvr additive="base">
                                        <p:cTn id="21"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anim calcmode="lin" valueType="num">
                                      <p:cBhvr additive="base">
                                        <p:cTn id="25"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387">
                                            <p:txEl>
                                              <p:pRg st="5" end="5"/>
                                            </p:txEl>
                                          </p:spTgt>
                                        </p:tgtEl>
                                        <p:attrNameLst>
                                          <p:attrName>style.visibility</p:attrName>
                                        </p:attrNameLst>
                                      </p:cBhvr>
                                      <p:to>
                                        <p:strVal val="visible"/>
                                      </p:to>
                                    </p:set>
                                    <p:anim calcmode="lin" valueType="num">
                                      <p:cBhvr additive="base">
                                        <p:cTn id="29"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7">
                                            <p:txEl>
                                              <p:pRg st="6" end="6"/>
                                            </p:txEl>
                                          </p:spTgt>
                                        </p:tgtEl>
                                        <p:attrNameLst>
                                          <p:attrName>style.visibility</p:attrName>
                                        </p:attrNameLst>
                                      </p:cBhvr>
                                      <p:to>
                                        <p:strVal val="visible"/>
                                      </p:to>
                                    </p:set>
                                    <p:anim calcmode="lin" valueType="num">
                                      <p:cBhvr additive="base">
                                        <p:cTn id="33"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827314" y="1524000"/>
            <a:ext cx="7478486" cy="4495800"/>
          </a:xfrm>
        </p:spPr>
        <p:txBody>
          <a:bodyPr>
            <a:normAutofit fontScale="92500"/>
          </a:bodyPr>
          <a:lstStyle/>
          <a:p>
            <a:pPr algn="just" rtl="1"/>
            <a:r>
              <a:rPr lang="en-US" sz="2800" b="1" dirty="0"/>
              <a:t>Internet Protocol</a:t>
            </a:r>
            <a:r>
              <a:rPr lang="ar-SA" sz="2800" b="1" dirty="0"/>
              <a:t>: </a:t>
            </a:r>
            <a:r>
              <a:rPr lang="ar-SA" sz="2800" dirty="0"/>
              <a:t>برنامج مسؤول عن تنظيم معايير الربط بين الأجهزة المختلفة.</a:t>
            </a:r>
            <a:endParaRPr lang="en-US" sz="2800" dirty="0"/>
          </a:p>
          <a:p>
            <a:pPr algn="just" rtl="1"/>
            <a:r>
              <a:rPr lang="en-US" sz="2800" b="1" dirty="0"/>
              <a:t>Web Page</a:t>
            </a:r>
            <a:r>
              <a:rPr lang="ar-SA" sz="2800" b="1" dirty="0"/>
              <a:t>: </a:t>
            </a:r>
            <a:r>
              <a:rPr lang="ar-SA" sz="2800" dirty="0"/>
              <a:t>المكان الذي توضع فيه المعلومات على الشبكة ويسمى صفحة ويب.</a:t>
            </a:r>
            <a:endParaRPr lang="en-US" sz="2800" dirty="0"/>
          </a:p>
          <a:p>
            <a:pPr algn="just" rtl="1"/>
            <a:r>
              <a:rPr lang="en-US" sz="2800" b="1" dirty="0"/>
              <a:t>Website</a:t>
            </a:r>
            <a:r>
              <a:rPr lang="ar-SA" sz="2800" b="1" dirty="0"/>
              <a:t>: </a:t>
            </a:r>
            <a:r>
              <a:rPr lang="ar-SA" sz="2800" dirty="0"/>
              <a:t>المكان الذي تخزن فيه الصفحات على الشبكة ويسمى موقع الويب.</a:t>
            </a:r>
            <a:endParaRPr lang="en-US" sz="2800" dirty="0"/>
          </a:p>
          <a:p>
            <a:pPr algn="just" rtl="1"/>
            <a:r>
              <a:rPr lang="en-US" sz="2800" b="1" dirty="0"/>
              <a:t>Homepage</a:t>
            </a:r>
            <a:r>
              <a:rPr lang="ar-SA" sz="2800" b="1" dirty="0"/>
              <a:t>: </a:t>
            </a:r>
            <a:r>
              <a:rPr lang="ar-SA" sz="2800" dirty="0"/>
              <a:t>الصفحة الأولى التي تظهر لك عند تشغيل المتصفح أو الصفحة الأولى التي تظهر لك عند الدخول على موقع معين.</a:t>
            </a:r>
            <a:endParaRPr lang="en-US" sz="2800" dirty="0"/>
          </a:p>
          <a:p>
            <a:pPr algn="just" rtl="1"/>
            <a:r>
              <a:rPr lang="en-US" sz="2800" b="1" dirty="0"/>
              <a:t>Hyperlink</a:t>
            </a:r>
            <a:r>
              <a:rPr lang="ar-SA" sz="2800" b="1" dirty="0"/>
              <a:t>: </a:t>
            </a:r>
            <a:r>
              <a:rPr lang="ar-SA" sz="2800" dirty="0"/>
              <a:t>الرابط الذي يربط صفحات الانترنت ببعضها البعض.</a:t>
            </a:r>
            <a:endParaRPr lang="en-GB" sz="2800" dirty="0"/>
          </a:p>
        </p:txBody>
      </p:sp>
      <p:sp>
        <p:nvSpPr>
          <p:cNvPr id="25604" name="Rectangle 4"/>
          <p:cNvSpPr>
            <a:spLocks noGrp="1" noChangeArrowheads="1"/>
          </p:cNvSpPr>
          <p:nvPr>
            <p:ph type="title"/>
          </p:nvPr>
        </p:nvSpPr>
        <p:spPr>
          <a:xfrm>
            <a:off x="457200" y="457200"/>
            <a:ext cx="8229600" cy="990600"/>
          </a:xfrm>
        </p:spPr>
        <p:txBody>
          <a:bodyPr/>
          <a:lstStyle/>
          <a:p>
            <a:pPr algn="ctr"/>
            <a:r>
              <a:rPr lang="ar-JO" b="1" dirty="0">
                <a:solidFill>
                  <a:srgbClr val="FF0000"/>
                </a:solidFill>
              </a:rPr>
              <a:t>بعض المفاهيم الضرورية</a:t>
            </a:r>
            <a:endParaRPr lang="en-US" b="1" dirty="0">
              <a:solidFill>
                <a:srgbClr val="FF0000"/>
              </a:solidFill>
            </a:endParaRPr>
          </a:p>
        </p:txBody>
      </p:sp>
    </p:spTree>
    <p:extLst>
      <p:ext uri="{BB962C8B-B14F-4D97-AF65-F5344CB8AC3E}">
        <p14:creationId xmlns:p14="http://schemas.microsoft.com/office/powerpoint/2010/main" val="2289666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838200" y="2209800"/>
            <a:ext cx="7543800" cy="3886200"/>
          </a:xfrm>
        </p:spPr>
        <p:txBody>
          <a:bodyPr/>
          <a:lstStyle/>
          <a:p>
            <a:pPr algn="just" rtl="1"/>
            <a:r>
              <a:rPr lang="ar-SA" dirty="0"/>
              <a:t>يقوم المبرمج بعمل برنامج بلغة </a:t>
            </a:r>
            <a:r>
              <a:rPr lang="en-US" b="1" dirty="0"/>
              <a:t>HTML</a:t>
            </a:r>
            <a:r>
              <a:rPr lang="ar-SA" dirty="0"/>
              <a:t> لإنشاء صفحة انترنت.</a:t>
            </a:r>
            <a:endParaRPr lang="ar-JO" dirty="0"/>
          </a:p>
          <a:p>
            <a:pPr algn="just" rtl="1"/>
            <a:r>
              <a:rPr lang="ar-SA" dirty="0"/>
              <a:t> هذه الصفحة تحتوي على مجموعة من من الروابط </a:t>
            </a:r>
            <a:r>
              <a:rPr lang="en-US" b="1" dirty="0"/>
              <a:t>Hyperlinks</a:t>
            </a:r>
            <a:r>
              <a:rPr lang="ar-SA" dirty="0"/>
              <a:t> حيث تقوم هذه الروابط بربط نص أو صور بصفحة أخرى.</a:t>
            </a:r>
            <a:endParaRPr lang="ar-JO" dirty="0"/>
          </a:p>
          <a:p>
            <a:pPr algn="just" rtl="1"/>
            <a:r>
              <a:rPr lang="ar-SA" dirty="0"/>
              <a:t> مع انتهاء انشاء الصفحة يكون المبرمج قد أنشأ </a:t>
            </a:r>
            <a:r>
              <a:rPr lang="en-US" b="1" dirty="0"/>
              <a:t>Web Page</a:t>
            </a:r>
            <a:r>
              <a:rPr lang="ar-SA" dirty="0"/>
              <a:t>.</a:t>
            </a:r>
            <a:r>
              <a:rPr lang="en-GB" dirty="0"/>
              <a:t> </a:t>
            </a:r>
          </a:p>
        </p:txBody>
      </p:sp>
      <p:sp>
        <p:nvSpPr>
          <p:cNvPr id="26629" name="Rectangle 5"/>
          <p:cNvSpPr>
            <a:spLocks noGrp="1" noChangeArrowheads="1"/>
          </p:cNvSpPr>
          <p:nvPr>
            <p:ph type="title"/>
          </p:nvPr>
        </p:nvSpPr>
        <p:spPr/>
        <p:txBody>
          <a:bodyPr/>
          <a:lstStyle/>
          <a:p>
            <a:pPr algn="r"/>
            <a:r>
              <a:rPr lang="ar-SA" sz="3200" b="1" dirty="0">
                <a:solidFill>
                  <a:srgbClr val="FF0000"/>
                </a:solidFill>
              </a:rPr>
              <a:t>ولربط هذه المفاهيم ببعضها البعض، </a:t>
            </a:r>
            <a:r>
              <a:rPr lang="ar-JO" sz="3200" b="1" dirty="0">
                <a:solidFill>
                  <a:srgbClr val="FF0000"/>
                </a:solidFill>
              </a:rPr>
              <a:t>ل</a:t>
            </a:r>
            <a:r>
              <a:rPr lang="ar-SA" sz="3200" b="1" dirty="0">
                <a:solidFill>
                  <a:srgbClr val="FF0000"/>
                </a:solidFill>
              </a:rPr>
              <a:t>نأخذ المثال التالي</a:t>
            </a:r>
            <a:r>
              <a:rPr lang="ar-JO" sz="3200" b="1" dirty="0">
                <a:solidFill>
                  <a:srgbClr val="FF0000"/>
                </a:solidFill>
              </a:rPr>
              <a:t>:</a:t>
            </a:r>
            <a:endParaRPr lang="en-US" sz="3200" b="1" dirty="0">
              <a:solidFill>
                <a:srgbClr val="FF0000"/>
              </a:solidFill>
            </a:endParaRPr>
          </a:p>
        </p:txBody>
      </p:sp>
    </p:spTree>
    <p:extLst>
      <p:ext uri="{BB962C8B-B14F-4D97-AF65-F5344CB8AC3E}">
        <p14:creationId xmlns:p14="http://schemas.microsoft.com/office/powerpoint/2010/main" val="1891818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p:cTn id="7" dur="500" fill="hold"/>
                                        <p:tgtEl>
                                          <p:spTgt spid="266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662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662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6627">
                                            <p:txEl>
                                              <p:pRg st="1" end="1"/>
                                            </p:txEl>
                                          </p:spTgt>
                                        </p:tgtEl>
                                        <p:attrNameLst>
                                          <p:attrName>style.visibility</p:attrName>
                                        </p:attrNameLst>
                                      </p:cBhvr>
                                      <p:to>
                                        <p:strVal val="visible"/>
                                      </p:to>
                                    </p:set>
                                    <p:anim calcmode="lin" valueType="num">
                                      <p:cBhvr>
                                        <p:cTn id="14" dur="500" fill="hold"/>
                                        <p:tgtEl>
                                          <p:spTgt spid="2662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662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662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6627">
                                            <p:txEl>
                                              <p:pRg st="2" end="2"/>
                                            </p:txEl>
                                          </p:spTgt>
                                        </p:tgtEl>
                                        <p:attrNameLst>
                                          <p:attrName>style.visibility</p:attrName>
                                        </p:attrNameLst>
                                      </p:cBhvr>
                                      <p:to>
                                        <p:strVal val="visible"/>
                                      </p:to>
                                    </p:set>
                                    <p:anim calcmode="lin" valueType="num">
                                      <p:cBhvr>
                                        <p:cTn id="21" dur="500" fill="hold"/>
                                        <p:tgtEl>
                                          <p:spTgt spid="2662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662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914400" y="1981200"/>
            <a:ext cx="7467600" cy="4114800"/>
          </a:xfrm>
        </p:spPr>
        <p:txBody>
          <a:bodyPr/>
          <a:lstStyle/>
          <a:p>
            <a:pPr algn="just" rtl="1"/>
            <a:r>
              <a:rPr lang="ar-SA" dirty="0"/>
              <a:t>وبعمل مجموعة من الصفحات وربطها مع بعضها، يتم انشاء </a:t>
            </a:r>
            <a:r>
              <a:rPr lang="en-US" b="1" dirty="0"/>
              <a:t>Website</a:t>
            </a:r>
            <a:r>
              <a:rPr lang="ar-SA" dirty="0"/>
              <a:t>.</a:t>
            </a:r>
            <a:endParaRPr lang="ar-JO" dirty="0"/>
          </a:p>
          <a:p>
            <a:pPr algn="just" rtl="1"/>
            <a:r>
              <a:rPr lang="ar-SA" dirty="0"/>
              <a:t> الصفحة الأولى في هذا الموقع تسمى </a:t>
            </a:r>
            <a:r>
              <a:rPr lang="en-US" b="1" dirty="0"/>
              <a:t>Homepage</a:t>
            </a:r>
            <a:r>
              <a:rPr lang="ar-SA" dirty="0"/>
              <a:t>.</a:t>
            </a:r>
          </a:p>
          <a:p>
            <a:pPr algn="just" rtl="1"/>
            <a:r>
              <a:rPr lang="ar-SA" dirty="0"/>
              <a:t>بعد ذلك يقوم المبرمج أو المختص بعمل </a:t>
            </a:r>
            <a:r>
              <a:rPr lang="en-US" b="1" dirty="0"/>
              <a:t>Up Load</a:t>
            </a:r>
            <a:r>
              <a:rPr lang="ar-SA" dirty="0"/>
              <a:t> لهذا الموقع بحيث يمكن الدخول له عن طريق شبكة الانترنت.</a:t>
            </a:r>
          </a:p>
          <a:p>
            <a:pPr algn="just" rtl="1"/>
            <a:r>
              <a:rPr lang="ar-SA" dirty="0"/>
              <a:t>للدخول لهذا الموقع يجب على المستخدم معرفة عنوانه </a:t>
            </a:r>
            <a:r>
              <a:rPr lang="en-US" b="1" dirty="0"/>
              <a:t>URL</a:t>
            </a:r>
            <a:r>
              <a:rPr lang="ar-SA" dirty="0"/>
              <a:t>.</a:t>
            </a:r>
            <a:endParaRPr lang="ar-JO" dirty="0"/>
          </a:p>
          <a:p>
            <a:pPr algn="just" rtl="1">
              <a:buFont typeface="Wingdings" pitchFamily="2" charset="2"/>
              <a:buNone/>
            </a:pPr>
            <a:endParaRPr lang="en-GB" dirty="0"/>
          </a:p>
        </p:txBody>
      </p:sp>
      <p:sp>
        <p:nvSpPr>
          <p:cNvPr id="27652" name="Rectangle 4"/>
          <p:cNvSpPr>
            <a:spLocks noGrp="1" noChangeArrowheads="1"/>
          </p:cNvSpPr>
          <p:nvPr>
            <p:ph type="title"/>
          </p:nvPr>
        </p:nvSpPr>
        <p:spPr/>
        <p:txBody>
          <a:bodyPr/>
          <a:lstStyle/>
          <a:p>
            <a:pPr algn="r"/>
            <a:r>
              <a:rPr lang="ar-JO" b="1" dirty="0">
                <a:solidFill>
                  <a:srgbClr val="FF0000"/>
                </a:solidFill>
              </a:rPr>
              <a:t>يتبع...</a:t>
            </a:r>
            <a:endParaRPr lang="en-US" b="1" dirty="0">
              <a:solidFill>
                <a:srgbClr val="FF0000"/>
              </a:solidFill>
            </a:endParaRPr>
          </a:p>
        </p:txBody>
      </p:sp>
    </p:spTree>
    <p:extLst>
      <p:ext uri="{BB962C8B-B14F-4D97-AF65-F5344CB8AC3E}">
        <p14:creationId xmlns:p14="http://schemas.microsoft.com/office/powerpoint/2010/main" val="1097987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5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76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27651">
                                            <p:txEl>
                                              <p:pRg st="1" end="1"/>
                                            </p:txEl>
                                          </p:spTgt>
                                        </p:tgtEl>
                                        <p:attrNameLst>
                                          <p:attrName>style.visibility</p:attrName>
                                        </p:attrNameLst>
                                      </p:cBhvr>
                                      <p:to>
                                        <p:strVal val="visible"/>
                                      </p:to>
                                    </p:set>
                                    <p:anim calcmode="lin" valueType="num">
                                      <p:cBhvr>
                                        <p:cTn id="14" dur="500" fill="hold"/>
                                        <p:tgtEl>
                                          <p:spTgt spid="2765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765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765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27651">
                                            <p:txEl>
                                              <p:pRg st="2" end="2"/>
                                            </p:txEl>
                                          </p:spTgt>
                                        </p:tgtEl>
                                        <p:attrNameLst>
                                          <p:attrName>style.visibility</p:attrName>
                                        </p:attrNameLst>
                                      </p:cBhvr>
                                      <p:to>
                                        <p:strVal val="visible"/>
                                      </p:to>
                                    </p:set>
                                    <p:anim calcmode="lin" valueType="num">
                                      <p:cBhvr>
                                        <p:cTn id="21" dur="500" fill="hold"/>
                                        <p:tgtEl>
                                          <p:spTgt spid="2765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765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765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500"/>
                                  </p:stCondLst>
                                  <p:childTnLst>
                                    <p:set>
                                      <p:cBhvr>
                                        <p:cTn id="27" dur="1" fill="hold">
                                          <p:stCondLst>
                                            <p:cond delay="0"/>
                                          </p:stCondLst>
                                        </p:cTn>
                                        <p:tgtEl>
                                          <p:spTgt spid="27651">
                                            <p:txEl>
                                              <p:pRg st="3" end="3"/>
                                            </p:txEl>
                                          </p:spTgt>
                                        </p:tgtEl>
                                        <p:attrNameLst>
                                          <p:attrName>style.visibility</p:attrName>
                                        </p:attrNameLst>
                                      </p:cBhvr>
                                      <p:to>
                                        <p:strVal val="visible"/>
                                      </p:to>
                                    </p:set>
                                    <p:anim calcmode="lin" valueType="num">
                                      <p:cBhvr>
                                        <p:cTn id="28" dur="500" fill="hold"/>
                                        <p:tgtEl>
                                          <p:spTgt spid="27651">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7651">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838200" y="1981200"/>
            <a:ext cx="7405914" cy="4419600"/>
          </a:xfrm>
        </p:spPr>
        <p:txBody>
          <a:bodyPr/>
          <a:lstStyle/>
          <a:p>
            <a:pPr algn="just" rtl="1"/>
            <a:r>
              <a:rPr lang="ar-SA" dirty="0"/>
              <a:t>وعند دخول الموقع وقيام المستخدم بنقر أحد الروابط الموجوده فيه، يقوم البروتوكول </a:t>
            </a:r>
            <a:r>
              <a:rPr lang="en-US" b="1" dirty="0"/>
              <a:t>HTTP</a:t>
            </a:r>
            <a:r>
              <a:rPr lang="ar-SA" dirty="0"/>
              <a:t> بعمله لنقل المستخدم من صفحة لأخرى.</a:t>
            </a:r>
            <a:r>
              <a:rPr lang="en-GB" dirty="0"/>
              <a:t> </a:t>
            </a:r>
            <a:endParaRPr lang="ar-JO" dirty="0"/>
          </a:p>
          <a:p>
            <a:pPr algn="just" rtl="1"/>
            <a:r>
              <a:rPr lang="ar-SA" dirty="0"/>
              <a:t>في بعض المواقع يتم ربط ملفات معينة بها، حيث يسمح للمستخدم بنسخ هذه الملفات من خلال عملية </a:t>
            </a:r>
            <a:r>
              <a:rPr lang="en-US" b="1" dirty="0"/>
              <a:t>Download</a:t>
            </a:r>
            <a:r>
              <a:rPr lang="ar-SA" dirty="0"/>
              <a:t> على جهازه الخاص.</a:t>
            </a:r>
            <a:endParaRPr lang="ar-JO" dirty="0"/>
          </a:p>
          <a:p>
            <a:pPr algn="just" rtl="1"/>
            <a:r>
              <a:rPr lang="ar-SA" dirty="0"/>
              <a:t> والبروتوكول المسؤول عن هذه العملية هو </a:t>
            </a:r>
            <a:r>
              <a:rPr lang="en-US" b="1" dirty="0"/>
              <a:t>FTP</a:t>
            </a:r>
            <a:r>
              <a:rPr lang="ar-SA" dirty="0"/>
              <a:t>.</a:t>
            </a:r>
            <a:endParaRPr lang="en-GB" dirty="0"/>
          </a:p>
        </p:txBody>
      </p:sp>
      <p:sp>
        <p:nvSpPr>
          <p:cNvPr id="28676" name="Rectangle 4"/>
          <p:cNvSpPr>
            <a:spLocks noGrp="1" noChangeArrowheads="1"/>
          </p:cNvSpPr>
          <p:nvPr>
            <p:ph type="title"/>
          </p:nvPr>
        </p:nvSpPr>
        <p:spPr/>
        <p:txBody>
          <a:bodyPr/>
          <a:lstStyle/>
          <a:p>
            <a:pPr algn="r"/>
            <a:r>
              <a:rPr lang="ar-JO" b="1" dirty="0">
                <a:solidFill>
                  <a:srgbClr val="FF0000"/>
                </a:solidFill>
              </a:rPr>
              <a:t>يتبع...</a:t>
            </a:r>
            <a:endParaRPr lang="en-US" b="1" dirty="0">
              <a:solidFill>
                <a:srgbClr val="FF0000"/>
              </a:solidFill>
            </a:endParaRPr>
          </a:p>
        </p:txBody>
      </p:sp>
    </p:spTree>
    <p:extLst>
      <p:ext uri="{BB962C8B-B14F-4D97-AF65-F5344CB8AC3E}">
        <p14:creationId xmlns:p14="http://schemas.microsoft.com/office/powerpoint/2010/main" val="2084752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p:cTn id="7" dur="500" fill="hold"/>
                                        <p:tgtEl>
                                          <p:spTgt spid="2867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67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67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8675">
                                            <p:txEl>
                                              <p:pRg st="1" end="1"/>
                                            </p:txEl>
                                          </p:spTgt>
                                        </p:tgtEl>
                                        <p:attrNameLst>
                                          <p:attrName>style.visibility</p:attrName>
                                        </p:attrNameLst>
                                      </p:cBhvr>
                                      <p:to>
                                        <p:strVal val="visible"/>
                                      </p:to>
                                    </p:set>
                                    <p:anim calcmode="lin" valueType="num">
                                      <p:cBhvr>
                                        <p:cTn id="14" dur="500" fill="hold"/>
                                        <p:tgtEl>
                                          <p:spTgt spid="2867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867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867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8675">
                                            <p:txEl>
                                              <p:pRg st="2" end="2"/>
                                            </p:txEl>
                                          </p:spTgt>
                                        </p:tgtEl>
                                        <p:attrNameLst>
                                          <p:attrName>style.visibility</p:attrName>
                                        </p:attrNameLst>
                                      </p:cBhvr>
                                      <p:to>
                                        <p:strVal val="visible"/>
                                      </p:to>
                                    </p:set>
                                    <p:anim calcmode="lin" valueType="num">
                                      <p:cBhvr>
                                        <p:cTn id="21" dur="500" fill="hold"/>
                                        <p:tgtEl>
                                          <p:spTgt spid="2867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867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838200" y="2133600"/>
            <a:ext cx="7315200" cy="3886200"/>
          </a:xfrm>
        </p:spPr>
        <p:txBody>
          <a:bodyPr/>
          <a:lstStyle/>
          <a:p>
            <a:pPr marL="609600" indent="-609600" algn="just" rtl="1">
              <a:buFontTx/>
              <a:buAutoNum type="arabicPeriod"/>
            </a:pPr>
            <a:r>
              <a:rPr lang="ar-SA" b="1" dirty="0"/>
              <a:t>البريد الالكتروني </a:t>
            </a:r>
            <a:r>
              <a:rPr lang="en-US" b="1" dirty="0"/>
              <a:t>(e-mail</a:t>
            </a:r>
            <a:r>
              <a:rPr lang="en-US" dirty="0"/>
              <a:t>)</a:t>
            </a:r>
            <a:r>
              <a:rPr lang="ar-SA" dirty="0"/>
              <a:t>: هو نظام تبادل الرسائل و الملفات عبر الانترنت. ويتميز عن البريد العادي بالسرعة والتكلفة القليلة.</a:t>
            </a:r>
          </a:p>
          <a:p>
            <a:pPr marL="609600" indent="-609600" algn="just" rtl="1">
              <a:buFontTx/>
              <a:buAutoNum type="arabicPeriod"/>
            </a:pPr>
            <a:r>
              <a:rPr lang="ar-SA" b="1" dirty="0"/>
              <a:t>ن</a:t>
            </a:r>
            <a:r>
              <a:rPr lang="ar-JO" b="1" dirty="0"/>
              <a:t>ق</a:t>
            </a:r>
            <a:r>
              <a:rPr lang="ar-SA" b="1" dirty="0"/>
              <a:t>ل الملفات من خلال </a:t>
            </a:r>
            <a:r>
              <a:rPr lang="en-US" b="1" dirty="0"/>
              <a:t>FTP</a:t>
            </a:r>
            <a:r>
              <a:rPr lang="ar-SA" dirty="0"/>
              <a:t>: يتم ذلك من خلال البروتوكول </a:t>
            </a:r>
            <a:r>
              <a:rPr lang="en-US" dirty="0"/>
              <a:t>FTP</a:t>
            </a:r>
            <a:r>
              <a:rPr lang="ar-SA" dirty="0"/>
              <a:t> الذي يقوم بعمليات نقل الملفات من موقع لاخر. وهناك مواقع خاصة لهذا البروتوكول، وعند الدخول لأي موقع من هذا النوع غالبا ما نحتاج لاسم دخول ورمز سري.</a:t>
            </a:r>
            <a:endParaRPr lang="en-GB" dirty="0"/>
          </a:p>
        </p:txBody>
      </p:sp>
      <p:sp>
        <p:nvSpPr>
          <p:cNvPr id="29701" name="Rectangle 5"/>
          <p:cNvSpPr>
            <a:spLocks noGrp="1" noChangeArrowheads="1"/>
          </p:cNvSpPr>
          <p:nvPr>
            <p:ph type="title"/>
          </p:nvPr>
        </p:nvSpPr>
        <p:spPr/>
        <p:txBody>
          <a:bodyPr>
            <a:normAutofit fontScale="90000"/>
          </a:bodyPr>
          <a:lstStyle/>
          <a:p>
            <a:pPr algn="ctr"/>
            <a:r>
              <a:rPr lang="en-US" sz="4000" b="1" dirty="0">
                <a:solidFill>
                  <a:srgbClr val="FF0000"/>
                </a:solidFill>
              </a:rPr>
              <a:t>Internet Services</a:t>
            </a:r>
            <a:r>
              <a:rPr lang="en-GB" sz="4000" b="1" dirty="0">
                <a:solidFill>
                  <a:srgbClr val="FF0000"/>
                </a:solidFill>
              </a:rPr>
              <a:t> </a:t>
            </a:r>
            <a:r>
              <a:rPr lang="en-US" sz="4000" b="1" dirty="0">
                <a:solidFill>
                  <a:srgbClr val="FF0000"/>
                </a:solidFill>
              </a:rPr>
              <a:t/>
            </a:r>
            <a:br>
              <a:rPr lang="en-US" sz="4000" b="1" dirty="0">
                <a:solidFill>
                  <a:srgbClr val="FF0000"/>
                </a:solidFill>
              </a:rPr>
            </a:br>
            <a:r>
              <a:rPr lang="ar-JO" sz="4000" b="1" dirty="0">
                <a:solidFill>
                  <a:srgbClr val="FF0000"/>
                </a:solidFill>
              </a:rPr>
              <a:t>خدمات الانترنت</a:t>
            </a:r>
            <a:endParaRPr lang="en-US" sz="4000" b="1" dirty="0">
              <a:solidFill>
                <a:srgbClr val="FF0000"/>
              </a:solidFill>
            </a:endParaRPr>
          </a:p>
        </p:txBody>
      </p:sp>
    </p:spTree>
    <p:extLst>
      <p:ext uri="{BB962C8B-B14F-4D97-AF65-F5344CB8AC3E}">
        <p14:creationId xmlns:p14="http://schemas.microsoft.com/office/powerpoint/2010/main" val="441883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5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69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969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29699">
                                            <p:txEl>
                                              <p:pRg st="1" end="1"/>
                                            </p:txEl>
                                          </p:spTgt>
                                        </p:tgtEl>
                                        <p:attrNameLst>
                                          <p:attrName>style.visibility</p:attrName>
                                        </p:attrNameLst>
                                      </p:cBhvr>
                                      <p:to>
                                        <p:strVal val="visible"/>
                                      </p:to>
                                    </p:set>
                                    <p:anim calcmode="lin" valueType="num">
                                      <p:cBhvr>
                                        <p:cTn id="14" dur="5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969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914400" y="2286000"/>
            <a:ext cx="7467600" cy="3733800"/>
          </a:xfrm>
        </p:spPr>
        <p:txBody>
          <a:bodyPr/>
          <a:lstStyle/>
          <a:p>
            <a:pPr marL="609600" indent="-609600" algn="r" rtl="1">
              <a:buFontTx/>
              <a:buAutoNum type="arabicPeriod" startAt="3"/>
            </a:pPr>
            <a:r>
              <a:rPr lang="ar-SA" b="1" dirty="0"/>
              <a:t>التخاطب (</a:t>
            </a:r>
            <a:r>
              <a:rPr lang="en-US" b="1" dirty="0"/>
              <a:t>Chatting</a:t>
            </a:r>
            <a:r>
              <a:rPr lang="ar-SA" b="1" dirty="0"/>
              <a:t>):</a:t>
            </a:r>
            <a:r>
              <a:rPr lang="ar-SA" dirty="0"/>
              <a:t> عملية التخاطب مباشرة عن طريق الكتابة أو المحادثة.</a:t>
            </a:r>
            <a:endParaRPr lang="ar-JO" b="1" dirty="0"/>
          </a:p>
          <a:p>
            <a:pPr marL="609600" indent="-609600" algn="r" rtl="1">
              <a:buFontTx/>
              <a:buAutoNum type="arabicPeriod" startAt="3"/>
            </a:pPr>
            <a:r>
              <a:rPr lang="ar-SA" b="1" dirty="0"/>
              <a:t>نظام تلنت </a:t>
            </a:r>
            <a:r>
              <a:rPr lang="en-US" b="1" dirty="0"/>
              <a:t>(Telnet)</a:t>
            </a:r>
            <a:r>
              <a:rPr lang="ar-SA" dirty="0"/>
              <a:t>: هو عبارة عن استخدام جهاز حاسوب اخر موصول على شبكة الانترنت. ويكون للشخص الذي يستخدم هذه الخدمة اسم دخول ورقم سري.</a:t>
            </a:r>
            <a:endParaRPr lang="en-US" dirty="0"/>
          </a:p>
          <a:p>
            <a:pPr marL="609600" indent="-609600" algn="r" rtl="1">
              <a:buFontTx/>
              <a:buAutoNum type="arabicPeriod" startAt="3"/>
            </a:pPr>
            <a:r>
              <a:rPr lang="en-US" b="1" dirty="0"/>
              <a:t>www (World wide web)</a:t>
            </a:r>
            <a:r>
              <a:rPr lang="ar-SA" dirty="0"/>
              <a:t>: هو نظام برمجي يحتوي على مجموعة كبيرة من النصوص الحية </a:t>
            </a:r>
            <a:r>
              <a:rPr lang="en-US" dirty="0"/>
              <a:t>(hyper text)</a:t>
            </a:r>
            <a:r>
              <a:rPr lang="ar-SA" dirty="0"/>
              <a:t> كالمستندات، الصور، الموسيقى أو الفيديو.</a:t>
            </a:r>
            <a:r>
              <a:rPr lang="en-GB" dirty="0"/>
              <a:t> </a:t>
            </a:r>
          </a:p>
        </p:txBody>
      </p:sp>
      <p:sp>
        <p:nvSpPr>
          <p:cNvPr id="30724" name="Rectangle 4"/>
          <p:cNvSpPr>
            <a:spLocks noGrp="1" noChangeArrowheads="1"/>
          </p:cNvSpPr>
          <p:nvPr>
            <p:ph type="title"/>
          </p:nvPr>
        </p:nvSpPr>
        <p:spPr/>
        <p:txBody>
          <a:bodyPr>
            <a:normAutofit fontScale="90000"/>
          </a:bodyPr>
          <a:lstStyle/>
          <a:p>
            <a:pPr algn="ctr"/>
            <a:r>
              <a:rPr lang="en-US" sz="4000" b="1" dirty="0">
                <a:solidFill>
                  <a:srgbClr val="FF0000"/>
                </a:solidFill>
              </a:rPr>
              <a:t>Internet Services</a:t>
            </a:r>
            <a:r>
              <a:rPr lang="en-GB" sz="4000" b="1" dirty="0">
                <a:solidFill>
                  <a:srgbClr val="FF0000"/>
                </a:solidFill>
              </a:rPr>
              <a:t> </a:t>
            </a:r>
            <a:r>
              <a:rPr lang="en-US" sz="4000" b="1" dirty="0">
                <a:solidFill>
                  <a:srgbClr val="FF0000"/>
                </a:solidFill>
              </a:rPr>
              <a:t/>
            </a:r>
            <a:br>
              <a:rPr lang="en-US" sz="4000" b="1" dirty="0">
                <a:solidFill>
                  <a:srgbClr val="FF0000"/>
                </a:solidFill>
              </a:rPr>
            </a:br>
            <a:r>
              <a:rPr lang="ar-JO" sz="4000" b="1" dirty="0">
                <a:solidFill>
                  <a:srgbClr val="FF0000"/>
                </a:solidFill>
              </a:rPr>
              <a:t>خدمات الانترنت</a:t>
            </a:r>
            <a:endParaRPr lang="en-US" sz="4000" b="1" dirty="0">
              <a:solidFill>
                <a:srgbClr val="FF0000"/>
              </a:solidFill>
            </a:endParaRPr>
          </a:p>
        </p:txBody>
      </p:sp>
    </p:spTree>
    <p:extLst>
      <p:ext uri="{BB962C8B-B14F-4D97-AF65-F5344CB8AC3E}">
        <p14:creationId xmlns:p14="http://schemas.microsoft.com/office/powerpoint/2010/main" val="361750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p:cTn id="7"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072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0723">
                                            <p:txEl>
                                              <p:pRg st="1" end="1"/>
                                            </p:txEl>
                                          </p:spTgt>
                                        </p:tgtEl>
                                        <p:attrNameLst>
                                          <p:attrName>style.visibility</p:attrName>
                                        </p:attrNameLst>
                                      </p:cBhvr>
                                      <p:to>
                                        <p:strVal val="visible"/>
                                      </p:to>
                                    </p:set>
                                    <p:anim calcmode="lin" valueType="num">
                                      <p:cBhvr>
                                        <p:cTn id="14" dur="500" fill="hold"/>
                                        <p:tgtEl>
                                          <p:spTgt spid="3072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072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072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30723">
                                            <p:txEl>
                                              <p:pRg st="2" end="2"/>
                                            </p:txEl>
                                          </p:spTgt>
                                        </p:tgtEl>
                                        <p:attrNameLst>
                                          <p:attrName>style.visibility</p:attrName>
                                        </p:attrNameLst>
                                      </p:cBhvr>
                                      <p:to>
                                        <p:strVal val="visible"/>
                                      </p:to>
                                    </p:set>
                                    <p:anim calcmode="lin" valueType="num">
                                      <p:cBhvr>
                                        <p:cTn id="21"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072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4" name="Rectangle 6"/>
          <p:cNvSpPr>
            <a:spLocks noGrp="1" noChangeArrowheads="1"/>
          </p:cNvSpPr>
          <p:nvPr>
            <p:ph type="title"/>
          </p:nvPr>
        </p:nvSpPr>
        <p:spPr/>
        <p:txBody>
          <a:bodyPr>
            <a:normAutofit fontScale="90000"/>
          </a:bodyPr>
          <a:lstStyle/>
          <a:p>
            <a:pPr algn="ctr"/>
            <a:r>
              <a:rPr lang="en-US" sz="4000" b="1" dirty="0">
                <a:solidFill>
                  <a:srgbClr val="FF0000"/>
                </a:solidFill>
              </a:rPr>
              <a:t>Electronic Mail</a:t>
            </a:r>
            <a:r>
              <a:rPr lang="ar-JO" sz="4000" b="1" dirty="0">
                <a:solidFill>
                  <a:srgbClr val="FF0000"/>
                </a:solidFill>
              </a:rPr>
              <a:t/>
            </a:r>
            <a:br>
              <a:rPr lang="ar-JO" sz="4000" b="1" dirty="0">
                <a:solidFill>
                  <a:srgbClr val="FF0000"/>
                </a:solidFill>
              </a:rPr>
            </a:br>
            <a:r>
              <a:rPr lang="ar-JO" sz="4000" b="1" dirty="0">
                <a:solidFill>
                  <a:srgbClr val="FF0000"/>
                </a:solidFill>
              </a:rPr>
              <a:t> البريد الالكتروني</a:t>
            </a:r>
            <a:endParaRPr lang="en-US" sz="4000" b="1" dirty="0">
              <a:solidFill>
                <a:srgbClr val="FF0000"/>
              </a:solidFill>
            </a:endParaRPr>
          </a:p>
        </p:txBody>
      </p:sp>
      <p:sp>
        <p:nvSpPr>
          <p:cNvPr id="37895" name="Rectangle 7"/>
          <p:cNvSpPr>
            <a:spLocks noGrp="1" noChangeArrowheads="1"/>
          </p:cNvSpPr>
          <p:nvPr>
            <p:ph type="body" idx="1"/>
          </p:nvPr>
        </p:nvSpPr>
        <p:spPr/>
        <p:txBody>
          <a:bodyPr/>
          <a:lstStyle/>
          <a:p>
            <a:pPr algn="r" rtl="1"/>
            <a:r>
              <a:rPr lang="en-US" b="1" dirty="0" err="1" smtClean="0"/>
              <a:t>E.mail</a:t>
            </a:r>
            <a:r>
              <a:rPr lang="en-US" dirty="0" smtClean="0"/>
              <a:t> </a:t>
            </a:r>
            <a:r>
              <a:rPr lang="ar-JO" dirty="0" smtClean="0"/>
              <a:t> </a:t>
            </a:r>
            <a:r>
              <a:rPr lang="en-US" dirty="0" smtClean="0"/>
              <a:t>:</a:t>
            </a:r>
            <a:r>
              <a:rPr lang="ar-JO" dirty="0" smtClean="0"/>
              <a:t>هو </a:t>
            </a:r>
            <a:r>
              <a:rPr lang="ar-JO" dirty="0"/>
              <a:t>كتابة الرسائل وإرسالها لأي مكان في العالم من خلال شبكة الانترنت. ويتميز بالسرعة والتكلفة القليلة.</a:t>
            </a:r>
          </a:p>
          <a:p>
            <a:pPr algn="r" rtl="1"/>
            <a:r>
              <a:rPr lang="ar-JO" dirty="0"/>
              <a:t>ممكن ان تكون الرسالة نصوص مكتوبة ويمكن ايضا ارسال ملفات من اي نوع اّخر مثل الصور او ملفات الصوت وذلك كملفات ملحقة (</a:t>
            </a:r>
            <a:r>
              <a:rPr lang="en-US" dirty="0"/>
              <a:t>Attachment</a:t>
            </a:r>
            <a:r>
              <a:rPr lang="ar-JO" dirty="0"/>
              <a:t>)</a:t>
            </a:r>
            <a:r>
              <a:rPr lang="en-US" dirty="0"/>
              <a:t>.</a:t>
            </a:r>
          </a:p>
          <a:p>
            <a:pPr algn="r" rtl="1"/>
            <a:r>
              <a:rPr lang="ar-JO" b="1" dirty="0"/>
              <a:t>مثال</a:t>
            </a:r>
            <a:r>
              <a:rPr lang="ar-JO" dirty="0"/>
              <a:t>: </a:t>
            </a:r>
            <a:r>
              <a:rPr lang="en-US" dirty="0"/>
              <a:t>Test</a:t>
            </a:r>
            <a:r>
              <a:rPr lang="en-US" b="1" dirty="0"/>
              <a:t>@</a:t>
            </a:r>
            <a:r>
              <a:rPr lang="en-US" dirty="0"/>
              <a:t>yahoo.com</a:t>
            </a:r>
          </a:p>
        </p:txBody>
      </p:sp>
    </p:spTree>
    <p:extLst>
      <p:ext uri="{BB962C8B-B14F-4D97-AF65-F5344CB8AC3E}">
        <p14:creationId xmlns:p14="http://schemas.microsoft.com/office/powerpoint/2010/main" val="409817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317500" y="722313"/>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rtl="0"/>
            <a:r>
              <a:rPr lang="en-US" sz="4400" dirty="0">
                <a:solidFill>
                  <a:srgbClr val="FF0000"/>
                </a:solidFill>
                <a:latin typeface="Times New Roman" pitchFamily="18" charset="0"/>
              </a:rPr>
              <a:t>Yahoo E-mail</a:t>
            </a:r>
          </a:p>
        </p:txBody>
      </p:sp>
      <p:graphicFrame>
        <p:nvGraphicFramePr>
          <p:cNvPr id="38915" name="Object 3"/>
          <p:cNvGraphicFramePr>
            <a:graphicFrameLocks noChangeAspect="1"/>
          </p:cNvGraphicFramePr>
          <p:nvPr>
            <p:extLst>
              <p:ext uri="{D42A27DB-BD31-4B8C-83A1-F6EECF244321}">
                <p14:modId xmlns:p14="http://schemas.microsoft.com/office/powerpoint/2010/main" val="2078308674"/>
              </p:ext>
            </p:extLst>
          </p:nvPr>
        </p:nvGraphicFramePr>
        <p:xfrm>
          <a:off x="914400" y="1905000"/>
          <a:ext cx="7263104" cy="4008438"/>
        </p:xfrm>
        <a:graphic>
          <a:graphicData uri="http://schemas.openxmlformats.org/presentationml/2006/ole">
            <mc:AlternateContent xmlns:mc="http://schemas.openxmlformats.org/markup-compatibility/2006">
              <mc:Choice xmlns:v="urn:schemas-microsoft-com:vml" Requires="v">
                <p:oleObj spid="_x0000_s1039" name="Bitmap Image" r:id="rId3" imgW="6676190" imgH="4019048" progId="Paint.Picture">
                  <p:embed/>
                </p:oleObj>
              </mc:Choice>
              <mc:Fallback>
                <p:oleObj name="Bitmap Image" r:id="rId3" imgW="6676190" imgH="401904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05000"/>
                        <a:ext cx="7263104" cy="400843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54102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711200" y="762000"/>
            <a:ext cx="7721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square" anchor="b">
            <a:spAutoFit/>
          </a:bodyPr>
          <a:lstStyle/>
          <a:p>
            <a:pPr algn="r" rtl="1"/>
            <a:r>
              <a:rPr lang="ar-SA" sz="4400" b="1" dirty="0">
                <a:solidFill>
                  <a:srgbClr val="FF0000"/>
                </a:solidFill>
                <a:latin typeface="Times New Roman" pitchFamily="18" charset="0"/>
              </a:rPr>
              <a:t>موقع مكتوب (</a:t>
            </a:r>
            <a:r>
              <a:rPr lang="en-US" sz="4400" b="1" dirty="0">
                <a:solidFill>
                  <a:srgbClr val="FF0000"/>
                </a:solidFill>
                <a:latin typeface="Times New Roman" pitchFamily="18" charset="0"/>
              </a:rPr>
              <a:t>www.Maktoob.com</a:t>
            </a:r>
            <a:r>
              <a:rPr lang="ar-SA" sz="4400" b="1" dirty="0">
                <a:solidFill>
                  <a:srgbClr val="FF0000"/>
                </a:solidFill>
                <a:latin typeface="Times New Roman" pitchFamily="18" charset="0"/>
              </a:rPr>
              <a:t>)</a:t>
            </a:r>
            <a:endParaRPr lang="en-US" sz="4400" b="1" dirty="0">
              <a:solidFill>
                <a:srgbClr val="FF0000"/>
              </a:solidFill>
              <a:latin typeface="Times New Roman" pitchFamily="18" charset="0"/>
            </a:endParaRPr>
          </a:p>
        </p:txBody>
      </p:sp>
      <p:graphicFrame>
        <p:nvGraphicFramePr>
          <p:cNvPr id="36867" name="Object 3"/>
          <p:cNvGraphicFramePr>
            <a:graphicFrameLocks noChangeAspect="1"/>
          </p:cNvGraphicFramePr>
          <p:nvPr>
            <p:extLst>
              <p:ext uri="{D42A27DB-BD31-4B8C-83A1-F6EECF244321}">
                <p14:modId xmlns:p14="http://schemas.microsoft.com/office/powerpoint/2010/main" val="2916931414"/>
              </p:ext>
            </p:extLst>
          </p:nvPr>
        </p:nvGraphicFramePr>
        <p:xfrm>
          <a:off x="1066800" y="1849296"/>
          <a:ext cx="7162800" cy="3713304"/>
        </p:xfrm>
        <a:graphic>
          <a:graphicData uri="http://schemas.openxmlformats.org/presentationml/2006/ole">
            <mc:AlternateContent xmlns:mc="http://schemas.openxmlformats.org/markup-compatibility/2006">
              <mc:Choice xmlns:v="urn:schemas-microsoft-com:vml" Requires="v">
                <p:oleObj spid="_x0000_s2063" name="Bitmap Image" r:id="rId3" imgW="6954221" imgH="3362794" progId="Paint.Picture">
                  <p:embed/>
                </p:oleObj>
              </mc:Choice>
              <mc:Fallback>
                <p:oleObj name="Bitmap Image" r:id="rId3" imgW="6954221" imgH="336279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849296"/>
                        <a:ext cx="7162800" cy="371330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178757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685800" y="2057400"/>
            <a:ext cx="7772400" cy="3581400"/>
          </a:xfrm>
        </p:spPr>
        <p:txBody>
          <a:bodyPr/>
          <a:lstStyle/>
          <a:p>
            <a:pPr marL="609600" indent="-609600" algn="r" rtl="1"/>
            <a:r>
              <a:rPr lang="ar-SA" b="1" dirty="0"/>
              <a:t>المتصفح</a:t>
            </a:r>
            <a:r>
              <a:rPr lang="ar-SA" dirty="0"/>
              <a:t>: هو برنامج يسمح للمستخدم أن يرى أو يدير المعلومات الموجودة على صفحات الانترنت.</a:t>
            </a:r>
            <a:endParaRPr lang="ar-JO" dirty="0"/>
          </a:p>
          <a:p>
            <a:pPr marL="609600" indent="-609600" algn="r" rtl="1"/>
            <a:r>
              <a:rPr lang="ar-SA" dirty="0"/>
              <a:t> </a:t>
            </a:r>
            <a:r>
              <a:rPr lang="ar-SA" b="1" dirty="0"/>
              <a:t>ومن أشهر المتصفحات</a:t>
            </a:r>
            <a:r>
              <a:rPr lang="ar-SA" dirty="0"/>
              <a:t>:</a:t>
            </a:r>
            <a:endParaRPr lang="en-US" dirty="0"/>
          </a:p>
          <a:p>
            <a:pPr marL="609600" indent="-609600" algn="r" rtl="1">
              <a:buFontTx/>
              <a:buAutoNum type="arabicPeriod"/>
            </a:pPr>
            <a:r>
              <a:rPr lang="en-US" dirty="0"/>
              <a:t>Netscape Navigator</a:t>
            </a:r>
          </a:p>
          <a:p>
            <a:pPr marL="609600" indent="-609600" algn="r" rtl="1">
              <a:buFontTx/>
              <a:buAutoNum type="arabicPeriod"/>
            </a:pPr>
            <a:r>
              <a:rPr lang="en-US" dirty="0"/>
              <a:t>Internet Explorer</a:t>
            </a:r>
            <a:endParaRPr lang="en-GB" dirty="0"/>
          </a:p>
        </p:txBody>
      </p:sp>
      <p:sp>
        <p:nvSpPr>
          <p:cNvPr id="31750" name="Rectangle 6"/>
          <p:cNvSpPr>
            <a:spLocks noGrp="1" noChangeArrowheads="1"/>
          </p:cNvSpPr>
          <p:nvPr>
            <p:ph type="title"/>
          </p:nvPr>
        </p:nvSpPr>
        <p:spPr/>
        <p:txBody>
          <a:bodyPr>
            <a:normAutofit fontScale="90000"/>
          </a:bodyPr>
          <a:lstStyle/>
          <a:p>
            <a:pPr algn="ctr"/>
            <a:r>
              <a:rPr lang="en-US" sz="4000" b="1" dirty="0">
                <a:solidFill>
                  <a:srgbClr val="FF0000"/>
                </a:solidFill>
              </a:rPr>
              <a:t>Internet Browsers</a:t>
            </a:r>
            <a:br>
              <a:rPr lang="en-US" sz="4000" b="1" dirty="0">
                <a:solidFill>
                  <a:srgbClr val="FF0000"/>
                </a:solidFill>
              </a:rPr>
            </a:br>
            <a:r>
              <a:rPr lang="ar-JO" sz="4000" b="1" dirty="0">
                <a:solidFill>
                  <a:srgbClr val="FF0000"/>
                </a:solidFill>
              </a:rPr>
              <a:t>المتصفحات</a:t>
            </a:r>
            <a:endParaRPr lang="en-US" sz="4000" b="1" dirty="0">
              <a:solidFill>
                <a:srgbClr val="FF0000"/>
              </a:solidFill>
            </a:endParaRPr>
          </a:p>
        </p:txBody>
      </p:sp>
    </p:spTree>
    <p:extLst>
      <p:ext uri="{BB962C8B-B14F-4D97-AF65-F5344CB8AC3E}">
        <p14:creationId xmlns:p14="http://schemas.microsoft.com/office/powerpoint/2010/main" val="21874310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p:cTn id="7"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17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31747">
                                            <p:txEl>
                                              <p:pRg st="1" end="1"/>
                                            </p:txEl>
                                          </p:spTgt>
                                        </p:tgtEl>
                                        <p:attrNameLst>
                                          <p:attrName>style.visibility</p:attrName>
                                        </p:attrNameLst>
                                      </p:cBhvr>
                                      <p:to>
                                        <p:strVal val="visible"/>
                                      </p:to>
                                    </p:set>
                                    <p:anim calcmode="lin" valueType="num">
                                      <p:cBhvr>
                                        <p:cTn id="14"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174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174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31747">
                                            <p:txEl>
                                              <p:pRg st="2" end="2"/>
                                            </p:txEl>
                                          </p:spTgt>
                                        </p:tgtEl>
                                        <p:attrNameLst>
                                          <p:attrName>style.visibility</p:attrName>
                                        </p:attrNameLst>
                                      </p:cBhvr>
                                      <p:to>
                                        <p:strVal val="visible"/>
                                      </p:to>
                                    </p:set>
                                    <p:anim calcmode="lin" valueType="num">
                                      <p:cBhvr>
                                        <p:cTn id="21" dur="500" fill="hold"/>
                                        <p:tgtEl>
                                          <p:spTgt spid="3174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174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174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500"/>
                                  </p:stCondLst>
                                  <p:childTnLst>
                                    <p:set>
                                      <p:cBhvr>
                                        <p:cTn id="27" dur="1" fill="hold">
                                          <p:stCondLst>
                                            <p:cond delay="0"/>
                                          </p:stCondLst>
                                        </p:cTn>
                                        <p:tgtEl>
                                          <p:spTgt spid="31747">
                                            <p:txEl>
                                              <p:pRg st="3" end="3"/>
                                            </p:txEl>
                                          </p:spTgt>
                                        </p:tgtEl>
                                        <p:attrNameLst>
                                          <p:attrName>style.visibility</p:attrName>
                                        </p:attrNameLst>
                                      </p:cBhvr>
                                      <p:to>
                                        <p:strVal val="visible"/>
                                      </p:to>
                                    </p:set>
                                    <p:anim calcmode="lin" valueType="num">
                                      <p:cBhvr>
                                        <p:cTn id="28" dur="500" fill="hold"/>
                                        <p:tgtEl>
                                          <p:spTgt spid="3174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174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609600" y="2057400"/>
            <a:ext cx="7772400" cy="4114800"/>
          </a:xfrm>
        </p:spPr>
        <p:txBody>
          <a:bodyPr/>
          <a:lstStyle/>
          <a:p>
            <a:pPr algn="r" rtl="1"/>
            <a:r>
              <a:rPr lang="ar-SA" dirty="0"/>
              <a:t>ويختلف النوعان بالخدمات والميزات التي يقدمها كل متصفح للمستخدم كما وأنها برامج منتجة من شركات مختلفة.</a:t>
            </a:r>
          </a:p>
          <a:p>
            <a:pPr algn="r" rtl="1"/>
            <a:r>
              <a:rPr lang="ar-SA" dirty="0"/>
              <a:t>والمتصفح يسمح للمستخدم بكتابة عنوان موقع والدخول عليه. كما وأنه يمكن المستخدم من الدخول لشبكة الانترنت و إدارة استخدامها والتحكم بدرجة الأمن للدخول للشبكة.</a:t>
            </a:r>
            <a:r>
              <a:rPr lang="en-GB" dirty="0"/>
              <a:t> </a:t>
            </a:r>
          </a:p>
        </p:txBody>
      </p:sp>
      <p:sp>
        <p:nvSpPr>
          <p:cNvPr id="32772" name="Rectangle 4"/>
          <p:cNvSpPr>
            <a:spLocks noGrp="1" noChangeArrowheads="1"/>
          </p:cNvSpPr>
          <p:nvPr>
            <p:ph type="title"/>
          </p:nvPr>
        </p:nvSpPr>
        <p:spPr/>
        <p:txBody>
          <a:bodyPr>
            <a:normAutofit fontScale="90000"/>
          </a:bodyPr>
          <a:lstStyle/>
          <a:p>
            <a:pPr algn="ctr"/>
            <a:r>
              <a:rPr lang="en-US" sz="4000" b="1" dirty="0">
                <a:solidFill>
                  <a:srgbClr val="FF0000"/>
                </a:solidFill>
              </a:rPr>
              <a:t>Internet Browsers</a:t>
            </a:r>
            <a:br>
              <a:rPr lang="en-US" sz="4000" b="1" dirty="0">
                <a:solidFill>
                  <a:srgbClr val="FF0000"/>
                </a:solidFill>
              </a:rPr>
            </a:br>
            <a:r>
              <a:rPr lang="ar-JO" sz="4000" b="1" dirty="0">
                <a:solidFill>
                  <a:srgbClr val="FF0000"/>
                </a:solidFill>
              </a:rPr>
              <a:t>المتصفحات</a:t>
            </a:r>
            <a:endParaRPr lang="en-US" sz="4000" b="1" dirty="0">
              <a:solidFill>
                <a:srgbClr val="FF0000"/>
              </a:solidFill>
            </a:endParaRPr>
          </a:p>
        </p:txBody>
      </p:sp>
    </p:spTree>
    <p:extLst>
      <p:ext uri="{BB962C8B-B14F-4D97-AF65-F5344CB8AC3E}">
        <p14:creationId xmlns:p14="http://schemas.microsoft.com/office/powerpoint/2010/main" val="4273205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500" fill="hold"/>
                                        <p:tgtEl>
                                          <p:spTgt spid="3277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77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27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32771">
                                            <p:txEl>
                                              <p:pRg st="1" end="1"/>
                                            </p:txEl>
                                          </p:spTgt>
                                        </p:tgtEl>
                                        <p:attrNameLst>
                                          <p:attrName>style.visibility</p:attrName>
                                        </p:attrNameLst>
                                      </p:cBhvr>
                                      <p:to>
                                        <p:strVal val="visible"/>
                                      </p:to>
                                    </p:set>
                                    <p:anim calcmode="lin" valueType="num">
                                      <p:cBhvr>
                                        <p:cTn id="14" dur="500" fill="hold"/>
                                        <p:tgtEl>
                                          <p:spTgt spid="3277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277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2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ChangeArrowheads="1"/>
          </p:cNvSpPr>
          <p:nvPr/>
        </p:nvSpPr>
        <p:spPr bwMode="auto">
          <a:xfrm>
            <a:off x="1219200" y="1600200"/>
            <a:ext cx="7772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ct val="20000"/>
              </a:spcBef>
              <a:buClr>
                <a:schemeClr val="tx2"/>
              </a:buClr>
              <a:buSzPct val="90000"/>
              <a:buFont typeface="Symbol" pitchFamily="18" charset="2"/>
              <a:buChar char="¨"/>
            </a:pPr>
            <a:endParaRPr lang="ar-SA" sz="2800" b="1">
              <a:latin typeface="Times New Roman" pitchFamily="18" charset="0"/>
            </a:endParaRPr>
          </a:p>
        </p:txBody>
      </p:sp>
      <p:sp>
        <p:nvSpPr>
          <p:cNvPr id="39940" name="Rectangle 4"/>
          <p:cNvSpPr>
            <a:spLocks noGrp="1" noChangeArrowheads="1"/>
          </p:cNvSpPr>
          <p:nvPr>
            <p:ph type="title"/>
          </p:nvPr>
        </p:nvSpPr>
        <p:spPr/>
        <p:txBody>
          <a:bodyPr>
            <a:normAutofit fontScale="90000"/>
          </a:bodyPr>
          <a:lstStyle/>
          <a:p>
            <a:pPr algn="ctr"/>
            <a:r>
              <a:rPr lang="en-US" sz="4000" b="1" dirty="0">
                <a:solidFill>
                  <a:srgbClr val="FF0000"/>
                </a:solidFill>
              </a:rPr>
              <a:t>Search Engines</a:t>
            </a:r>
            <a:r>
              <a:rPr lang="ar-JO" sz="4000" b="1" dirty="0">
                <a:solidFill>
                  <a:srgbClr val="FF0000"/>
                </a:solidFill>
              </a:rPr>
              <a:t> </a:t>
            </a:r>
            <a:br>
              <a:rPr lang="ar-JO" sz="4000" b="1" dirty="0">
                <a:solidFill>
                  <a:srgbClr val="FF0000"/>
                </a:solidFill>
              </a:rPr>
            </a:br>
            <a:r>
              <a:rPr lang="ar-SA" sz="4000" b="1" dirty="0">
                <a:solidFill>
                  <a:srgbClr val="FF0000"/>
                </a:solidFill>
              </a:rPr>
              <a:t>محركات البحث </a:t>
            </a:r>
            <a:endParaRPr lang="en-US" sz="4000" b="1" dirty="0">
              <a:solidFill>
                <a:srgbClr val="FF0000"/>
              </a:solidFill>
            </a:endParaRPr>
          </a:p>
        </p:txBody>
      </p:sp>
      <p:sp>
        <p:nvSpPr>
          <p:cNvPr id="39941" name="Rectangle 5"/>
          <p:cNvSpPr>
            <a:spLocks noGrp="1" noChangeArrowheads="1"/>
          </p:cNvSpPr>
          <p:nvPr>
            <p:ph type="body" idx="1"/>
          </p:nvPr>
        </p:nvSpPr>
        <p:spPr>
          <a:xfrm>
            <a:off x="1295400" y="2209800"/>
            <a:ext cx="7086600" cy="3810000"/>
          </a:xfrm>
        </p:spPr>
        <p:txBody>
          <a:bodyPr/>
          <a:lstStyle/>
          <a:p>
            <a:pPr marL="609600" indent="-609600" algn="r" rtl="1"/>
            <a:r>
              <a:rPr lang="ar-SA" b="1" dirty="0">
                <a:solidFill>
                  <a:schemeClr val="tx2"/>
                </a:solidFill>
              </a:rPr>
              <a:t>محركات البحث</a:t>
            </a:r>
            <a:r>
              <a:rPr lang="ar-SA" dirty="0">
                <a:solidFill>
                  <a:schemeClr val="tx2"/>
                </a:solidFill>
              </a:rPr>
              <a:t> </a:t>
            </a:r>
            <a:r>
              <a:rPr lang="ar-JO" dirty="0">
                <a:solidFill>
                  <a:schemeClr val="tx2"/>
                </a:solidFill>
              </a:rPr>
              <a:t>هي </a:t>
            </a:r>
            <a:r>
              <a:rPr lang="ar-SA" dirty="0"/>
              <a:t>مواقع تمكن مستخدمها من البحث في شبكة الانترنت عن اي معلومة او اي موضوع بطريقة سهلة وسريعة.</a:t>
            </a:r>
          </a:p>
          <a:p>
            <a:pPr marL="609600" indent="-609600" algn="r" rtl="1"/>
            <a:r>
              <a:rPr lang="ar-SA" b="1" dirty="0"/>
              <a:t>من مواقع البحث</a:t>
            </a:r>
            <a:r>
              <a:rPr lang="ar-SA" dirty="0"/>
              <a:t> :</a:t>
            </a:r>
          </a:p>
          <a:p>
            <a:pPr marL="609600" indent="-609600" algn="r" rtl="1">
              <a:buFont typeface="Wingdings" pitchFamily="2" charset="2"/>
              <a:buAutoNum type="arabicPeriod"/>
            </a:pPr>
            <a:r>
              <a:rPr lang="en-US" dirty="0"/>
              <a:t>Yahoo </a:t>
            </a:r>
            <a:r>
              <a:rPr lang="ar-SA" dirty="0"/>
              <a:t>(</a:t>
            </a:r>
            <a:r>
              <a:rPr lang="en-US" dirty="0"/>
              <a:t>www.Yahoo.com</a:t>
            </a:r>
            <a:r>
              <a:rPr lang="ar-SA" dirty="0"/>
              <a:t>)</a:t>
            </a:r>
            <a:endParaRPr lang="en-US" dirty="0"/>
          </a:p>
          <a:p>
            <a:pPr marL="609600" indent="-609600" algn="r" rtl="1">
              <a:buFont typeface="Wingdings" pitchFamily="2" charset="2"/>
              <a:buAutoNum type="arabicPeriod"/>
            </a:pPr>
            <a:r>
              <a:rPr lang="en-US" dirty="0"/>
              <a:t>(www.Google.com) Google</a:t>
            </a:r>
          </a:p>
          <a:p>
            <a:pPr marL="609600" indent="-609600" algn="r" rtl="1">
              <a:buFont typeface="Wingdings" pitchFamily="2" charset="2"/>
              <a:buAutoNum type="arabicPeriod"/>
            </a:pPr>
            <a:r>
              <a:rPr lang="en-US" dirty="0"/>
              <a:t>(www.AltaVista.com) Alta Vista</a:t>
            </a:r>
          </a:p>
          <a:p>
            <a:pPr marL="609600" indent="-609600" algn="r" rtl="1"/>
            <a:endParaRPr lang="en-US" dirty="0"/>
          </a:p>
        </p:txBody>
      </p:sp>
    </p:spTree>
    <p:extLst>
      <p:ext uri="{BB962C8B-B14F-4D97-AF65-F5344CB8AC3E}">
        <p14:creationId xmlns:p14="http://schemas.microsoft.com/office/powerpoint/2010/main" val="4213751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317500" y="722313"/>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rtl="0"/>
            <a:r>
              <a:rPr lang="en-US" sz="4400">
                <a:solidFill>
                  <a:schemeClr val="tx2"/>
                </a:solidFill>
                <a:latin typeface="Times New Roman" pitchFamily="18" charset="0"/>
              </a:rPr>
              <a:t>www.Yahoo.com</a:t>
            </a:r>
          </a:p>
        </p:txBody>
      </p:sp>
      <p:graphicFrame>
        <p:nvGraphicFramePr>
          <p:cNvPr id="40963" name="Object 3"/>
          <p:cNvGraphicFramePr>
            <a:graphicFrameLocks noChangeAspect="1"/>
          </p:cNvGraphicFramePr>
          <p:nvPr>
            <p:extLst>
              <p:ext uri="{D42A27DB-BD31-4B8C-83A1-F6EECF244321}">
                <p14:modId xmlns:p14="http://schemas.microsoft.com/office/powerpoint/2010/main" val="2978683208"/>
              </p:ext>
            </p:extLst>
          </p:nvPr>
        </p:nvGraphicFramePr>
        <p:xfrm>
          <a:off x="1447800" y="2057400"/>
          <a:ext cx="6324600" cy="3465824"/>
        </p:xfrm>
        <a:graphic>
          <a:graphicData uri="http://schemas.openxmlformats.org/presentationml/2006/ole">
            <mc:AlternateContent xmlns:mc="http://schemas.openxmlformats.org/markup-compatibility/2006">
              <mc:Choice xmlns:v="urn:schemas-microsoft-com:vml" Requires="v">
                <p:oleObj spid="_x0000_s3087" name="Bitmap Image" r:id="rId3" imgW="6830378" imgH="3742857" progId="Paint.Picture">
                  <p:embed/>
                </p:oleObj>
              </mc:Choice>
              <mc:Fallback>
                <p:oleObj name="Bitmap Image" r:id="rId3" imgW="6830378" imgH="374285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057400"/>
                        <a:ext cx="6324600" cy="34658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298129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ar-SA" b="1" dirty="0">
                <a:solidFill>
                  <a:srgbClr val="FF0000"/>
                </a:solidFill>
              </a:rPr>
              <a:t>استخدام الرموز في عملية البحث</a:t>
            </a:r>
            <a:endParaRPr lang="en-US" b="1" dirty="0">
              <a:solidFill>
                <a:srgbClr val="FF0000"/>
              </a:solidFill>
            </a:endParaRPr>
          </a:p>
        </p:txBody>
      </p:sp>
      <p:sp>
        <p:nvSpPr>
          <p:cNvPr id="43011" name="Rectangle 3"/>
          <p:cNvSpPr>
            <a:spLocks noGrp="1" noChangeArrowheads="1"/>
          </p:cNvSpPr>
          <p:nvPr>
            <p:ph type="body" idx="1"/>
          </p:nvPr>
        </p:nvSpPr>
        <p:spPr/>
        <p:txBody>
          <a:bodyPr/>
          <a:lstStyle/>
          <a:p>
            <a:pPr algn="r" rtl="1">
              <a:lnSpc>
                <a:spcPct val="90000"/>
              </a:lnSpc>
            </a:pPr>
            <a:r>
              <a:rPr lang="ar-SA" dirty="0"/>
              <a:t>الرمز </a:t>
            </a:r>
            <a:r>
              <a:rPr lang="ar-SA" b="1" dirty="0"/>
              <a:t>+</a:t>
            </a:r>
            <a:r>
              <a:rPr lang="ar-SA" dirty="0"/>
              <a:t> يعني وجوب ظهور الكلمة التي على يسارها هذه الاشارة في نتائج البحث.</a:t>
            </a:r>
            <a:endParaRPr lang="ar-JO" dirty="0"/>
          </a:p>
          <a:p>
            <a:pPr algn="r" rtl="1">
              <a:lnSpc>
                <a:spcPct val="90000"/>
              </a:lnSpc>
            </a:pPr>
            <a:endParaRPr lang="ar-SA" dirty="0"/>
          </a:p>
          <a:p>
            <a:pPr algn="r" rtl="1">
              <a:lnSpc>
                <a:spcPct val="90000"/>
              </a:lnSpc>
              <a:buFont typeface="Wingdings" pitchFamily="2" charset="2"/>
              <a:buNone/>
            </a:pPr>
            <a:r>
              <a:rPr lang="ar-JO" dirty="0"/>
              <a:t>مثال:</a:t>
            </a:r>
            <a:r>
              <a:rPr lang="en-US" dirty="0"/>
              <a:t>Jordan +University</a:t>
            </a:r>
          </a:p>
          <a:p>
            <a:pPr algn="r" rtl="1">
              <a:lnSpc>
                <a:spcPct val="90000"/>
              </a:lnSpc>
              <a:buFont typeface="Wingdings" pitchFamily="2" charset="2"/>
              <a:buNone/>
            </a:pPr>
            <a:r>
              <a:rPr lang="ar-JO" dirty="0"/>
              <a:t>يعني وجوب </a:t>
            </a:r>
            <a:r>
              <a:rPr lang="ar-JO" dirty="0" smtClean="0"/>
              <a:t>ظه</a:t>
            </a:r>
            <a:r>
              <a:rPr lang="ar-SA" dirty="0" smtClean="0"/>
              <a:t>ور</a:t>
            </a:r>
            <a:r>
              <a:rPr lang="ar-JO" dirty="0" smtClean="0"/>
              <a:t> </a:t>
            </a:r>
            <a:r>
              <a:rPr lang="en-US" dirty="0"/>
              <a:t>University</a:t>
            </a:r>
            <a:r>
              <a:rPr lang="ar-JO" dirty="0"/>
              <a:t> في نتائج البحث.</a:t>
            </a:r>
          </a:p>
          <a:p>
            <a:pPr algn="r" rtl="1">
              <a:lnSpc>
                <a:spcPct val="90000"/>
              </a:lnSpc>
              <a:buFont typeface="Wingdings" pitchFamily="2" charset="2"/>
              <a:buNone/>
            </a:pPr>
            <a:endParaRPr lang="en-US" dirty="0"/>
          </a:p>
        </p:txBody>
      </p:sp>
    </p:spTree>
    <p:extLst>
      <p:ext uri="{BB962C8B-B14F-4D97-AF65-F5344CB8AC3E}">
        <p14:creationId xmlns:p14="http://schemas.microsoft.com/office/powerpoint/2010/main" val="2093941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a:r>
              <a:rPr lang="ar-SA" b="1" dirty="0">
                <a:solidFill>
                  <a:srgbClr val="FF0000"/>
                </a:solidFill>
              </a:rPr>
              <a:t>استخدام الرموز في عملية البحث</a:t>
            </a:r>
            <a:endParaRPr lang="en-US" b="1" dirty="0">
              <a:solidFill>
                <a:srgbClr val="FF0000"/>
              </a:solidFill>
            </a:endParaRPr>
          </a:p>
        </p:txBody>
      </p:sp>
      <p:sp>
        <p:nvSpPr>
          <p:cNvPr id="65539" name="Rectangle 3"/>
          <p:cNvSpPr>
            <a:spLocks noGrp="1" noChangeArrowheads="1"/>
          </p:cNvSpPr>
          <p:nvPr>
            <p:ph type="body" idx="1"/>
          </p:nvPr>
        </p:nvSpPr>
        <p:spPr/>
        <p:txBody>
          <a:bodyPr>
            <a:normAutofit lnSpcReduction="10000"/>
          </a:bodyPr>
          <a:lstStyle/>
          <a:p>
            <a:pPr algn="r" rtl="1">
              <a:lnSpc>
                <a:spcPct val="90000"/>
              </a:lnSpc>
            </a:pPr>
            <a:r>
              <a:rPr lang="ar-SA" sz="2800" dirty="0"/>
              <a:t>الرمز </a:t>
            </a:r>
            <a:r>
              <a:rPr lang="ar-SA" sz="2800" b="1" dirty="0"/>
              <a:t>–</a:t>
            </a:r>
            <a:r>
              <a:rPr lang="ar-SA" sz="2800" dirty="0"/>
              <a:t>  يعني استثناء الكلمة التي على يسارها هذه الاشارة من نتائج البحث.</a:t>
            </a:r>
            <a:endParaRPr lang="ar-JO" sz="2800" dirty="0"/>
          </a:p>
          <a:p>
            <a:pPr algn="r" rtl="1">
              <a:lnSpc>
                <a:spcPct val="90000"/>
              </a:lnSpc>
              <a:buFont typeface="Wingdings" pitchFamily="2" charset="2"/>
              <a:buNone/>
            </a:pPr>
            <a:r>
              <a:rPr lang="ar-JO" sz="2800" dirty="0"/>
              <a:t>مثال:</a:t>
            </a:r>
            <a:r>
              <a:rPr lang="en-US" sz="2800" dirty="0"/>
              <a:t>-Jordan  University </a:t>
            </a:r>
          </a:p>
          <a:p>
            <a:pPr algn="r" rtl="1">
              <a:lnSpc>
                <a:spcPct val="90000"/>
              </a:lnSpc>
              <a:buFont typeface="Wingdings" pitchFamily="2" charset="2"/>
              <a:buNone/>
            </a:pPr>
            <a:r>
              <a:rPr lang="ar-JO" sz="2800" dirty="0"/>
              <a:t>يعني وجوب </a:t>
            </a:r>
            <a:r>
              <a:rPr lang="ar-JO" sz="2800" dirty="0" smtClean="0"/>
              <a:t>ظه</a:t>
            </a:r>
            <a:r>
              <a:rPr lang="ar-SA" sz="2800" dirty="0" smtClean="0"/>
              <a:t>و</a:t>
            </a:r>
            <a:r>
              <a:rPr lang="ar-JO" sz="2800" dirty="0" smtClean="0"/>
              <a:t>ر </a:t>
            </a:r>
            <a:r>
              <a:rPr lang="en-US" sz="2800" dirty="0"/>
              <a:t>University</a:t>
            </a:r>
            <a:r>
              <a:rPr lang="ar-JO" sz="2800" dirty="0"/>
              <a:t> في نتائج البحث باستثناء المواضيع التي تحتوي كلمة </a:t>
            </a:r>
            <a:r>
              <a:rPr lang="en-US" sz="2800" dirty="0"/>
              <a:t>Jordan</a:t>
            </a:r>
            <a:r>
              <a:rPr lang="ar-JO" sz="2800" dirty="0"/>
              <a:t> .</a:t>
            </a:r>
            <a:endParaRPr lang="en-US" sz="2800" dirty="0"/>
          </a:p>
          <a:p>
            <a:pPr algn="r" rtl="1">
              <a:lnSpc>
                <a:spcPct val="90000"/>
              </a:lnSpc>
              <a:buFont typeface="Wingdings" pitchFamily="2" charset="2"/>
              <a:buNone/>
            </a:pPr>
            <a:endParaRPr lang="ar-SA" sz="2800" dirty="0"/>
          </a:p>
          <a:p>
            <a:pPr algn="r" rtl="1">
              <a:lnSpc>
                <a:spcPct val="90000"/>
              </a:lnSpc>
            </a:pPr>
            <a:r>
              <a:rPr lang="ar-SA" sz="2800" dirty="0"/>
              <a:t>الرمز </a:t>
            </a:r>
            <a:r>
              <a:rPr lang="ar-SA" sz="3600" b="1" dirty="0"/>
              <a:t>*</a:t>
            </a:r>
            <a:r>
              <a:rPr lang="ar-SA" sz="2800" dirty="0"/>
              <a:t> يعني البحث عن اي حرف.</a:t>
            </a:r>
          </a:p>
          <a:p>
            <a:pPr algn="r" rtl="1">
              <a:lnSpc>
                <a:spcPct val="90000"/>
              </a:lnSpc>
              <a:buFont typeface="Wingdings" pitchFamily="2" charset="2"/>
              <a:buNone/>
            </a:pPr>
            <a:r>
              <a:rPr lang="ar-JO" sz="2800" dirty="0"/>
              <a:t>مثال: </a:t>
            </a:r>
            <a:r>
              <a:rPr lang="en-US" sz="2800" dirty="0"/>
              <a:t>Com* =&gt; </a:t>
            </a:r>
            <a:r>
              <a:rPr lang="en-US" sz="2800" dirty="0" err="1"/>
              <a:t>company,computer</a:t>
            </a:r>
            <a:endParaRPr lang="en-US" sz="2800" dirty="0"/>
          </a:p>
        </p:txBody>
      </p:sp>
    </p:spTree>
    <p:extLst>
      <p:ext uri="{BB962C8B-B14F-4D97-AF65-F5344CB8AC3E}">
        <p14:creationId xmlns:p14="http://schemas.microsoft.com/office/powerpoint/2010/main" val="1776400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ar-SA" b="1" dirty="0">
                <a:solidFill>
                  <a:srgbClr val="FF0000"/>
                </a:solidFill>
              </a:rPr>
              <a:t>استخدام الرموز في عملية البحث</a:t>
            </a:r>
            <a:endParaRPr lang="en-US" b="1" dirty="0">
              <a:solidFill>
                <a:srgbClr val="FF0000"/>
              </a:solidFill>
            </a:endParaRPr>
          </a:p>
        </p:txBody>
      </p:sp>
      <p:sp>
        <p:nvSpPr>
          <p:cNvPr id="44035" name="Rectangle 3"/>
          <p:cNvSpPr>
            <a:spLocks noGrp="1" noChangeArrowheads="1"/>
          </p:cNvSpPr>
          <p:nvPr>
            <p:ph type="body" idx="1"/>
          </p:nvPr>
        </p:nvSpPr>
        <p:spPr/>
        <p:txBody>
          <a:bodyPr/>
          <a:lstStyle/>
          <a:p>
            <a:pPr algn="r" rtl="1"/>
            <a:r>
              <a:rPr lang="ar-JO" sz="2800" dirty="0"/>
              <a:t>الرمز </a:t>
            </a:r>
            <a:r>
              <a:rPr lang="en-US" sz="2800" b="1" dirty="0"/>
              <a:t>t:</a:t>
            </a:r>
            <a:r>
              <a:rPr lang="ar-JO" sz="2800" dirty="0"/>
              <a:t> يعني البحث في العناوين الرئيسية للمستندات</a:t>
            </a:r>
            <a:r>
              <a:rPr lang="en-US" sz="2800" dirty="0"/>
              <a:t> </a:t>
            </a:r>
            <a:r>
              <a:rPr lang="ar-JO" sz="2800" dirty="0"/>
              <a:t>(</a:t>
            </a:r>
            <a:r>
              <a:rPr lang="en-US" sz="2800" dirty="0"/>
              <a:t>Titles</a:t>
            </a:r>
            <a:r>
              <a:rPr lang="ar-JO" sz="2800" dirty="0"/>
              <a:t>) </a:t>
            </a:r>
          </a:p>
          <a:p>
            <a:pPr algn="r" rtl="1">
              <a:buFont typeface="Wingdings" pitchFamily="2" charset="2"/>
              <a:buNone/>
            </a:pPr>
            <a:r>
              <a:rPr lang="ar-JO" dirty="0"/>
              <a:t>مثال: </a:t>
            </a:r>
            <a:r>
              <a:rPr lang="en-US" dirty="0"/>
              <a:t>t:University</a:t>
            </a:r>
          </a:p>
          <a:p>
            <a:pPr algn="r" rtl="1">
              <a:buFont typeface="Wingdings" pitchFamily="2" charset="2"/>
              <a:buNone/>
            </a:pPr>
            <a:r>
              <a:rPr lang="ar-JO" sz="2800" dirty="0"/>
              <a:t>البحث عن المواقع التي تحوي الكلمة </a:t>
            </a:r>
            <a:r>
              <a:rPr lang="en-US" sz="2800" dirty="0"/>
              <a:t>University</a:t>
            </a:r>
            <a:r>
              <a:rPr lang="ar-JO" sz="2800" dirty="0"/>
              <a:t> كعنوان رئيسي.</a:t>
            </a:r>
          </a:p>
          <a:p>
            <a:pPr algn="r" rtl="1"/>
            <a:r>
              <a:rPr lang="ar-SA" dirty="0"/>
              <a:t>الرمز </a:t>
            </a:r>
            <a:r>
              <a:rPr lang="en-US" b="1" dirty="0"/>
              <a:t>u:</a:t>
            </a:r>
            <a:r>
              <a:rPr lang="ar-JO" dirty="0"/>
              <a:t> يعني البحث في عناوين المواقع (</a:t>
            </a:r>
            <a:r>
              <a:rPr lang="en-US" dirty="0"/>
              <a:t>URL</a:t>
            </a:r>
            <a:r>
              <a:rPr lang="ar-JO" dirty="0"/>
              <a:t>)</a:t>
            </a:r>
            <a:r>
              <a:rPr lang="ar-SA" dirty="0"/>
              <a:t>.</a:t>
            </a:r>
          </a:p>
          <a:p>
            <a:pPr algn="r" rtl="1"/>
            <a:r>
              <a:rPr lang="ar-SA" dirty="0"/>
              <a:t>رمز الحاصرتين </a:t>
            </a:r>
            <a:r>
              <a:rPr lang="ar-SA" b="1" dirty="0"/>
              <a:t>” “</a:t>
            </a:r>
            <a:r>
              <a:rPr lang="ar-SA" dirty="0"/>
              <a:t> يعني البحث عن الكلمات بنفس ترتيبها.</a:t>
            </a:r>
            <a:endParaRPr lang="en-US" dirty="0"/>
          </a:p>
        </p:txBody>
      </p:sp>
    </p:spTree>
    <p:extLst>
      <p:ext uri="{BB962C8B-B14F-4D97-AF65-F5344CB8AC3E}">
        <p14:creationId xmlns:p14="http://schemas.microsoft.com/office/powerpoint/2010/main" val="3810044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60" name="Object 4"/>
          <p:cNvGraphicFramePr>
            <a:graphicFrameLocks noChangeAspect="1"/>
          </p:cNvGraphicFramePr>
          <p:nvPr>
            <p:extLst>
              <p:ext uri="{D42A27DB-BD31-4B8C-83A1-F6EECF244321}">
                <p14:modId xmlns:p14="http://schemas.microsoft.com/office/powerpoint/2010/main" val="1782461975"/>
              </p:ext>
            </p:extLst>
          </p:nvPr>
        </p:nvGraphicFramePr>
        <p:xfrm>
          <a:off x="725714" y="506548"/>
          <a:ext cx="7696200" cy="1246052"/>
        </p:xfrm>
        <a:graphic>
          <a:graphicData uri="http://schemas.openxmlformats.org/presentationml/2006/ole">
            <mc:AlternateContent xmlns:mc="http://schemas.openxmlformats.org/markup-compatibility/2006">
              <mc:Choice xmlns:v="urn:schemas-microsoft-com:vml" Requires="v">
                <p:oleObj spid="_x0000_s4111" name="Bitmap Image" r:id="rId3" imgW="6628571" imgH="495369" progId="Paint.Picture">
                  <p:embed/>
                </p:oleObj>
              </mc:Choice>
              <mc:Fallback>
                <p:oleObj name="Bitmap Image" r:id="rId3" imgW="6628571" imgH="49536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714" y="506548"/>
                        <a:ext cx="7696200" cy="1246052"/>
                      </a:xfrm>
                      <a:prstGeom prst="rect">
                        <a:avLst/>
                      </a:prstGeom>
                      <a:noFill/>
                      <a:ln>
                        <a:noFill/>
                      </a:ln>
                      <a:effectLst/>
                      <a:extLst/>
                    </p:spPr>
                  </p:pic>
                </p:oleObj>
              </mc:Fallback>
            </mc:AlternateContent>
          </a:graphicData>
        </a:graphic>
      </p:graphicFrame>
      <p:sp>
        <p:nvSpPr>
          <p:cNvPr id="45063" name="Line 7"/>
          <p:cNvSpPr>
            <a:spLocks noChangeShapeType="1"/>
          </p:cNvSpPr>
          <p:nvPr/>
        </p:nvSpPr>
        <p:spPr bwMode="auto">
          <a:xfrm flipH="1">
            <a:off x="990600" y="1371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
        <p:nvSpPr>
          <p:cNvPr id="45064" name="Line 8"/>
          <p:cNvSpPr>
            <a:spLocks noChangeShapeType="1"/>
          </p:cNvSpPr>
          <p:nvPr/>
        </p:nvSpPr>
        <p:spPr bwMode="auto">
          <a:xfrm>
            <a:off x="1828800" y="18288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
        <p:nvSpPr>
          <p:cNvPr id="45065" name="Line 9"/>
          <p:cNvSpPr>
            <a:spLocks noChangeShapeType="1"/>
          </p:cNvSpPr>
          <p:nvPr/>
        </p:nvSpPr>
        <p:spPr bwMode="auto">
          <a:xfrm>
            <a:off x="2590800" y="17526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
        <p:nvSpPr>
          <p:cNvPr id="45066" name="Line 10"/>
          <p:cNvSpPr>
            <a:spLocks noChangeShapeType="1"/>
          </p:cNvSpPr>
          <p:nvPr/>
        </p:nvSpPr>
        <p:spPr bwMode="auto">
          <a:xfrm>
            <a:off x="3352800" y="1752600"/>
            <a:ext cx="762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
        <p:nvSpPr>
          <p:cNvPr id="45067" name="Line 11"/>
          <p:cNvSpPr>
            <a:spLocks noChangeShapeType="1"/>
          </p:cNvSpPr>
          <p:nvPr/>
        </p:nvSpPr>
        <p:spPr bwMode="auto">
          <a:xfrm>
            <a:off x="4038600" y="17526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
        <p:nvSpPr>
          <p:cNvPr id="45075" name="Text Box 19"/>
          <p:cNvSpPr txBox="1">
            <a:spLocks noChangeArrowheads="1"/>
          </p:cNvSpPr>
          <p:nvPr/>
        </p:nvSpPr>
        <p:spPr bwMode="auto">
          <a:xfrm>
            <a:off x="1066800" y="3657600"/>
            <a:ext cx="71628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spcBef>
                <a:spcPct val="50000"/>
              </a:spcBef>
            </a:pPr>
            <a:r>
              <a:rPr lang="ar-JO" sz="2400" dirty="0">
                <a:latin typeface="Times New Roman" pitchFamily="18" charset="0"/>
                <a:cs typeface="Times New Roman" pitchFamily="18" charset="0"/>
              </a:rPr>
              <a:t>الشكل رقم 1 يستخدم للرجوع للصفحة السابقة</a:t>
            </a:r>
          </a:p>
          <a:p>
            <a:pPr algn="r" rtl="1">
              <a:spcBef>
                <a:spcPct val="50000"/>
              </a:spcBef>
            </a:pPr>
            <a:r>
              <a:rPr lang="ar-JO" sz="2400" dirty="0">
                <a:latin typeface="Times New Roman" pitchFamily="18" charset="0"/>
                <a:cs typeface="Times New Roman" pitchFamily="18" charset="0"/>
              </a:rPr>
              <a:t>الشكل رقم 2 يستخدم للانتقال الى الصفحة اللاحقة</a:t>
            </a:r>
          </a:p>
          <a:p>
            <a:pPr algn="r" rtl="1">
              <a:spcBef>
                <a:spcPct val="50000"/>
              </a:spcBef>
            </a:pPr>
            <a:r>
              <a:rPr lang="ar-JO" sz="2400" dirty="0">
                <a:latin typeface="Times New Roman" pitchFamily="18" charset="0"/>
                <a:cs typeface="Times New Roman" pitchFamily="18" charset="0"/>
              </a:rPr>
              <a:t>الشكل رقم 3 يستخدم لتوقيف تحميل الصفحة </a:t>
            </a:r>
          </a:p>
          <a:p>
            <a:pPr algn="r" rtl="1">
              <a:spcBef>
                <a:spcPct val="50000"/>
              </a:spcBef>
            </a:pPr>
            <a:r>
              <a:rPr lang="ar-JO" sz="2400" dirty="0">
                <a:latin typeface="Times New Roman" pitchFamily="18" charset="0"/>
                <a:cs typeface="Times New Roman" pitchFamily="18" charset="0"/>
              </a:rPr>
              <a:t>الشكل رقم 4 يستخدم لاعادة تحميل الصفحة</a:t>
            </a:r>
          </a:p>
          <a:p>
            <a:pPr algn="r" rtl="1">
              <a:spcBef>
                <a:spcPct val="50000"/>
              </a:spcBef>
            </a:pPr>
            <a:r>
              <a:rPr lang="ar-JO" sz="2400" dirty="0">
                <a:latin typeface="Times New Roman" pitchFamily="18" charset="0"/>
                <a:cs typeface="Times New Roman" pitchFamily="18" charset="0"/>
              </a:rPr>
              <a:t>الشكل رقم 5 يستخدم للرجوع الى صفحة البداية</a:t>
            </a:r>
            <a:endParaRPr lang="en-US" sz="2400" dirty="0">
              <a:latin typeface="Times New Roman" pitchFamily="18" charset="0"/>
              <a:cs typeface="Times New Roman" pitchFamily="18" charset="0"/>
            </a:endParaRPr>
          </a:p>
        </p:txBody>
      </p:sp>
      <p:sp>
        <p:nvSpPr>
          <p:cNvPr id="45076" name="Text Box 20"/>
          <p:cNvSpPr txBox="1">
            <a:spLocks noChangeArrowheads="1"/>
          </p:cNvSpPr>
          <p:nvPr/>
        </p:nvSpPr>
        <p:spPr bwMode="auto">
          <a:xfrm>
            <a:off x="762000" y="25908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2400" dirty="0">
                <a:latin typeface="Times New Roman" pitchFamily="18" charset="0"/>
                <a:cs typeface="Times New Roman" pitchFamily="18" charset="0"/>
              </a:rPr>
              <a:t>1          2         3         4       5		</a:t>
            </a:r>
          </a:p>
        </p:txBody>
      </p:sp>
      <p:sp>
        <p:nvSpPr>
          <p:cNvPr id="45079" name="AutoShape 23"/>
          <p:cNvSpPr>
            <a:spLocks noChangeArrowheads="1"/>
          </p:cNvSpPr>
          <p:nvPr/>
        </p:nvSpPr>
        <p:spPr bwMode="auto">
          <a:xfrm>
            <a:off x="533400" y="3048000"/>
            <a:ext cx="2819400" cy="3200400"/>
          </a:xfrm>
          <a:prstGeom prst="star16">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JO" sz="2800" b="1" dirty="0"/>
              <a:t>بعض دلالات</a:t>
            </a:r>
          </a:p>
          <a:p>
            <a:pPr algn="ctr"/>
            <a:r>
              <a:rPr lang="ar-JO" sz="2800" b="1" dirty="0"/>
              <a:t> الادوات</a:t>
            </a:r>
          </a:p>
          <a:p>
            <a:pPr algn="ctr"/>
            <a:r>
              <a:rPr lang="ar-JO" sz="2800" b="1" dirty="0"/>
              <a:t> في </a:t>
            </a:r>
            <a:r>
              <a:rPr lang="en-US" sz="2800" b="1" dirty="0"/>
              <a:t>Internet </a:t>
            </a:r>
          </a:p>
          <a:p>
            <a:pPr algn="ctr"/>
            <a:r>
              <a:rPr lang="en-US" sz="2800" b="1" dirty="0"/>
              <a:t>Explorer</a:t>
            </a:r>
          </a:p>
        </p:txBody>
      </p:sp>
    </p:spTree>
    <p:extLst>
      <p:ext uri="{BB962C8B-B14F-4D97-AF65-F5344CB8AC3E}">
        <p14:creationId xmlns:p14="http://schemas.microsoft.com/office/powerpoint/2010/main" val="3515211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966575"/>
            <a:ext cx="8637588"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a:endParaRPr lang="ar-JO" sz="4400" dirty="0">
              <a:solidFill>
                <a:schemeClr val="tx2"/>
              </a:solidFill>
              <a:latin typeface="Times New Roman" pitchFamily="18" charset="0"/>
            </a:endParaRPr>
          </a:p>
          <a:p>
            <a:pPr algn="ctr" rtl="1"/>
            <a:r>
              <a:rPr lang="ar-JO" sz="4400" dirty="0">
                <a:solidFill>
                  <a:schemeClr val="tx2"/>
                </a:solidFill>
                <a:latin typeface="Times New Roman" pitchFamily="18" charset="0"/>
              </a:rPr>
              <a:t>قائمة المفضلة (</a:t>
            </a:r>
            <a:r>
              <a:rPr lang="en-US" sz="4400" dirty="0">
                <a:solidFill>
                  <a:schemeClr val="tx2"/>
                </a:solidFill>
                <a:latin typeface="Times New Roman" pitchFamily="18" charset="0"/>
              </a:rPr>
              <a:t>Favorites</a:t>
            </a:r>
            <a:r>
              <a:rPr lang="ar-JO" sz="4400" dirty="0">
                <a:solidFill>
                  <a:schemeClr val="tx2"/>
                </a:solidFill>
                <a:latin typeface="Times New Roman" pitchFamily="18" charset="0"/>
              </a:rPr>
              <a:t>)</a:t>
            </a:r>
            <a:endParaRPr lang="en-US" sz="4400" dirty="0">
              <a:solidFill>
                <a:schemeClr val="tx2"/>
              </a:solidFill>
              <a:latin typeface="Times New Roman" pitchFamily="18" charset="0"/>
            </a:endParaRPr>
          </a:p>
        </p:txBody>
      </p:sp>
      <p:sp>
        <p:nvSpPr>
          <p:cNvPr id="41987" name="Rectangle 3"/>
          <p:cNvSpPr>
            <a:spLocks noChangeArrowheads="1"/>
          </p:cNvSpPr>
          <p:nvPr/>
        </p:nvSpPr>
        <p:spPr bwMode="auto">
          <a:xfrm>
            <a:off x="328613" y="3657600"/>
            <a:ext cx="8208962" cy="239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r" rtl="1">
              <a:lnSpc>
                <a:spcPct val="90000"/>
              </a:lnSpc>
              <a:spcBef>
                <a:spcPct val="20000"/>
              </a:spcBef>
              <a:buClr>
                <a:schemeClr val="bg2"/>
              </a:buClr>
              <a:buSzPct val="70000"/>
              <a:buFont typeface="Wingdings" pitchFamily="2" charset="2"/>
              <a:buChar char="n"/>
            </a:pPr>
            <a:r>
              <a:rPr lang="ar-SA" sz="3200" dirty="0"/>
              <a:t>تستخدم لتخزين المواقع المفضلة لدى المستخدم في مجلد </a:t>
            </a:r>
            <a:r>
              <a:rPr lang="en-US" sz="3200" b="1" dirty="0"/>
              <a:t>Favorites</a:t>
            </a:r>
            <a:r>
              <a:rPr lang="ar-JO" sz="3200" dirty="0"/>
              <a:t> للرجوع اليها في اي وقت دون تحمل عناء طباعة الموقع من جديد ويمكن الاستفادة من هذا المجلد وإجراء اضافات او حذف على مكوناته.</a:t>
            </a:r>
            <a:endParaRPr lang="en-US" sz="3200" dirty="0"/>
          </a:p>
        </p:txBody>
      </p:sp>
      <p:graphicFrame>
        <p:nvGraphicFramePr>
          <p:cNvPr id="41989" name="Object 5"/>
          <p:cNvGraphicFramePr>
            <a:graphicFrameLocks noChangeAspect="1"/>
          </p:cNvGraphicFramePr>
          <p:nvPr/>
        </p:nvGraphicFramePr>
        <p:xfrm>
          <a:off x="685800" y="609600"/>
          <a:ext cx="8001000" cy="1295400"/>
        </p:xfrm>
        <a:graphic>
          <a:graphicData uri="http://schemas.openxmlformats.org/presentationml/2006/ole">
            <mc:AlternateContent xmlns:mc="http://schemas.openxmlformats.org/markup-compatibility/2006">
              <mc:Choice xmlns:v="urn:schemas-microsoft-com:vml" Requires="v">
                <p:oleObj spid="_x0000_s5135" name="Bitmap Image" r:id="rId3" imgW="6628571" imgH="495369" progId="Paint.Picture">
                  <p:embed/>
                </p:oleObj>
              </mc:Choice>
              <mc:Fallback>
                <p:oleObj name="Bitmap Image" r:id="rId3" imgW="6628571" imgH="49536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09600"/>
                        <a:ext cx="8001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0" name="Line 6"/>
          <p:cNvSpPr>
            <a:spLocks noChangeShapeType="1"/>
          </p:cNvSpPr>
          <p:nvPr/>
        </p:nvSpPr>
        <p:spPr bwMode="auto">
          <a:xfrm flipH="1">
            <a:off x="5181600" y="1752600"/>
            <a:ext cx="1524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ar-SA"/>
          </a:p>
        </p:txBody>
      </p:sp>
    </p:spTree>
    <p:extLst>
      <p:ext uri="{BB962C8B-B14F-4D97-AF65-F5344CB8AC3E}">
        <p14:creationId xmlns:p14="http://schemas.microsoft.com/office/powerpoint/2010/main" val="2754679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119257"/>
            <a:ext cx="6629400" cy="3603812"/>
          </a:xfrm>
        </p:spPr>
        <p:txBody>
          <a:bodyPr>
            <a:normAutofit/>
          </a:bodyPr>
          <a:lstStyle/>
          <a:p>
            <a:pPr marL="0" indent="0" algn="ctr">
              <a:buNone/>
            </a:pPr>
            <a:endParaRPr lang="en-US" sz="4400" b="1" dirty="0" smtClean="0">
              <a:solidFill>
                <a:schemeClr val="bg2">
                  <a:lumMod val="50000"/>
                </a:schemeClr>
              </a:solidFill>
              <a:latin typeface="+mj-lt"/>
            </a:endParaRPr>
          </a:p>
          <a:p>
            <a:pPr marL="0" indent="0" algn="ctr">
              <a:buNone/>
            </a:pPr>
            <a:r>
              <a:rPr lang="en-US" sz="4400" b="1" dirty="0" smtClean="0">
                <a:solidFill>
                  <a:schemeClr val="bg2">
                    <a:lumMod val="50000"/>
                  </a:schemeClr>
                </a:solidFill>
                <a:latin typeface="+mj-lt"/>
              </a:rPr>
              <a:t>End </a:t>
            </a:r>
            <a:r>
              <a:rPr lang="en-US" sz="4400" b="1" dirty="0">
                <a:solidFill>
                  <a:schemeClr val="bg2">
                    <a:lumMod val="50000"/>
                  </a:schemeClr>
                </a:solidFill>
                <a:latin typeface="+mj-lt"/>
              </a:rPr>
              <a:t>Slide </a:t>
            </a:r>
            <a:r>
              <a:rPr lang="en-US" sz="4400" b="1" dirty="0" smtClean="0">
                <a:solidFill>
                  <a:schemeClr val="bg2">
                    <a:lumMod val="50000"/>
                  </a:schemeClr>
                </a:solidFill>
                <a:latin typeface="+mj-lt"/>
              </a:rPr>
              <a:t>Show </a:t>
            </a:r>
            <a:r>
              <a:rPr lang="en-US" sz="4400" b="1" smtClean="0">
                <a:solidFill>
                  <a:schemeClr val="bg2">
                    <a:lumMod val="50000"/>
                  </a:schemeClr>
                </a:solidFill>
                <a:latin typeface="+mj-lt"/>
              </a:rPr>
              <a:t># </a:t>
            </a:r>
            <a:r>
              <a:rPr lang="en-US" sz="4400" b="1" smtClean="0">
                <a:solidFill>
                  <a:schemeClr val="bg2">
                    <a:lumMod val="50000"/>
                  </a:schemeClr>
                </a:solidFill>
                <a:latin typeface="+mj-lt"/>
              </a:rPr>
              <a:t>13</a:t>
            </a:r>
            <a:endParaRPr lang="en-US" sz="4400" b="1" dirty="0">
              <a:solidFill>
                <a:schemeClr val="bg2">
                  <a:lumMod val="50000"/>
                </a:schemeClr>
              </a:solidFill>
              <a:latin typeface="+mj-lt"/>
            </a:endParaRPr>
          </a:p>
          <a:p>
            <a:pPr marL="0" indent="0" algn="ctr">
              <a:buNone/>
            </a:pPr>
            <a:endParaRPr lang="en-US" sz="9600" b="1" dirty="0">
              <a:solidFill>
                <a:schemeClr val="bg2">
                  <a:lumMod val="50000"/>
                </a:schemeClr>
              </a:solidFill>
              <a:latin typeface="+mj-lt"/>
            </a:endParaRPr>
          </a:p>
        </p:txBody>
      </p:sp>
      <p:sp>
        <p:nvSpPr>
          <p:cNvPr id="5" name="Slide Number Placeholder 4"/>
          <p:cNvSpPr>
            <a:spLocks noGrp="1"/>
          </p:cNvSpPr>
          <p:nvPr>
            <p:ph type="sldNum" sz="quarter" idx="12"/>
          </p:nvPr>
        </p:nvSpPr>
        <p:spPr/>
        <p:txBody>
          <a:bodyPr/>
          <a:lstStyle/>
          <a:p>
            <a:fld id="{32EDFB1E-729C-400A-AF4E-9F6B0C1BF444}" type="slidenum">
              <a:rPr lang="en-US" smtClean="0"/>
              <a:t>24</a:t>
            </a:fld>
            <a:endParaRPr lang="en-US"/>
          </a:p>
        </p:txBody>
      </p:sp>
      <p:sp>
        <p:nvSpPr>
          <p:cNvPr id="6" name="Footer Placeholder 3"/>
          <p:cNvSpPr>
            <a:spLocks noGrp="1"/>
          </p:cNvSpPr>
          <p:nvPr>
            <p:ph type="ftr" sz="quarter" idx="11"/>
          </p:nvPr>
        </p:nvSpPr>
        <p:spPr>
          <a:xfrm>
            <a:off x="914401" y="5809152"/>
            <a:ext cx="5540188" cy="365125"/>
          </a:xfrm>
        </p:spPr>
        <p:txBody>
          <a:bodyPr>
            <a:normAutofit fontScale="92500" lnSpcReduction="20000"/>
          </a:bodyPr>
          <a:lstStyle/>
          <a:p>
            <a:r>
              <a:rPr lang="en-US" sz="2400" smtClean="0">
                <a:solidFill>
                  <a:srgbClr val="0070C0"/>
                </a:solidFill>
              </a:rPr>
              <a:t>L.Rania Ahmed Tabeidi</a:t>
            </a:r>
            <a:endParaRPr lang="en-US" sz="2400" dirty="0">
              <a:solidFill>
                <a:srgbClr val="0070C0"/>
              </a:solidFill>
            </a:endParaRPr>
          </a:p>
        </p:txBody>
      </p:sp>
      <p:sp>
        <p:nvSpPr>
          <p:cNvPr id="4" name="Date Placeholder 3"/>
          <p:cNvSpPr>
            <a:spLocks noGrp="1"/>
          </p:cNvSpPr>
          <p:nvPr>
            <p:ph type="dt" sz="half" idx="10"/>
          </p:nvPr>
        </p:nvSpPr>
        <p:spPr/>
        <p:txBody>
          <a:bodyPr/>
          <a:lstStyle/>
          <a:p>
            <a:fld id="{5EE8632D-6E90-46EC-A1FA-0B85F6C945F7}" type="datetime1">
              <a:rPr lang="en-US" smtClean="0"/>
              <a:t>4/20/2012</a:t>
            </a:fld>
            <a:endParaRPr lang="en-US"/>
          </a:p>
        </p:txBody>
      </p:sp>
    </p:spTree>
    <p:extLst>
      <p:ext uri="{BB962C8B-B14F-4D97-AF65-F5344CB8AC3E}">
        <p14:creationId xmlns:p14="http://schemas.microsoft.com/office/powerpoint/2010/main" val="3169690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372</TotalTime>
  <Words>1001</Words>
  <Application>Microsoft Office PowerPoint</Application>
  <PresentationFormat>On-screen Show (4:3)</PresentationFormat>
  <Paragraphs>112</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Pushpin</vt:lpstr>
      <vt:lpstr>Bitmap Image</vt:lpstr>
      <vt:lpstr>321:Networks Protocols</vt:lpstr>
      <vt:lpstr>What is the Internet? ما هو الانترنت؟</vt:lpstr>
      <vt:lpstr>Internet History نبذه عن تاريخ الانترنت</vt:lpstr>
      <vt:lpstr>Internet History نبذه عن تاريخ الانترنت</vt:lpstr>
      <vt:lpstr>متطلبات تشغيل شبكة الانترنت</vt:lpstr>
      <vt:lpstr>بعض المفاهيم الضرورية</vt:lpstr>
      <vt:lpstr>ولربط هذه المفاهيم ببعضها البعض، لنأخذ المثال التالي:</vt:lpstr>
      <vt:lpstr>يتبع...</vt:lpstr>
      <vt:lpstr>يتبع...</vt:lpstr>
      <vt:lpstr>Internet Services  خدمات الانترنت</vt:lpstr>
      <vt:lpstr>Internet Services  خدمات الانترنت</vt:lpstr>
      <vt:lpstr>Electronic Mail  البريد الالكتروني</vt:lpstr>
      <vt:lpstr>PowerPoint Presentation</vt:lpstr>
      <vt:lpstr>PowerPoint Presentation</vt:lpstr>
      <vt:lpstr>Internet Browsers المتصفحات</vt:lpstr>
      <vt:lpstr>Internet Browsers المتصفحات</vt:lpstr>
      <vt:lpstr>Search Engines  محركات البحث </vt:lpstr>
      <vt:lpstr>PowerPoint Presentation</vt:lpstr>
      <vt:lpstr>استخدام الرموز في عملية البحث</vt:lpstr>
      <vt:lpstr>استخدام الرموز في عملية البحث</vt:lpstr>
      <vt:lpstr>استخدام الرموز في عملية البحث</vt:lpstr>
      <vt:lpstr>PowerPoint Presentation</vt:lpstr>
      <vt:lpstr>PowerPoint Presentation</vt:lpstr>
      <vt:lpstr>PowerPoint Presentation</vt:lpstr>
    </vt:vector>
  </TitlesOfParts>
  <Company>rno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rno</dc:creator>
  <cp:lastModifiedBy>userr</cp:lastModifiedBy>
  <cp:revision>58</cp:revision>
  <dcterms:created xsi:type="dcterms:W3CDTF">2012-02-02T23:41:35Z</dcterms:created>
  <dcterms:modified xsi:type="dcterms:W3CDTF">2012-04-19T23:58:01Z</dcterms:modified>
</cp:coreProperties>
</file>