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68" r:id="rId1"/>
    <p:sldMasterId id="2147483780" r:id="rId2"/>
  </p:sldMasterIdLst>
  <p:notesMasterIdLst>
    <p:notesMasterId r:id="rId17"/>
  </p:notesMasterIdLst>
  <p:sldIdLst>
    <p:sldId id="273" r:id="rId3"/>
    <p:sldId id="274" r:id="rId4"/>
    <p:sldId id="275" r:id="rId5"/>
    <p:sldId id="276" r:id="rId6"/>
    <p:sldId id="278" r:id="rId7"/>
    <p:sldId id="277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3" d="100"/>
          <a:sy n="63" d="100"/>
        </p:scale>
        <p:origin x="-151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3ED125B-B48E-4B04-BEC7-3609808764D7}" type="datetimeFigureOut">
              <a:rPr lang="ar-SA" smtClean="0"/>
              <a:t>27/04/33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E525188-E10C-4FE3-8438-796403DA21D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7167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DBMS</a:t>
            </a:r>
            <a:r>
              <a:rPr lang="en-US" baseline="0" dirty="0" smtClean="0"/>
              <a:t> </a:t>
            </a:r>
            <a:r>
              <a:rPr lang="ar-SA" baseline="0" dirty="0" smtClean="0"/>
              <a:t> الموزع: هو نظام برمجيات يسمح بادارة قاعدة البيانات الموزعة بحيث يجعل التوزيع شفاف الى المستفيدين.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25188-E10C-4FE3-8438-796403DA21D3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81633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DBMS</a:t>
            </a:r>
            <a:r>
              <a:rPr lang="en-US" baseline="0" dirty="0" smtClean="0"/>
              <a:t> </a:t>
            </a:r>
            <a:r>
              <a:rPr lang="ar-SA" baseline="0" dirty="0" smtClean="0"/>
              <a:t> الموزع: هو نظام برمجيات يسمح بادارة قاعدة البيانات الموزعة بحيث يجعل التوزيع شفاف الى المستفيدين.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25188-E10C-4FE3-8438-796403DA21D3}" type="slidenum">
              <a:rPr lang="ar-SA" smtClean="0"/>
              <a:t>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81633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DBMS</a:t>
            </a:r>
            <a:r>
              <a:rPr lang="en-US" baseline="0" dirty="0" smtClean="0"/>
              <a:t> </a:t>
            </a:r>
            <a:r>
              <a:rPr lang="ar-SA" baseline="0" dirty="0" smtClean="0"/>
              <a:t> الموزع: هو نظام برمجيات يسمح بادارة قاعدة البيانات الموزعة بحيث يجعل التوزيع شفاف الى المستفيدين.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25188-E10C-4FE3-8438-796403DA21D3}" type="slidenum">
              <a:rPr lang="ar-SA" smtClean="0"/>
              <a:t>10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81633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DBMS</a:t>
            </a:r>
            <a:r>
              <a:rPr lang="en-US" baseline="0" dirty="0" smtClean="0"/>
              <a:t> </a:t>
            </a:r>
            <a:r>
              <a:rPr lang="ar-SA" baseline="0" dirty="0" smtClean="0"/>
              <a:t> الموزع: هو نظام برمجيات يسمح بادارة قاعدة البيانات الموزعة بحيث يجعل التوزيع شفاف الى المستفيدين.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25188-E10C-4FE3-8438-796403DA21D3}" type="slidenum">
              <a:rPr lang="ar-SA" smtClean="0"/>
              <a:t>11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81633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25970982"/>
      </p:ext>
    </p:extLst>
  </p:cSld>
  <p:clrMapOvr>
    <a:masterClrMapping/>
  </p:clrMapOvr>
  <p:transition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97771905"/>
      </p:ext>
    </p:extLst>
  </p:cSld>
  <p:clrMapOvr>
    <a:masterClrMapping/>
  </p:clrMapOvr>
  <p:transition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76345596"/>
      </p:ext>
    </p:extLst>
  </p:cSld>
  <p:clrMapOvr>
    <a:masterClrMapping/>
  </p:clrMapOvr>
  <p:transition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43505147"/>
      </p:ext>
    </p:extLst>
  </p:cSld>
  <p:clrMapOvr>
    <a:masterClrMapping/>
  </p:clrMapOvr>
  <p:transition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39568389"/>
      </p:ext>
    </p:extLst>
  </p:cSld>
  <p:clrMapOvr>
    <a:masterClrMapping/>
  </p:clrMapOvr>
  <p:transition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24194406"/>
      </p:ext>
    </p:extLst>
  </p:cSld>
  <p:clrMapOvr>
    <a:masterClrMapping/>
  </p:clrMapOvr>
  <p:transition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0435911"/>
      </p:ext>
    </p:extLst>
  </p:cSld>
  <p:clrMapOvr>
    <a:masterClrMapping/>
  </p:clrMapOvr>
  <p:transition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58263131"/>
      </p:ext>
    </p:extLst>
  </p:cSld>
  <p:clrMapOvr>
    <a:masterClrMapping/>
  </p:clrMapOvr>
  <p:transition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76575030"/>
      </p:ext>
    </p:extLst>
  </p:cSld>
  <p:clrMapOvr>
    <a:masterClrMapping/>
  </p:clrMapOvr>
  <p:transition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84579673"/>
      </p:ext>
    </p:extLst>
  </p:cSld>
  <p:clrMapOvr>
    <a:masterClrMapping/>
  </p:clrMapOvr>
  <p:transition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04025086"/>
      </p:ext>
    </p:extLst>
  </p:cSld>
  <p:clrMapOvr>
    <a:masterClrMapping/>
  </p:clrMapOvr>
  <p:transition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77023039"/>
      </p:ext>
    </p:extLst>
  </p:cSld>
  <p:clrMapOvr>
    <a:masterClrMapping/>
  </p:clrMapOvr>
  <p:transition>
    <p:strips dir="rd"/>
  </p:transition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74320" indent="-27432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ar-SA"/>
          </a:p>
        </p:txBody>
      </p:sp>
      <p:sp>
        <p:nvSpPr>
          <p:cNvPr id="1187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Arial" pitchFamily="34" charset="0"/>
              </a:defRPr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/>
      <p:bldP spid="11878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/>
          <a:p>
            <a:r>
              <a:rPr lang="ar-SA" dirty="0" smtClean="0"/>
              <a:t>14/03/1433</a:t>
            </a:r>
            <a:endParaRPr lang="en-US" dirty="0"/>
          </a:p>
        </p:txBody>
      </p:sp>
      <p:sp>
        <p:nvSpPr>
          <p:cNvPr id="8" name="Rectangle 4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/>
          <a:p>
            <a:fld id="{82DA873C-3BC3-4A60-8E1F-92CACB436278}" type="slidenum">
              <a:rPr lang="ar-SA"/>
              <a:pPr/>
              <a:t>1</a:t>
            </a:fld>
            <a:endParaRPr lang="en-US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1547813" y="116632"/>
            <a:ext cx="640873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4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بسم الله الرحمن الرحيم</a:t>
            </a:r>
            <a:endParaRPr lang="en-US" sz="4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57" name="WordArt 9"/>
          <p:cNvSpPr>
            <a:spLocks noChangeArrowheads="1" noChangeShapeType="1" noTextEdit="1"/>
          </p:cNvSpPr>
          <p:nvPr/>
        </p:nvSpPr>
        <p:spPr bwMode="auto">
          <a:xfrm>
            <a:off x="2411413" y="1844824"/>
            <a:ext cx="4608512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برمجة قواعد البيانات</a:t>
            </a:r>
            <a:endParaRPr lang="ar-SA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107504" y="2420888"/>
            <a:ext cx="8928992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400" b="1" smtClean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عدد الساعات: 2 نظري+2عملي</a:t>
            </a:r>
          </a:p>
          <a:p>
            <a:pPr>
              <a:spcBef>
                <a:spcPct val="50000"/>
              </a:spcBef>
            </a:pPr>
            <a:r>
              <a:rPr lang="ar-SA" sz="4400" b="1" smtClean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الرمز:314 حسب</a:t>
            </a:r>
          </a:p>
          <a:p>
            <a:pPr>
              <a:spcBef>
                <a:spcPct val="50000"/>
              </a:spcBef>
            </a:pPr>
            <a:r>
              <a:rPr lang="ar-SA" sz="4400" b="1" smtClean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المتطلبات:223 حسب (مبادئ قواعد البيانات)</a:t>
            </a:r>
          </a:p>
          <a:p>
            <a:pPr>
              <a:spcBef>
                <a:spcPct val="50000"/>
              </a:spcBef>
            </a:pPr>
            <a:r>
              <a:rPr lang="ar-SA" sz="3200" b="1" smtClean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أستاذات/المادة</a:t>
            </a:r>
            <a:r>
              <a:rPr lang="ar-SA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 م. لندا عمر البدري </a:t>
            </a:r>
          </a:p>
          <a:p>
            <a:pPr>
              <a:spcBef>
                <a:spcPct val="50000"/>
              </a:spcBef>
            </a:pPr>
            <a:r>
              <a:rPr lang="ar-SA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م. نجلاء حسن</a:t>
            </a:r>
            <a:endParaRPr lang="en-US" sz="3600" b="1" dirty="0">
              <a:solidFill>
                <a:schemeClr val="accent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684213" y="1124744"/>
            <a:ext cx="792003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 smtClean="0"/>
              <a:t>Database Programming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086984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2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2</a:t>
            </a:fld>
            <a:endParaRPr lang="ar-SA"/>
          </a:p>
        </p:txBody>
      </p:sp>
      <p:sp>
        <p:nvSpPr>
          <p:cNvPr id="6" name="Rectangle 5"/>
          <p:cNvSpPr/>
          <p:nvPr/>
        </p:nvSpPr>
        <p:spPr>
          <a:xfrm>
            <a:off x="3149975" y="1556792"/>
            <a:ext cx="284404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4400" dirty="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pitchFamily="34" charset="0"/>
              </a:rPr>
              <a:t>Lecture </a:t>
            </a:r>
            <a:r>
              <a:rPr lang="en-US" sz="4400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pitchFamily="34" charset="0"/>
              </a:rPr>
              <a:t>7</a:t>
            </a:r>
            <a:endParaRPr lang="en-US" sz="4400" dirty="0">
              <a:solidFill>
                <a:srgbClr val="0066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95023" y="3265854"/>
            <a:ext cx="6965245" cy="5951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ar-SA" sz="3600" b="1" smtClean="0"/>
              <a:t>قواعد البيانات الموزعة</a:t>
            </a:r>
            <a:br>
              <a:rPr lang="ar-SA" sz="3600" b="1" smtClean="0"/>
            </a:br>
            <a:r>
              <a:rPr lang="en-US" sz="3600" b="1" smtClean="0"/>
              <a:t>Distributed Database</a:t>
            </a:r>
            <a:endParaRPr lang="ar-SA" sz="3600" b="1" dirty="0"/>
          </a:p>
        </p:txBody>
      </p:sp>
    </p:spTree>
    <p:extLst>
      <p:ext uri="{BB962C8B-B14F-4D97-AF65-F5344CB8AC3E}">
        <p14:creationId xmlns:p14="http://schemas.microsoft.com/office/powerpoint/2010/main" val="235093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92696"/>
            <a:ext cx="6965245" cy="595194"/>
          </a:xfrm>
        </p:spPr>
        <p:txBody>
          <a:bodyPr>
            <a:noAutofit/>
          </a:bodyPr>
          <a:lstStyle/>
          <a:p>
            <a:r>
              <a:rPr lang="ar-SA" sz="3600" b="1" dirty="0" smtClean="0"/>
              <a:t>قواعد البيانات الموزعة</a:t>
            </a:r>
            <a:br>
              <a:rPr lang="ar-SA" sz="3600" b="1" dirty="0" smtClean="0"/>
            </a:br>
            <a:r>
              <a:rPr lang="en-US" sz="3600" b="1" dirty="0" smtClean="0"/>
              <a:t>Distributed Database</a:t>
            </a:r>
            <a:endParaRPr lang="ar-SA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484785"/>
            <a:ext cx="7560840" cy="4176464"/>
          </a:xfrm>
        </p:spPr>
        <p:txBody>
          <a:bodyPr/>
          <a:lstStyle/>
          <a:p>
            <a:r>
              <a:rPr lang="ar-SA" dirty="0" smtClean="0"/>
              <a:t>تقنية نظام قاعدة البيانات الموزعة عبارة عن اتحاد طريقتين لمعالجة البيانات هما: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- تقنيات نظام قاعدة البيانات (</a:t>
            </a:r>
            <a:r>
              <a:rPr lang="en-US" dirty="0" smtClean="0"/>
              <a:t>database system</a:t>
            </a:r>
            <a:r>
              <a:rPr lang="ar-SA" dirty="0" smtClean="0"/>
              <a:t>)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- تقنيات شبكة الحاسوب (</a:t>
            </a:r>
            <a:r>
              <a:rPr lang="en-US" dirty="0" smtClean="0"/>
              <a:t>Computer Network</a:t>
            </a:r>
            <a:r>
              <a:rPr lang="ar-SA" dirty="0" smtClean="0"/>
              <a:t>)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S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3</a:t>
            </a:fld>
            <a:endParaRPr lang="ar-SA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9" y="3212976"/>
            <a:ext cx="5976663" cy="279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512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764704"/>
            <a:ext cx="7488832" cy="5472608"/>
          </a:xfrm>
        </p:spPr>
        <p:txBody>
          <a:bodyPr>
            <a:normAutofit lnSpcReduction="10000"/>
          </a:bodyPr>
          <a:lstStyle/>
          <a:p>
            <a:r>
              <a:rPr lang="ar-SA" dirty="0" smtClean="0"/>
              <a:t>كل حاسوب في قاعدة البيانات الموزعة يشار له على أنه موقع أو عقدة على الشبكة.</a:t>
            </a:r>
          </a:p>
          <a:p>
            <a:r>
              <a:rPr lang="ar-SA" sz="2800" dirty="0" smtClean="0"/>
              <a:t>يوجد نوعين مختلفين من أنظمة القواعد الموزعة :</a:t>
            </a:r>
          </a:p>
          <a:p>
            <a:pPr>
              <a:buFont typeface="Wingdings" pitchFamily="2" charset="2"/>
              <a:buChar char="§"/>
            </a:pPr>
            <a:r>
              <a:rPr lang="ar-SA" b="1" dirty="0" smtClean="0"/>
              <a:t>المتجانسة </a:t>
            </a:r>
            <a:r>
              <a:rPr lang="en-US" b="1" dirty="0" smtClean="0"/>
              <a:t>Homogeneous</a:t>
            </a:r>
            <a:r>
              <a:rPr lang="ar-SA" dirty="0" smtClean="0"/>
              <a:t>: تنفذ جميع المواقع نفس برمجيات نظام ادارة قاعدة البيانات وتستخدم نفس السكيما.(أسهل في التصميم والادارة)</a:t>
            </a:r>
          </a:p>
          <a:p>
            <a:pPr>
              <a:buFont typeface="Wingdings" pitchFamily="2" charset="2"/>
              <a:buChar char="§"/>
            </a:pPr>
            <a:r>
              <a:rPr lang="ar-SA" b="1" dirty="0"/>
              <a:t>غيرالمتجانسة </a:t>
            </a:r>
            <a:r>
              <a:rPr lang="en-US" b="1" dirty="0" err="1"/>
              <a:t>Hetrogenous</a:t>
            </a:r>
            <a:r>
              <a:rPr lang="ar-SA" b="1" dirty="0"/>
              <a:t> </a:t>
            </a:r>
            <a:r>
              <a:rPr lang="ar-SA" dirty="0" smtClean="0"/>
              <a:t>:تنفذ المواقع برمجيات ادارة </a:t>
            </a:r>
            <a:r>
              <a:rPr lang="ar-SA" smtClean="0"/>
              <a:t>قواعد </a:t>
            </a:r>
            <a:r>
              <a:rPr lang="ar-SA" smtClean="0"/>
              <a:t>برمجيات </a:t>
            </a:r>
            <a:r>
              <a:rPr lang="ar-SA" dirty="0" smtClean="0"/>
              <a:t>مختلفة أو يكون لها سكيما مختلفة.</a:t>
            </a:r>
          </a:p>
          <a:p>
            <a:r>
              <a:rPr lang="ar-SA" sz="2800" dirty="0" smtClean="0"/>
              <a:t>يوجد موضوعين متساويين في الأهمية لقواعد البيانات الموزعة: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1- </a:t>
            </a:r>
            <a:r>
              <a:rPr lang="ar-SA" b="1" dirty="0" smtClean="0"/>
              <a:t>التوزيع </a:t>
            </a:r>
            <a:r>
              <a:rPr lang="en-US" b="1" dirty="0" smtClean="0"/>
              <a:t>Distribution</a:t>
            </a:r>
            <a:r>
              <a:rPr lang="ar-SA" dirty="0" smtClean="0"/>
              <a:t> :يجب أن تكون البيانات غير مخزونة في نفس الموقع.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b="1" dirty="0" smtClean="0"/>
              <a:t>2- التقاطع المنطقي </a:t>
            </a:r>
            <a:r>
              <a:rPr lang="en-US" b="1" dirty="0" smtClean="0"/>
              <a:t>Logical correlation</a:t>
            </a:r>
            <a:r>
              <a:rPr lang="ar-SA" dirty="0" smtClean="0"/>
              <a:t> : أن البيانات لها بعض الخصائص التي تربطها سوية.</a:t>
            </a:r>
            <a:endParaRPr lang="ar-S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6231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692696"/>
            <a:ext cx="7272808" cy="5184576"/>
          </a:xfrm>
        </p:spPr>
        <p:txBody>
          <a:bodyPr>
            <a:noAutofit/>
          </a:bodyPr>
          <a:lstStyle/>
          <a:p>
            <a:r>
              <a:rPr lang="ar-SA" sz="3200" dirty="0" smtClean="0"/>
              <a:t>يوجد نوعين من التطبيقات التي يمكن استخدامها من قِبل قواعد البيانات الموزعة وهي:</a:t>
            </a:r>
          </a:p>
          <a:p>
            <a:pPr marL="0" indent="0">
              <a:buNone/>
            </a:pPr>
            <a:r>
              <a:rPr lang="ar-SA" sz="3200" dirty="0"/>
              <a:t> </a:t>
            </a:r>
            <a:r>
              <a:rPr lang="ar-SA" sz="3200" dirty="0" smtClean="0"/>
              <a:t>1- التطبيق الشامل </a:t>
            </a:r>
            <a:r>
              <a:rPr lang="en-US" sz="3200" dirty="0" smtClean="0"/>
              <a:t>Global Application</a:t>
            </a:r>
            <a:r>
              <a:rPr lang="ar-SA" sz="3200" dirty="0" smtClean="0"/>
              <a:t> :يمكن الوصول الى البيانات في أكثر من موقع واحد.(وجود هذا النوع من التطبيق هو الخاصية المميزة لقاعدة البيانات الموزعة)</a:t>
            </a:r>
          </a:p>
          <a:p>
            <a:pPr marL="0" indent="0">
              <a:buNone/>
            </a:pPr>
            <a:r>
              <a:rPr lang="ar-SA" sz="3200" dirty="0"/>
              <a:t> </a:t>
            </a:r>
            <a:r>
              <a:rPr lang="ar-SA" sz="3200" dirty="0" smtClean="0"/>
              <a:t>2- التطبيق الموقعي </a:t>
            </a:r>
            <a:r>
              <a:rPr lang="en-US" sz="3200" dirty="0" smtClean="0"/>
              <a:t>Local Application</a:t>
            </a:r>
            <a:r>
              <a:rPr lang="ar-SA" sz="3200" dirty="0" smtClean="0"/>
              <a:t> :يمكن الوصول الى البيانات المخزونة  في موقع واحد والتعامل معها بغض النظر على البيانات المخزونة في المواقع الأخرى.</a:t>
            </a:r>
            <a:endParaRPr lang="ar-SA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2302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92696"/>
            <a:ext cx="6965245" cy="883226"/>
          </a:xfrm>
        </p:spPr>
        <p:txBody>
          <a:bodyPr/>
          <a:lstStyle/>
          <a:p>
            <a:r>
              <a:rPr lang="ar-SA" b="1" dirty="0"/>
              <a:t>تعريف</a:t>
            </a:r>
            <a:r>
              <a:rPr lang="ar-SA" dirty="0" smtClean="0"/>
              <a:t> </a:t>
            </a:r>
            <a:r>
              <a:rPr lang="ar-SA" b="1" dirty="0" smtClean="0"/>
              <a:t>قاعدة </a:t>
            </a:r>
            <a:r>
              <a:rPr lang="ar-SA" b="1" dirty="0"/>
              <a:t>البيانات الموزعة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556792"/>
            <a:ext cx="7128792" cy="4176463"/>
          </a:xfrm>
        </p:spPr>
        <p:txBody>
          <a:bodyPr>
            <a:noAutofit/>
          </a:bodyPr>
          <a:lstStyle/>
          <a:p>
            <a:pPr algn="just"/>
            <a:r>
              <a:rPr lang="ar-SA" sz="3200" dirty="0" smtClean="0"/>
              <a:t>مجموعة من البيانات موزعة على حواسيب مختلفة من شبكة الحاسوب. كل موقع في الشبكة له قدرة المعالجة المستقلة ويستطيع تنفيذ التطبيقات المحلية . يشترك كل موقع في تنفيذ على الأقل تطبيق شامل واحد والذي يتطلب الوصول الى البيانات المخزونة في مواقع عديدة وباستخدام الأنظمة الفرعية للاتصالات.</a:t>
            </a:r>
            <a:endParaRPr lang="ar-SA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9111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064895" cy="883226"/>
          </a:xfrm>
        </p:spPr>
        <p:txBody>
          <a:bodyPr>
            <a:noAutofit/>
          </a:bodyPr>
          <a:lstStyle/>
          <a:p>
            <a:r>
              <a:rPr lang="ar-SA" sz="3600" b="1" dirty="0" smtClean="0"/>
              <a:t>المعالجة الموزعة </a:t>
            </a:r>
            <a:r>
              <a:rPr lang="en-US" sz="3200" b="1" dirty="0" smtClean="0"/>
              <a:t>Distribution Processing</a:t>
            </a:r>
            <a:endParaRPr lang="ar-S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268761"/>
            <a:ext cx="7488832" cy="2304256"/>
          </a:xfrm>
        </p:spPr>
        <p:txBody>
          <a:bodyPr>
            <a:noAutofit/>
          </a:bodyPr>
          <a:lstStyle/>
          <a:p>
            <a:pPr algn="just"/>
            <a:r>
              <a:rPr lang="ar-SA" sz="2800" dirty="0" smtClean="0"/>
              <a:t>أُستخدم هذا المصطلح للاشارة الى أنظمة واسعة ومختلفة , مثل الأنظمة المتعددة المعالجة ومعالجة البيانات الموزعة وشبكات الحاسوب, ومن أمثلة المعالجة الموزعة:</a:t>
            </a:r>
          </a:p>
          <a:p>
            <a:pPr algn="just">
              <a:buFont typeface="Wingdings" pitchFamily="2" charset="2"/>
              <a:buChar char="v"/>
            </a:pPr>
            <a:r>
              <a:rPr lang="ar-SA" sz="2800" b="1" dirty="0" smtClean="0"/>
              <a:t>قاعدة البيانات المركزية</a:t>
            </a:r>
            <a:r>
              <a:rPr lang="ar-SA" sz="2800" dirty="0" smtClean="0"/>
              <a:t>: تخزن بيانات قاعدة البيانات في موقع واحد فقط لكن يمكن الوصول اليها عن طريق شبكة الحاسوب</a:t>
            </a:r>
            <a:endParaRPr lang="ar-SA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7</a:t>
            </a:fld>
            <a:endParaRPr lang="ar-SA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357" y="3501008"/>
            <a:ext cx="6456027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174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064895" cy="883226"/>
          </a:xfrm>
        </p:spPr>
        <p:txBody>
          <a:bodyPr>
            <a:noAutofit/>
          </a:bodyPr>
          <a:lstStyle/>
          <a:p>
            <a:r>
              <a:rPr lang="ar-SA" sz="3200" b="1" dirty="0" smtClean="0"/>
              <a:t>تابع</a:t>
            </a:r>
            <a:r>
              <a:rPr lang="ar-SA" sz="3600" b="1" dirty="0" smtClean="0"/>
              <a:t>:المعالجة الموزعة </a:t>
            </a:r>
            <a:r>
              <a:rPr lang="en-US" sz="2800" b="1" dirty="0" smtClean="0"/>
              <a:t>Distribution Processing</a:t>
            </a:r>
            <a:endParaRPr lang="ar-S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268761"/>
            <a:ext cx="7560840" cy="4752527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3200" dirty="0" smtClean="0"/>
              <a:t>DBMS</a:t>
            </a:r>
            <a:r>
              <a:rPr lang="ar-SA" sz="3200" dirty="0" smtClean="0"/>
              <a:t> </a:t>
            </a:r>
            <a:r>
              <a:rPr lang="ar-SA" sz="3200" b="1" dirty="0" smtClean="0"/>
              <a:t>المتوازي(</a:t>
            </a:r>
            <a:r>
              <a:rPr lang="en-US" sz="3200" b="1" dirty="0" smtClean="0"/>
              <a:t>Parallel DBMS</a:t>
            </a:r>
            <a:r>
              <a:rPr lang="ar-SA" sz="3200" b="1" dirty="0" smtClean="0"/>
              <a:t>)</a:t>
            </a:r>
            <a:r>
              <a:rPr lang="ar-SA" sz="3200" dirty="0" smtClean="0"/>
              <a:t>: عبارة عن </a:t>
            </a:r>
            <a:r>
              <a:rPr lang="en-US" sz="3200" dirty="0" smtClean="0"/>
              <a:t>DBMS</a:t>
            </a:r>
            <a:r>
              <a:rPr lang="ar-SA" sz="3200" dirty="0" smtClean="0"/>
              <a:t> ينفذ على عدة معالجات وأقراص مصصمة لتنفيذ عمليات متوازية, من أجل تحسين الأداء.والمعماريات الرئيسية له هي:</a:t>
            </a:r>
          </a:p>
          <a:p>
            <a:pPr marL="0" indent="0" algn="just">
              <a:buNone/>
            </a:pPr>
            <a:r>
              <a:rPr lang="ar-SA" sz="3200" dirty="0" smtClean="0"/>
              <a:t> 1- الذاكرة المشتركة </a:t>
            </a:r>
            <a:r>
              <a:rPr lang="en-US" sz="3200" dirty="0" smtClean="0"/>
              <a:t>Shared memory</a:t>
            </a:r>
            <a:endParaRPr lang="ar-SA" sz="3200" dirty="0" smtClean="0"/>
          </a:p>
          <a:p>
            <a:pPr marL="0" indent="0" algn="just">
              <a:buNone/>
            </a:pPr>
            <a:r>
              <a:rPr lang="ar-SA" sz="3200" dirty="0" smtClean="0"/>
              <a:t> 2- القرص المشترك </a:t>
            </a:r>
            <a:r>
              <a:rPr lang="en-US" sz="3200" dirty="0" smtClean="0"/>
              <a:t>Shared Disk</a:t>
            </a:r>
          </a:p>
          <a:p>
            <a:pPr marL="0" indent="0" algn="just">
              <a:buNone/>
            </a:pPr>
            <a:r>
              <a:rPr lang="en-US" sz="3200" dirty="0"/>
              <a:t> </a:t>
            </a:r>
            <a:r>
              <a:rPr lang="ar-SA" sz="3200" dirty="0" smtClean="0"/>
              <a:t>3-بدون مشاركة </a:t>
            </a:r>
            <a:r>
              <a:rPr lang="en-US" sz="3200" dirty="0" smtClean="0"/>
              <a:t>Shared Nothing</a:t>
            </a:r>
            <a:endParaRPr lang="ar-SA" sz="3200" dirty="0" smtClean="0"/>
          </a:p>
          <a:p>
            <a:pPr marL="0" indent="0" algn="just">
              <a:buNone/>
            </a:pPr>
            <a:endParaRPr lang="ar-SA" sz="2800" dirty="0" smtClean="0"/>
          </a:p>
          <a:p>
            <a:pPr algn="just">
              <a:buFont typeface="Wingdings" pitchFamily="2" charset="2"/>
              <a:buChar char="v"/>
            </a:pPr>
            <a:endParaRPr lang="ar-SA" sz="2800" dirty="0" smtClean="0"/>
          </a:p>
          <a:p>
            <a:pPr algn="just">
              <a:buFontTx/>
              <a:buChar char="-"/>
            </a:pPr>
            <a:endParaRPr lang="ar-SA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2339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620689"/>
            <a:ext cx="7704856" cy="187220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ar-SA" sz="3200" dirty="0" smtClean="0"/>
              <a:t>تابع معماريات:</a:t>
            </a:r>
            <a:r>
              <a:rPr lang="en-US" sz="3200" dirty="0" smtClean="0"/>
              <a:t>DBMS</a:t>
            </a:r>
            <a:r>
              <a:rPr lang="ar-SA" sz="3200" dirty="0" smtClean="0"/>
              <a:t> </a:t>
            </a:r>
            <a:r>
              <a:rPr lang="ar-SA" sz="3200" b="1" dirty="0" smtClean="0"/>
              <a:t>المتوازي(</a:t>
            </a:r>
            <a:r>
              <a:rPr lang="en-US" sz="3200" b="1" dirty="0" smtClean="0"/>
              <a:t>Parallel DBMS</a:t>
            </a:r>
            <a:r>
              <a:rPr lang="ar-SA" sz="3200" b="1" dirty="0" smtClean="0"/>
              <a:t>)</a:t>
            </a:r>
            <a:r>
              <a:rPr lang="ar-SA" sz="3200" dirty="0" smtClean="0"/>
              <a:t>: </a:t>
            </a:r>
          </a:p>
          <a:p>
            <a:pPr marL="0" indent="0" algn="just">
              <a:buNone/>
            </a:pPr>
            <a:r>
              <a:rPr lang="ar-SA" sz="2800" dirty="0" smtClean="0"/>
              <a:t>1- الذاكرة المشتركة </a:t>
            </a:r>
            <a:r>
              <a:rPr lang="en-US" sz="2800" dirty="0" smtClean="0"/>
              <a:t>Shared memory</a:t>
            </a:r>
            <a:r>
              <a:rPr lang="ar-SA" sz="2800" dirty="0" smtClean="0"/>
              <a:t>:</a:t>
            </a:r>
          </a:p>
          <a:p>
            <a:pPr marL="0" indent="0" algn="just">
              <a:buNone/>
            </a:pPr>
            <a:r>
              <a:rPr lang="ar-SA" sz="2800" dirty="0"/>
              <a:t> </a:t>
            </a:r>
            <a:r>
              <a:rPr lang="ar-SA" sz="2800" dirty="0" smtClean="0"/>
              <a:t>   </a:t>
            </a:r>
            <a:r>
              <a:rPr lang="ar-SA" dirty="0" smtClean="0"/>
              <a:t>تشترك مجموعة من المعالجات في نفس الذاكرة ونفس الأقراص</a:t>
            </a:r>
            <a:r>
              <a:rPr lang="ar-SA" sz="2800" dirty="0" smtClean="0"/>
              <a:t>.</a:t>
            </a:r>
          </a:p>
          <a:p>
            <a:pPr marL="0" indent="0" algn="just">
              <a:buNone/>
            </a:pPr>
            <a:r>
              <a:rPr lang="ar-SA" sz="3200" dirty="0" smtClean="0"/>
              <a:t> </a:t>
            </a:r>
            <a:endParaRPr lang="ar-SA" sz="2800" dirty="0" smtClean="0"/>
          </a:p>
          <a:p>
            <a:pPr algn="just">
              <a:buFont typeface="Wingdings" pitchFamily="2" charset="2"/>
              <a:buChar char="v"/>
            </a:pPr>
            <a:endParaRPr lang="ar-SA" sz="2800" dirty="0" smtClean="0"/>
          </a:p>
          <a:p>
            <a:pPr algn="just">
              <a:buFontTx/>
              <a:buChar char="-"/>
            </a:pPr>
            <a:endParaRPr lang="ar-SA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9</a:t>
            </a:fld>
            <a:endParaRPr lang="ar-S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300287"/>
            <a:ext cx="6480720" cy="301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150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10</a:t>
            </a:fld>
            <a:endParaRPr lang="ar-SA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11560" y="620688"/>
            <a:ext cx="7704856" cy="18722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74320" indent="-27432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ar-SA" sz="3200" dirty="0" smtClean="0"/>
              <a:t>تابع معماريات:</a:t>
            </a:r>
            <a:r>
              <a:rPr lang="en-US" sz="3200" dirty="0" smtClean="0"/>
              <a:t>DBMS</a:t>
            </a:r>
            <a:r>
              <a:rPr lang="ar-SA" sz="3200" dirty="0" smtClean="0"/>
              <a:t> </a:t>
            </a:r>
            <a:r>
              <a:rPr lang="ar-SA" sz="3200" b="1" dirty="0" smtClean="0"/>
              <a:t>المتوازي(</a:t>
            </a:r>
            <a:r>
              <a:rPr lang="en-US" sz="3200" b="1" dirty="0" smtClean="0"/>
              <a:t>Parallel DBMS</a:t>
            </a:r>
            <a:r>
              <a:rPr lang="ar-SA" sz="3200" b="1" dirty="0" smtClean="0"/>
              <a:t>)</a:t>
            </a:r>
            <a:r>
              <a:rPr lang="ar-SA" sz="3200" dirty="0" smtClean="0"/>
              <a:t>: </a:t>
            </a:r>
          </a:p>
          <a:p>
            <a:pPr marL="0" indent="0" algn="just">
              <a:buNone/>
            </a:pPr>
            <a:r>
              <a:rPr lang="ar-SA" sz="2800" dirty="0"/>
              <a:t> 2- القرص المشترك </a:t>
            </a:r>
            <a:r>
              <a:rPr lang="en-US" sz="2800" dirty="0"/>
              <a:t>Shared </a:t>
            </a:r>
            <a:r>
              <a:rPr lang="en-US" sz="2800" dirty="0" smtClean="0"/>
              <a:t>Disk</a:t>
            </a:r>
            <a:r>
              <a:rPr lang="ar-SA" sz="2800" dirty="0" smtClean="0"/>
              <a:t>:</a:t>
            </a:r>
          </a:p>
          <a:p>
            <a:pPr marL="0" indent="0" algn="just">
              <a:buFont typeface="Brush Script MT" pitchFamily="66" charset="0"/>
              <a:buNone/>
            </a:pPr>
            <a:r>
              <a:rPr lang="ar-SA" sz="2800" dirty="0" smtClean="0"/>
              <a:t>    </a:t>
            </a:r>
            <a:r>
              <a:rPr lang="ar-SA" dirty="0" smtClean="0"/>
              <a:t>تشترك مجموعة من المعالجات في نفس الأقراص لكن لكل معالج ذاكرته الخاصة به.</a:t>
            </a:r>
            <a:r>
              <a:rPr lang="ar-SA" sz="2800" dirty="0" smtClean="0"/>
              <a:t>.</a:t>
            </a:r>
          </a:p>
          <a:p>
            <a:pPr marL="0" indent="0" algn="just">
              <a:buFont typeface="Brush Script MT" pitchFamily="66" charset="0"/>
              <a:buNone/>
            </a:pPr>
            <a:r>
              <a:rPr lang="ar-SA" sz="3200" dirty="0" smtClean="0"/>
              <a:t> </a:t>
            </a:r>
            <a:endParaRPr lang="ar-SA" sz="2800" dirty="0" smtClean="0"/>
          </a:p>
          <a:p>
            <a:pPr algn="just">
              <a:buFont typeface="Wingdings" pitchFamily="2" charset="2"/>
              <a:buChar char="v"/>
            </a:pPr>
            <a:endParaRPr lang="ar-SA" sz="2800" dirty="0" smtClean="0"/>
          </a:p>
          <a:p>
            <a:pPr algn="just">
              <a:buFontTx/>
              <a:buChar char="-"/>
            </a:pPr>
            <a:endParaRPr lang="ar-SA" sz="28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03748"/>
            <a:ext cx="6844631" cy="30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150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11</a:t>
            </a:fld>
            <a:endParaRPr lang="ar-SA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11560" y="620688"/>
            <a:ext cx="7704856" cy="18722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74320" indent="-27432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ar-SA" sz="3200" dirty="0" smtClean="0"/>
              <a:t>تابع معماريات:</a:t>
            </a:r>
            <a:r>
              <a:rPr lang="en-US" sz="3200" dirty="0" smtClean="0"/>
              <a:t>DBMS</a:t>
            </a:r>
            <a:r>
              <a:rPr lang="ar-SA" sz="3200" dirty="0" smtClean="0"/>
              <a:t> </a:t>
            </a:r>
            <a:r>
              <a:rPr lang="ar-SA" sz="3200" b="1" dirty="0" smtClean="0"/>
              <a:t>المتوازي(</a:t>
            </a:r>
            <a:r>
              <a:rPr lang="en-US" sz="3200" b="1" dirty="0" smtClean="0"/>
              <a:t>Parallel DBMS</a:t>
            </a:r>
            <a:r>
              <a:rPr lang="ar-SA" sz="3200" b="1" dirty="0" smtClean="0"/>
              <a:t>)</a:t>
            </a:r>
            <a:r>
              <a:rPr lang="ar-SA" sz="3200" dirty="0" smtClean="0"/>
              <a:t>: </a:t>
            </a:r>
          </a:p>
          <a:p>
            <a:pPr marL="0" indent="0" algn="just">
              <a:buNone/>
            </a:pPr>
            <a:r>
              <a:rPr lang="ar-SA" sz="2800" dirty="0"/>
              <a:t> </a:t>
            </a:r>
            <a:r>
              <a:rPr lang="en-US" sz="2800" dirty="0"/>
              <a:t> </a:t>
            </a:r>
            <a:r>
              <a:rPr lang="ar-SA" sz="2800" dirty="0"/>
              <a:t>3-بدون مشاركة </a:t>
            </a:r>
            <a:r>
              <a:rPr lang="en-US" sz="2800" dirty="0"/>
              <a:t>Shared </a:t>
            </a:r>
            <a:r>
              <a:rPr lang="en-US" sz="2800" dirty="0" smtClean="0"/>
              <a:t>Nothing</a:t>
            </a:r>
            <a:r>
              <a:rPr lang="ar-SA" sz="2800" dirty="0" smtClean="0"/>
              <a:t>:</a:t>
            </a:r>
          </a:p>
          <a:p>
            <a:pPr marL="0" indent="0" algn="just">
              <a:buFont typeface="Brush Script MT" pitchFamily="66" charset="0"/>
              <a:buNone/>
            </a:pPr>
            <a:r>
              <a:rPr lang="ar-SA" sz="2800" dirty="0" smtClean="0"/>
              <a:t>    </a:t>
            </a:r>
            <a:r>
              <a:rPr lang="ar-SA" dirty="0" smtClean="0"/>
              <a:t>كل معالج له ذاكرة وقرص خاص به.</a:t>
            </a:r>
            <a:endParaRPr lang="ar-SA" sz="2800" dirty="0" smtClean="0"/>
          </a:p>
          <a:p>
            <a:pPr marL="0" indent="0" algn="just">
              <a:buFont typeface="Brush Script MT" pitchFamily="66" charset="0"/>
              <a:buNone/>
            </a:pPr>
            <a:r>
              <a:rPr lang="ar-SA" sz="3200" dirty="0" smtClean="0"/>
              <a:t>  </a:t>
            </a:r>
            <a:endParaRPr lang="ar-SA" sz="2800" dirty="0" smtClean="0"/>
          </a:p>
          <a:p>
            <a:pPr algn="just">
              <a:buFont typeface="Wingdings" pitchFamily="2" charset="2"/>
              <a:buChar char="v"/>
            </a:pPr>
            <a:endParaRPr lang="ar-SA" sz="2800" dirty="0" smtClean="0"/>
          </a:p>
          <a:p>
            <a:pPr algn="just">
              <a:buFontTx/>
              <a:buChar char="-"/>
            </a:pPr>
            <a:endParaRPr lang="ar-SA" sz="28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311" y="2348483"/>
            <a:ext cx="6283057" cy="3240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150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57543"/>
            <a:ext cx="6965245" cy="523185"/>
          </a:xfrm>
        </p:spPr>
        <p:txBody>
          <a:bodyPr>
            <a:normAutofit fontScale="90000"/>
          </a:bodyPr>
          <a:lstStyle/>
          <a:p>
            <a:r>
              <a:rPr lang="ar-SA" sz="3600" dirty="0" smtClean="0"/>
              <a:t>الأسباب لنشوء وتطوير قواعد البيانات الموزعة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80728"/>
            <a:ext cx="8568952" cy="511256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ar-SA" dirty="0" smtClean="0"/>
              <a:t>أسباب تنظيمية واقتصادية.</a:t>
            </a:r>
          </a:p>
          <a:p>
            <a:r>
              <a:rPr lang="ar-SA" dirty="0" smtClean="0"/>
              <a:t>ترابط قواعد البيانات :عندما تكون هناك العديد من قواعد البيانات المركزية موجودة في مؤسسة ما وهناك ضرورة تبرز لانجاز تطبيقات شاملة.</a:t>
            </a:r>
          </a:p>
          <a:p>
            <a:r>
              <a:rPr lang="ar-SA" dirty="0" smtClean="0"/>
              <a:t>السعة والنمو التصاعدي:عدم وجود حاسب واحد ذو سعة ملائمة لكل التطبيقات الكبيرة , وأكثر من ذلك يمكن للأنظمة الموزعة أن تنمو أفضل من نمو الأنظمة الغير موزعة.</a:t>
            </a:r>
          </a:p>
          <a:p>
            <a:r>
              <a:rPr lang="ar-SA" dirty="0" smtClean="0"/>
              <a:t>اذا فشل موقع واحد في قاعدة البيانات الموزعة  فان المواقع الأخرى لها القدرة على استمرار العملية الاعتيادية.</a:t>
            </a:r>
          </a:p>
          <a:p>
            <a:r>
              <a:rPr lang="ar-SA" dirty="0"/>
              <a:t>ا</a:t>
            </a:r>
            <a:r>
              <a:rPr lang="ar-SA" dirty="0" smtClean="0"/>
              <a:t>لبيانات في الأنظمة الموزعة يمكن خزنها بالقرب من مناطق استخدامها وهذا يقلل من :1- زمن الاستجابة  2- كلفة الاتصالات.</a:t>
            </a:r>
          </a:p>
          <a:p>
            <a:r>
              <a:rPr lang="ar-SA" dirty="0" smtClean="0"/>
              <a:t>مشاركة البيانات والسيطرة الموزعة.</a:t>
            </a:r>
          </a:p>
          <a:p>
            <a:r>
              <a:rPr lang="ar-SA" dirty="0" smtClean="0"/>
              <a:t>شفافية الموقع:ليس هناك حاجة للمستفيدين والتطبيقات للاهتمام عن مكان خزن بيانات معينة.</a:t>
            </a:r>
            <a:endParaRPr lang="ar-S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12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8769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92696"/>
            <a:ext cx="6965245" cy="595194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مساوئ قاعدة البيانات الموزعة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196752"/>
            <a:ext cx="7416824" cy="4680520"/>
          </a:xfrm>
        </p:spPr>
        <p:txBody>
          <a:bodyPr>
            <a:normAutofit lnSpcReduction="10000"/>
          </a:bodyPr>
          <a:lstStyle/>
          <a:p>
            <a:r>
              <a:rPr lang="ar-SA" dirty="0" smtClean="0"/>
              <a:t>المساوئ الرئيسية لأنظمة قواعد البيانات الموزعة هي التعقيد المضاف والضروري لضمان التنسيق الملائم للمواقع, هذا التعقيد يأخذ الأشكال الآتية: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1- </a:t>
            </a:r>
            <a:r>
              <a:rPr lang="ar-SA" sz="2800" dirty="0" smtClean="0"/>
              <a:t>كلفة تطوير البرمجيات.</a:t>
            </a:r>
          </a:p>
          <a:p>
            <a:pPr marL="0" indent="0">
              <a:buNone/>
            </a:pPr>
            <a:r>
              <a:rPr lang="ar-SA" sz="2800" dirty="0"/>
              <a:t> </a:t>
            </a:r>
            <a:r>
              <a:rPr lang="ar-SA" sz="2800" dirty="0" smtClean="0"/>
              <a:t>2- امكانية أكبر للأخطاء</a:t>
            </a:r>
          </a:p>
          <a:p>
            <a:pPr marL="0" indent="0">
              <a:buNone/>
            </a:pPr>
            <a:r>
              <a:rPr lang="ar-SA" sz="2800" dirty="0"/>
              <a:t> </a:t>
            </a:r>
            <a:r>
              <a:rPr lang="ar-SA" sz="2800" dirty="0" smtClean="0"/>
              <a:t>3- زيادة </a:t>
            </a:r>
            <a:r>
              <a:rPr lang="ar-SA" sz="2800" smtClean="0"/>
              <a:t>جهد المعالجة (زيادة الجهد في معالجة الاستفسارات والمعاملات).</a:t>
            </a:r>
            <a:endParaRPr lang="ar-SA" sz="2800" dirty="0" smtClean="0"/>
          </a:p>
          <a:p>
            <a:pPr marL="0" indent="0">
              <a:buNone/>
            </a:pPr>
            <a:r>
              <a:rPr lang="ar-SA" sz="2800" dirty="0"/>
              <a:t> </a:t>
            </a:r>
            <a:r>
              <a:rPr lang="ar-SA" sz="2800" dirty="0" smtClean="0"/>
              <a:t>4- الاسترداد من الفشل هو أكثر تعقيداً مما موجود في الأنظمة المركزية.</a:t>
            </a:r>
          </a:p>
          <a:p>
            <a:pPr marL="0" indent="0">
              <a:buNone/>
            </a:pPr>
            <a:r>
              <a:rPr lang="ar-SA" sz="2800" dirty="0"/>
              <a:t> </a:t>
            </a:r>
            <a:r>
              <a:rPr lang="ar-SA" sz="2800" dirty="0" smtClean="0"/>
              <a:t>5- مشاكل مع عدم تناغم البيانات.</a:t>
            </a:r>
          </a:p>
          <a:p>
            <a:pPr marL="0" indent="0">
              <a:buNone/>
            </a:pPr>
            <a:r>
              <a:rPr lang="ar-SA" sz="2800" dirty="0"/>
              <a:t> </a:t>
            </a:r>
            <a:r>
              <a:rPr lang="ar-SA" sz="2800" dirty="0" smtClean="0"/>
              <a:t>6-يعتمد أداء قاعدة البيانات بشكل كبير على أداء الشبكة.</a:t>
            </a:r>
          </a:p>
          <a:p>
            <a:pPr marL="0" indent="0">
              <a:buNone/>
            </a:pPr>
            <a:endParaRPr lang="ar-SA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13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4509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92696"/>
            <a:ext cx="6965245" cy="595194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تابع:مساوئ قاعدة البيانات الموزعة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484784"/>
            <a:ext cx="7416824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sz="2800" dirty="0" smtClean="0"/>
              <a:t>7- السيطرة على سلامة البيانات أكثر صعوبة.</a:t>
            </a:r>
          </a:p>
          <a:p>
            <a:pPr marL="0" indent="0">
              <a:buNone/>
            </a:pPr>
            <a:r>
              <a:rPr lang="ar-SA" sz="2800" dirty="0" smtClean="0"/>
              <a:t>8- قلة الخبرة</a:t>
            </a:r>
          </a:p>
          <a:p>
            <a:pPr marL="0" indent="0">
              <a:buNone/>
            </a:pPr>
            <a:r>
              <a:rPr lang="ar-SA" sz="2800" dirty="0" smtClean="0"/>
              <a:t>مشاكل عامة في الأمنية, تصميم قاعدة البيانات, الكلفة العالية, ادارة الجمود </a:t>
            </a:r>
            <a:r>
              <a:rPr lang="en-US" sz="2800" dirty="0" smtClean="0"/>
              <a:t>Dead Lock</a:t>
            </a:r>
            <a:r>
              <a:rPr lang="ar-SA" sz="2800" dirty="0" smtClean="0"/>
              <a:t> الموزع ومعالجة الاستفسار الموزع.</a:t>
            </a:r>
            <a:endParaRPr lang="ar-SA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14/03/1433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1B-E76B-4192-8627-FD35A805CD2C}" type="slidenum">
              <a:rPr lang="ar-SA" smtClean="0"/>
              <a:t>14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2240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èle par défaut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5240</TotalTime>
  <Words>810</Words>
  <Application>Microsoft Office PowerPoint</Application>
  <PresentationFormat>On-screen Show (4:3)</PresentationFormat>
  <Paragraphs>103</Paragraphs>
  <Slides>14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Pushpin</vt:lpstr>
      <vt:lpstr>Modèle par défaut</vt:lpstr>
      <vt:lpstr>PowerPoint Presentation</vt:lpstr>
      <vt:lpstr>PowerPoint Presentation</vt:lpstr>
      <vt:lpstr>قواعد البيانات الموزعة Distributed Database</vt:lpstr>
      <vt:lpstr>PowerPoint Presentation</vt:lpstr>
      <vt:lpstr>PowerPoint Presentation</vt:lpstr>
      <vt:lpstr>تعريف قاعدة البيانات الموزعة</vt:lpstr>
      <vt:lpstr>المعالجة الموزعة Distribution Processing</vt:lpstr>
      <vt:lpstr>تابع:المعالجة الموزعة Distribution Processing</vt:lpstr>
      <vt:lpstr>PowerPoint Presentation</vt:lpstr>
      <vt:lpstr>PowerPoint Presentation</vt:lpstr>
      <vt:lpstr>PowerPoint Presentation</vt:lpstr>
      <vt:lpstr>الأسباب لنشوء وتطوير قواعد البيانات الموزعة</vt:lpstr>
      <vt:lpstr>مساوئ قاعدة البيانات الموزعة</vt:lpstr>
      <vt:lpstr>تابع:مساوئ قاعدة البيانات الموزعة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التطبيع (التسوية )</dc:title>
  <dc:creator>Dell</dc:creator>
  <cp:lastModifiedBy>lenda</cp:lastModifiedBy>
  <cp:revision>374</cp:revision>
  <dcterms:created xsi:type="dcterms:W3CDTF">2012-02-05T07:11:26Z</dcterms:created>
  <dcterms:modified xsi:type="dcterms:W3CDTF">2012-03-19T21:50:26Z</dcterms:modified>
</cp:coreProperties>
</file>