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25"/>
  </p:notesMasterIdLst>
  <p:sldIdLst>
    <p:sldId id="333" r:id="rId4"/>
    <p:sldId id="256" r:id="rId5"/>
    <p:sldId id="334" r:id="rId6"/>
    <p:sldId id="327" r:id="rId7"/>
    <p:sldId id="328" r:id="rId8"/>
    <p:sldId id="329" r:id="rId9"/>
    <p:sldId id="330" r:id="rId10"/>
    <p:sldId id="331" r:id="rId11"/>
    <p:sldId id="326" r:id="rId12"/>
    <p:sldId id="315" r:id="rId13"/>
    <p:sldId id="316" r:id="rId14"/>
    <p:sldId id="317" r:id="rId15"/>
    <p:sldId id="318" r:id="rId16"/>
    <p:sldId id="319" r:id="rId17"/>
    <p:sldId id="320" r:id="rId18"/>
    <p:sldId id="321" r:id="rId19"/>
    <p:sldId id="322" r:id="rId20"/>
    <p:sldId id="323" r:id="rId21"/>
    <p:sldId id="324" r:id="rId22"/>
    <p:sldId id="325" r:id="rId23"/>
    <p:sldId id="314" r:id="rId24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5" autoAdjust="0"/>
    <p:restoredTop sz="94737" autoAdjust="0"/>
  </p:normalViewPr>
  <p:slideViewPr>
    <p:cSldViewPr>
      <p:cViewPr varScale="1">
        <p:scale>
          <a:sx n="64" d="100"/>
          <a:sy n="64" d="100"/>
        </p:scale>
        <p:origin x="-57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2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D256EFDE-C213-43F5-9A72-FC4B2F43D244}" type="datetimeFigureOut">
              <a:rPr lang="ar-SA" smtClean="0"/>
              <a:t>10/06/33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7F5EF2C4-BF98-4C97-A830-1B81242D358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29846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EF2C4-BF98-4C97-A830-1B81242D358A}" type="slidenum">
              <a:rPr lang="ar-SA" smtClean="0"/>
              <a:t>2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77754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EF2C4-BF98-4C97-A830-1B81242D358A}" type="slidenum">
              <a:rPr lang="ar-SA" smtClean="0"/>
              <a:t>3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777548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EF2C4-BF98-4C97-A830-1B81242D358A}" type="slidenum">
              <a:rPr lang="ar-SA" smtClean="0">
                <a:solidFill>
                  <a:prstClr val="black"/>
                </a:solidFill>
              </a:rPr>
              <a:pPr/>
              <a:t>9</a:t>
            </a:fld>
            <a:endParaRPr lang="ar-S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754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5568CF-7835-4414-9EB7-29BEBE79017E}" type="datetimeFigureOut">
              <a:rPr lang="fr-FR"/>
              <a:pPr>
                <a:defRPr/>
              </a:pPr>
              <a:t>01/05/2012</a:t>
            </a:fld>
            <a:endParaRPr lang="fr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6A38E4-F462-4E0A-990F-2478BEE7A93A}" type="slidenum">
              <a:rPr lang="ar-SA"/>
              <a:pPr/>
              <a:t>‹#›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57135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4FBF7-6815-4688-A163-D9F85B0418EE}" type="datetimeFigureOut">
              <a:rPr lang="fr-FR"/>
              <a:pPr>
                <a:defRPr/>
              </a:pPr>
              <a:t>01/05/2012</a:t>
            </a:fld>
            <a:endParaRPr lang="fr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556BB4-4F6F-45C5-BA88-E3A69F884BD9}" type="slidenum">
              <a:rPr lang="ar-SA"/>
              <a:pPr/>
              <a:t>‹#›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551705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4A00A5-1819-4392-B75E-01ACC4F55D67}" type="datetimeFigureOut">
              <a:rPr lang="fr-FR"/>
              <a:pPr>
                <a:defRPr/>
              </a:pPr>
              <a:t>01/05/2012</a:t>
            </a:fld>
            <a:endParaRPr lang="fr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BB3014-0D60-45C7-822B-7879F9A494DC}" type="slidenum">
              <a:rPr lang="ar-SA"/>
              <a:pPr/>
              <a:t>‹#›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003598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BC191-709D-4331-9790-54EF289AD67B}" type="datetimeFigureOut">
              <a:rPr lang="fr-FR"/>
              <a:pPr>
                <a:defRPr/>
              </a:pPr>
              <a:t>01/05/2012</a:t>
            </a:fld>
            <a:endParaRPr lang="fr-CA" dirty="0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31744E-D208-4291-A328-9C0080C460C3}" type="slidenum">
              <a:rPr lang="ar-SA"/>
              <a:pPr/>
              <a:t>‹#›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294933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45E1D0-A619-4F6A-A018-6CC475D7AD83}" type="datetimeFigureOut">
              <a:rPr lang="fr-FR"/>
              <a:pPr>
                <a:defRPr/>
              </a:pPr>
              <a:t>01/05/2012</a:t>
            </a:fld>
            <a:endParaRPr lang="fr-CA" dirty="0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8D3976-0C07-4A82-B8E7-D87BCAB317AC}" type="slidenum">
              <a:rPr lang="ar-SA"/>
              <a:pPr/>
              <a:t>‹#›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855802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0674E2-32C5-4664-9235-1734A782AFC0}" type="datetimeFigureOut">
              <a:rPr lang="fr-FR"/>
              <a:pPr>
                <a:defRPr/>
              </a:pPr>
              <a:t>01/05/2012</a:t>
            </a:fld>
            <a:endParaRPr lang="fr-CA" dirty="0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7D958F-B3AB-4CD0-8556-8A20B3F2AF91}" type="slidenum">
              <a:rPr lang="ar-SA"/>
              <a:pPr/>
              <a:t>‹#›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878553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1BA9ED-CAE9-43C3-8EFA-18065CA82F11}" type="datetimeFigureOut">
              <a:rPr lang="fr-FR"/>
              <a:pPr>
                <a:defRPr/>
              </a:pPr>
              <a:t>01/05/2012</a:t>
            </a:fld>
            <a:endParaRPr lang="fr-CA" dirty="0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AD73B8-7412-4222-9616-DF35E0EAA1E9}" type="slidenum">
              <a:rPr lang="ar-SA"/>
              <a:pPr/>
              <a:t>‹#›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439201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378E12-C019-4E2E-8E2D-F19A4FFA0FCC}" type="datetimeFigureOut">
              <a:rPr lang="fr-FR"/>
              <a:pPr>
                <a:defRPr/>
              </a:pPr>
              <a:t>01/05/2012</a:t>
            </a:fld>
            <a:endParaRPr lang="fr-CA" dirty="0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8CD2DF-736C-4751-8FD3-2D43A95F1BD8}" type="slidenum">
              <a:rPr lang="ar-SA"/>
              <a:pPr/>
              <a:t>‹#›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25475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CA" noProof="0" dirty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A0E1A0-FCE7-43D7-92B0-DF2F6C1351CB}" type="datetimeFigureOut">
              <a:rPr lang="fr-FR"/>
              <a:pPr>
                <a:defRPr/>
              </a:pPr>
              <a:t>01/05/2012</a:t>
            </a:fld>
            <a:endParaRPr lang="fr-CA" dirty="0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C68C6C-580F-4A4D-B122-84C43C91DBDF}" type="slidenum">
              <a:rPr lang="ar-SA"/>
              <a:pPr/>
              <a:t>‹#›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512617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551F84-AF46-4633-A5D7-035E7894F23B}" type="datetimeFigureOut">
              <a:rPr lang="fr-FR"/>
              <a:pPr>
                <a:defRPr/>
              </a:pPr>
              <a:t>01/05/2012</a:t>
            </a:fld>
            <a:endParaRPr lang="fr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36AE68-DD61-4118-9F2F-C92CAD3D3C10}" type="slidenum">
              <a:rPr lang="ar-SA"/>
              <a:pPr/>
              <a:t>‹#›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300739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395298-A68D-4F55-8D1C-7441A2B4C83E}" type="datetimeFigureOut">
              <a:rPr lang="fr-FR"/>
              <a:pPr>
                <a:defRPr/>
              </a:pPr>
              <a:t>01/05/2012</a:t>
            </a:fld>
            <a:endParaRPr lang="fr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6DBD5B-E19E-41B1-A75A-9D60FB2A09DB}" type="slidenum">
              <a:rPr lang="ar-SA"/>
              <a:pPr/>
              <a:t>‹#›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711479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5568CF-7835-4414-9EB7-29BEBE79017E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01/05/2012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6A38E4-F462-4E0A-990F-2478BEE7A93A}" type="slidenum">
              <a:rPr lang="ar-SA"/>
              <a:pPr/>
              <a:t>‹#›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209227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4FBF7-6815-4688-A163-D9F85B0418EE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01/05/2012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556BB4-4F6F-45C5-BA88-E3A69F884BD9}" type="slidenum">
              <a:rPr lang="ar-SA"/>
              <a:pPr/>
              <a:t>‹#›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44616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4A00A5-1819-4392-B75E-01ACC4F55D67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01/05/2012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BB3014-0D60-45C7-822B-7879F9A494DC}" type="slidenum">
              <a:rPr lang="ar-SA"/>
              <a:pPr/>
              <a:t>‹#›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4272825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BC191-709D-4331-9790-54EF289AD67B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01/05/2012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31744E-D208-4291-A328-9C0080C460C3}" type="slidenum">
              <a:rPr lang="ar-SA"/>
              <a:pPr/>
              <a:t>‹#›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019829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45E1D0-A619-4F6A-A018-6CC475D7AD83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01/05/2012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8D3976-0C07-4A82-B8E7-D87BCAB317AC}" type="slidenum">
              <a:rPr lang="ar-SA"/>
              <a:pPr/>
              <a:t>‹#›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456136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0674E2-32C5-4664-9235-1734A782AFC0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01/05/2012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7D958F-B3AB-4CD0-8556-8A20B3F2AF91}" type="slidenum">
              <a:rPr lang="ar-SA"/>
              <a:pPr/>
              <a:t>‹#›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4290473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1BA9ED-CAE9-43C3-8EFA-18065CA82F11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01/05/2012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AD73B8-7412-4222-9616-DF35E0EAA1E9}" type="slidenum">
              <a:rPr lang="ar-SA"/>
              <a:pPr/>
              <a:t>‹#›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330713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378E12-C019-4E2E-8E2D-F19A4FFA0FCC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01/05/2012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8CD2DF-736C-4751-8FD3-2D43A95F1BD8}" type="slidenum">
              <a:rPr lang="ar-SA"/>
              <a:pPr/>
              <a:t>‹#›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67086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CA" noProof="0" dirty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A0E1A0-FCE7-43D7-92B0-DF2F6C1351CB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01/05/2012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C68C6C-580F-4A4D-B122-84C43C91DBDF}" type="slidenum">
              <a:rPr lang="ar-SA"/>
              <a:pPr/>
              <a:t>‹#›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879457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551F84-AF46-4633-A5D7-035E7894F23B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01/05/2012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36AE68-DD61-4118-9F2F-C92CAD3D3C10}" type="slidenum">
              <a:rPr lang="ar-SA"/>
              <a:pPr/>
              <a:t>‹#›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201650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395298-A68D-4F55-8D1C-7441A2B4C83E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01/05/2012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6DBD5B-E19E-41B1-A75A-9D60FB2A09DB}" type="slidenum">
              <a:rPr lang="ar-SA"/>
              <a:pPr/>
              <a:t>‹#›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611537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>
                <a:solidFill>
                  <a:srgbClr val="000000"/>
                </a:solidFill>
              </a:rPr>
              <a:t>14/03/1433</a:t>
            </a:r>
            <a:endParaRPr lang="ar-SA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ar-SA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45591B-E76B-4192-8627-FD35A805CD2C}" type="slidenum">
              <a:rPr lang="ar-SA" smtClean="0">
                <a:solidFill>
                  <a:srgbClr val="000000"/>
                </a:solidFill>
              </a:rPr>
              <a:pPr/>
              <a:t>‹#›</a:t>
            </a:fld>
            <a:endParaRPr lang="ar-S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6919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>
                <a:solidFill>
                  <a:srgbClr val="000000"/>
                </a:solidFill>
              </a:rPr>
              <a:t>14/03/1433</a:t>
            </a:r>
            <a:endParaRPr lang="ar-SA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ar-SA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45591B-E76B-4192-8627-FD35A805CD2C}" type="slidenum">
              <a:rPr lang="ar-SA" smtClean="0">
                <a:solidFill>
                  <a:srgbClr val="000000"/>
                </a:solidFill>
              </a:rPr>
              <a:pPr/>
              <a:t>‹#›</a:t>
            </a:fld>
            <a:endParaRPr lang="ar-S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8781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>
                <a:solidFill>
                  <a:srgbClr val="000000"/>
                </a:solidFill>
              </a:rPr>
              <a:t>14/03/1433</a:t>
            </a:r>
            <a:endParaRPr lang="ar-SA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ar-SA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45591B-E76B-4192-8627-FD35A805CD2C}" type="slidenum">
              <a:rPr lang="ar-SA" smtClean="0">
                <a:solidFill>
                  <a:srgbClr val="000000"/>
                </a:solidFill>
              </a:rPr>
              <a:pPr/>
              <a:t>‹#›</a:t>
            </a:fld>
            <a:endParaRPr lang="ar-S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711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>
                <a:solidFill>
                  <a:srgbClr val="000000"/>
                </a:solidFill>
              </a:rPr>
              <a:t>14/03/1433</a:t>
            </a:r>
            <a:endParaRPr lang="ar-SA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ar-SA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45591B-E76B-4192-8627-FD35A805CD2C}" type="slidenum">
              <a:rPr lang="ar-SA" smtClean="0">
                <a:solidFill>
                  <a:srgbClr val="000000"/>
                </a:solidFill>
              </a:rPr>
              <a:pPr/>
              <a:t>‹#›</a:t>
            </a:fld>
            <a:endParaRPr lang="ar-S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514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>
                <a:solidFill>
                  <a:srgbClr val="000000"/>
                </a:solidFill>
              </a:rPr>
              <a:t>14/03/1433</a:t>
            </a:r>
            <a:endParaRPr lang="ar-SA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ar-SA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45591B-E76B-4192-8627-FD35A805CD2C}" type="slidenum">
              <a:rPr lang="ar-SA" smtClean="0">
                <a:solidFill>
                  <a:srgbClr val="000000"/>
                </a:solidFill>
              </a:rPr>
              <a:pPr/>
              <a:t>‹#›</a:t>
            </a:fld>
            <a:endParaRPr lang="ar-S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562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>
                <a:solidFill>
                  <a:srgbClr val="000000"/>
                </a:solidFill>
              </a:rPr>
              <a:t>14/03/1433</a:t>
            </a:r>
            <a:endParaRPr lang="ar-SA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ar-SA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45591B-E76B-4192-8627-FD35A805CD2C}" type="slidenum">
              <a:rPr lang="ar-SA" smtClean="0">
                <a:solidFill>
                  <a:srgbClr val="000000"/>
                </a:solidFill>
              </a:rPr>
              <a:pPr/>
              <a:t>‹#›</a:t>
            </a:fld>
            <a:endParaRPr lang="ar-S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348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>
                <a:solidFill>
                  <a:srgbClr val="000000"/>
                </a:solidFill>
              </a:rPr>
              <a:t>14/03/1433</a:t>
            </a:r>
            <a:endParaRPr lang="ar-SA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ar-SA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45591B-E76B-4192-8627-FD35A805CD2C}" type="slidenum">
              <a:rPr lang="ar-SA" smtClean="0">
                <a:solidFill>
                  <a:srgbClr val="000000"/>
                </a:solidFill>
              </a:rPr>
              <a:pPr/>
              <a:t>‹#›</a:t>
            </a:fld>
            <a:endParaRPr lang="ar-S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0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>
                <a:solidFill>
                  <a:srgbClr val="000000"/>
                </a:solidFill>
              </a:rPr>
              <a:t>14/03/1433</a:t>
            </a:r>
            <a:endParaRPr lang="ar-SA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ar-SA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45591B-E76B-4192-8627-FD35A805CD2C}" type="slidenum">
              <a:rPr lang="ar-SA" smtClean="0">
                <a:solidFill>
                  <a:srgbClr val="000000"/>
                </a:solidFill>
              </a:rPr>
              <a:pPr/>
              <a:t>‹#›</a:t>
            </a:fld>
            <a:endParaRPr lang="ar-S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840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>
                <a:solidFill>
                  <a:srgbClr val="000000"/>
                </a:solidFill>
              </a:rPr>
              <a:t>14/03/1433</a:t>
            </a:r>
            <a:endParaRPr lang="ar-SA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ar-SA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45591B-E76B-4192-8627-FD35A805CD2C}" type="slidenum">
              <a:rPr lang="ar-SA" smtClean="0">
                <a:solidFill>
                  <a:srgbClr val="000000"/>
                </a:solidFill>
              </a:rPr>
              <a:pPr/>
              <a:t>‹#›</a:t>
            </a:fld>
            <a:endParaRPr lang="ar-S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750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>
                <a:solidFill>
                  <a:srgbClr val="000000"/>
                </a:solidFill>
              </a:rPr>
              <a:t>14/03/1433</a:t>
            </a:r>
            <a:endParaRPr lang="ar-SA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ar-SA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45591B-E76B-4192-8627-FD35A805CD2C}" type="slidenum">
              <a:rPr lang="ar-SA" smtClean="0">
                <a:solidFill>
                  <a:srgbClr val="000000"/>
                </a:solidFill>
              </a:rPr>
              <a:pPr/>
              <a:t>‹#›</a:t>
            </a:fld>
            <a:endParaRPr lang="ar-S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796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>
                <a:solidFill>
                  <a:srgbClr val="000000"/>
                </a:solidFill>
              </a:rPr>
              <a:t>14/03/1433</a:t>
            </a:r>
            <a:endParaRPr lang="ar-SA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ar-SA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45591B-E76B-4192-8627-FD35A805CD2C}" type="slidenum">
              <a:rPr lang="ar-SA" smtClean="0">
                <a:solidFill>
                  <a:srgbClr val="000000"/>
                </a:solidFill>
              </a:rPr>
              <a:pPr/>
              <a:t>‹#›</a:t>
            </a:fld>
            <a:endParaRPr lang="ar-S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437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>
                <a:solidFill>
                  <a:srgbClr val="000000"/>
                </a:solidFill>
              </a:rPr>
              <a:t>14/03/1433</a:t>
            </a:r>
            <a:endParaRPr lang="ar-SA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ar-SA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145591B-E76B-4192-8627-FD35A805CD2C}" type="slidenum">
              <a:rPr lang="ar-SA" smtClean="0">
                <a:solidFill>
                  <a:srgbClr val="000000"/>
                </a:solidFill>
              </a:rPr>
              <a:pPr/>
              <a:t>‹#›</a:t>
            </a:fld>
            <a:endParaRPr lang="ar-S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489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hf hdr="0" ft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CA" smtClean="0"/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02E8335-55E5-487F-9BC7-3BC70B2C9C46}" type="datetimeFigureOut">
              <a:rPr lang="fr-FR"/>
              <a:pPr>
                <a:defRPr/>
              </a:pPr>
              <a:t>01/05/2012</a:t>
            </a:fld>
            <a:endParaRPr lang="fr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DFC25B16-E7CB-4802-88A6-AFF71078A4A3}" type="slidenum">
              <a:rPr lang="ar-SA"/>
              <a:pPr/>
              <a:t>‹#›</a:t>
            </a:fld>
            <a:endParaRPr lang="fr-C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CA" smtClean="0"/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02E8335-55E5-487F-9BC7-3BC70B2C9C46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01/05/2012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DFC25B16-E7CB-4802-88A6-AFF71078A4A3}" type="slidenum">
              <a:rPr lang="ar-SA"/>
              <a:pPr/>
              <a:t>‹#›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686008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1878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r" rtl="1" fontAlgn="auto">
              <a:spcBef>
                <a:spcPts val="0"/>
              </a:spcBef>
              <a:spcAft>
                <a:spcPts val="0"/>
              </a:spcAft>
            </a:pPr>
            <a:r>
              <a:rPr lang="ar-SA" smtClean="0">
                <a:solidFill>
                  <a:srgbClr val="000000"/>
                </a:solidFill>
                <a:latin typeface="Arial"/>
              </a:rPr>
              <a:t>14/03/1433</a:t>
            </a:r>
            <a:endParaRPr lang="ar-SA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78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rtl="1" fontAlgn="auto">
              <a:spcBef>
                <a:spcPts val="0"/>
              </a:spcBef>
              <a:spcAft>
                <a:spcPts val="0"/>
              </a:spcAft>
            </a:pPr>
            <a:endParaRPr lang="ar-SA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79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Arial" pitchFamily="34" charset="0"/>
              </a:defRPr>
            </a:lvl1pPr>
          </a:lstStyle>
          <a:p>
            <a:pPr rtl="1" fontAlgn="auto">
              <a:spcBef>
                <a:spcPts val="0"/>
              </a:spcBef>
              <a:spcAft>
                <a:spcPts val="0"/>
              </a:spcAft>
            </a:pPr>
            <a:fld id="{A145591B-E76B-4192-8627-FD35A805CD2C}" type="slidenum">
              <a:rPr lang="ar-SA" smtClean="0">
                <a:solidFill>
                  <a:srgbClr val="000000"/>
                </a:solidFill>
                <a:latin typeface="Arial"/>
              </a:rPr>
              <a:pPr rtl="1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ar-SA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78569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6" grpId="0"/>
      <p:bldP spid="118787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87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1878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87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1878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87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1878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87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1878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87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1878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ftr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3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/>
          <a:p>
            <a:r>
              <a:rPr lang="ar-SA" dirty="0" smtClean="0">
                <a:solidFill>
                  <a:srgbClr val="000000"/>
                </a:solidFill>
              </a:rPr>
              <a:t>14/03/1433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4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</p:spPr>
        <p:txBody>
          <a:bodyPr/>
          <a:lstStyle/>
          <a:p>
            <a:fld id="{82DA873C-3BC3-4A60-8E1F-92CACB436278}" type="slidenum">
              <a:rPr lang="ar-SA">
                <a:solidFill>
                  <a:srgbClr val="000000"/>
                </a:solidFill>
              </a:rPr>
              <a:pPr/>
              <a:t>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1547813" y="116632"/>
            <a:ext cx="640873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rtl="1" fontAlgn="auto">
              <a:spcBef>
                <a:spcPct val="50000"/>
              </a:spcBef>
              <a:spcAft>
                <a:spcPts val="0"/>
              </a:spcAft>
            </a:pPr>
            <a:r>
              <a:rPr lang="ar-SA" sz="44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بسم الله الرحمن الرحيم</a:t>
            </a:r>
            <a:endParaRPr lang="en-US" sz="44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/>
            </a:endParaRPr>
          </a:p>
        </p:txBody>
      </p:sp>
      <p:sp>
        <p:nvSpPr>
          <p:cNvPr id="2057" name="WordArt 9"/>
          <p:cNvSpPr>
            <a:spLocks noChangeArrowheads="1" noChangeShapeType="1" noTextEdit="1"/>
          </p:cNvSpPr>
          <p:nvPr/>
        </p:nvSpPr>
        <p:spPr bwMode="auto">
          <a:xfrm>
            <a:off x="2411413" y="1844824"/>
            <a:ext cx="4608512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</a:pPr>
            <a:r>
              <a:rPr lang="ar-SA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برمجة قواعد البيانات</a:t>
            </a:r>
            <a:endParaRPr lang="ar-SA" sz="3600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 Black"/>
            </a:endParaRPr>
          </a:p>
        </p:txBody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107504" y="2420888"/>
            <a:ext cx="8928992" cy="4462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 rtl="1" fontAlgn="auto">
              <a:spcBef>
                <a:spcPct val="50000"/>
              </a:spcBef>
              <a:spcAft>
                <a:spcPts val="0"/>
              </a:spcAft>
            </a:pPr>
            <a:r>
              <a:rPr lang="ar-SA" sz="4400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عدد الساعات: 2 </a:t>
            </a:r>
            <a:r>
              <a:rPr lang="ar-SA" sz="4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نظري+2عملي</a:t>
            </a:r>
          </a:p>
          <a:p>
            <a:pPr algn="r" rtl="1" fontAlgn="auto">
              <a:spcBef>
                <a:spcPct val="50000"/>
              </a:spcBef>
              <a:spcAft>
                <a:spcPts val="0"/>
              </a:spcAft>
            </a:pPr>
            <a:r>
              <a:rPr lang="ar-SA" sz="4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الرمز:314 حسب</a:t>
            </a:r>
          </a:p>
          <a:p>
            <a:pPr algn="r" rtl="1" fontAlgn="auto">
              <a:spcBef>
                <a:spcPct val="50000"/>
              </a:spcBef>
              <a:spcAft>
                <a:spcPts val="0"/>
              </a:spcAft>
            </a:pPr>
            <a:r>
              <a:rPr lang="ar-SA" sz="4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المتطلبات:223 حسب (مبادئ قواعد البيانات)</a:t>
            </a:r>
          </a:p>
          <a:p>
            <a:pPr algn="r" rtl="1" fontAlgn="auto">
              <a:spcBef>
                <a:spcPct val="50000"/>
              </a:spcBef>
              <a:spcAft>
                <a:spcPts val="0"/>
              </a:spcAft>
            </a:pPr>
            <a:r>
              <a:rPr lang="ar-SA" sz="32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أستاذات/المادة</a:t>
            </a:r>
            <a:r>
              <a:rPr lang="ar-SA" sz="3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: م. لندا عمر البدري </a:t>
            </a:r>
          </a:p>
          <a:p>
            <a:pPr algn="r" rtl="1" fontAlgn="auto">
              <a:spcBef>
                <a:spcPct val="50000"/>
              </a:spcBef>
              <a:spcAft>
                <a:spcPts val="0"/>
              </a:spcAft>
            </a:pPr>
            <a:r>
              <a:rPr lang="ar-SA" sz="3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               م. نجلاء حسن</a:t>
            </a:r>
            <a:endParaRPr lang="en-US" sz="3600" b="1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/>
            </a:endParaRPr>
          </a:p>
        </p:txBody>
      </p:sp>
      <p:sp>
        <p:nvSpPr>
          <p:cNvPr id="2059" name="Text Box 11"/>
          <p:cNvSpPr txBox="1">
            <a:spLocks noChangeArrowheads="1"/>
          </p:cNvSpPr>
          <p:nvPr/>
        </p:nvSpPr>
        <p:spPr bwMode="auto">
          <a:xfrm>
            <a:off x="684213" y="1124744"/>
            <a:ext cx="792003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rtl="1" fontAlgn="auto">
              <a:spcBef>
                <a:spcPct val="5000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rgbClr val="000000"/>
                </a:solidFill>
                <a:latin typeface="Arial"/>
              </a:rPr>
              <a:t>Database Programming</a:t>
            </a:r>
            <a:endParaRPr lang="en-US" sz="4000" b="1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330956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2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2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tmFilter="0,0; .5, 1; 1, 1"/>
                                        <p:tgtEl>
                                          <p:spTgt spid="20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 tmFilter="0,0; .5, 1; 1, 1"/>
                                        <p:tgtEl>
                                          <p:spTgt spid="2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0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0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 tmFilter="0,0; .5, 1; 1, 1"/>
                                        <p:tgtEl>
                                          <p:spTgt spid="20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0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0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0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 tmFilter="0,0; .5, 1; 1, 1"/>
                                        <p:tgtEl>
                                          <p:spTgt spid="20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"/>
          <p:cNvSpPr>
            <a:spLocks noGrp="1"/>
          </p:cNvSpPr>
          <p:nvPr>
            <p:ph type="ctrTitle"/>
          </p:nvPr>
        </p:nvSpPr>
        <p:spPr>
          <a:xfrm>
            <a:off x="1115617" y="765175"/>
            <a:ext cx="7831534" cy="3383905"/>
          </a:xfrm>
          <a:solidFill>
            <a:schemeClr val="bg1"/>
          </a:solidFill>
        </p:spPr>
        <p:txBody>
          <a:bodyPr/>
          <a:lstStyle/>
          <a:p>
            <a:pPr rtl="1" eaLnBrk="1" hangingPunct="1"/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Lecture11</a:t>
            </a:r>
            <a:r>
              <a:rPr lang="ar-SA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SA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ar-SA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تابع : تقنيات التحكم التزامني </a:t>
            </a:r>
            <a:r>
              <a:rPr lang="ar-SA" sz="3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SA" sz="3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ar-SA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ar-SA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الجمود) </a:t>
            </a:r>
            <a:r>
              <a:rPr lang="en-US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Concurrency control </a:t>
            </a:r>
            <a:r>
              <a:rPr lang="en-US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technique</a:t>
            </a:r>
            <a:r>
              <a:rPr lang="ar-SA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SA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Dealing with Deadlock and starvation</a:t>
            </a:r>
            <a:r>
              <a:rPr lang="ar-SA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SA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ar-SA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تقنيات استعادة قواعد البيانات </a:t>
            </a:r>
            <a:r>
              <a:rPr lang="ar-SA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SA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ar-SA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fr-CA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"/>
          <p:cNvSpPr>
            <a:spLocks noGrp="1"/>
          </p:cNvSpPr>
          <p:nvPr>
            <p:ph type="ctrTitle"/>
          </p:nvPr>
        </p:nvSpPr>
        <p:spPr>
          <a:xfrm>
            <a:off x="1115617" y="765175"/>
            <a:ext cx="7831534" cy="2231777"/>
          </a:xfrm>
        </p:spPr>
        <p:txBody>
          <a:bodyPr/>
          <a:lstStyle/>
          <a:p>
            <a:pPr algn="r" rtl="1" eaLnBrk="1" hangingPunct="1"/>
            <a:r>
              <a:rPr lang="ar-SA" sz="5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الجمود </a:t>
            </a:r>
            <a:r>
              <a:rPr lang="en-US" sz="5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5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5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Dealing with Deadlock</a:t>
            </a:r>
            <a:endParaRPr lang="fr-CA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60480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/>
              <a:t>الجمود </a:t>
            </a:r>
            <a:r>
              <a:rPr lang="en-US" dirty="0" smtClean="0"/>
              <a:t>deadlock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  <a:solidFill>
            <a:schemeClr val="bg1"/>
          </a:solidFill>
        </p:spPr>
        <p:txBody>
          <a:bodyPr/>
          <a:lstStyle/>
          <a:p>
            <a:pPr algn="r" rtl="1"/>
            <a:r>
              <a:rPr lang="ar-SA" dirty="0" smtClean="0"/>
              <a:t>تحدث هذه الحالة عندما تكون كل معاملة </a:t>
            </a:r>
            <a:r>
              <a:rPr lang="en-US" dirty="0" smtClean="0"/>
              <a:t>T</a:t>
            </a:r>
            <a:r>
              <a:rPr lang="ar-SA" dirty="0" smtClean="0"/>
              <a:t> ضمن مجموعة من أثنين او أكثر من المعاملات  ، تنتظر عنصر بيانات تم قفله أو تأمينه من قبل معاملة اخري </a:t>
            </a:r>
            <a:r>
              <a:rPr lang="en-US" dirty="0" smtClean="0"/>
              <a:t>T’</a:t>
            </a:r>
            <a:r>
              <a:rPr lang="ar-SA" dirty="0" smtClean="0"/>
              <a:t> في نفس المجموعة و</a:t>
            </a:r>
            <a:r>
              <a:rPr lang="en-US" dirty="0" smtClean="0"/>
              <a:t>T’</a:t>
            </a:r>
            <a:r>
              <a:rPr lang="ar-SA" dirty="0" smtClean="0"/>
              <a:t> في صف الانتظار من أجل انتظار معاملة اخري ان تفتح تأمين عنصر بيانات آخر . </a:t>
            </a:r>
          </a:p>
          <a:p>
            <a:pPr algn="r" rtl="1"/>
            <a:r>
              <a:rPr lang="ar-SA" dirty="0" smtClean="0"/>
              <a:t>يحدث هذا الشرط عندما تكون معاملتين ، تنتظر أحداهما الأخرى لفتح قفل البيانات .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169316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92696"/>
            <a:ext cx="8172400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3832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بروتوكولات تجنب الجمود</a:t>
            </a:r>
            <a:br>
              <a:rPr lang="ar-SA" dirty="0" smtClean="0"/>
            </a:br>
            <a:r>
              <a:rPr lang="en-US" dirty="0" smtClean="0"/>
              <a:t>Deadlock prevention protocols</a:t>
            </a: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/>
          <a:lstStyle/>
          <a:p>
            <a:pPr algn="r" rtl="1"/>
            <a:r>
              <a:rPr lang="ar-SA" dirty="0" smtClean="0"/>
              <a:t>تستخدم هذه البروتوكولات لتجنب حالة الجمود </a:t>
            </a:r>
            <a:r>
              <a:rPr lang="en-US" dirty="0" smtClean="0"/>
              <a:t>deadlock</a:t>
            </a:r>
            <a:r>
              <a:rPr lang="ar-SA" dirty="0" smtClean="0"/>
              <a:t>.</a:t>
            </a:r>
          </a:p>
          <a:p>
            <a:pPr algn="r" rtl="1"/>
            <a:r>
              <a:rPr lang="ar-SA" dirty="0" smtClean="0"/>
              <a:t>أحد هذه البروتوكولات والذي يستخدم مع تأمين المرحلتين يقوم على فكرة أن تقوم كل معاملة بتأمين جميع عناصر البيانات التي ستحتاجها منذ البداية ، وإذا لم تتمكن من إيجاد أيً من هذه العناصر فإنها لن تغلق أي عنصر بيانات ، وبالتأكيد هذا يقلل من تزامن المعاملات  . </a:t>
            </a:r>
          </a:p>
        </p:txBody>
      </p:sp>
    </p:spTree>
    <p:extLst>
      <p:ext uri="{BB962C8B-B14F-4D97-AF65-F5344CB8AC3E}">
        <p14:creationId xmlns:p14="http://schemas.microsoft.com/office/powerpoint/2010/main" val="64596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pPr rtl="1"/>
            <a:r>
              <a:rPr lang="ar-SA" dirty="0"/>
              <a:t>الطبعة الزمنية </a:t>
            </a:r>
            <a:r>
              <a:rPr lang="en-US" dirty="0"/>
              <a:t>Time </a:t>
            </a:r>
            <a:r>
              <a:rPr lang="en-US" dirty="0" smtClean="0"/>
              <a:t>Stamp(TS)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52736"/>
            <a:ext cx="8686800" cy="5616624"/>
          </a:xfrm>
          <a:solidFill>
            <a:schemeClr val="bg1"/>
          </a:solidFill>
        </p:spPr>
        <p:txBody>
          <a:bodyPr/>
          <a:lstStyle/>
          <a:p>
            <a:pPr algn="r" rtl="1"/>
            <a:r>
              <a:rPr lang="ar-SA" dirty="0" smtClean="0"/>
              <a:t>توجد تقنية  أخرى لتجنب الجمود تفترض ان يتم إتخاذ قرار ما في حالة التعامل مع معاملات يمكن أن يحدث لها </a:t>
            </a:r>
            <a:r>
              <a:rPr lang="en-US" dirty="0" smtClean="0"/>
              <a:t>deadlock</a:t>
            </a:r>
            <a:r>
              <a:rPr lang="ar-SA" dirty="0" smtClean="0"/>
              <a:t> (هل يتم إيقاف المعاملة وجعلها تنتظر أو يتم إجهاضها ) . </a:t>
            </a:r>
          </a:p>
          <a:p>
            <a:pPr algn="r" rtl="1"/>
            <a:r>
              <a:rPr lang="ar-SA" dirty="0" smtClean="0"/>
              <a:t>هذه التقنية تستخدم مفهوم الطبعة الزمنية </a:t>
            </a:r>
            <a:r>
              <a:rPr lang="en-US" dirty="0" smtClean="0"/>
              <a:t>Time Stamp(TS)</a:t>
            </a:r>
            <a:r>
              <a:rPr lang="ar-SA" dirty="0" smtClean="0"/>
              <a:t> .</a:t>
            </a:r>
          </a:p>
          <a:p>
            <a:pPr algn="r" rtl="1"/>
            <a:r>
              <a:rPr lang="ar-SA" dirty="0"/>
              <a:t>الطبعة الزمنية </a:t>
            </a:r>
            <a:r>
              <a:rPr lang="en-US" dirty="0"/>
              <a:t>Time </a:t>
            </a:r>
            <a:r>
              <a:rPr lang="en-US" dirty="0" smtClean="0"/>
              <a:t>Stamp(TS)</a:t>
            </a:r>
            <a:r>
              <a:rPr lang="en-CA" dirty="0" smtClean="0"/>
              <a:t> </a:t>
            </a:r>
            <a:r>
              <a:rPr lang="ar-SA" dirty="0" smtClean="0"/>
              <a:t>: هي معرف فريد (طبعة زمنية ) يخصص لكل معاملة وهذا المعرف يعتمد على ترتيب بداية كل معاملة .</a:t>
            </a:r>
          </a:p>
          <a:p>
            <a:pPr algn="r" rtl="1"/>
            <a:r>
              <a:rPr lang="ar-SA" dirty="0" smtClean="0"/>
              <a:t>للطبعة الزمنية صفتين (التفردية ، التسلسل الزمني ).</a:t>
            </a:r>
          </a:p>
          <a:p>
            <a:pPr algn="r" rtl="1"/>
            <a:r>
              <a:rPr lang="ar-SA" dirty="0" smtClean="0"/>
              <a:t>مثلاً : إذا كانت </a:t>
            </a:r>
            <a:r>
              <a:rPr lang="en-US" dirty="0" smtClean="0"/>
              <a:t>T1</a:t>
            </a:r>
            <a:r>
              <a:rPr lang="ar-SA" dirty="0" smtClean="0"/>
              <a:t> تبدا التنفيذ قبل </a:t>
            </a:r>
            <a:r>
              <a:rPr lang="en-US" dirty="0" smtClean="0"/>
              <a:t>T2</a:t>
            </a:r>
            <a:r>
              <a:rPr lang="ar-SA" dirty="0" smtClean="0"/>
              <a:t> فهذا يعني أن </a:t>
            </a:r>
            <a:r>
              <a:rPr lang="en-US" dirty="0" smtClean="0"/>
              <a:t>TS(T1)&lt;TS(T2)</a:t>
            </a:r>
            <a:r>
              <a:rPr lang="ar-SA" dirty="0" smtClean="0"/>
              <a:t> .(المعاملة الأقدم لها قيمة </a:t>
            </a:r>
            <a:r>
              <a:rPr lang="en-US" dirty="0" smtClean="0"/>
              <a:t>TS</a:t>
            </a:r>
            <a:r>
              <a:rPr lang="ar-SA" dirty="0" smtClean="0"/>
              <a:t> أقل) .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274588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/>
          <a:lstStyle/>
          <a:p>
            <a:pPr rtl="1"/>
            <a:r>
              <a:rPr lang="ar-SA" sz="2800" dirty="0" smtClean="0"/>
              <a:t>توجد طريقتين لتجنب ال</a:t>
            </a:r>
            <a:r>
              <a:rPr lang="en-US" sz="2800" dirty="0" smtClean="0"/>
              <a:t>deadlock</a:t>
            </a:r>
            <a:r>
              <a:rPr lang="ar-SA" sz="2800" dirty="0" smtClean="0"/>
              <a:t> بناءً على مفهوم </a:t>
            </a:r>
            <a:r>
              <a:rPr lang="en-US" sz="2800" dirty="0" err="1" smtClean="0"/>
              <a:t>TimeTsamp</a:t>
            </a:r>
            <a:endParaRPr lang="ar-SA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6712"/>
            <a:ext cx="8686800" cy="5904656"/>
          </a:xfrm>
          <a:solidFill>
            <a:schemeClr val="bg1"/>
          </a:solidFill>
        </p:spPr>
        <p:txBody>
          <a:bodyPr/>
          <a:lstStyle/>
          <a:p>
            <a:pPr algn="r" rtl="1"/>
            <a:r>
              <a:rPr lang="en-US" dirty="0" smtClean="0"/>
              <a:t>Wait-die</a:t>
            </a:r>
            <a:r>
              <a:rPr lang="ar-SA" dirty="0" smtClean="0"/>
              <a:t> : اذا كانت </a:t>
            </a:r>
            <a:r>
              <a:rPr lang="en-US" dirty="0" smtClean="0"/>
              <a:t>(TS(Ti)&lt;TS(</a:t>
            </a:r>
            <a:r>
              <a:rPr lang="en-US" dirty="0" err="1" smtClean="0"/>
              <a:t>Tj</a:t>
            </a:r>
            <a:r>
              <a:rPr lang="en-US" dirty="0" smtClean="0"/>
              <a:t>)</a:t>
            </a:r>
            <a:r>
              <a:rPr lang="ar-SA" dirty="0" smtClean="0"/>
              <a:t> وهذا يعني أن </a:t>
            </a:r>
            <a:r>
              <a:rPr lang="en-US" dirty="0" smtClean="0"/>
              <a:t>Ti</a:t>
            </a:r>
            <a:r>
              <a:rPr lang="ar-SA" dirty="0" smtClean="0"/>
              <a:t> أقدم من </a:t>
            </a:r>
            <a:r>
              <a:rPr lang="en-US" dirty="0" err="1" smtClean="0"/>
              <a:t>Tj</a:t>
            </a:r>
            <a:r>
              <a:rPr lang="ar-SA" dirty="0" smtClean="0"/>
              <a:t> ففي هذه</a:t>
            </a:r>
            <a:r>
              <a:rPr lang="ar-SA" dirty="0"/>
              <a:t> الحالة</a:t>
            </a:r>
            <a:r>
              <a:rPr lang="ar-SA" dirty="0" smtClean="0"/>
              <a:t> يُسمح ل </a:t>
            </a:r>
            <a:r>
              <a:rPr lang="en-US" dirty="0" smtClean="0"/>
              <a:t>Ti</a:t>
            </a:r>
            <a:r>
              <a:rPr lang="ar-SA" dirty="0" smtClean="0"/>
              <a:t> بالإنتظار ، وإلا (</a:t>
            </a:r>
            <a:r>
              <a:rPr lang="en-US" dirty="0" smtClean="0"/>
              <a:t>Ti</a:t>
            </a:r>
            <a:r>
              <a:rPr lang="ar-SA" dirty="0" smtClean="0"/>
              <a:t> أحدث من </a:t>
            </a:r>
            <a:r>
              <a:rPr lang="en-US" dirty="0" err="1" smtClean="0"/>
              <a:t>Tj</a:t>
            </a:r>
            <a:r>
              <a:rPr lang="ar-SA" dirty="0" smtClean="0"/>
              <a:t> ) وعندها يتم إجهاض </a:t>
            </a:r>
            <a:r>
              <a:rPr lang="en-US" dirty="0" smtClean="0"/>
              <a:t>Ti</a:t>
            </a:r>
            <a:r>
              <a:rPr lang="ar-SA" dirty="0" smtClean="0"/>
              <a:t> </a:t>
            </a:r>
            <a:r>
              <a:rPr lang="en-US" dirty="0" smtClean="0"/>
              <a:t>(Ti dies)</a:t>
            </a:r>
            <a:r>
              <a:rPr lang="ar-SA" dirty="0" smtClean="0"/>
              <a:t> ويتم إعادتها مرة أخرى لاحقاً ومنحها نفس قيمة ال </a:t>
            </a:r>
            <a:r>
              <a:rPr lang="en-US" dirty="0" smtClean="0"/>
              <a:t>TS</a:t>
            </a:r>
            <a:r>
              <a:rPr lang="ar-SA" dirty="0" smtClean="0"/>
              <a:t> .</a:t>
            </a:r>
          </a:p>
          <a:p>
            <a:pPr algn="r" rtl="1"/>
            <a:r>
              <a:rPr lang="en-US" dirty="0" smtClean="0"/>
              <a:t>Wound-wait</a:t>
            </a:r>
            <a:r>
              <a:rPr lang="ar-SA" dirty="0" smtClean="0"/>
              <a:t> : </a:t>
            </a:r>
            <a:r>
              <a:rPr lang="ar-SA" dirty="0"/>
              <a:t>اذا كانت </a:t>
            </a:r>
            <a:r>
              <a:rPr lang="en-US" dirty="0" smtClean="0"/>
              <a:t>(TS(Ti)&lt;TS(</a:t>
            </a:r>
            <a:r>
              <a:rPr lang="en-US" dirty="0" err="1" smtClean="0"/>
              <a:t>Tj</a:t>
            </a:r>
            <a:r>
              <a:rPr lang="en-US" dirty="0"/>
              <a:t>)</a:t>
            </a:r>
            <a:r>
              <a:rPr lang="ar-SA" dirty="0"/>
              <a:t> وهذا يعني أن </a:t>
            </a:r>
            <a:r>
              <a:rPr lang="en-US" dirty="0"/>
              <a:t>Ti</a:t>
            </a:r>
            <a:r>
              <a:rPr lang="ar-SA" dirty="0"/>
              <a:t> أقدم من </a:t>
            </a:r>
            <a:r>
              <a:rPr lang="en-US" dirty="0" err="1"/>
              <a:t>Tj</a:t>
            </a:r>
            <a:r>
              <a:rPr lang="ar-SA" dirty="0"/>
              <a:t> </a:t>
            </a:r>
            <a:r>
              <a:rPr lang="ar-SA" dirty="0" smtClean="0"/>
              <a:t>ففي هذه</a:t>
            </a:r>
            <a:r>
              <a:rPr lang="ar-SA" dirty="0"/>
              <a:t> </a:t>
            </a:r>
            <a:r>
              <a:rPr lang="ar-SA" dirty="0" smtClean="0"/>
              <a:t>الحالة يتم  إجهاض  </a:t>
            </a:r>
            <a:r>
              <a:rPr lang="en-US" dirty="0" err="1" smtClean="0"/>
              <a:t>Tj</a:t>
            </a:r>
            <a:r>
              <a:rPr lang="ar-SA" dirty="0" smtClean="0"/>
              <a:t>                     </a:t>
            </a:r>
            <a:r>
              <a:rPr lang="en-US" dirty="0" smtClean="0"/>
              <a:t>(Ti wounds </a:t>
            </a:r>
            <a:r>
              <a:rPr lang="en-US" dirty="0" err="1" smtClean="0"/>
              <a:t>Tj</a:t>
            </a:r>
            <a:r>
              <a:rPr lang="en-US" dirty="0" smtClean="0"/>
              <a:t>)</a:t>
            </a:r>
            <a:r>
              <a:rPr lang="ar-SA" dirty="0" smtClean="0"/>
              <a:t>  وتعاد مرة اخرى لاحقاً مع إعطائها نفس قيمة ال </a:t>
            </a:r>
            <a:r>
              <a:rPr lang="en-US" dirty="0" smtClean="0"/>
              <a:t>TS</a:t>
            </a:r>
            <a:r>
              <a:rPr lang="ar-SA" dirty="0" smtClean="0"/>
              <a:t> ، </a:t>
            </a:r>
            <a:r>
              <a:rPr lang="ar-SA" dirty="0"/>
              <a:t>وإلا (</a:t>
            </a:r>
            <a:r>
              <a:rPr lang="en-US" dirty="0"/>
              <a:t>Ti</a:t>
            </a:r>
            <a:r>
              <a:rPr lang="ar-SA" dirty="0"/>
              <a:t> أحدث من </a:t>
            </a:r>
            <a:r>
              <a:rPr lang="en-US" dirty="0" err="1"/>
              <a:t>Tj</a:t>
            </a:r>
            <a:r>
              <a:rPr lang="ar-SA" dirty="0"/>
              <a:t> ) </a:t>
            </a:r>
            <a:r>
              <a:rPr lang="ar-SA" dirty="0" smtClean="0"/>
              <a:t>وفي هذه الحالة يُسمح ل </a:t>
            </a:r>
            <a:r>
              <a:rPr lang="en-US" dirty="0" smtClean="0"/>
              <a:t>Ti</a:t>
            </a:r>
            <a:r>
              <a:rPr lang="ar-SA" dirty="0" smtClean="0"/>
              <a:t> بالإنتظار .</a:t>
            </a:r>
          </a:p>
          <a:p>
            <a:pPr algn="r" rtl="1"/>
            <a:r>
              <a:rPr lang="ar-SA" dirty="0"/>
              <a:t>في كلتا الطريقتين يتم اجهاض المعاملة الأحدث والتي تتسبب في حالة ال</a:t>
            </a:r>
            <a:r>
              <a:rPr lang="en-US" dirty="0"/>
              <a:t>deadlock</a:t>
            </a:r>
            <a:r>
              <a:rPr lang="ar-SA" dirty="0"/>
              <a:t>.وبذلك لا تدخل المعاملتين في «دائرة انتظار» .</a:t>
            </a:r>
          </a:p>
          <a:p>
            <a:pPr algn="r" rtl="1"/>
            <a:endParaRPr lang="ar-SA" dirty="0" smtClean="0"/>
          </a:p>
          <a:p>
            <a:pPr marL="0" indent="0" algn="r" rtl="1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959844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"/>
          <p:cNvSpPr>
            <a:spLocks noGrp="1"/>
          </p:cNvSpPr>
          <p:nvPr>
            <p:ph type="ctrTitle"/>
          </p:nvPr>
        </p:nvSpPr>
        <p:spPr>
          <a:xfrm>
            <a:off x="1115617" y="765175"/>
            <a:ext cx="7831534" cy="2231777"/>
          </a:xfrm>
        </p:spPr>
        <p:txBody>
          <a:bodyPr/>
          <a:lstStyle/>
          <a:p>
            <a:pPr algn="r" eaLnBrk="1" hangingPunct="1"/>
            <a:r>
              <a:rPr lang="ar-EG" sz="5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تقنيات </a:t>
            </a:r>
            <a:r>
              <a:rPr lang="ar-EG" sz="5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استعادة قواعد </a:t>
            </a:r>
            <a:r>
              <a:rPr lang="ar-EG" sz="5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البيانات</a:t>
            </a:r>
            <a:r>
              <a:rPr lang="en-US" sz="5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5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5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Database </a:t>
            </a:r>
            <a:r>
              <a:rPr lang="en-CA" sz="5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Recovery</a:t>
            </a:r>
            <a:r>
              <a:rPr lang="en-US" sz="5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Techniques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fr-CA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34040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/>
              <a:t>مفهوم الإستعادة </a:t>
            </a:r>
            <a:r>
              <a:rPr lang="en-US" dirty="0" smtClean="0"/>
              <a:t>Recovery concept</a:t>
            </a: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/>
          <a:lstStyle/>
          <a:p>
            <a:pPr algn="r" rtl="1"/>
            <a:r>
              <a:rPr lang="ar-SA" dirty="0" smtClean="0"/>
              <a:t>نقصد باستعادة قواعد البيانات من فشل المعاملات  أن يتم اعادتها الي حالة التوافق والثبات التي كانت عليها قبل تنفيذ المعاملات الفاشلة .</a:t>
            </a:r>
          </a:p>
          <a:p>
            <a:pPr algn="r" rtl="1"/>
            <a:r>
              <a:rPr lang="ar-SA" dirty="0" smtClean="0"/>
              <a:t>حتى يتمكن النظام من القيام بذلك يجب أن يحتفظ بمعلومات عن التغيرات التي يتم اجراءها على عناصر قاعدة البيانات من قبل المعاملات .</a:t>
            </a:r>
          </a:p>
          <a:p>
            <a:pPr algn="r" rtl="1"/>
            <a:r>
              <a:rPr lang="ar-SA" dirty="0" smtClean="0"/>
              <a:t>هذه المعلومات تخزن في سجل النظام </a:t>
            </a:r>
            <a:r>
              <a:rPr lang="en-US" dirty="0" smtClean="0"/>
              <a:t>System Log </a:t>
            </a:r>
            <a:r>
              <a:rPr lang="ar-SA" dirty="0" smtClean="0"/>
              <a:t> .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44344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يمكن تلخيص الاستراتيجية المستخدمة لاستعادة قاعدة البيانات بالأتي :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925144"/>
          </a:xfrm>
          <a:solidFill>
            <a:schemeClr val="bg1"/>
          </a:solidFill>
        </p:spPr>
        <p:txBody>
          <a:bodyPr/>
          <a:lstStyle/>
          <a:p>
            <a:pPr algn="r" rtl="1"/>
            <a:r>
              <a:rPr lang="ar-SA" sz="2800" dirty="0" smtClean="0"/>
              <a:t>إذا حدث ضرر شامل لجزء كبير من قاعدة البيانات نتيجة لفشل كبير ( مثل تعطل قرص التخزين ) ، ففي هذه الحالة يمكن استعادة قاعدة البيانات عن طريق نسخة احطياطية مخزنة في مكان أخر ( نسخة أرشيفية) ، ثم محاولة إعادة قاعدة البيانات الى حالتها التي كانت عليها قبل حدوث آخر معاملة أدت الى فشل قاعدة البيانات .</a:t>
            </a:r>
          </a:p>
          <a:p>
            <a:pPr algn="r" rtl="1"/>
            <a:r>
              <a:rPr lang="ar-SA" sz="2800" dirty="0" smtClean="0"/>
              <a:t>أذا كانت قاعدة البيانات غير متضررة بشكل كبير ولكن وصلت الى حالة عدم تناغم فالطريقة المتبعة في هذه الحالة لاستعادة قاعدة البيانات ، هو التراجع عن التغيرات التي كانت السبب في حدوث حالة عدم التناغم عن طريق التراجع عن بعض العمليات .  وفي هذه الحالة لا نحتاج الى نسخة ارشيفية ولكن يمكن أن نحتاج الى الرجوع الي سجل النظام.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2250220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4000" dirty="0" smtClean="0"/>
              <a:t>يمكن التمييز بين نوعيين من التقنيات المستخدمة للاستعادة (من </a:t>
            </a:r>
            <a:r>
              <a:rPr lang="en-US" sz="4000" dirty="0" smtClean="0"/>
              <a:t>non catastrophic failure</a:t>
            </a:r>
            <a:r>
              <a:rPr lang="ar-SA" sz="4000" dirty="0" smtClean="0"/>
              <a:t> </a:t>
            </a:r>
            <a:r>
              <a:rPr lang="ar-SA" dirty="0" smtClean="0"/>
              <a:t>)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46856" y="1600200"/>
            <a:ext cx="9011344" cy="4997152"/>
          </a:xfrm>
          <a:solidFill>
            <a:schemeClr val="bg1"/>
          </a:solidFill>
        </p:spPr>
        <p:txBody>
          <a:bodyPr/>
          <a:lstStyle/>
          <a:p>
            <a:pPr marL="514350" indent="-514350" algn="r" rtl="1">
              <a:buFont typeface="+mj-lt"/>
              <a:buAutoNum type="arabicPeriod"/>
            </a:pPr>
            <a:r>
              <a:rPr lang="ar-SA" u="sng" dirty="0" smtClean="0"/>
              <a:t>تقنية التحديث المُرْجَأ(المؤجل) </a:t>
            </a:r>
            <a:r>
              <a:rPr lang="en-US" sz="2800" u="sng" dirty="0"/>
              <a:t>deferred </a:t>
            </a:r>
            <a:r>
              <a:rPr lang="en-US" sz="2800" u="sng" dirty="0" smtClean="0"/>
              <a:t>update technique</a:t>
            </a:r>
            <a:r>
              <a:rPr lang="ar-SA" sz="2800" u="sng" dirty="0" smtClean="0"/>
              <a:t>  : </a:t>
            </a:r>
          </a:p>
          <a:p>
            <a:pPr algn="r" rtl="1"/>
            <a:r>
              <a:rPr lang="ar-SA" sz="2400" dirty="0" smtClean="0"/>
              <a:t> لا يتم تحديث قاعدة البيانات المخزنة في قرص التخزين الى أن تصل المعاملة الى نقطة التزام </a:t>
            </a:r>
            <a:r>
              <a:rPr lang="en-US" sz="2400" dirty="0" smtClean="0"/>
              <a:t>commit point</a:t>
            </a:r>
            <a:r>
              <a:rPr lang="ar-SA" sz="2400" dirty="0" smtClean="0"/>
              <a:t> ، وعندها فقط يتم تسجيل التحديث في قاعدة البيانات . </a:t>
            </a:r>
          </a:p>
          <a:p>
            <a:pPr algn="r" rtl="1"/>
            <a:r>
              <a:rPr lang="ar-SA" sz="2400" dirty="0" smtClean="0"/>
              <a:t>قبل الوصول الي </a:t>
            </a:r>
            <a:r>
              <a:rPr lang="en-US" sz="2400" dirty="0"/>
              <a:t>commit point</a:t>
            </a:r>
            <a:r>
              <a:rPr lang="ar-SA" sz="2400" dirty="0" smtClean="0"/>
              <a:t> يتم حفظ التحديثات التي تقوم بها المعاملة في وسائط تخزين مؤقتة </a:t>
            </a:r>
            <a:r>
              <a:rPr lang="en-US" sz="2400" dirty="0" smtClean="0"/>
              <a:t>buffer</a:t>
            </a:r>
            <a:r>
              <a:rPr lang="ar-SA" sz="2400" dirty="0" smtClean="0"/>
              <a:t>.</a:t>
            </a:r>
          </a:p>
          <a:p>
            <a:pPr algn="r" rtl="1"/>
            <a:r>
              <a:rPr lang="ar-SA" sz="2400" dirty="0" smtClean="0"/>
              <a:t>في هذه الأثناء فأن تحديثات المعاملة يتم حفظها اولاً في السجل </a:t>
            </a:r>
            <a:r>
              <a:rPr lang="en-US" sz="2400" dirty="0" smtClean="0"/>
              <a:t>Log)</a:t>
            </a:r>
            <a:r>
              <a:rPr lang="ar-SA" sz="2400" dirty="0" smtClean="0"/>
              <a:t>)  ، قبل تسجيلها على قاعدة البيانات .</a:t>
            </a:r>
          </a:p>
          <a:p>
            <a:pPr algn="r" rtl="1"/>
            <a:r>
              <a:rPr lang="ar-SA" sz="2400" dirty="0" smtClean="0"/>
              <a:t>إذا فشلت المعاملة قبل الوصول الي </a:t>
            </a:r>
            <a:r>
              <a:rPr lang="en-US" sz="2400" dirty="0"/>
              <a:t>commit point</a:t>
            </a:r>
            <a:r>
              <a:rPr lang="ar-SA" sz="2400" dirty="0"/>
              <a:t> </a:t>
            </a:r>
            <a:r>
              <a:rPr lang="ar-SA" sz="2400" dirty="0" smtClean="0"/>
              <a:t> ، لا يكون لها تأثير على قاعدة البيانات ، وبالتالي لا نكون بحاجة الى إجراء </a:t>
            </a:r>
            <a:r>
              <a:rPr lang="en-US" sz="2400" dirty="0" smtClean="0"/>
              <a:t>UNDO</a:t>
            </a:r>
            <a:r>
              <a:rPr lang="ar-SA" sz="2400" dirty="0" smtClean="0"/>
              <a:t> .</a:t>
            </a:r>
          </a:p>
          <a:p>
            <a:pPr algn="r" rtl="1"/>
            <a:r>
              <a:rPr lang="ar-SA" sz="2400" dirty="0" smtClean="0"/>
              <a:t>في هذه الحالة يكون من المهم إجراء عملية </a:t>
            </a:r>
            <a:r>
              <a:rPr lang="en-US" sz="2400" dirty="0" smtClean="0"/>
              <a:t>Redo </a:t>
            </a:r>
            <a:r>
              <a:rPr lang="ar-SA" sz="2400" dirty="0" smtClean="0"/>
              <a:t> على العمليات المخزنة في السجل </a:t>
            </a:r>
            <a:r>
              <a:rPr lang="en-US" sz="2400" dirty="0" smtClean="0"/>
              <a:t>Log</a:t>
            </a:r>
            <a:r>
              <a:rPr lang="ar-SA" sz="2400" dirty="0" smtClean="0"/>
              <a:t> ، لأن تأثيرها لم يتم تسجيله على قاعدة البيانات . </a:t>
            </a:r>
          </a:p>
          <a:p>
            <a:pPr algn="r" rtl="1"/>
            <a:r>
              <a:rPr lang="ar-SA" sz="2400" dirty="0" smtClean="0"/>
              <a:t>لذلك يطلق على هذه التقنية أيضاً أسم </a:t>
            </a:r>
            <a:r>
              <a:rPr lang="en-US" sz="2400" dirty="0" smtClean="0"/>
              <a:t>No-Undo /Redo algorithm </a:t>
            </a:r>
            <a:r>
              <a:rPr lang="ar-SA" sz="2400" dirty="0" smtClean="0"/>
              <a:t> .</a:t>
            </a:r>
            <a:r>
              <a:rPr lang="en-US" sz="2400" dirty="0" smtClean="0"/>
              <a:t> </a:t>
            </a:r>
            <a:endParaRPr lang="ar-SA" sz="2400" dirty="0" smtClean="0"/>
          </a:p>
          <a:p>
            <a:pPr algn="r" rtl="1"/>
            <a:endParaRPr lang="ar-SA" dirty="0" smtClean="0"/>
          </a:p>
          <a:p>
            <a:pPr marL="514350" indent="-514350" algn="r" rtl="1">
              <a:buFont typeface="+mj-lt"/>
              <a:buAutoNum type="arabicPeriod"/>
            </a:pPr>
            <a:endParaRPr lang="ar-SA" dirty="0" smtClean="0"/>
          </a:p>
          <a:p>
            <a:pPr marL="514350" indent="-514350" algn="r" rtl="1">
              <a:buFont typeface="+mj-lt"/>
              <a:buAutoNum type="arabicPeriod"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73834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0"/>
            <a:ext cx="8579296" cy="6525344"/>
          </a:xfrm>
          <a:solidFill>
            <a:schemeClr val="bg1"/>
          </a:solidFill>
        </p:spPr>
        <p:txBody>
          <a:bodyPr/>
          <a:lstStyle/>
          <a:p>
            <a:pPr marL="514350" indent="-514350" algn="r" rtl="1">
              <a:buFont typeface="+mj-lt"/>
              <a:buAutoNum type="arabicPeriod" startAt="2"/>
            </a:pPr>
            <a:r>
              <a:rPr lang="ar-SA" sz="2800" u="sng" dirty="0" smtClean="0"/>
              <a:t>تقنية التحديث الفوري </a:t>
            </a:r>
            <a:r>
              <a:rPr lang="en-US" sz="2800" u="sng" dirty="0" smtClean="0"/>
              <a:t>immediate update technique</a:t>
            </a:r>
            <a:r>
              <a:rPr lang="ar-SA" sz="2800" u="sng" dirty="0" smtClean="0"/>
              <a:t> : </a:t>
            </a:r>
          </a:p>
          <a:p>
            <a:pPr algn="r" rtl="1"/>
            <a:r>
              <a:rPr lang="ar-SA" sz="2800" dirty="0" smtClean="0"/>
              <a:t>يتم </a:t>
            </a:r>
            <a:r>
              <a:rPr lang="ar-SA" sz="2800" dirty="0"/>
              <a:t>تحديث قاعدة </a:t>
            </a:r>
            <a:r>
              <a:rPr lang="ar-SA" sz="2800" dirty="0" smtClean="0"/>
              <a:t>البيانات عن طريق بعض عمليات معاملة قبل وصولها الى </a:t>
            </a:r>
            <a:r>
              <a:rPr lang="en-US" sz="2800" dirty="0" smtClean="0"/>
              <a:t>save point </a:t>
            </a:r>
            <a:r>
              <a:rPr lang="ar-SA" sz="2800" dirty="0" smtClean="0"/>
              <a:t> .</a:t>
            </a:r>
          </a:p>
          <a:p>
            <a:pPr algn="r" rtl="1"/>
            <a:r>
              <a:rPr lang="ar-SA" sz="2800" dirty="0" smtClean="0"/>
              <a:t>تسجيل هذه العمليات في السجل </a:t>
            </a:r>
            <a:r>
              <a:rPr lang="en-US" sz="2800" dirty="0" smtClean="0"/>
              <a:t>“log”</a:t>
            </a:r>
            <a:r>
              <a:rPr lang="ar-SA" sz="2800" dirty="0" smtClean="0"/>
              <a:t> قبل تطبيقها على قاعدة البيانات يجعل من الممكن استعادة قاعدة البيانات فيما بعد .</a:t>
            </a:r>
          </a:p>
          <a:p>
            <a:pPr algn="r" rtl="1"/>
            <a:r>
              <a:rPr lang="ar-SA" sz="2800" dirty="0" smtClean="0"/>
              <a:t>اذا حدث فشل لاحد المعاملات التي أثرت على قاعدة البيانات قبل الوصول الى </a:t>
            </a:r>
            <a:r>
              <a:rPr lang="en-US" sz="2800" dirty="0" smtClean="0"/>
              <a:t>save point</a:t>
            </a:r>
            <a:r>
              <a:rPr lang="ar-SA" sz="2800" dirty="0" smtClean="0"/>
              <a:t> ، فسيتم التراجع عن هذه العمليات بمعنى تجري عملية </a:t>
            </a:r>
            <a:r>
              <a:rPr lang="en-US" sz="2800" dirty="0" smtClean="0"/>
              <a:t>rollback</a:t>
            </a:r>
            <a:r>
              <a:rPr lang="ar-SA" sz="2800" dirty="0" smtClean="0"/>
              <a:t> على المعاملة . </a:t>
            </a:r>
          </a:p>
          <a:p>
            <a:pPr algn="r" rtl="1"/>
            <a:r>
              <a:rPr lang="ar-SA" sz="2800" dirty="0"/>
              <a:t>ب</a:t>
            </a:r>
            <a:r>
              <a:rPr lang="ar-SA" sz="2800" dirty="0" smtClean="0"/>
              <a:t>شكل عام فإن هذه التقنية تتطلب اجراء </a:t>
            </a:r>
            <a:r>
              <a:rPr lang="en-US" sz="2800" dirty="0" smtClean="0"/>
              <a:t>UNDO </a:t>
            </a:r>
            <a:r>
              <a:rPr lang="ar-SA" sz="2800" dirty="0" smtClean="0"/>
              <a:t> ، و </a:t>
            </a:r>
            <a:r>
              <a:rPr lang="en-US" sz="2800" dirty="0" smtClean="0"/>
              <a:t>REDO</a:t>
            </a:r>
            <a:r>
              <a:rPr lang="ar-SA" sz="2800" dirty="0" smtClean="0"/>
              <a:t> من اجل استعادة البيانات </a:t>
            </a:r>
            <a:r>
              <a:rPr lang="en-CA" sz="2800" dirty="0" smtClean="0"/>
              <a:t> </a:t>
            </a:r>
            <a:r>
              <a:rPr lang="en-US" sz="2800" dirty="0" smtClean="0"/>
              <a:t> </a:t>
            </a:r>
            <a:r>
              <a:rPr lang="ar-SA" sz="2800" dirty="0" smtClean="0"/>
              <a:t> . </a:t>
            </a:r>
          </a:p>
          <a:p>
            <a:pPr algn="r" rtl="1"/>
            <a:r>
              <a:rPr lang="ar-SA" sz="2800" dirty="0" smtClean="0"/>
              <a:t>هي التقنية الأكثر أستخداماً . </a:t>
            </a:r>
          </a:p>
          <a:p>
            <a:pPr algn="r" rtl="1"/>
            <a:r>
              <a:rPr lang="ar-SA" sz="2800" dirty="0" smtClean="0"/>
              <a:t>هناك بعض خوارزميات الإستعادة التي تستخدم تقنية التحديث الفوري تتطلب إجراء عملية </a:t>
            </a:r>
            <a:r>
              <a:rPr lang="en-US" sz="2800" dirty="0" smtClean="0"/>
              <a:t>UNDO</a:t>
            </a:r>
            <a:r>
              <a:rPr lang="ar-SA" sz="2800" dirty="0" smtClean="0"/>
              <a:t> فقط لذلك تعرف باسم </a:t>
            </a:r>
            <a:r>
              <a:rPr lang="en-US" sz="2800" dirty="0" smtClean="0"/>
              <a:t>UNDO/NO-REDO algorithm</a:t>
            </a:r>
            <a:r>
              <a:rPr lang="ar-SA" sz="2800" dirty="0" smtClean="0"/>
              <a:t> .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641755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استخدام الذاكرة المؤقتة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Caching(Buffering) of disk block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6005264"/>
          </a:xfrm>
          <a:solidFill>
            <a:schemeClr val="bg1"/>
          </a:solidFill>
        </p:spPr>
        <p:txBody>
          <a:bodyPr/>
          <a:lstStyle/>
          <a:p>
            <a:pPr algn="r" rtl="1"/>
            <a:r>
              <a:rPr lang="ar-SA" dirty="0" smtClean="0"/>
              <a:t>عملية استعادة قواعد البيانات تتداخل بشكل كبير مع مهام نظام التشغيل </a:t>
            </a:r>
            <a:r>
              <a:rPr lang="en-US" dirty="0" smtClean="0"/>
              <a:t>(operating system functions)</a:t>
            </a:r>
            <a:r>
              <a:rPr lang="ar-SA" dirty="0" smtClean="0"/>
              <a:t> ، وخاصةً فيما يتعلق بالتخزين المؤقت في الذاكرة الرئيسية . </a:t>
            </a:r>
          </a:p>
          <a:p>
            <a:pPr algn="r" rtl="1"/>
            <a:r>
              <a:rPr lang="ar-SA" dirty="0" smtClean="0"/>
              <a:t>عادةً يتم تخزين بعض صفحات قرص التخزين </a:t>
            </a:r>
            <a:r>
              <a:rPr lang="en-US" dirty="0"/>
              <a:t>(disk pages) </a:t>
            </a:r>
            <a:r>
              <a:rPr lang="ar-SA" dirty="0" smtClean="0"/>
              <a:t>والتي تحتوي على عناصر قاعدة البيانات التي سيتم تحديثها بشكل مؤقت </a:t>
            </a:r>
            <a:r>
              <a:rPr lang="en-US" dirty="0" smtClean="0"/>
              <a:t>(cached)</a:t>
            </a:r>
            <a:r>
              <a:rPr lang="ar-SA" dirty="0"/>
              <a:t> </a:t>
            </a:r>
            <a:r>
              <a:rPr lang="ar-SA" dirty="0" smtClean="0"/>
              <a:t>في الذاكرة المؤقتة </a:t>
            </a:r>
            <a:r>
              <a:rPr lang="en-US" dirty="0" smtClean="0"/>
              <a:t>main memory buffer</a:t>
            </a:r>
            <a:r>
              <a:rPr lang="ar-SA" dirty="0" smtClean="0"/>
              <a:t> ثم يتم تحديثها قبل أن يتم نقلها مرة أخرى الى قرص التخزين الدائم .</a:t>
            </a:r>
          </a:p>
          <a:p>
            <a:pPr algn="r" rtl="1"/>
            <a:r>
              <a:rPr lang="ar-SA" dirty="0" smtClean="0"/>
              <a:t>سابقأ كانت هذه العملية تعتبر من مهام نظام التشغيل ، أما الان ونظراً لأهمية استعادة قواعد البيانات فان هذه العملية يقوم بها ال </a:t>
            </a:r>
            <a:r>
              <a:rPr lang="en-US" dirty="0" smtClean="0"/>
              <a:t>    DBMS</a:t>
            </a:r>
            <a:r>
              <a:rPr lang="ar-SA" dirty="0"/>
              <a:t> </a:t>
            </a:r>
            <a:r>
              <a:rPr lang="ar-SA" dirty="0" smtClean="0"/>
              <a:t> عن طريق استدعاء  </a:t>
            </a:r>
            <a:r>
              <a:rPr lang="en-US" sz="2800" dirty="0" smtClean="0"/>
              <a:t>Low-Level </a:t>
            </a:r>
            <a:r>
              <a:rPr lang="en-US" sz="2800" smtClean="0"/>
              <a:t>operating system </a:t>
            </a:r>
            <a:r>
              <a:rPr lang="en-US" sz="2800" dirty="0" smtClean="0"/>
              <a:t>routine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3347444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88640"/>
            <a:ext cx="8579296" cy="5937523"/>
          </a:xfrm>
          <a:solidFill>
            <a:schemeClr val="bg1"/>
          </a:solidFill>
        </p:spPr>
        <p:txBody>
          <a:bodyPr/>
          <a:lstStyle/>
          <a:p>
            <a:pPr algn="r" rtl="1"/>
            <a:r>
              <a:rPr lang="ar-SA" dirty="0" smtClean="0"/>
              <a:t>من المناسب اعتبار أن عملية الاستعادة تتم على اجزاء من قاعدة البيانات تعرف بأسم صفحات قرص التخزين </a:t>
            </a:r>
            <a:r>
              <a:rPr lang="en-US" dirty="0" smtClean="0"/>
              <a:t>(Database disk pages “Block”)</a:t>
            </a:r>
            <a:r>
              <a:rPr lang="ar-SA" dirty="0" smtClean="0"/>
              <a:t> ، .</a:t>
            </a:r>
          </a:p>
          <a:p>
            <a:pPr algn="r" rtl="1"/>
            <a:r>
              <a:rPr lang="ar-SA" dirty="0" smtClean="0"/>
              <a:t>عادة ما تترك بعض اجزاء الذاكرة المؤقتة ( يطلق عليه إسم </a:t>
            </a:r>
            <a:r>
              <a:rPr lang="en-US" dirty="0" smtClean="0"/>
              <a:t>DBMS cache</a:t>
            </a:r>
            <a:r>
              <a:rPr lang="ar-SA" dirty="0" smtClean="0"/>
              <a:t> )  تحت سيطرة وتحكم ال </a:t>
            </a:r>
            <a:r>
              <a:rPr lang="en-US" dirty="0" smtClean="0"/>
              <a:t>DBMS </a:t>
            </a:r>
            <a:r>
              <a:rPr lang="ar-SA" dirty="0" smtClean="0"/>
              <a:t> من أجل أغراض الإستعادة . </a:t>
            </a:r>
          </a:p>
          <a:p>
            <a:pPr algn="r" rtl="1"/>
            <a:r>
              <a:rPr lang="ar-SA" dirty="0" smtClean="0"/>
              <a:t>يترك دليل </a:t>
            </a:r>
            <a:r>
              <a:rPr lang="en-US" dirty="0" smtClean="0"/>
              <a:t>(directory)</a:t>
            </a:r>
            <a:r>
              <a:rPr lang="ar-SA" dirty="0" smtClean="0"/>
              <a:t> من ال </a:t>
            </a:r>
            <a:r>
              <a:rPr lang="en-US" dirty="0" smtClean="0"/>
              <a:t>cache</a:t>
            </a:r>
            <a:r>
              <a:rPr lang="ar-SA" dirty="0" smtClean="0"/>
              <a:t> لتحديد أيً من عناصر البيانات يتم تخزينه حالياً في الذاكرة </a:t>
            </a:r>
            <a:r>
              <a:rPr lang="en-US" dirty="0" smtClean="0"/>
              <a:t>cache </a:t>
            </a:r>
            <a:r>
              <a:rPr lang="ar-SA" dirty="0" smtClean="0"/>
              <a:t> . </a:t>
            </a:r>
          </a:p>
          <a:p>
            <a:pPr algn="r" rtl="1"/>
            <a:r>
              <a:rPr lang="ar-SA" dirty="0" smtClean="0"/>
              <a:t>اذا طلب ال</a:t>
            </a:r>
            <a:r>
              <a:rPr lang="en-US" dirty="0" smtClean="0"/>
              <a:t>DBMS</a:t>
            </a:r>
            <a:r>
              <a:rPr lang="ar-SA" dirty="0" smtClean="0"/>
              <a:t> اجراء عملية ما على عنصر فعندها سيتم التأكد من ال</a:t>
            </a:r>
            <a:r>
              <a:rPr lang="en-US" dirty="0" smtClean="0"/>
              <a:t>cache directory </a:t>
            </a:r>
            <a:r>
              <a:rPr lang="ar-SA" dirty="0" smtClean="0"/>
              <a:t> من وجود العنصر ضمن العناصر الموجودة في ال </a:t>
            </a:r>
            <a:r>
              <a:rPr lang="en-US" dirty="0" smtClean="0"/>
              <a:t>cache </a:t>
            </a:r>
            <a:r>
              <a:rPr lang="ar-SA" dirty="0" smtClean="0"/>
              <a:t> .</a:t>
            </a:r>
          </a:p>
        </p:txBody>
      </p:sp>
    </p:spTree>
    <p:extLst>
      <p:ext uri="{BB962C8B-B14F-4D97-AF65-F5344CB8AC3E}">
        <p14:creationId xmlns:p14="http://schemas.microsoft.com/office/powerpoint/2010/main" val="3665051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6632"/>
            <a:ext cx="8507288" cy="6741368"/>
          </a:xfrm>
          <a:solidFill>
            <a:schemeClr val="bg1"/>
          </a:solidFill>
        </p:spPr>
        <p:txBody>
          <a:bodyPr/>
          <a:lstStyle/>
          <a:p>
            <a:pPr algn="r" rtl="1"/>
            <a:r>
              <a:rPr lang="ar-SA" dirty="0"/>
              <a:t>إذا لم يكن العنصر موجود سيتم نقل العنصر الي ال</a:t>
            </a:r>
            <a:r>
              <a:rPr lang="en-US" dirty="0"/>
              <a:t>cache </a:t>
            </a:r>
            <a:r>
              <a:rPr lang="ar-SA" dirty="0"/>
              <a:t> عن طريق اخذ نسخة من صفحة القرص </a:t>
            </a:r>
            <a:r>
              <a:rPr lang="en-US" dirty="0"/>
              <a:t> </a:t>
            </a:r>
            <a:r>
              <a:rPr lang="ar-SA" dirty="0"/>
              <a:t> </a:t>
            </a:r>
            <a:r>
              <a:rPr lang="en-US" dirty="0"/>
              <a:t>(block)</a:t>
            </a:r>
            <a:r>
              <a:rPr lang="ar-SA" dirty="0"/>
              <a:t> التي تحتوي على العنصر . هذا يتطلب احلال </a:t>
            </a:r>
            <a:r>
              <a:rPr lang="en-US" dirty="0"/>
              <a:t>(replace )</a:t>
            </a:r>
            <a:r>
              <a:rPr lang="ar-SA" dirty="0"/>
              <a:t> العنصر الجديد ببعض العناصر الموجودة اصلاً في ال </a:t>
            </a:r>
            <a:r>
              <a:rPr lang="en-US" dirty="0"/>
              <a:t>cache</a:t>
            </a:r>
            <a:r>
              <a:rPr lang="ar-SA" dirty="0"/>
              <a:t> اذا لم تتوفر مساحة تخزينية خالية . </a:t>
            </a:r>
            <a:endParaRPr lang="ar-SA" dirty="0" smtClean="0"/>
          </a:p>
          <a:p>
            <a:pPr algn="r" rtl="1"/>
            <a:r>
              <a:rPr lang="ar-SA" dirty="0" smtClean="0"/>
              <a:t>تستخدم لعملية الإحلال هذه بعض الاستراتيجيات المتبعة من قبل نظم التشغيل مثل </a:t>
            </a:r>
            <a:r>
              <a:rPr lang="en-US" dirty="0" smtClean="0"/>
              <a:t>Last Recently Used(LRU)</a:t>
            </a:r>
            <a:r>
              <a:rPr lang="ar-SA" dirty="0" smtClean="0"/>
              <a:t> ، أو </a:t>
            </a:r>
            <a:r>
              <a:rPr lang="en-US" dirty="0" smtClean="0"/>
              <a:t>First – In –First –Out (FIFO)  </a:t>
            </a:r>
            <a:r>
              <a:rPr lang="ar-SA" dirty="0" smtClean="0"/>
              <a:t> . </a:t>
            </a:r>
          </a:p>
          <a:p>
            <a:pPr algn="r" rtl="1"/>
            <a:r>
              <a:rPr lang="ar-SA" dirty="0" smtClean="0"/>
              <a:t>كل </a:t>
            </a:r>
            <a:r>
              <a:rPr lang="en-US" dirty="0" smtClean="0"/>
              <a:t>buffer</a:t>
            </a:r>
            <a:r>
              <a:rPr lang="ar-SA" dirty="0" smtClean="0"/>
              <a:t> في ال </a:t>
            </a:r>
            <a:r>
              <a:rPr lang="en-US" dirty="0" smtClean="0"/>
              <a:t>Cache</a:t>
            </a:r>
            <a:r>
              <a:rPr lang="ar-SA" dirty="0" smtClean="0"/>
              <a:t> له مايعرف باسم ال </a:t>
            </a:r>
            <a:r>
              <a:rPr lang="en-US" dirty="0" smtClean="0"/>
              <a:t>dirty-bit</a:t>
            </a:r>
            <a:r>
              <a:rPr lang="ar-SA" dirty="0" smtClean="0"/>
              <a:t> مرتبط بأي محتوى من محتويات ال</a:t>
            </a:r>
            <a:r>
              <a:rPr lang="en-US" dirty="0" smtClean="0"/>
              <a:t>cache</a:t>
            </a:r>
            <a:r>
              <a:rPr lang="ar-SA" dirty="0" smtClean="0"/>
              <a:t> يدل على ما اذا كانت محتويات ال</a:t>
            </a:r>
            <a:r>
              <a:rPr lang="en-US" dirty="0" smtClean="0"/>
              <a:t>buffer</a:t>
            </a:r>
            <a:r>
              <a:rPr lang="ar-SA" dirty="0" smtClean="0"/>
              <a:t> قد اجري عليها تعديل أم لا . </a:t>
            </a:r>
          </a:p>
          <a:p>
            <a:pPr algn="r" rtl="1"/>
            <a:r>
              <a:rPr lang="ar-SA" dirty="0" smtClean="0"/>
              <a:t>في البداية تكون قيمة ال </a:t>
            </a:r>
            <a:r>
              <a:rPr lang="en-US" dirty="0" smtClean="0"/>
              <a:t>dirty-bit </a:t>
            </a:r>
            <a:r>
              <a:rPr lang="ar-SA" dirty="0" smtClean="0"/>
              <a:t> تساوي </a:t>
            </a:r>
            <a:r>
              <a:rPr lang="en-US" dirty="0" smtClean="0"/>
              <a:t>0</a:t>
            </a:r>
            <a:r>
              <a:rPr lang="ar-SA" dirty="0" smtClean="0"/>
              <a:t> ، ويتم تغيرها الى </a:t>
            </a:r>
            <a:r>
              <a:rPr lang="en-US" dirty="0" smtClean="0"/>
              <a:t>1</a:t>
            </a:r>
            <a:r>
              <a:rPr lang="ar-SA" dirty="0" smtClean="0"/>
              <a:t> عند اجراء اول عملية تحديث على محتويات ال </a:t>
            </a:r>
            <a:r>
              <a:rPr lang="en-US" dirty="0" smtClean="0"/>
              <a:t>buffer</a:t>
            </a:r>
            <a:r>
              <a:rPr lang="ar-SA" dirty="0" smtClean="0"/>
              <a:t>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054830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  <a:solidFill>
            <a:schemeClr val="bg1"/>
          </a:solidFill>
        </p:spPr>
        <p:txBody>
          <a:bodyPr/>
          <a:lstStyle/>
          <a:p>
            <a:pPr algn="r" rtl="1"/>
            <a:r>
              <a:rPr lang="ar-SA" dirty="0" smtClean="0"/>
              <a:t>إذا حدثت عملية إحلال </a:t>
            </a:r>
            <a:r>
              <a:rPr lang="en-US" dirty="0" smtClean="0"/>
              <a:t>(Replaced or flushed)</a:t>
            </a:r>
            <a:r>
              <a:rPr lang="ar-SA" dirty="0" smtClean="0"/>
              <a:t> لمحتويات ال</a:t>
            </a:r>
            <a:r>
              <a:rPr lang="en-US" dirty="0" smtClean="0"/>
              <a:t>buffer</a:t>
            </a:r>
            <a:r>
              <a:rPr lang="ar-SA" dirty="0" smtClean="0"/>
              <a:t> من ال</a:t>
            </a:r>
            <a:r>
              <a:rPr lang="en-US" dirty="0" smtClean="0"/>
              <a:t>Cache </a:t>
            </a:r>
            <a:r>
              <a:rPr lang="ar-SA" dirty="0" smtClean="0"/>
              <a:t> فان هذه المحتويات سيتم كتابتها مرة اخري في قرص التخزين الدائم ، وذلك فقط إذا كانت قيمة ال </a:t>
            </a:r>
            <a:r>
              <a:rPr lang="en-US" dirty="0" smtClean="0"/>
              <a:t>dirty-bit </a:t>
            </a:r>
            <a:r>
              <a:rPr lang="ar-SA" dirty="0" smtClean="0"/>
              <a:t> تساوي </a:t>
            </a:r>
            <a:r>
              <a:rPr lang="en-US" dirty="0" smtClean="0"/>
              <a:t>1</a:t>
            </a:r>
            <a:r>
              <a:rPr lang="ar-SA" dirty="0" smtClean="0"/>
              <a:t> . </a:t>
            </a:r>
          </a:p>
          <a:p>
            <a:pPr marL="0" indent="0" algn="l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469480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850106"/>
          </a:xfrm>
          <a:solidFill>
            <a:schemeClr val="bg1"/>
          </a:solidFill>
        </p:spPr>
        <p:txBody>
          <a:bodyPr/>
          <a:lstStyle/>
          <a:p>
            <a:pPr rtl="1"/>
            <a:r>
              <a:rPr lang="ar-SA" sz="2800" dirty="0" smtClean="0"/>
              <a:t>طرق احلال محتويات ال</a:t>
            </a:r>
            <a:r>
              <a:rPr lang="en-US" sz="2800" dirty="0" smtClean="0"/>
              <a:t>buffer </a:t>
            </a:r>
            <a:r>
              <a:rPr lang="ar-SA" sz="2800" dirty="0" smtClean="0"/>
              <a:t> بعد تعديلها ونقلها الى ال</a:t>
            </a:r>
            <a:r>
              <a:rPr lang="en-US" sz="2800" dirty="0" smtClean="0"/>
              <a:t>disk</a:t>
            </a:r>
            <a:r>
              <a:rPr lang="ar-SA" sz="2800" dirty="0" smtClean="0"/>
              <a:t>:</a:t>
            </a:r>
            <a:br>
              <a:rPr lang="ar-SA" sz="2800" dirty="0" smtClean="0"/>
            </a:br>
            <a:r>
              <a:rPr lang="en-US" sz="2000" dirty="0" smtClean="0"/>
              <a:t>flushing a modified buffer back to disk</a:t>
            </a:r>
            <a:r>
              <a:rPr lang="en-US" sz="2800" dirty="0" smtClean="0"/>
              <a:t> </a:t>
            </a:r>
            <a:endParaRPr lang="ar-SA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124744"/>
            <a:ext cx="8579296" cy="5472608"/>
          </a:xfrm>
          <a:solidFill>
            <a:schemeClr val="bg1"/>
          </a:solidFill>
        </p:spPr>
        <p:txBody>
          <a:bodyPr/>
          <a:lstStyle/>
          <a:p>
            <a:pPr marL="514350" indent="-514350" algn="r" rtl="1">
              <a:buFont typeface="+mj-lt"/>
              <a:buAutoNum type="arabicPeriod"/>
            </a:pPr>
            <a:r>
              <a:rPr lang="ar-SA" dirty="0" smtClean="0"/>
              <a:t>تحديث في نفس الموقع </a:t>
            </a:r>
            <a:r>
              <a:rPr lang="en-US" dirty="0" smtClean="0"/>
              <a:t>In- place update</a:t>
            </a:r>
            <a:r>
              <a:rPr lang="ar-SA" dirty="0" smtClean="0"/>
              <a:t> : يتم نقل محتويات ال</a:t>
            </a:r>
            <a:r>
              <a:rPr lang="en-US" dirty="0" smtClean="0"/>
              <a:t>buffer</a:t>
            </a:r>
            <a:r>
              <a:rPr lang="ar-SA" dirty="0" smtClean="0"/>
              <a:t> الي نفس المكان السابق بمعني ان يتم الكتابة فوق البيانات القديمة </a:t>
            </a:r>
            <a:r>
              <a:rPr lang="en-US" dirty="0" smtClean="0"/>
              <a:t>(overwriting)</a:t>
            </a:r>
            <a:r>
              <a:rPr lang="ar-SA" dirty="0" smtClean="0"/>
              <a:t>  وبذلك تحتفط قاعدة البيانات بنسخة واحدة فقط من ال </a:t>
            </a:r>
            <a:r>
              <a:rPr lang="en-US" dirty="0" smtClean="0"/>
              <a:t>block</a:t>
            </a:r>
            <a:r>
              <a:rPr lang="ar-SA" dirty="0" smtClean="0"/>
              <a:t> . 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dirty="0" smtClean="0"/>
              <a:t>التظليل </a:t>
            </a:r>
            <a:r>
              <a:rPr lang="en-US" dirty="0" smtClean="0"/>
              <a:t>Shadowing</a:t>
            </a:r>
            <a:r>
              <a:rPr lang="ar-SA" dirty="0" smtClean="0"/>
              <a:t> : يتم كتابة محتويات ال</a:t>
            </a:r>
            <a:r>
              <a:rPr lang="en-US" dirty="0" smtClean="0"/>
              <a:t>buffer</a:t>
            </a:r>
            <a:r>
              <a:rPr lang="ar-SA" dirty="0" smtClean="0"/>
              <a:t> المحدثة في مكان مختلف عن المكان الاصلي للبيانات ، وبذلك تكون قاعدة البيانات محتفظة بأكثر من نسخة من عناصر قاعدة البيانات . </a:t>
            </a:r>
          </a:p>
          <a:p>
            <a:pPr marL="0" indent="0" algn="r" rtl="1">
              <a:buNone/>
            </a:pPr>
            <a:r>
              <a:rPr lang="ar-SA" dirty="0" smtClean="0"/>
              <a:t>- بشكل عام يطلق على النسخة الأصلية من عنصر البيانات اسم </a:t>
            </a:r>
            <a:r>
              <a:rPr lang="en-US" dirty="0" smtClean="0"/>
              <a:t>(before image(BFIM))</a:t>
            </a:r>
            <a:r>
              <a:rPr lang="ar-SA" dirty="0" smtClean="0"/>
              <a:t> ، ويطلق على النسخة المُحدثّة اسم </a:t>
            </a:r>
            <a:r>
              <a:rPr lang="en-US" dirty="0" smtClean="0"/>
              <a:t>(after image (AFIM))</a:t>
            </a:r>
            <a:r>
              <a:rPr lang="ar-SA" dirty="0" smtClean="0"/>
              <a:t>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926739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836712"/>
            <a:ext cx="8208912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59632" y="404664"/>
            <a:ext cx="633670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SA" sz="2800" dirty="0" smtClean="0"/>
              <a:t>تراجع المعاملات </a:t>
            </a:r>
            <a:r>
              <a:rPr lang="en-US" sz="2800" dirty="0" smtClean="0"/>
              <a:t>Transaction rollback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54383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124744"/>
            <a:ext cx="9036496" cy="5733256"/>
          </a:xfrm>
          <a:solidFill>
            <a:schemeClr val="bg1"/>
          </a:solidFill>
        </p:spPr>
        <p:txBody>
          <a:bodyPr/>
          <a:lstStyle/>
          <a:p>
            <a:pPr algn="r" rtl="1"/>
            <a:r>
              <a:rPr lang="ar-SA" dirty="0" smtClean="0"/>
              <a:t>كما سبق وان ذكرنا فان اي عنصر بيانات تم تغييره ( الكتابة عليه) من قبل معاملة فاشلة فانه يحدث له تراجع الى حالته الأولى </a:t>
            </a:r>
            <a:r>
              <a:rPr lang="en-US" dirty="0" smtClean="0"/>
              <a:t>BFIM</a:t>
            </a:r>
            <a:r>
              <a:rPr lang="ar-SA" dirty="0" smtClean="0"/>
              <a:t> . </a:t>
            </a:r>
            <a:endParaRPr lang="ar-SA" dirty="0"/>
          </a:p>
          <a:p>
            <a:pPr algn="r" rtl="1"/>
            <a:r>
              <a:rPr lang="ar-SA" dirty="0" smtClean="0"/>
              <a:t>يجب تجنب حدوث عملية التراجع المتتالي </a:t>
            </a:r>
            <a:r>
              <a:rPr lang="en-US" dirty="0" smtClean="0"/>
              <a:t>cascading rollback </a:t>
            </a:r>
            <a:r>
              <a:rPr lang="ar-SA" dirty="0" smtClean="0"/>
              <a:t> ، حيث أنها تستهلل الكثير من الوقت . </a:t>
            </a:r>
          </a:p>
          <a:p>
            <a:pPr algn="r" rtl="1"/>
            <a:r>
              <a:rPr lang="ar-SA" dirty="0" smtClean="0"/>
              <a:t>يتم تخزين فقط عمليات </a:t>
            </a:r>
            <a:r>
              <a:rPr lang="en-US" dirty="0" err="1" smtClean="0"/>
              <a:t>write_item</a:t>
            </a:r>
            <a:r>
              <a:rPr lang="en-US" dirty="0" smtClean="0"/>
              <a:t> </a:t>
            </a:r>
            <a:r>
              <a:rPr lang="ar-SA" dirty="0" smtClean="0"/>
              <a:t> في سجل المعاملات لانها مهمة عند اجراء التراجع </a:t>
            </a:r>
            <a:r>
              <a:rPr lang="en-US" dirty="0" smtClean="0"/>
              <a:t>Rollback </a:t>
            </a:r>
            <a:r>
              <a:rPr lang="ar-SA" dirty="0" smtClean="0"/>
              <a:t> كما سبق وان راينا في المثال السابق . </a:t>
            </a:r>
          </a:p>
          <a:p>
            <a:pPr algn="r" rtl="1"/>
            <a:r>
              <a:rPr lang="ar-SA" dirty="0" smtClean="0"/>
              <a:t>يمكن تجنب حدوث التراجع المتتالي</a:t>
            </a:r>
            <a:r>
              <a:rPr lang="en-US" dirty="0" smtClean="0"/>
              <a:t>cascading rollback </a:t>
            </a:r>
            <a:r>
              <a:rPr lang="ar-SA" dirty="0" smtClean="0"/>
              <a:t> باستخدام طرق استعادة تعتمد علي </a:t>
            </a:r>
            <a:r>
              <a:rPr lang="en-US" dirty="0" smtClean="0"/>
              <a:t>guarantee cascade less or strict schedules</a:t>
            </a:r>
            <a:endParaRPr lang="ar-SA" dirty="0"/>
          </a:p>
        </p:txBody>
      </p:sp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xfrm>
            <a:off x="457200" y="461418"/>
            <a:ext cx="822960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1"/>
            <a:r>
              <a:rPr lang="ar-SA" dirty="0" smtClean="0"/>
              <a:t>تراجع المعاملات </a:t>
            </a:r>
            <a:r>
              <a:rPr lang="en-US" dirty="0" smtClean="0"/>
              <a:t>Transaction rollback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388647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Arial" pitchFamily="34" charset="0"/>
              <a:buNone/>
            </a:pPr>
            <a:r>
              <a:rPr lang="en-CA" sz="9600" dirty="0" smtClean="0"/>
              <a:t>THE END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odèle par défaut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1792</TotalTime>
  <Words>1433</Words>
  <Application>Microsoft Office PowerPoint</Application>
  <PresentationFormat>On-screen Show (4:3)</PresentationFormat>
  <Paragraphs>79</Paragraphs>
  <Slides>21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Thème Office</vt:lpstr>
      <vt:lpstr>1_Thème Office</vt:lpstr>
      <vt:lpstr>Modèle par défaut</vt:lpstr>
      <vt:lpstr>PowerPoint Presentation</vt:lpstr>
      <vt:lpstr>Lecture11  - تابع : تقنيات التحكم التزامني  (الجمود) Concurrency control technique Dealing with Deadlock and starvation - تقنيات استعادة قواعد البيانات     </vt:lpstr>
      <vt:lpstr>الجمود  Dealing with Deadlock</vt:lpstr>
      <vt:lpstr>الجمود deadlock </vt:lpstr>
      <vt:lpstr>PowerPoint Presentation</vt:lpstr>
      <vt:lpstr>بروتوكولات تجنب الجمود Deadlock prevention protocols </vt:lpstr>
      <vt:lpstr>الطبعة الزمنية Time Stamp(TS)</vt:lpstr>
      <vt:lpstr>توجد طريقتين لتجنب الdeadlock بناءً على مفهوم TimeTsamp</vt:lpstr>
      <vt:lpstr>تقنيات استعادة قواعد البيانات Database Recovery Techniques </vt:lpstr>
      <vt:lpstr>مفهوم الإستعادة Recovery concept </vt:lpstr>
      <vt:lpstr>يمكن تلخيص الاستراتيجية المستخدمة لاستعادة قاعدة البيانات بالأتي :</vt:lpstr>
      <vt:lpstr>يمكن التمييز بين نوعيين من التقنيات المستخدمة للاستعادة (من non catastrophic failure )</vt:lpstr>
      <vt:lpstr>PowerPoint Presentation</vt:lpstr>
      <vt:lpstr>استخدام الذاكرة المؤقتة  Caching(Buffering) of disk block</vt:lpstr>
      <vt:lpstr>PowerPoint Presentation</vt:lpstr>
      <vt:lpstr>PowerPoint Presentation</vt:lpstr>
      <vt:lpstr>PowerPoint Presentation</vt:lpstr>
      <vt:lpstr>طرق احلال محتويات الbuffer  بعد تعديلها ونقلها الى الdisk: flushing a modified buffer back to disk </vt:lpstr>
      <vt:lpstr>PowerPoint Presentation</vt:lpstr>
      <vt:lpstr>تراجع المعاملات Transaction rollback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 NAME</dc:title>
  <dc:creator>Éric Vadeboncoeur</dc:creator>
  <cp:lastModifiedBy>lenda</cp:lastModifiedBy>
  <cp:revision>132</cp:revision>
  <dcterms:created xsi:type="dcterms:W3CDTF">2008-02-16T18:01:58Z</dcterms:created>
  <dcterms:modified xsi:type="dcterms:W3CDTF">2012-05-01T06:25:42Z</dcterms:modified>
</cp:coreProperties>
</file>