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72" r:id="rId4"/>
    <p:sldId id="258" r:id="rId5"/>
    <p:sldId id="271" r:id="rId6"/>
    <p:sldId id="259" r:id="rId7"/>
    <p:sldId id="260" r:id="rId8"/>
    <p:sldId id="270" r:id="rId9"/>
    <p:sldId id="261" r:id="rId10"/>
    <p:sldId id="269" r:id="rId11"/>
    <p:sldId id="265" r:id="rId12"/>
    <p:sldId id="262" r:id="rId13"/>
    <p:sldId id="267" r:id="rId14"/>
    <p:sldId id="263" r:id="rId15"/>
    <p:sldId id="268" r:id="rId16"/>
    <p:sldId id="266" r:id="rId17"/>
    <p:sldId id="264"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63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93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D9BA9A88-109D-43E3-B805-CF2D853B106E}" type="datetimeFigureOut">
              <a:rPr lang="en-US" smtClean="0"/>
              <a:pPr/>
              <a:t>5/8/2012</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7A282641-29AA-4556-BFC6-EE295B387676}"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9BA9A88-109D-43E3-B805-CF2D853B106E}" type="datetimeFigureOut">
              <a:rPr lang="en-US" smtClean="0"/>
              <a:pPr/>
              <a:t>5/8/2012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A282641-29AA-4556-BFC6-EE295B38767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9BA9A88-109D-43E3-B805-CF2D853B106E}" type="datetimeFigureOut">
              <a:rPr lang="en-US" smtClean="0"/>
              <a:pPr/>
              <a:t>5/8/2012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A282641-29AA-4556-BFC6-EE295B387676}"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9BA9A88-109D-43E3-B805-CF2D853B106E}" type="datetimeFigureOut">
              <a:rPr lang="en-US" smtClean="0"/>
              <a:pPr/>
              <a:t>5/8/2012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A282641-29AA-4556-BFC6-EE295B38767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9BA9A88-109D-43E3-B805-CF2D853B106E}" type="datetimeFigureOut">
              <a:rPr lang="en-US" smtClean="0"/>
              <a:pPr/>
              <a:t>5/8/2012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A282641-29AA-4556-BFC6-EE295B38767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D9BA9A88-109D-43E3-B805-CF2D853B106E}" type="datetimeFigureOut">
              <a:rPr lang="en-US" smtClean="0"/>
              <a:pPr/>
              <a:t>5/8/2012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A282641-29AA-4556-BFC6-EE295B38767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D9BA9A88-109D-43E3-B805-CF2D853B106E}" type="datetimeFigureOut">
              <a:rPr lang="en-US" smtClean="0"/>
              <a:pPr/>
              <a:t>5/8/2012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7A282641-29AA-4556-BFC6-EE295B387676}"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9BA9A88-109D-43E3-B805-CF2D853B106E}" type="datetimeFigureOut">
              <a:rPr lang="en-US" smtClean="0"/>
              <a:pPr/>
              <a:t>5/8/2012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A282641-29AA-4556-BFC6-EE295B38767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D9BA9A88-109D-43E3-B805-CF2D853B106E}" type="datetimeFigureOut">
              <a:rPr lang="en-US" smtClean="0"/>
              <a:pPr/>
              <a:t>5/8/2012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A282641-29AA-4556-BFC6-EE295B387676}"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9BA9A88-109D-43E3-B805-CF2D853B106E}" type="datetimeFigureOut">
              <a:rPr lang="en-US" smtClean="0"/>
              <a:pPr/>
              <a:t>5/8/2012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A282641-29AA-4556-BFC6-EE295B38767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9BA9A88-109D-43E3-B805-CF2D853B106E}" type="datetimeFigureOut">
              <a:rPr lang="en-US" smtClean="0"/>
              <a:pPr/>
              <a:t>5/8/2012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A282641-29AA-4556-BFC6-EE295B38767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D9BA9A88-109D-43E3-B805-CF2D853B106E}" type="datetimeFigureOut">
              <a:rPr lang="en-US" smtClean="0"/>
              <a:pPr/>
              <a:t>5/8/2012</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A282641-29AA-4556-BFC6-EE295B387676}"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00100" y="2285992"/>
            <a:ext cx="8143900" cy="1470025"/>
          </a:xfrm>
        </p:spPr>
        <p:txBody>
          <a:bodyPr>
            <a:normAutofit fontScale="90000"/>
          </a:bodyPr>
          <a:lstStyle/>
          <a:p>
            <a:pPr algn="r"/>
            <a:r>
              <a:rPr lang="ar-SA" dirty="0" smtClean="0"/>
              <a:t>      </a:t>
            </a:r>
            <a:r>
              <a:rPr lang="ar-SA" sz="6000" b="1" dirty="0" smtClean="0"/>
              <a:t>الرياضة ومشاكل المرأة الحامل</a:t>
            </a:r>
            <a:endParaRPr lang="en-US" b="1" dirty="0"/>
          </a:p>
        </p:txBody>
      </p:sp>
      <p:pic>
        <p:nvPicPr>
          <p:cNvPr id="10" name="Picture 9" descr="images (22).jpg"/>
          <p:cNvPicPr>
            <a:picLocks noChangeAspect="1"/>
          </p:cNvPicPr>
          <p:nvPr/>
        </p:nvPicPr>
        <p:blipFill>
          <a:blip r:embed="rId2"/>
          <a:stretch>
            <a:fillRect/>
          </a:stretch>
        </p:blipFill>
        <p:spPr>
          <a:xfrm>
            <a:off x="6929454" y="4643446"/>
            <a:ext cx="1928826" cy="2000264"/>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11" name="Picture 10" descr="images (21).jpg"/>
          <p:cNvPicPr>
            <a:picLocks noChangeAspect="1"/>
          </p:cNvPicPr>
          <p:nvPr/>
        </p:nvPicPr>
        <p:blipFill>
          <a:blip r:embed="rId3"/>
          <a:stretch>
            <a:fillRect/>
          </a:stretch>
        </p:blipFill>
        <p:spPr>
          <a:xfrm>
            <a:off x="2071670" y="4643446"/>
            <a:ext cx="2786082" cy="200026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2" name="Picture 11" descr="تنزيل (8).jpg"/>
          <p:cNvPicPr>
            <a:picLocks noChangeAspect="1"/>
          </p:cNvPicPr>
          <p:nvPr/>
        </p:nvPicPr>
        <p:blipFill>
          <a:blip r:embed="rId4"/>
          <a:stretch>
            <a:fillRect/>
          </a:stretch>
        </p:blipFill>
        <p:spPr>
          <a:xfrm>
            <a:off x="1928794" y="142852"/>
            <a:ext cx="4429156" cy="17145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00099" y="0"/>
            <a:ext cx="8143901" cy="2062103"/>
          </a:xfrm>
          <a:prstGeom prst="rect">
            <a:avLst/>
          </a:prstGeom>
          <a:noFill/>
        </p:spPr>
        <p:txBody>
          <a:bodyPr wrap="square" rtlCol="0">
            <a:spAutoFit/>
          </a:bodyPr>
          <a:lstStyle/>
          <a:p>
            <a:pPr algn="r" rtl="1"/>
            <a:r>
              <a:rPr lang="ar-SA" sz="3200" b="1" dirty="0" smtClean="0"/>
              <a:t>تعاني المرأة الحامل من تغيرات فسيولوجية وتشريحية أثناء فترة الحمل مما يسبب لها المشاكل البدنية منها على سبيل المثال آلام الظهر وزيادة الإطالة في الأربطة وآلام مفصل الركبة وتجمع السوائل.</a:t>
            </a:r>
            <a:endParaRPr lang="en-US" sz="2400" b="1" dirty="0"/>
          </a:p>
        </p:txBody>
      </p:sp>
      <p:sp>
        <p:nvSpPr>
          <p:cNvPr id="8" name="TextBox 7"/>
          <p:cNvSpPr txBox="1"/>
          <p:nvPr/>
        </p:nvSpPr>
        <p:spPr>
          <a:xfrm>
            <a:off x="3571865" y="2071678"/>
            <a:ext cx="5572135" cy="707886"/>
          </a:xfrm>
          <a:prstGeom prst="rect">
            <a:avLst/>
          </a:prstGeom>
          <a:noFill/>
        </p:spPr>
        <p:txBody>
          <a:bodyPr wrap="square" rtlCol="0">
            <a:spAutoFit/>
          </a:bodyPr>
          <a:lstStyle/>
          <a:p>
            <a:pPr algn="r" rtl="1"/>
            <a:r>
              <a:rPr lang="ar-SA" sz="4000" b="1" u="sng" dirty="0" smtClean="0">
                <a:solidFill>
                  <a:srgbClr val="FF0000"/>
                </a:solidFill>
              </a:rPr>
              <a:t>1</a:t>
            </a:r>
            <a:r>
              <a:rPr lang="ar-SA" sz="3600" b="1" u="sng" dirty="0" smtClean="0">
                <a:solidFill>
                  <a:srgbClr val="FF0000"/>
                </a:solidFill>
              </a:rPr>
              <a:t>-آلام أسفل الظهر البسيط:</a:t>
            </a:r>
            <a:endParaRPr lang="en-US" sz="3600" b="1" u="sng" dirty="0">
              <a:solidFill>
                <a:srgbClr val="FF0000"/>
              </a:solidFill>
            </a:endParaRPr>
          </a:p>
        </p:txBody>
      </p:sp>
      <p:sp>
        <p:nvSpPr>
          <p:cNvPr id="9" name="TextBox 8"/>
          <p:cNvSpPr txBox="1"/>
          <p:nvPr/>
        </p:nvSpPr>
        <p:spPr>
          <a:xfrm>
            <a:off x="1071538" y="2857496"/>
            <a:ext cx="8072462" cy="2554545"/>
          </a:xfrm>
          <a:prstGeom prst="rect">
            <a:avLst/>
          </a:prstGeom>
          <a:noFill/>
        </p:spPr>
        <p:txBody>
          <a:bodyPr wrap="square" rtlCol="0">
            <a:spAutoFit/>
          </a:bodyPr>
          <a:lstStyle/>
          <a:p>
            <a:pPr algn="r" rtl="1"/>
            <a:r>
              <a:rPr lang="ar-SA" sz="3200" b="1" dirty="0" smtClean="0"/>
              <a:t>*من الملاحظ أن معظم النساء الحوامل </a:t>
            </a:r>
            <a:r>
              <a:rPr lang="ar-SA" sz="3200" b="1" dirty="0" err="1" smtClean="0"/>
              <a:t>يعانين</a:t>
            </a:r>
            <a:r>
              <a:rPr lang="ar-SA" sz="3200" b="1" dirty="0" smtClean="0"/>
              <a:t> من آلام في منطقة أسفل الظهر سواء مع بداية أو نهاية فترة الحمل</a:t>
            </a:r>
          </a:p>
          <a:p>
            <a:pPr algn="r" rtl="1"/>
            <a:r>
              <a:rPr lang="ar-SA" sz="3200" b="1" dirty="0" smtClean="0"/>
              <a:t>والسبب تغيرات تشريحية التي تحدث ومن أهمها تغير مركز ثقل الجسم إلى أعلى والأمام مما يؤدي  إلى زيادة الانحناء القطني.</a:t>
            </a:r>
          </a:p>
        </p:txBody>
      </p:sp>
      <p:pic>
        <p:nvPicPr>
          <p:cNvPr id="5" name="Picture 4" descr="imagesCAI3EXU0.jpg"/>
          <p:cNvPicPr>
            <a:picLocks noChangeAspect="1"/>
          </p:cNvPicPr>
          <p:nvPr/>
        </p:nvPicPr>
        <p:blipFill>
          <a:blip r:embed="rId2"/>
          <a:stretch>
            <a:fillRect/>
          </a:stretch>
        </p:blipFill>
        <p:spPr>
          <a:xfrm>
            <a:off x="1214414" y="4929198"/>
            <a:ext cx="2643206" cy="1928802"/>
          </a:xfrm>
          <a:prstGeom prst="rect">
            <a:avLst/>
          </a:prstGeom>
          <a:ln>
            <a:noFill/>
          </a:ln>
          <a:effectLst>
            <a:softEdge rad="112500"/>
          </a:effectLst>
        </p:spPr>
      </p:pic>
      <p:pic>
        <p:nvPicPr>
          <p:cNvPr id="6" name="Picture 5" descr="imagesCA6IBU8V.jpg"/>
          <p:cNvPicPr>
            <a:picLocks noChangeAspect="1"/>
          </p:cNvPicPr>
          <p:nvPr/>
        </p:nvPicPr>
        <p:blipFill>
          <a:blip r:embed="rId3"/>
          <a:stretch>
            <a:fillRect/>
          </a:stretch>
        </p:blipFill>
        <p:spPr>
          <a:xfrm>
            <a:off x="5429256" y="5000636"/>
            <a:ext cx="2562225" cy="16430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2976" y="1142984"/>
            <a:ext cx="8001024" cy="2308324"/>
          </a:xfrm>
          <a:prstGeom prst="rect">
            <a:avLst/>
          </a:prstGeom>
        </p:spPr>
        <p:txBody>
          <a:bodyPr wrap="square">
            <a:spAutoFit/>
          </a:bodyPr>
          <a:lstStyle/>
          <a:p>
            <a:pPr algn="r" rtl="1"/>
            <a:r>
              <a:rPr lang="ar-SA" sz="3600" b="1" dirty="0" smtClean="0">
                <a:solidFill>
                  <a:srgbClr val="FF0000"/>
                </a:solidFill>
              </a:rPr>
              <a:t>*</a:t>
            </a:r>
            <a:r>
              <a:rPr lang="ar-SA" sz="3600" b="1" dirty="0" smtClean="0"/>
              <a:t>وتحتاج المرأة في هذه الحالة إلى استشارة طبيب العظام للتأكد من سلامة قوة الأعصاب والخلو من أي التهابات. بالإضافة إلى فحص عدد من كريات الدم البيضاء وسرعة الترسيب في الدم.</a:t>
            </a:r>
          </a:p>
        </p:txBody>
      </p:sp>
      <p:pic>
        <p:nvPicPr>
          <p:cNvPr id="3" name="Picture 2" descr="تنزيل (36).jpg"/>
          <p:cNvPicPr>
            <a:picLocks noChangeAspect="1"/>
          </p:cNvPicPr>
          <p:nvPr/>
        </p:nvPicPr>
        <p:blipFill>
          <a:blip r:embed="rId2"/>
          <a:stretch>
            <a:fillRect/>
          </a:stretch>
        </p:blipFill>
        <p:spPr>
          <a:xfrm>
            <a:off x="1071538" y="4500570"/>
            <a:ext cx="4071966" cy="21431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3" descr="تنزيل (37).jpg"/>
          <p:cNvPicPr>
            <a:picLocks noChangeAspect="1"/>
          </p:cNvPicPr>
          <p:nvPr/>
        </p:nvPicPr>
        <p:blipFill>
          <a:blip r:embed="rId3"/>
          <a:stretch>
            <a:fillRect/>
          </a:stretch>
        </p:blipFill>
        <p:spPr>
          <a:xfrm>
            <a:off x="5286348" y="4786322"/>
            <a:ext cx="3857652" cy="1838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928662" y="214290"/>
            <a:ext cx="8215338" cy="1200329"/>
          </a:xfrm>
          <a:prstGeom prst="rect">
            <a:avLst/>
          </a:prstGeom>
          <a:noFill/>
        </p:spPr>
        <p:txBody>
          <a:bodyPr wrap="square" rtlCol="0">
            <a:spAutoFit/>
          </a:bodyPr>
          <a:lstStyle/>
          <a:p>
            <a:pPr algn="r"/>
            <a:r>
              <a:rPr lang="ar-SA" sz="3600" b="1" u="sng" dirty="0" smtClean="0">
                <a:solidFill>
                  <a:srgbClr val="FF0000"/>
                </a:solidFill>
              </a:rPr>
              <a:t>يشير الدكتور فريد </a:t>
            </a:r>
            <a:r>
              <a:rPr lang="ar-SA" sz="3600" b="1" u="sng" dirty="0" err="1" smtClean="0">
                <a:solidFill>
                  <a:srgbClr val="FF0000"/>
                </a:solidFill>
              </a:rPr>
              <a:t>مان</a:t>
            </a:r>
            <a:r>
              <a:rPr lang="ar-SA" sz="3600" b="1" u="sng" dirty="0">
                <a:solidFill>
                  <a:srgbClr val="FF0000"/>
                </a:solidFill>
              </a:rPr>
              <a:t> </a:t>
            </a:r>
            <a:r>
              <a:rPr lang="ar-SA" sz="3600" b="1" u="sng" dirty="0" smtClean="0">
                <a:solidFill>
                  <a:srgbClr val="FF0000"/>
                </a:solidFill>
              </a:rPr>
              <a:t>أن ظاهرة آلام الظهر تنقسم إلى نوعين:</a:t>
            </a:r>
            <a:endParaRPr lang="en-US" sz="2800" b="1" u="sng" dirty="0">
              <a:solidFill>
                <a:srgbClr val="FF0000"/>
              </a:solidFill>
            </a:endParaRPr>
          </a:p>
        </p:txBody>
      </p:sp>
      <p:sp>
        <p:nvSpPr>
          <p:cNvPr id="9" name="TextBox 8"/>
          <p:cNvSpPr txBox="1"/>
          <p:nvPr/>
        </p:nvSpPr>
        <p:spPr>
          <a:xfrm>
            <a:off x="1000100" y="1857364"/>
            <a:ext cx="8143900" cy="3416320"/>
          </a:xfrm>
          <a:prstGeom prst="rect">
            <a:avLst/>
          </a:prstGeom>
          <a:noFill/>
        </p:spPr>
        <p:txBody>
          <a:bodyPr wrap="square" rtlCol="0">
            <a:spAutoFit/>
          </a:bodyPr>
          <a:lstStyle/>
          <a:p>
            <a:pPr algn="r" rtl="1"/>
            <a:r>
              <a:rPr lang="ar-SA" sz="3600" b="1" dirty="0" smtClean="0">
                <a:solidFill>
                  <a:srgbClr val="FF0000"/>
                </a:solidFill>
              </a:rPr>
              <a:t>الأولى:</a:t>
            </a:r>
            <a:r>
              <a:rPr lang="ar-SA" sz="3600" b="1" dirty="0" smtClean="0"/>
              <a:t> ترتبط بخلل في الأعصاب . </a:t>
            </a:r>
            <a:r>
              <a:rPr lang="ar-SA" sz="3600" b="1" dirty="0" smtClean="0">
                <a:solidFill>
                  <a:srgbClr val="FF0000"/>
                </a:solidFill>
              </a:rPr>
              <a:t>والثانية: </a:t>
            </a:r>
            <a:r>
              <a:rPr lang="ar-SA" sz="3600" b="1" dirty="0" smtClean="0"/>
              <a:t>بسبب مشاكل في الجهاز العضلي والعظمي .</a:t>
            </a:r>
          </a:p>
          <a:p>
            <a:pPr algn="r" rtl="1"/>
            <a:r>
              <a:rPr lang="ar-SA" sz="3600" b="1" dirty="0" smtClean="0">
                <a:solidFill>
                  <a:srgbClr val="92D050"/>
                </a:solidFill>
              </a:rPr>
              <a:t>*وينصح المرأة الحامل ب:</a:t>
            </a:r>
          </a:p>
          <a:p>
            <a:pPr algn="r" rtl="1"/>
            <a:r>
              <a:rPr lang="ar-SA" sz="3600" b="1" dirty="0" smtClean="0">
                <a:solidFill>
                  <a:srgbClr val="92D050"/>
                </a:solidFill>
              </a:rPr>
              <a:t>1-</a:t>
            </a:r>
            <a:r>
              <a:rPr lang="ar-SA" sz="3600" b="1" dirty="0" smtClean="0"/>
              <a:t> اتخاذ الأوضاع </a:t>
            </a:r>
            <a:r>
              <a:rPr lang="ar-SA" sz="3600" b="1" dirty="0" err="1" smtClean="0"/>
              <a:t>القوامية</a:t>
            </a:r>
            <a:r>
              <a:rPr lang="ar-SA" sz="3600" b="1" dirty="0" smtClean="0"/>
              <a:t> الصحيحة في الجلوس.</a:t>
            </a:r>
          </a:p>
          <a:p>
            <a:pPr algn="r" rtl="1"/>
            <a:r>
              <a:rPr lang="ar-SA" sz="3600" b="1" dirty="0" smtClean="0">
                <a:solidFill>
                  <a:srgbClr val="92D050"/>
                </a:solidFill>
              </a:rPr>
              <a:t>2-</a:t>
            </a:r>
            <a:r>
              <a:rPr lang="ar-SA" sz="3600" b="1" dirty="0" smtClean="0"/>
              <a:t> استخدام مخدة أسفل الظهر.</a:t>
            </a:r>
          </a:p>
          <a:p>
            <a:pPr algn="r" rtl="1"/>
            <a:r>
              <a:rPr lang="ar-SA" sz="3600" b="1" dirty="0" smtClean="0">
                <a:solidFill>
                  <a:srgbClr val="92D050"/>
                </a:solidFill>
              </a:rPr>
              <a:t>3-</a:t>
            </a:r>
            <a:r>
              <a:rPr lang="ar-SA" sz="3600" b="1" dirty="0" smtClean="0"/>
              <a:t> تجنب الوقوف لفترة طويلة.</a:t>
            </a:r>
          </a:p>
        </p:txBody>
      </p:sp>
      <p:pic>
        <p:nvPicPr>
          <p:cNvPr id="6" name="Picture 5" descr="imagesCATNEK4X.jpg"/>
          <p:cNvPicPr>
            <a:picLocks noChangeAspect="1"/>
          </p:cNvPicPr>
          <p:nvPr/>
        </p:nvPicPr>
        <p:blipFill>
          <a:blip r:embed="rId2"/>
          <a:stretch>
            <a:fillRect/>
          </a:stretch>
        </p:blipFill>
        <p:spPr>
          <a:xfrm>
            <a:off x="1428728" y="4357694"/>
            <a:ext cx="1971675" cy="23241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00100" y="714356"/>
            <a:ext cx="8143900" cy="3539430"/>
          </a:xfrm>
          <a:prstGeom prst="rect">
            <a:avLst/>
          </a:prstGeom>
        </p:spPr>
        <p:txBody>
          <a:bodyPr wrap="square">
            <a:spAutoFit/>
          </a:bodyPr>
          <a:lstStyle/>
          <a:p>
            <a:pPr algn="r" rtl="1"/>
            <a:r>
              <a:rPr lang="ar-SA" sz="3200" b="1" dirty="0" smtClean="0">
                <a:solidFill>
                  <a:srgbClr val="92D050"/>
                </a:solidFill>
              </a:rPr>
              <a:t>4-</a:t>
            </a:r>
            <a:r>
              <a:rPr lang="ar-SA" sz="3200" b="1" dirty="0" smtClean="0"/>
              <a:t> العمل على عدم زيادة الوزن الذي هو السبب المباشر في حدوث ألام الظهر.</a:t>
            </a:r>
          </a:p>
          <a:p>
            <a:pPr algn="r" rtl="1"/>
            <a:r>
              <a:rPr lang="ar-SA" sz="3200" b="1" dirty="0" smtClean="0">
                <a:solidFill>
                  <a:srgbClr val="92D050"/>
                </a:solidFill>
              </a:rPr>
              <a:t>5-</a:t>
            </a:r>
            <a:r>
              <a:rPr lang="ar-SA" sz="3200" b="1" dirty="0" smtClean="0"/>
              <a:t> حمل الأثقال بطريقة صحيحة.</a:t>
            </a:r>
          </a:p>
          <a:p>
            <a:pPr algn="r" rtl="1"/>
            <a:r>
              <a:rPr lang="ar-SA" sz="3200" b="1" dirty="0" smtClean="0">
                <a:solidFill>
                  <a:srgbClr val="92D050"/>
                </a:solidFill>
              </a:rPr>
              <a:t>6-</a:t>
            </a:r>
            <a:r>
              <a:rPr lang="ar-SA" sz="3200" b="1" dirty="0" smtClean="0"/>
              <a:t> المواظبة على أداء تمرينات تعديل الانحناء القطني وإطالة عضلات خلف الفخذ.</a:t>
            </a:r>
          </a:p>
          <a:p>
            <a:pPr algn="r" rtl="1"/>
            <a:r>
              <a:rPr lang="ar-SA" sz="3200" b="1" dirty="0" smtClean="0">
                <a:solidFill>
                  <a:srgbClr val="92D050"/>
                </a:solidFill>
              </a:rPr>
              <a:t>7-</a:t>
            </a:r>
            <a:r>
              <a:rPr lang="ar-SA" sz="3200" b="1" dirty="0" smtClean="0"/>
              <a:t> تقوية العضلات العاملة على العامود الفقري والحوض مع زيادة تحملها. </a:t>
            </a:r>
          </a:p>
        </p:txBody>
      </p:sp>
      <p:pic>
        <p:nvPicPr>
          <p:cNvPr id="3" name="Picture 2" descr="images (30).jpg"/>
          <p:cNvPicPr>
            <a:picLocks noChangeAspect="1"/>
          </p:cNvPicPr>
          <p:nvPr/>
        </p:nvPicPr>
        <p:blipFill>
          <a:blip r:embed="rId2"/>
          <a:stretch>
            <a:fillRect/>
          </a:stretch>
        </p:blipFill>
        <p:spPr>
          <a:xfrm>
            <a:off x="7072330" y="4500570"/>
            <a:ext cx="1643074" cy="20859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imagesCAAROVYY.jpg"/>
          <p:cNvPicPr>
            <a:picLocks noChangeAspect="1"/>
          </p:cNvPicPr>
          <p:nvPr/>
        </p:nvPicPr>
        <p:blipFill>
          <a:blip r:embed="rId3"/>
          <a:stretch>
            <a:fillRect/>
          </a:stretch>
        </p:blipFill>
        <p:spPr>
          <a:xfrm>
            <a:off x="1357290" y="4500570"/>
            <a:ext cx="1943100" cy="21431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descr="imagesCAKOT132.jpg"/>
          <p:cNvPicPr>
            <a:picLocks noChangeAspect="1"/>
          </p:cNvPicPr>
          <p:nvPr/>
        </p:nvPicPr>
        <p:blipFill>
          <a:blip r:embed="rId4"/>
          <a:stretch>
            <a:fillRect/>
          </a:stretch>
        </p:blipFill>
        <p:spPr>
          <a:xfrm>
            <a:off x="4071934" y="4357694"/>
            <a:ext cx="2357454" cy="2286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loud Callout 6"/>
          <p:cNvSpPr/>
          <p:nvPr/>
        </p:nvSpPr>
        <p:spPr>
          <a:xfrm>
            <a:off x="1285852" y="0"/>
            <a:ext cx="7858148" cy="2071678"/>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36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يجب على المرأة الحامل مراعاة الحرص الزائد عند أداء تمرينات الإطالة</a:t>
            </a:r>
            <a:endParaRPr lang="en-US" sz="36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0" name="TextBox 9"/>
          <p:cNvSpPr txBox="1"/>
          <p:nvPr/>
        </p:nvSpPr>
        <p:spPr>
          <a:xfrm>
            <a:off x="1000100" y="2500306"/>
            <a:ext cx="7971514" cy="2062103"/>
          </a:xfrm>
          <a:prstGeom prst="rect">
            <a:avLst/>
          </a:prstGeom>
          <a:noFill/>
        </p:spPr>
        <p:txBody>
          <a:bodyPr wrap="square" rtlCol="0">
            <a:spAutoFit/>
          </a:bodyPr>
          <a:lstStyle/>
          <a:p>
            <a:pPr algn="r" rtl="1"/>
            <a:r>
              <a:rPr lang="ar-SA" sz="3200" b="1" dirty="0" smtClean="0"/>
              <a:t>وأضاف الدكتور أيضا أن  العوامل والظروف التي تحيط بالمرأة الحامل وتكون سببا في إحداث آلام الظهر</a:t>
            </a:r>
          </a:p>
          <a:p>
            <a:pPr algn="r" rtl="1"/>
            <a:r>
              <a:rPr lang="ar-SA" sz="3200" b="1" dirty="0" smtClean="0"/>
              <a:t>هي ارتداء الكعب العالي ونوع الكراسي المستخدمة في المنزل أو السيارة .</a:t>
            </a:r>
            <a:endParaRPr lang="en-US" sz="3200" b="1" dirty="0"/>
          </a:p>
        </p:txBody>
      </p:sp>
      <p:pic>
        <p:nvPicPr>
          <p:cNvPr id="9" name="Picture 8" descr="images (24).jpg"/>
          <p:cNvPicPr>
            <a:picLocks noChangeAspect="1"/>
          </p:cNvPicPr>
          <p:nvPr/>
        </p:nvPicPr>
        <p:blipFill>
          <a:blip r:embed="rId2"/>
          <a:stretch>
            <a:fillRect/>
          </a:stretch>
        </p:blipFill>
        <p:spPr>
          <a:xfrm>
            <a:off x="2214546" y="4286256"/>
            <a:ext cx="1933575" cy="23717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Picture 11" descr="تنزيل (30).jpg"/>
          <p:cNvPicPr>
            <a:picLocks noChangeAspect="1"/>
          </p:cNvPicPr>
          <p:nvPr/>
        </p:nvPicPr>
        <p:blipFill>
          <a:blip r:embed="rId3"/>
          <a:stretch>
            <a:fillRect/>
          </a:stretch>
        </p:blipFill>
        <p:spPr>
          <a:xfrm>
            <a:off x="5429256" y="4714884"/>
            <a:ext cx="3071834" cy="18907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912264" y="214290"/>
            <a:ext cx="5908990" cy="646331"/>
          </a:xfrm>
          <a:prstGeom prst="rect">
            <a:avLst/>
          </a:prstGeom>
          <a:noFill/>
        </p:spPr>
        <p:txBody>
          <a:bodyPr wrap="none" rtlCol="0">
            <a:spAutoFit/>
          </a:bodyPr>
          <a:lstStyle/>
          <a:p>
            <a:pPr algn="r" rtl="1"/>
            <a:r>
              <a:rPr lang="ar-SA" sz="3600" b="1" u="sng" dirty="0" smtClean="0">
                <a:solidFill>
                  <a:srgbClr val="FF0000"/>
                </a:solidFill>
              </a:rPr>
              <a:t>2- الإطالة الزائدة في أربطة المفاصل :</a:t>
            </a:r>
            <a:endParaRPr lang="en-US" sz="3600" b="1" u="sng" dirty="0">
              <a:solidFill>
                <a:srgbClr val="FF0000"/>
              </a:solidFill>
            </a:endParaRPr>
          </a:p>
        </p:txBody>
      </p:sp>
      <p:sp>
        <p:nvSpPr>
          <p:cNvPr id="8" name="TextBox 7"/>
          <p:cNvSpPr txBox="1"/>
          <p:nvPr/>
        </p:nvSpPr>
        <p:spPr>
          <a:xfrm>
            <a:off x="1071538" y="1285860"/>
            <a:ext cx="7900075" cy="3293209"/>
          </a:xfrm>
          <a:prstGeom prst="rect">
            <a:avLst/>
          </a:prstGeom>
          <a:noFill/>
        </p:spPr>
        <p:txBody>
          <a:bodyPr wrap="square" rtlCol="0">
            <a:spAutoFit/>
          </a:bodyPr>
          <a:lstStyle/>
          <a:p>
            <a:pPr algn="r" rtl="1"/>
            <a:r>
              <a:rPr lang="ar-SA" sz="3200" b="1" dirty="0" smtClean="0">
                <a:solidFill>
                  <a:srgbClr val="FF0000"/>
                </a:solidFill>
              </a:rPr>
              <a:t>*</a:t>
            </a:r>
            <a:r>
              <a:rPr lang="ar-SA" sz="3200" b="1" dirty="0" smtClean="0"/>
              <a:t>أن سبب ارتخاء أربطة المفاصل في الحوامل هو الراحة الزائدة وإفرازهن لهرمون </a:t>
            </a:r>
            <a:r>
              <a:rPr lang="ar-SA" sz="3200" b="1" dirty="0" err="1" smtClean="0"/>
              <a:t>البروجسترون</a:t>
            </a:r>
            <a:r>
              <a:rPr lang="ar-SA" sz="3200" b="1" dirty="0" smtClean="0"/>
              <a:t>.</a:t>
            </a:r>
          </a:p>
          <a:p>
            <a:pPr algn="r" rtl="1"/>
            <a:r>
              <a:rPr lang="ar-SA" sz="3200" b="1" dirty="0" smtClean="0"/>
              <a:t>*وقد تزداد درجة الارتخاء في المفاصل والأربطة بشكل يؤدي إلى انفصال جزئي في سطح عظمة العانة أو التهاب </a:t>
            </a:r>
            <a:r>
              <a:rPr lang="ar-SA" sz="3200" b="1" dirty="0" err="1" smtClean="0"/>
              <a:t>بها</a:t>
            </a:r>
            <a:r>
              <a:rPr lang="ar-SA" sz="3200" b="1" dirty="0" smtClean="0"/>
              <a:t>.</a:t>
            </a:r>
          </a:p>
          <a:p>
            <a:pPr algn="r" rtl="1"/>
            <a:endParaRPr lang="ar-SA" sz="2400" dirty="0" smtClean="0"/>
          </a:p>
          <a:p>
            <a:pPr algn="r" rtl="1"/>
            <a:endParaRPr lang="en-US" sz="2400" dirty="0"/>
          </a:p>
        </p:txBody>
      </p:sp>
      <p:pic>
        <p:nvPicPr>
          <p:cNvPr id="9" name="Picture 8" descr="تنزيل (31).jpg"/>
          <p:cNvPicPr>
            <a:picLocks noChangeAspect="1"/>
          </p:cNvPicPr>
          <p:nvPr/>
        </p:nvPicPr>
        <p:blipFill>
          <a:blip r:embed="rId2"/>
          <a:stretch>
            <a:fillRect/>
          </a:stretch>
        </p:blipFill>
        <p:spPr>
          <a:xfrm>
            <a:off x="1928794" y="5000636"/>
            <a:ext cx="2286016" cy="1495427"/>
          </a:xfrm>
          <a:prstGeom prst="rect">
            <a:avLst/>
          </a:prstGeom>
          <a:ln>
            <a:noFill/>
          </a:ln>
          <a:effectLst>
            <a:outerShdw blurRad="292100" dist="139700" dir="2700000" algn="tl" rotWithShape="0">
              <a:srgbClr val="333333">
                <a:alpha val="65000"/>
              </a:srgbClr>
            </a:outerShdw>
          </a:effectLst>
        </p:spPr>
      </p:pic>
      <p:pic>
        <p:nvPicPr>
          <p:cNvPr id="10" name="Picture 9" descr="تنزيل (32).jpg"/>
          <p:cNvPicPr>
            <a:picLocks noChangeAspect="1"/>
          </p:cNvPicPr>
          <p:nvPr/>
        </p:nvPicPr>
        <p:blipFill>
          <a:blip r:embed="rId3"/>
          <a:stretch>
            <a:fillRect/>
          </a:stretch>
        </p:blipFill>
        <p:spPr>
          <a:xfrm>
            <a:off x="5143504" y="4929198"/>
            <a:ext cx="3500462" cy="1714512"/>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2944" y="357166"/>
            <a:ext cx="8001056" cy="4524315"/>
          </a:xfrm>
          <a:prstGeom prst="rect">
            <a:avLst/>
          </a:prstGeom>
        </p:spPr>
        <p:txBody>
          <a:bodyPr wrap="square">
            <a:spAutoFit/>
          </a:bodyPr>
          <a:lstStyle/>
          <a:p>
            <a:pPr algn="r" rtl="1"/>
            <a:r>
              <a:rPr lang="ar-SA" sz="3200" b="1" u="sng" dirty="0" smtClean="0">
                <a:solidFill>
                  <a:srgbClr val="FF0000"/>
                </a:solidFill>
              </a:rPr>
              <a:t>*ولعلاج الالتهاب البسيط لعظمة العانة :</a:t>
            </a:r>
          </a:p>
          <a:p>
            <a:pPr algn="r" rtl="1"/>
            <a:r>
              <a:rPr lang="ar-SA" sz="3200" b="1" dirty="0" smtClean="0">
                <a:solidFill>
                  <a:srgbClr val="92D050"/>
                </a:solidFill>
              </a:rPr>
              <a:t>1-</a:t>
            </a:r>
            <a:r>
              <a:rPr lang="ar-SA" sz="3200" b="1" dirty="0" smtClean="0"/>
              <a:t> استخدام العكاكيز </a:t>
            </a:r>
            <a:r>
              <a:rPr lang="ar-SA" sz="3200" b="1" dirty="0" err="1" smtClean="0"/>
              <a:t>الزاندة</a:t>
            </a:r>
            <a:r>
              <a:rPr lang="ar-SA" sz="3200" b="1" dirty="0" smtClean="0"/>
              <a:t> أثناء التحرك .</a:t>
            </a:r>
          </a:p>
          <a:p>
            <a:pPr algn="r" rtl="1"/>
            <a:r>
              <a:rPr lang="ar-SA" sz="3200" b="1" dirty="0" smtClean="0">
                <a:solidFill>
                  <a:srgbClr val="92D050"/>
                </a:solidFill>
              </a:rPr>
              <a:t>2-</a:t>
            </a:r>
            <a:r>
              <a:rPr lang="ar-SA" sz="3200" b="1" dirty="0" smtClean="0"/>
              <a:t> الراحة في السرير.</a:t>
            </a:r>
          </a:p>
          <a:p>
            <a:pPr algn="r" rtl="1"/>
            <a:r>
              <a:rPr lang="ar-SA" sz="3200" b="1" dirty="0" smtClean="0">
                <a:solidFill>
                  <a:srgbClr val="92D050"/>
                </a:solidFill>
              </a:rPr>
              <a:t>3-</a:t>
            </a:r>
            <a:r>
              <a:rPr lang="ar-SA" sz="3200" b="1" dirty="0" smtClean="0"/>
              <a:t> وضع ثلج على منطقة الالتهاب .</a:t>
            </a:r>
          </a:p>
          <a:p>
            <a:pPr algn="r" rtl="1"/>
            <a:r>
              <a:rPr lang="ar-SA" sz="3200" b="1" dirty="0" smtClean="0">
                <a:solidFill>
                  <a:srgbClr val="92D050"/>
                </a:solidFill>
              </a:rPr>
              <a:t>4-</a:t>
            </a:r>
            <a:r>
              <a:rPr lang="ar-SA" sz="3200" b="1" dirty="0" smtClean="0"/>
              <a:t>تناول العقاقير المخففة للألم. </a:t>
            </a:r>
          </a:p>
          <a:p>
            <a:pPr algn="r" rtl="1"/>
            <a:endParaRPr lang="ar-SA" sz="3200" b="1" dirty="0" smtClean="0">
              <a:solidFill>
                <a:srgbClr val="FF0000"/>
              </a:solidFill>
            </a:endParaRPr>
          </a:p>
          <a:p>
            <a:pPr algn="r" rtl="1"/>
            <a:r>
              <a:rPr lang="ar-SA" sz="3200" b="1" dirty="0" smtClean="0">
                <a:solidFill>
                  <a:srgbClr val="FF0000"/>
                </a:solidFill>
              </a:rPr>
              <a:t>*</a:t>
            </a:r>
            <a:r>
              <a:rPr lang="ar-SA" sz="3200" b="1" dirty="0" smtClean="0"/>
              <a:t>لعلاج الالتهاب المتقدم يجب رقود المريض في المستشفى مع ربط عظمتي العانة </a:t>
            </a:r>
            <a:r>
              <a:rPr lang="ar-SA" sz="3200" b="1" dirty="0" err="1" smtClean="0"/>
              <a:t>بسنادات</a:t>
            </a:r>
            <a:r>
              <a:rPr lang="ar-SA" sz="3200" b="1" dirty="0" smtClean="0"/>
              <a:t> لتجنب حدوث الدوران في منطقة الحوض.</a:t>
            </a:r>
          </a:p>
        </p:txBody>
      </p:sp>
      <p:pic>
        <p:nvPicPr>
          <p:cNvPr id="3" name="Picture 2" descr="imagesCA5HIP13.jpg"/>
          <p:cNvPicPr>
            <a:picLocks noChangeAspect="1"/>
          </p:cNvPicPr>
          <p:nvPr/>
        </p:nvPicPr>
        <p:blipFill>
          <a:blip r:embed="rId2"/>
          <a:stretch>
            <a:fillRect/>
          </a:stretch>
        </p:blipFill>
        <p:spPr>
          <a:xfrm>
            <a:off x="1357290" y="4786322"/>
            <a:ext cx="2466975" cy="1857375"/>
          </a:xfrm>
          <a:prstGeom prst="rect">
            <a:avLst/>
          </a:prstGeom>
          <a:ln>
            <a:noFill/>
          </a:ln>
          <a:effectLst>
            <a:softEdge rad="112500"/>
          </a:effectLst>
        </p:spPr>
      </p:pic>
      <p:pic>
        <p:nvPicPr>
          <p:cNvPr id="4" name="Picture 3" descr="images (59).jpg"/>
          <p:cNvPicPr>
            <a:picLocks noChangeAspect="1"/>
          </p:cNvPicPr>
          <p:nvPr/>
        </p:nvPicPr>
        <p:blipFill>
          <a:blip r:embed="rId3"/>
          <a:stretch>
            <a:fillRect/>
          </a:stretch>
        </p:blipFill>
        <p:spPr>
          <a:xfrm>
            <a:off x="4786314" y="4714884"/>
            <a:ext cx="2000250" cy="19288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786446" y="500042"/>
            <a:ext cx="2841539" cy="584775"/>
          </a:xfrm>
          <a:prstGeom prst="rect">
            <a:avLst/>
          </a:prstGeom>
          <a:noFill/>
        </p:spPr>
        <p:txBody>
          <a:bodyPr wrap="square" rtlCol="0">
            <a:spAutoFit/>
          </a:bodyPr>
          <a:lstStyle/>
          <a:p>
            <a:pPr algn="r" rtl="1"/>
            <a:r>
              <a:rPr lang="ar-SA" sz="3200" u="sng" dirty="0" smtClean="0">
                <a:solidFill>
                  <a:srgbClr val="FF0000"/>
                </a:solidFill>
              </a:rPr>
              <a:t>3</a:t>
            </a:r>
            <a:r>
              <a:rPr lang="ar-SA" sz="3200" b="1" u="sng" dirty="0" smtClean="0">
                <a:solidFill>
                  <a:srgbClr val="FF0000"/>
                </a:solidFill>
              </a:rPr>
              <a:t>- آلام الركبة:</a:t>
            </a:r>
            <a:endParaRPr lang="en-US" sz="3200" b="1" u="sng" dirty="0">
              <a:solidFill>
                <a:srgbClr val="FF0000"/>
              </a:solidFill>
            </a:endParaRPr>
          </a:p>
        </p:txBody>
      </p:sp>
      <p:sp>
        <p:nvSpPr>
          <p:cNvPr id="8" name="TextBox 7"/>
          <p:cNvSpPr txBox="1"/>
          <p:nvPr/>
        </p:nvSpPr>
        <p:spPr>
          <a:xfrm>
            <a:off x="1000100" y="1643050"/>
            <a:ext cx="8143900" cy="2554545"/>
          </a:xfrm>
          <a:prstGeom prst="rect">
            <a:avLst/>
          </a:prstGeom>
          <a:noFill/>
        </p:spPr>
        <p:txBody>
          <a:bodyPr wrap="square" rtlCol="0">
            <a:spAutoFit/>
          </a:bodyPr>
          <a:lstStyle/>
          <a:p>
            <a:pPr algn="r" rtl="1"/>
            <a:r>
              <a:rPr lang="ar-SA" sz="3200" b="1" dirty="0" smtClean="0">
                <a:solidFill>
                  <a:srgbClr val="FF0000"/>
                </a:solidFill>
              </a:rPr>
              <a:t>*</a:t>
            </a:r>
            <a:r>
              <a:rPr lang="ar-SA" sz="3200" b="1" dirty="0" smtClean="0"/>
              <a:t>هي من أكثر المشاكل الصحية التي تواجه المرأة الحامل الحامل بسبب الزيادة في الوزن المصاحبة لفترة الحمل وضعف الأربطة العاملة على مفصل الركبة الناتج عن قلة الحركة وعدم ممارسة النشاط البدني.</a:t>
            </a:r>
          </a:p>
          <a:p>
            <a:pPr algn="r" rtl="1"/>
            <a:endParaRPr lang="ar-SA" sz="3200" b="1" dirty="0" smtClean="0"/>
          </a:p>
        </p:txBody>
      </p:sp>
      <p:pic>
        <p:nvPicPr>
          <p:cNvPr id="4" name="Picture 3" descr="الركبة.png"/>
          <p:cNvPicPr>
            <a:picLocks noChangeAspect="1"/>
          </p:cNvPicPr>
          <p:nvPr/>
        </p:nvPicPr>
        <p:blipFill>
          <a:blip r:embed="rId2"/>
          <a:stretch>
            <a:fillRect/>
          </a:stretch>
        </p:blipFill>
        <p:spPr>
          <a:xfrm>
            <a:off x="6357950" y="4500570"/>
            <a:ext cx="2143125" cy="192881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Picture 4" descr="imagesCAQQLE6G.jpg"/>
          <p:cNvPicPr>
            <a:picLocks noChangeAspect="1"/>
          </p:cNvPicPr>
          <p:nvPr/>
        </p:nvPicPr>
        <p:blipFill>
          <a:blip r:embed="rId3"/>
          <a:stretch>
            <a:fillRect/>
          </a:stretch>
        </p:blipFill>
        <p:spPr>
          <a:xfrm>
            <a:off x="1214414" y="4714884"/>
            <a:ext cx="2857520" cy="18621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00298" y="3214686"/>
            <a:ext cx="6643702" cy="1569660"/>
          </a:xfrm>
          <a:prstGeom prst="rect">
            <a:avLst/>
          </a:prstGeom>
        </p:spPr>
        <p:txBody>
          <a:bodyPr wrap="square">
            <a:spAutoFit/>
          </a:bodyPr>
          <a:lstStyle/>
          <a:p>
            <a:pPr algn="r" rtl="1"/>
            <a:r>
              <a:rPr lang="ar-SA" sz="3200" b="1" dirty="0" smtClean="0">
                <a:solidFill>
                  <a:srgbClr val="FF0000"/>
                </a:solidFill>
              </a:rPr>
              <a:t>*</a:t>
            </a:r>
            <a:r>
              <a:rPr lang="ar-SA" sz="3200" b="1" dirty="0" smtClean="0"/>
              <a:t>وعلى المرأة الحامل أن تعمل على خفض نسبة ثقلها الواقع على مفصل الركبة وذلك عن طريق الجلوس على مقعد أكثر ارتفاعا.</a:t>
            </a:r>
            <a:endParaRPr lang="ar-SA" sz="2400" b="1" dirty="0" smtClean="0"/>
          </a:p>
        </p:txBody>
      </p:sp>
      <p:sp>
        <p:nvSpPr>
          <p:cNvPr id="3" name="Rectangle 2"/>
          <p:cNvSpPr/>
          <p:nvPr/>
        </p:nvSpPr>
        <p:spPr>
          <a:xfrm>
            <a:off x="1000100" y="500042"/>
            <a:ext cx="8143900" cy="2062103"/>
          </a:xfrm>
          <a:prstGeom prst="rect">
            <a:avLst/>
          </a:prstGeom>
        </p:spPr>
        <p:txBody>
          <a:bodyPr wrap="square">
            <a:spAutoFit/>
          </a:bodyPr>
          <a:lstStyle/>
          <a:p>
            <a:pPr algn="r" rtl="1"/>
            <a:r>
              <a:rPr lang="ar-SA" sz="3200" b="1" dirty="0" smtClean="0">
                <a:solidFill>
                  <a:srgbClr val="FF0000"/>
                </a:solidFill>
              </a:rPr>
              <a:t>*</a:t>
            </a:r>
            <a:r>
              <a:rPr lang="ar-SA" sz="3200" b="1" dirty="0" smtClean="0"/>
              <a:t>ويتركز العلاج حول استخدام </a:t>
            </a:r>
            <a:r>
              <a:rPr lang="ar-SA" sz="3200" b="1" dirty="0" err="1" smtClean="0"/>
              <a:t>السنادات</a:t>
            </a:r>
            <a:r>
              <a:rPr lang="ar-SA" sz="3200" b="1" dirty="0" smtClean="0"/>
              <a:t> ذات الفتحات العليا لاحتواء غطاء الركبة وتثبيتها في مكانها.واستخدام الثلج والعكاكيز لمدة لا تقل عن 6أسابيع وأداء تمرينات القوة للعضلات والأربطة العاملة على المفصل.</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s (52).jpg"/>
          <p:cNvPicPr>
            <a:picLocks noChangeAspect="1"/>
          </p:cNvPicPr>
          <p:nvPr/>
        </p:nvPicPr>
        <p:blipFill>
          <a:blip r:embed="rId2"/>
          <a:stretch>
            <a:fillRect/>
          </a:stretch>
        </p:blipFill>
        <p:spPr>
          <a:xfrm>
            <a:off x="2071670" y="428604"/>
            <a:ext cx="6858048" cy="592935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722885" y="214290"/>
            <a:ext cx="2914580" cy="646331"/>
          </a:xfrm>
          <a:prstGeom prst="rect">
            <a:avLst/>
          </a:prstGeom>
          <a:noFill/>
        </p:spPr>
        <p:txBody>
          <a:bodyPr wrap="none" rtlCol="0">
            <a:spAutoFit/>
          </a:bodyPr>
          <a:lstStyle/>
          <a:p>
            <a:pPr algn="r" rtl="1"/>
            <a:r>
              <a:rPr lang="ar-SA" sz="3600" b="1" u="sng" dirty="0" smtClean="0">
                <a:solidFill>
                  <a:srgbClr val="FF0000"/>
                </a:solidFill>
              </a:rPr>
              <a:t>4- تجمع السوائل:</a:t>
            </a:r>
          </a:p>
        </p:txBody>
      </p:sp>
      <p:sp>
        <p:nvSpPr>
          <p:cNvPr id="8" name="TextBox 7"/>
          <p:cNvSpPr txBox="1"/>
          <p:nvPr/>
        </p:nvSpPr>
        <p:spPr>
          <a:xfrm>
            <a:off x="1000100" y="1071546"/>
            <a:ext cx="8143900" cy="4524315"/>
          </a:xfrm>
          <a:prstGeom prst="rect">
            <a:avLst/>
          </a:prstGeom>
          <a:noFill/>
        </p:spPr>
        <p:txBody>
          <a:bodyPr wrap="square" rtlCol="0">
            <a:spAutoFit/>
          </a:bodyPr>
          <a:lstStyle/>
          <a:p>
            <a:pPr algn="r" rtl="1"/>
            <a:r>
              <a:rPr lang="ar-SA" sz="3200" b="1" dirty="0" smtClean="0">
                <a:solidFill>
                  <a:srgbClr val="FF0000"/>
                </a:solidFill>
              </a:rPr>
              <a:t>*</a:t>
            </a:r>
            <a:r>
              <a:rPr lang="ar-SA" sz="3200" b="1" dirty="0" smtClean="0"/>
              <a:t>وهو من الأعراض الشائعة والمنتشرة بين الحوامل فنسبة من 60 -70 % من السيدات تظهر عليهن علامات الورم في الرجلين والقدمين  بسبب الضغط المستمر من الجنين على الأوعية الدموية في منطقة الحوض</a:t>
            </a:r>
          </a:p>
          <a:p>
            <a:pPr algn="r" rtl="1"/>
            <a:r>
              <a:rPr lang="ar-SA" sz="3200" b="1" dirty="0" smtClean="0"/>
              <a:t>خلال مراحل نموه مما يؤدي إلى زيادة تجمع السوائل في الأطراف السفلى.</a:t>
            </a:r>
          </a:p>
          <a:p>
            <a:pPr algn="r" rtl="1"/>
            <a:r>
              <a:rPr lang="ar-SA" sz="3200" b="1" dirty="0" smtClean="0">
                <a:solidFill>
                  <a:srgbClr val="FF0000"/>
                </a:solidFill>
              </a:rPr>
              <a:t>*</a:t>
            </a:r>
            <a:r>
              <a:rPr lang="ar-SA" sz="3200" b="1" dirty="0" smtClean="0">
                <a:solidFill>
                  <a:schemeClr val="accent4">
                    <a:lumMod val="50000"/>
                  </a:schemeClr>
                </a:solidFill>
              </a:rPr>
              <a:t>والعلاج في هذه الحالة </a:t>
            </a:r>
            <a:r>
              <a:rPr lang="ar-SA" sz="3200" b="1" dirty="0" smtClean="0"/>
              <a:t>بسيط جدا وهو رفع الرجلين إلى أعلى مما يقلل من تجمع هذه السوائل ويزيل التقلصات </a:t>
            </a:r>
            <a:r>
              <a:rPr lang="ar-SA" sz="3200" b="1" dirty="0" err="1" smtClean="0"/>
              <a:t>وآلآلام</a:t>
            </a:r>
            <a:r>
              <a:rPr lang="ar-SA" sz="3200" b="1" dirty="0" smtClean="0"/>
              <a:t>.</a:t>
            </a:r>
            <a:endParaRPr lang="en-US" sz="3200" b="1" dirty="0"/>
          </a:p>
        </p:txBody>
      </p:sp>
      <p:pic>
        <p:nvPicPr>
          <p:cNvPr id="4" name="Picture 3" descr="imagesCAJTI09V.jpg"/>
          <p:cNvPicPr>
            <a:picLocks noChangeAspect="1"/>
          </p:cNvPicPr>
          <p:nvPr/>
        </p:nvPicPr>
        <p:blipFill>
          <a:blip r:embed="rId2"/>
          <a:stretch>
            <a:fillRect/>
          </a:stretch>
        </p:blipFill>
        <p:spPr>
          <a:xfrm>
            <a:off x="1142976" y="5000636"/>
            <a:ext cx="2305050" cy="1724024"/>
          </a:xfrm>
          <a:prstGeom prst="rect">
            <a:avLst/>
          </a:prstGeom>
          <a:ln>
            <a:noFill/>
          </a:ln>
          <a:effectLst>
            <a:outerShdw blurRad="292100" dist="139700" dir="2700000" algn="tl" rotWithShape="0">
              <a:srgbClr val="333333">
                <a:alpha val="65000"/>
              </a:srgbClr>
            </a:outerShdw>
          </a:effectLst>
        </p:spPr>
      </p:pic>
      <p:pic>
        <p:nvPicPr>
          <p:cNvPr id="5" name="Picture 4" descr="imagesCAB3MSRO.jpg"/>
          <p:cNvPicPr>
            <a:picLocks noChangeAspect="1"/>
          </p:cNvPicPr>
          <p:nvPr/>
        </p:nvPicPr>
        <p:blipFill>
          <a:blip r:embed="rId3"/>
          <a:stretch>
            <a:fillRect/>
          </a:stretch>
        </p:blipFill>
        <p:spPr>
          <a:xfrm>
            <a:off x="4143372" y="5000636"/>
            <a:ext cx="2647950" cy="16525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27843" y="285728"/>
            <a:ext cx="4600940" cy="646331"/>
          </a:xfrm>
          <a:prstGeom prst="rect">
            <a:avLst/>
          </a:prstGeom>
        </p:spPr>
        <p:txBody>
          <a:bodyPr wrap="none">
            <a:spAutoFit/>
          </a:bodyPr>
          <a:lstStyle/>
          <a:p>
            <a:pPr algn="r" rtl="1"/>
            <a:r>
              <a:rPr lang="ar-SA" sz="3600" b="1" u="sng" dirty="0" smtClean="0">
                <a:solidFill>
                  <a:srgbClr val="FF0000"/>
                </a:solidFill>
              </a:rPr>
              <a:t>5- ظاهرة انضغاط الأعصاب:</a:t>
            </a:r>
          </a:p>
        </p:txBody>
      </p:sp>
      <p:sp>
        <p:nvSpPr>
          <p:cNvPr id="3" name="Rectangle 2"/>
          <p:cNvSpPr/>
          <p:nvPr/>
        </p:nvSpPr>
        <p:spPr>
          <a:xfrm>
            <a:off x="1000100" y="1357298"/>
            <a:ext cx="8143900" cy="2554545"/>
          </a:xfrm>
          <a:prstGeom prst="rect">
            <a:avLst/>
          </a:prstGeom>
        </p:spPr>
        <p:txBody>
          <a:bodyPr wrap="square">
            <a:spAutoFit/>
          </a:bodyPr>
          <a:lstStyle/>
          <a:p>
            <a:pPr algn="r" rtl="1"/>
            <a:r>
              <a:rPr lang="ar-SA" sz="3200" b="1" dirty="0" smtClean="0">
                <a:solidFill>
                  <a:srgbClr val="FF0000"/>
                </a:solidFill>
              </a:rPr>
              <a:t>*</a:t>
            </a:r>
            <a:r>
              <a:rPr lang="ar-SA" sz="3200" b="1" dirty="0" smtClean="0"/>
              <a:t>والأكثر شيوعا هو انضغاط العصب المار في منطقة الرسغ.</a:t>
            </a:r>
          </a:p>
          <a:p>
            <a:pPr algn="r" rtl="1"/>
            <a:r>
              <a:rPr lang="ar-SA" sz="3200" b="1" dirty="0" smtClean="0">
                <a:solidFill>
                  <a:srgbClr val="FF0000"/>
                </a:solidFill>
              </a:rPr>
              <a:t>*</a:t>
            </a:r>
            <a:r>
              <a:rPr lang="ar-SA" sz="3200" b="1" dirty="0" smtClean="0">
                <a:solidFill>
                  <a:srgbClr val="0B6313"/>
                </a:solidFill>
              </a:rPr>
              <a:t>والعلاج في هذه الحالة : </a:t>
            </a:r>
            <a:r>
              <a:rPr lang="ar-SA" sz="3200" b="1" dirty="0" smtClean="0"/>
              <a:t>ثلج,وسندات لتثبيت مفصل الرسغ في وضع الثني لأعلى مع تجنب الثني لأسفل في الليل.</a:t>
            </a:r>
          </a:p>
          <a:p>
            <a:pPr algn="r" rtl="1"/>
            <a:r>
              <a:rPr lang="ar-SA" sz="3200" b="1" dirty="0" smtClean="0"/>
              <a:t>وتمرينات المرونة للأصابع وإذا لم تتحسن الحالة فيمكن حقن المنطقة المجاورة للعصب.</a:t>
            </a:r>
            <a:endParaRPr lang="en-US" sz="3200" b="1" dirty="0"/>
          </a:p>
        </p:txBody>
      </p:sp>
      <p:pic>
        <p:nvPicPr>
          <p:cNvPr id="4" name="Picture 3" descr="imagesCAEQBPNF.jpg"/>
          <p:cNvPicPr>
            <a:picLocks noChangeAspect="1"/>
          </p:cNvPicPr>
          <p:nvPr/>
        </p:nvPicPr>
        <p:blipFill>
          <a:blip r:embed="rId2"/>
          <a:stretch>
            <a:fillRect/>
          </a:stretch>
        </p:blipFill>
        <p:spPr>
          <a:xfrm>
            <a:off x="5857884" y="4714884"/>
            <a:ext cx="2552700" cy="1790700"/>
          </a:xfrm>
          <a:prstGeom prst="rect">
            <a:avLst/>
          </a:prstGeom>
          <a:ln>
            <a:noFill/>
          </a:ln>
          <a:effectLst>
            <a:softEdge rad="112500"/>
          </a:effectLst>
        </p:spPr>
      </p:pic>
      <p:pic>
        <p:nvPicPr>
          <p:cNvPr id="5" name="Picture 4" descr="imagesCAWDT1MY.jpg"/>
          <p:cNvPicPr>
            <a:picLocks noChangeAspect="1"/>
          </p:cNvPicPr>
          <p:nvPr/>
        </p:nvPicPr>
        <p:blipFill>
          <a:blip r:embed="rId3"/>
          <a:stretch>
            <a:fillRect/>
          </a:stretch>
        </p:blipFill>
        <p:spPr>
          <a:xfrm>
            <a:off x="1428728" y="4214818"/>
            <a:ext cx="1752600" cy="24098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71538" y="285728"/>
            <a:ext cx="8072462" cy="1569660"/>
          </a:xfrm>
          <a:prstGeom prst="rect">
            <a:avLst/>
          </a:prstGeom>
          <a:noFill/>
        </p:spPr>
        <p:txBody>
          <a:bodyPr wrap="square" rtlCol="0">
            <a:spAutoFit/>
          </a:bodyPr>
          <a:lstStyle/>
          <a:p>
            <a:pPr algn="r" rtl="1"/>
            <a:r>
              <a:rPr lang="ar-SA" sz="3200" b="1" dirty="0" smtClean="0"/>
              <a:t>ويمكن العلاج في هذه الحالة مشابها لما يتبع مع أي فرد أخر .سندات خلفية في الليل لتثبيت مفصل القدم وفي بعض الأحيان قد تحتاج الحالة إلى جراحه يقررها الطبيب.</a:t>
            </a:r>
            <a:endParaRPr lang="en-US" sz="3200" b="1" dirty="0"/>
          </a:p>
        </p:txBody>
      </p:sp>
      <p:sp>
        <p:nvSpPr>
          <p:cNvPr id="8" name="TextBox 7"/>
          <p:cNvSpPr txBox="1"/>
          <p:nvPr/>
        </p:nvSpPr>
        <p:spPr>
          <a:xfrm>
            <a:off x="2000232" y="2143116"/>
            <a:ext cx="7143768" cy="646331"/>
          </a:xfrm>
          <a:prstGeom prst="rect">
            <a:avLst/>
          </a:prstGeom>
          <a:noFill/>
        </p:spPr>
        <p:txBody>
          <a:bodyPr wrap="square" rtlCol="0">
            <a:spAutoFit/>
          </a:bodyPr>
          <a:lstStyle/>
          <a:p>
            <a:pPr algn="r" rtl="1"/>
            <a:r>
              <a:rPr lang="ar-SA" sz="3600" b="1" u="sng" dirty="0" smtClean="0">
                <a:solidFill>
                  <a:srgbClr val="FF0000"/>
                </a:solidFill>
              </a:rPr>
              <a:t>الأنشطة البدنية التي تناسب المرأة الحامل:</a:t>
            </a:r>
            <a:endParaRPr lang="en-US" sz="3600" b="1" u="sng" dirty="0">
              <a:solidFill>
                <a:srgbClr val="FF0000"/>
              </a:solidFill>
            </a:endParaRPr>
          </a:p>
        </p:txBody>
      </p:sp>
      <p:sp>
        <p:nvSpPr>
          <p:cNvPr id="9" name="TextBox 8"/>
          <p:cNvSpPr txBox="1"/>
          <p:nvPr/>
        </p:nvSpPr>
        <p:spPr>
          <a:xfrm>
            <a:off x="2714612" y="3143248"/>
            <a:ext cx="6429388" cy="2554545"/>
          </a:xfrm>
          <a:prstGeom prst="rect">
            <a:avLst/>
          </a:prstGeom>
          <a:noFill/>
        </p:spPr>
        <p:txBody>
          <a:bodyPr wrap="square" rtlCol="0">
            <a:spAutoFit/>
          </a:bodyPr>
          <a:lstStyle/>
          <a:p>
            <a:pPr algn="r" rtl="1"/>
            <a:r>
              <a:rPr lang="ar-SA" sz="3200" b="1" dirty="0" smtClean="0">
                <a:solidFill>
                  <a:srgbClr val="FF0000"/>
                </a:solidFill>
              </a:rPr>
              <a:t>*</a:t>
            </a:r>
            <a:r>
              <a:rPr lang="ar-SA" sz="3200" b="1" dirty="0" smtClean="0"/>
              <a:t>في الحقيقة يجب على المرأة الحامل بشكل عام تجنب الأنشطة البدنية ذات الحمل العالي مثل الكره الطائرة كرة السلة والتزحلق على الماء أو الجليد والغطس تحت الماء.</a:t>
            </a:r>
          </a:p>
          <a:p>
            <a:pPr algn="r" rtl="1"/>
            <a:r>
              <a:rPr lang="ar-SA" sz="3200" b="1" dirty="0" smtClean="0"/>
              <a:t> </a:t>
            </a:r>
            <a:endParaRPr lang="en-US" sz="2400" b="1" dirty="0"/>
          </a:p>
        </p:txBody>
      </p:sp>
      <p:pic>
        <p:nvPicPr>
          <p:cNvPr id="10" name="Picture 9" descr="images (26).jpg"/>
          <p:cNvPicPr>
            <a:picLocks noChangeAspect="1"/>
          </p:cNvPicPr>
          <p:nvPr/>
        </p:nvPicPr>
        <p:blipFill>
          <a:blip r:embed="rId2"/>
          <a:stretch>
            <a:fillRect/>
          </a:stretch>
        </p:blipFill>
        <p:spPr>
          <a:xfrm>
            <a:off x="1071538" y="1857364"/>
            <a:ext cx="1785950" cy="35004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85852" y="1714488"/>
            <a:ext cx="7715304" cy="2339102"/>
          </a:xfrm>
          <a:prstGeom prst="rect">
            <a:avLst/>
          </a:prstGeom>
        </p:spPr>
        <p:txBody>
          <a:bodyPr wrap="square">
            <a:spAutoFit/>
          </a:bodyPr>
          <a:lstStyle/>
          <a:p>
            <a:pPr algn="r" rtl="1"/>
            <a:r>
              <a:rPr lang="ar-SA" sz="3200" b="1" dirty="0" smtClean="0">
                <a:solidFill>
                  <a:srgbClr val="FF0000"/>
                </a:solidFill>
              </a:rPr>
              <a:t>*</a:t>
            </a:r>
            <a:r>
              <a:rPr lang="ar-SA" sz="3200" b="1" dirty="0" smtClean="0"/>
              <a:t>كما يجب ملاحظة أن الهبوط من مرتفع عالي يشكل خطورة على صحة المرأة الحامل والجنين فركوب الدراجة أو الخيل مع احتمال السقوط من عليها سوف يؤدي إلى مشاكل غير متوقعة. </a:t>
            </a:r>
          </a:p>
          <a:p>
            <a:pPr algn="r" rtl="1"/>
            <a:r>
              <a:rPr lang="ar-SA" b="1" dirty="0" smtClean="0"/>
              <a:t> </a:t>
            </a:r>
            <a:endParaRPr lang="en-US" sz="14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2976" y="500042"/>
            <a:ext cx="7643818" cy="4031873"/>
          </a:xfrm>
          <a:prstGeom prst="rect">
            <a:avLst/>
          </a:prstGeom>
        </p:spPr>
        <p:txBody>
          <a:bodyPr wrap="square">
            <a:spAutoFit/>
          </a:bodyPr>
          <a:lstStyle/>
          <a:p>
            <a:pPr algn="r" rtl="1"/>
            <a:r>
              <a:rPr lang="ar-SA" sz="3200" b="1" dirty="0" smtClean="0">
                <a:solidFill>
                  <a:srgbClr val="FF0000"/>
                </a:solidFill>
              </a:rPr>
              <a:t>*</a:t>
            </a:r>
            <a:r>
              <a:rPr lang="ar-SA" sz="3200" b="1" dirty="0" smtClean="0"/>
              <a:t>كذلك على المرأة الحامل أخذ الحذر والحيطة عند أداء التمرينات البدنية باستخدام الأثقال وان كانت هذه التمرينات سوف تسهم في تنمية القوة وتساعد على الاحتفاظ بالقوام السليم الجيد خلال فترة الحمل الذي يتميز بكثرة الأوضاع الخاطئة والزيادة في الوزن إلا أن بعض تمرينات الأثقال سوف تضع المفاصل في درجة امتداد كبيرة مما يشكل ضغطا زائدا على أربطة المفاصل وبالتالي يجب الابتعاد عن أدائها.</a:t>
            </a:r>
            <a:endParaRPr lang="en-US" sz="3200" b="1" dirty="0"/>
          </a:p>
        </p:txBody>
      </p:sp>
      <p:pic>
        <p:nvPicPr>
          <p:cNvPr id="3" name="Picture 2" descr="images (58).jpg"/>
          <p:cNvPicPr>
            <a:picLocks noChangeAspect="1"/>
          </p:cNvPicPr>
          <p:nvPr/>
        </p:nvPicPr>
        <p:blipFill>
          <a:blip r:embed="rId2"/>
          <a:stretch>
            <a:fillRect/>
          </a:stretch>
        </p:blipFill>
        <p:spPr>
          <a:xfrm>
            <a:off x="1643042" y="4714884"/>
            <a:ext cx="2571768" cy="19430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3" descr="images (30).jpg"/>
          <p:cNvPicPr>
            <a:picLocks noChangeAspect="1"/>
          </p:cNvPicPr>
          <p:nvPr/>
        </p:nvPicPr>
        <p:blipFill>
          <a:blip r:embed="rId3"/>
          <a:stretch>
            <a:fillRect/>
          </a:stretch>
        </p:blipFill>
        <p:spPr>
          <a:xfrm>
            <a:off x="6715140" y="4714884"/>
            <a:ext cx="2000264" cy="19431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00100" y="500042"/>
            <a:ext cx="8143900" cy="4031873"/>
          </a:xfrm>
          <a:prstGeom prst="rect">
            <a:avLst/>
          </a:prstGeom>
          <a:noFill/>
        </p:spPr>
        <p:txBody>
          <a:bodyPr wrap="square" rtlCol="0">
            <a:spAutoFit/>
          </a:bodyPr>
          <a:lstStyle/>
          <a:p>
            <a:pPr algn="r" rtl="1"/>
            <a:r>
              <a:rPr lang="ar-SA" sz="3200" b="1" dirty="0" smtClean="0">
                <a:solidFill>
                  <a:srgbClr val="FF0000"/>
                </a:solidFill>
              </a:rPr>
              <a:t>*</a:t>
            </a:r>
            <a:r>
              <a:rPr lang="ar-SA" sz="3200" b="1" dirty="0" smtClean="0"/>
              <a:t>بل يجب الاحتفاظ بوزن الثقل الذي تم التدريب </a:t>
            </a:r>
            <a:r>
              <a:rPr lang="ar-SA" sz="3200" b="1" dirty="0" err="1" smtClean="0"/>
              <a:t>به</a:t>
            </a:r>
            <a:r>
              <a:rPr lang="ar-SA" sz="3200" b="1" dirty="0" smtClean="0"/>
              <a:t> من بل ولا داعي لزيادته خلال فترة الحمل وخاصة في الشهور النهائية منه.</a:t>
            </a:r>
          </a:p>
          <a:p>
            <a:pPr algn="r" rtl="1"/>
            <a:endParaRPr lang="ar-SA" sz="3200" b="1" dirty="0" smtClean="0"/>
          </a:p>
          <a:p>
            <a:pPr algn="r" rtl="1"/>
            <a:r>
              <a:rPr lang="ar-SA" sz="3200" b="1" dirty="0" smtClean="0">
                <a:solidFill>
                  <a:srgbClr val="FF0000"/>
                </a:solidFill>
              </a:rPr>
              <a:t>*</a:t>
            </a:r>
            <a:r>
              <a:rPr lang="ar-SA" sz="3200" b="1" dirty="0" smtClean="0"/>
              <a:t>وأخيرا يمكن القول بأن معظم السيدات الحوامل يستطعن وبنجاح أن يمارسن الأنشطة البدنية أثناء</a:t>
            </a:r>
          </a:p>
          <a:p>
            <a:pPr algn="r" rtl="1"/>
            <a:r>
              <a:rPr lang="ar-SA" sz="3200" b="1" dirty="0" smtClean="0"/>
              <a:t>فترة حملهن بدون أية مشاكل ولكن بعد استشارة الطبيب المعالج.  </a:t>
            </a:r>
            <a:endParaRPr lang="en-US" sz="3200" b="1" dirty="0"/>
          </a:p>
        </p:txBody>
      </p:sp>
      <p:pic>
        <p:nvPicPr>
          <p:cNvPr id="8" name="Picture 7" descr="images (28).jpg"/>
          <p:cNvPicPr>
            <a:picLocks noChangeAspect="1"/>
          </p:cNvPicPr>
          <p:nvPr/>
        </p:nvPicPr>
        <p:blipFill>
          <a:blip r:embed="rId2"/>
          <a:stretch>
            <a:fillRect/>
          </a:stretch>
        </p:blipFill>
        <p:spPr>
          <a:xfrm>
            <a:off x="5643570" y="5214950"/>
            <a:ext cx="3214710" cy="1100133"/>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9" name="Picture 8" descr="تنزيل (28).jpg"/>
          <p:cNvPicPr>
            <a:picLocks noChangeAspect="1"/>
          </p:cNvPicPr>
          <p:nvPr/>
        </p:nvPicPr>
        <p:blipFill>
          <a:blip r:embed="rId3"/>
          <a:stretch>
            <a:fillRect/>
          </a:stretch>
        </p:blipFill>
        <p:spPr>
          <a:xfrm>
            <a:off x="1428728" y="5143512"/>
            <a:ext cx="3857652" cy="121444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00100" y="1785926"/>
            <a:ext cx="8001024" cy="2554545"/>
          </a:xfrm>
          <a:prstGeom prst="rect">
            <a:avLst/>
          </a:prstGeom>
        </p:spPr>
        <p:txBody>
          <a:bodyPr wrap="square">
            <a:spAutoFit/>
          </a:bodyPr>
          <a:lstStyle/>
          <a:p>
            <a:pPr algn="r" rtl="1"/>
            <a:r>
              <a:rPr lang="ar-SA" sz="3200" b="1" dirty="0" smtClean="0">
                <a:solidFill>
                  <a:srgbClr val="FF0000"/>
                </a:solidFill>
              </a:rPr>
              <a:t>*</a:t>
            </a:r>
            <a:r>
              <a:rPr lang="ar-SA" sz="3200" b="1" dirty="0" smtClean="0"/>
              <a:t>أما في حالة ظهور أي أعراض طبية غير عادية</a:t>
            </a:r>
          </a:p>
          <a:p>
            <a:pPr algn="r" rtl="1"/>
            <a:r>
              <a:rPr lang="ar-SA" sz="3200" b="1" dirty="0" smtClean="0"/>
              <a:t>فيجب أن يتم العلاج مثل ما هو متبع مع أي مريض أر إلا في حالة استخدام الأدوية الطبية حيث يعمل الطبيب </a:t>
            </a:r>
          </a:p>
          <a:p>
            <a:pPr algn="r" rtl="1"/>
            <a:r>
              <a:rPr lang="ar-SA" sz="3200" b="1" dirty="0" smtClean="0"/>
              <a:t>المعالج على دراسة جميع الاحتمالات قبل وصف أي دواء وخاصة أثناء </a:t>
            </a:r>
            <a:r>
              <a:rPr lang="ar-SA" sz="3200" b="1" dirty="0" err="1" smtClean="0"/>
              <a:t>الأثنى</a:t>
            </a:r>
            <a:r>
              <a:rPr lang="ar-SA" sz="3200" b="1" dirty="0" smtClean="0"/>
              <a:t> عشر أسبوع الأولى من الحمل.</a:t>
            </a:r>
            <a:endParaRPr lang="en-US" sz="3200" b="1" dirty="0"/>
          </a:p>
        </p:txBody>
      </p:sp>
      <p:pic>
        <p:nvPicPr>
          <p:cNvPr id="5" name="Picture 4" descr="تنزيل (39).jpg"/>
          <p:cNvPicPr>
            <a:picLocks noChangeAspect="1"/>
          </p:cNvPicPr>
          <p:nvPr/>
        </p:nvPicPr>
        <p:blipFill>
          <a:blip r:embed="rId2"/>
          <a:stretch>
            <a:fillRect/>
          </a:stretch>
        </p:blipFill>
        <p:spPr>
          <a:xfrm>
            <a:off x="1643042" y="4643446"/>
            <a:ext cx="2466975" cy="18478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descr="تنزيل (38).jpg"/>
          <p:cNvPicPr>
            <a:picLocks noChangeAspect="1"/>
          </p:cNvPicPr>
          <p:nvPr/>
        </p:nvPicPr>
        <p:blipFill>
          <a:blip r:embed="rId3"/>
          <a:stretch>
            <a:fillRect/>
          </a:stretch>
        </p:blipFill>
        <p:spPr>
          <a:xfrm>
            <a:off x="5643570" y="4643446"/>
            <a:ext cx="2762250" cy="1657350"/>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329</TotalTime>
  <Words>829</Words>
  <Application>Microsoft Office PowerPoint</Application>
  <PresentationFormat>عرض على الشاشة (3:4)‏</PresentationFormat>
  <Paragraphs>55</Paragraphs>
  <Slides>18</Slides>
  <Notes>0</Notes>
  <HiddenSlides>0</HiddenSlides>
  <MMClips>0</MMClips>
  <ScaleCrop>false</ScaleCrop>
  <HeadingPairs>
    <vt:vector size="4" baseType="variant">
      <vt:variant>
        <vt:lpstr>نسق</vt:lpstr>
      </vt:variant>
      <vt:variant>
        <vt:i4>1</vt:i4>
      </vt:variant>
      <vt:variant>
        <vt:lpstr>عناوين الشرائح</vt:lpstr>
      </vt:variant>
      <vt:variant>
        <vt:i4>18</vt:i4>
      </vt:variant>
    </vt:vector>
  </HeadingPairs>
  <TitlesOfParts>
    <vt:vector size="19" baseType="lpstr">
      <vt:lpstr>Solstice</vt:lpstr>
      <vt:lpstr>      الرياضة ومشاكل المرأة الحامل</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الرياضة ومشاكل المرأة الحامل</dc:title>
  <dc:creator>user</dc:creator>
  <cp:lastModifiedBy>Manar</cp:lastModifiedBy>
  <cp:revision>39</cp:revision>
  <dcterms:created xsi:type="dcterms:W3CDTF">2012-03-30T15:12:59Z</dcterms:created>
  <dcterms:modified xsi:type="dcterms:W3CDTF">2012-05-08T09:35:45Z</dcterms:modified>
</cp:coreProperties>
</file>