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 id="2147483716" r:id="rId2"/>
  </p:sldMasterIdLst>
  <p:notesMasterIdLst>
    <p:notesMasterId r:id="rId142"/>
  </p:notesMasterIdLst>
  <p:sldIdLst>
    <p:sldId id="305" r:id="rId3"/>
    <p:sldId id="306" r:id="rId4"/>
    <p:sldId id="349" r:id="rId5"/>
    <p:sldId id="348" r:id="rId6"/>
    <p:sldId id="296" r:id="rId7"/>
    <p:sldId id="257" r:id="rId8"/>
    <p:sldId id="258" r:id="rId9"/>
    <p:sldId id="259" r:id="rId10"/>
    <p:sldId id="308" r:id="rId11"/>
    <p:sldId id="309" r:id="rId12"/>
    <p:sldId id="332" r:id="rId13"/>
    <p:sldId id="310" r:id="rId14"/>
    <p:sldId id="311" r:id="rId15"/>
    <p:sldId id="312" r:id="rId16"/>
    <p:sldId id="352" r:id="rId17"/>
    <p:sldId id="339" r:id="rId18"/>
    <p:sldId id="335" r:id="rId19"/>
    <p:sldId id="317" r:id="rId20"/>
    <p:sldId id="320" r:id="rId21"/>
    <p:sldId id="357" r:id="rId22"/>
    <p:sldId id="321" r:id="rId23"/>
    <p:sldId id="322" r:id="rId24"/>
    <p:sldId id="356" r:id="rId25"/>
    <p:sldId id="323" r:id="rId26"/>
    <p:sldId id="324" r:id="rId27"/>
    <p:sldId id="325" r:id="rId28"/>
    <p:sldId id="326" r:id="rId29"/>
    <p:sldId id="327" r:id="rId30"/>
    <p:sldId id="328" r:id="rId31"/>
    <p:sldId id="329" r:id="rId32"/>
    <p:sldId id="330" r:id="rId33"/>
    <p:sldId id="331" r:id="rId34"/>
    <p:sldId id="260" r:id="rId35"/>
    <p:sldId id="261" r:id="rId36"/>
    <p:sldId id="266" r:id="rId37"/>
    <p:sldId id="267" r:id="rId38"/>
    <p:sldId id="268" r:id="rId39"/>
    <p:sldId id="269" r:id="rId40"/>
    <p:sldId id="270" r:id="rId41"/>
    <p:sldId id="271" r:id="rId42"/>
    <p:sldId id="272" r:id="rId43"/>
    <p:sldId id="273" r:id="rId44"/>
    <p:sldId id="274" r:id="rId45"/>
    <p:sldId id="263" r:id="rId46"/>
    <p:sldId id="353" r:id="rId47"/>
    <p:sldId id="354" r:id="rId48"/>
    <p:sldId id="281" r:id="rId49"/>
    <p:sldId id="282" r:id="rId50"/>
    <p:sldId id="283" r:id="rId51"/>
    <p:sldId id="289" r:id="rId52"/>
    <p:sldId id="355" r:id="rId53"/>
    <p:sldId id="351" r:id="rId54"/>
    <p:sldId id="341" r:id="rId55"/>
    <p:sldId id="347" r:id="rId56"/>
    <p:sldId id="298" r:id="rId57"/>
    <p:sldId id="358" r:id="rId58"/>
    <p:sldId id="342" r:id="rId59"/>
    <p:sldId id="299" r:id="rId60"/>
    <p:sldId id="343" r:id="rId61"/>
    <p:sldId id="344" r:id="rId62"/>
    <p:sldId id="300" r:id="rId63"/>
    <p:sldId id="345" r:id="rId64"/>
    <p:sldId id="359" r:id="rId65"/>
    <p:sldId id="301" r:id="rId66"/>
    <p:sldId id="346" r:id="rId67"/>
    <p:sldId id="360" r:id="rId68"/>
    <p:sldId id="382" r:id="rId69"/>
    <p:sldId id="383" r:id="rId70"/>
    <p:sldId id="384" r:id="rId71"/>
    <p:sldId id="386" r:id="rId72"/>
    <p:sldId id="387" r:id="rId73"/>
    <p:sldId id="388" r:id="rId74"/>
    <p:sldId id="413" r:id="rId75"/>
    <p:sldId id="422" r:id="rId76"/>
    <p:sldId id="414" r:id="rId77"/>
    <p:sldId id="389" r:id="rId78"/>
    <p:sldId id="390" r:id="rId79"/>
    <p:sldId id="350" r:id="rId80"/>
    <p:sldId id="361" r:id="rId81"/>
    <p:sldId id="362" r:id="rId82"/>
    <p:sldId id="478" r:id="rId83"/>
    <p:sldId id="480" r:id="rId84"/>
    <p:sldId id="494" r:id="rId85"/>
    <p:sldId id="519" r:id="rId86"/>
    <p:sldId id="520" r:id="rId87"/>
    <p:sldId id="481" r:id="rId88"/>
    <p:sldId id="500" r:id="rId89"/>
    <p:sldId id="501" r:id="rId90"/>
    <p:sldId id="503" r:id="rId91"/>
    <p:sldId id="502" r:id="rId92"/>
    <p:sldId id="482" r:id="rId93"/>
    <p:sldId id="495" r:id="rId94"/>
    <p:sldId id="496" r:id="rId95"/>
    <p:sldId id="483" r:id="rId96"/>
    <p:sldId id="491" r:id="rId97"/>
    <p:sldId id="492" r:id="rId98"/>
    <p:sldId id="493" r:id="rId99"/>
    <p:sldId id="484" r:id="rId100"/>
    <p:sldId id="394" r:id="rId101"/>
    <p:sldId id="395" r:id="rId102"/>
    <p:sldId id="396" r:id="rId103"/>
    <p:sldId id="397" r:id="rId104"/>
    <p:sldId id="398" r:id="rId105"/>
    <p:sldId id="399" r:id="rId106"/>
    <p:sldId id="400" r:id="rId107"/>
    <p:sldId id="402" r:id="rId108"/>
    <p:sldId id="403" r:id="rId109"/>
    <p:sldId id="404" r:id="rId110"/>
    <p:sldId id="405" r:id="rId111"/>
    <p:sldId id="406" r:id="rId112"/>
    <p:sldId id="504" r:id="rId113"/>
    <p:sldId id="506" r:id="rId114"/>
    <p:sldId id="507" r:id="rId115"/>
    <p:sldId id="508" r:id="rId116"/>
    <p:sldId id="509" r:id="rId117"/>
    <p:sldId id="510" r:id="rId118"/>
    <p:sldId id="511" r:id="rId119"/>
    <p:sldId id="512" r:id="rId120"/>
    <p:sldId id="513" r:id="rId121"/>
    <p:sldId id="514" r:id="rId122"/>
    <p:sldId id="515" r:id="rId123"/>
    <p:sldId id="516" r:id="rId124"/>
    <p:sldId id="363" r:id="rId125"/>
    <p:sldId id="517" r:id="rId126"/>
    <p:sldId id="418" r:id="rId127"/>
    <p:sldId id="453" r:id="rId128"/>
    <p:sldId id="454" r:id="rId129"/>
    <p:sldId id="521" r:id="rId130"/>
    <p:sldId id="522" r:id="rId131"/>
    <p:sldId id="523" r:id="rId132"/>
    <p:sldId id="455" r:id="rId133"/>
    <p:sldId id="456" r:id="rId134"/>
    <p:sldId id="457" r:id="rId135"/>
    <p:sldId id="458" r:id="rId136"/>
    <p:sldId id="459" r:id="rId137"/>
    <p:sldId id="518" r:id="rId138"/>
    <p:sldId id="460" r:id="rId139"/>
    <p:sldId id="461" r:id="rId140"/>
    <p:sldId id="420" r:id="rId14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F3F5F3"/>
    <a:srgbClr val="99FF33"/>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1" autoAdjust="0"/>
    <p:restoredTop sz="94728" autoAdjust="0"/>
  </p:normalViewPr>
  <p:slideViewPr>
    <p:cSldViewPr>
      <p:cViewPr varScale="1">
        <p:scale>
          <a:sx n="70" d="100"/>
          <a:sy n="70" d="100"/>
        </p:scale>
        <p:origin x="-522" y="-90"/>
      </p:cViewPr>
      <p:guideLst>
        <p:guide orient="horz" pos="2160"/>
        <p:guide pos="2880"/>
      </p:guideLst>
    </p:cSldViewPr>
  </p:slideViewPr>
  <p:outlineViewPr>
    <p:cViewPr>
      <p:scale>
        <a:sx n="33" d="100"/>
        <a:sy n="33" d="100"/>
      </p:scale>
      <p:origin x="0" y="14436"/>
    </p:cViewPr>
    <p:sldLst>
      <p:sld r:id="rId1" collapse="1"/>
      <p:sld r:id="rId2" collapse="1"/>
      <p:sld r:id="rId3" collapse="1"/>
    </p:sldLst>
  </p:outlineViewPr>
  <p:notesTextViewPr>
    <p:cViewPr>
      <p:scale>
        <a:sx n="1" d="1"/>
        <a:sy n="1" d="1"/>
      </p:scale>
      <p:origin x="0" y="0"/>
    </p:cViewPr>
  </p:notesTextViewPr>
  <p:sorterViewPr>
    <p:cViewPr>
      <p:scale>
        <a:sx n="66" d="100"/>
        <a:sy n="66" d="100"/>
      </p:scale>
      <p:origin x="0" y="0"/>
    </p:cViewPr>
  </p:sorterViewPr>
  <p:notesViewPr>
    <p:cSldViewPr>
      <p:cViewPr>
        <p:scale>
          <a:sx n="75" d="100"/>
          <a:sy n="75" d="100"/>
        </p:scale>
        <p:origin x="-732" y="7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93.xml"/><Relationship Id="rId2" Type="http://schemas.openxmlformats.org/officeDocument/2006/relationships/slide" Target="slides/slide92.xml"/><Relationship Id="rId1" Type="http://schemas.openxmlformats.org/officeDocument/2006/relationships/slide" Target="slides/slide8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706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98D19F66-25FF-4273-A891-5293523A5792}" type="slidenum">
              <a:rPr lang="en-US"/>
              <a:pPr>
                <a:defRPr/>
              </a:pPr>
              <a:t>‹#›</a:t>
            </a:fld>
            <a:endParaRPr lang="en-US"/>
          </a:p>
        </p:txBody>
      </p:sp>
    </p:spTree>
    <p:extLst>
      <p:ext uri="{BB962C8B-B14F-4D97-AF65-F5344CB8AC3E}">
        <p14:creationId xmlns:p14="http://schemas.microsoft.com/office/powerpoint/2010/main" val="4198594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B38AC61-5C57-463A-A3B5-B18FD6B1998B}" type="slidenum">
              <a:rPr lang="en-US" sz="1200"/>
              <a:pPr/>
              <a:t>6</a:t>
            </a:fld>
            <a:endParaRPr 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r>
              <a:rPr lang="en-US" smtClean="0"/>
              <a:t>In security, an exposure is a form of possible loss or harm in a computing system, for example, unauthorized disclosure of data, modification of data or denial of legitimate access to computing.</a:t>
            </a:r>
          </a:p>
          <a:p>
            <a:r>
              <a:rPr lang="en-US" smtClean="0"/>
              <a:t>A vulnerability is a weakness in the security system that might be exploited to cause loss or harm.</a:t>
            </a:r>
          </a:p>
          <a:p>
            <a:r>
              <a:rPr lang="en-US" smtClean="0"/>
              <a:t>Threats to computing systems are circumstances that have the potential to cause loss or harm. Human attacks are examples of threats.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29C0907-0085-4C3E-B82B-EDB3FD741A2A}" type="slidenum">
              <a:rPr lang="en-US" sz="1200"/>
              <a:pPr/>
              <a:t>7</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r>
              <a:rPr lang="en-US" smtClean="0"/>
              <a:t>There are four kinds of threats:</a:t>
            </a:r>
          </a:p>
          <a:p>
            <a:r>
              <a:rPr lang="en-US" smtClean="0"/>
              <a:t>1. Interruption is an asset of the system becomes lost, unavailable, or unusable. An example is malicious destruction of a hardware device, erasure of a program or data file, etc.</a:t>
            </a:r>
          </a:p>
          <a:p>
            <a:endParaRPr lang="en-US" smtClean="0"/>
          </a:p>
          <a:p>
            <a:r>
              <a:rPr lang="en-US" smtClean="0"/>
              <a:t>2. An interception means that some unauthorized party has gained access to an asset. The outside party can be a person, a program, or a computing system. Examples of this type of failure are illicit copying of program or data file, or wiretapping to obtain data in a network.</a:t>
            </a:r>
          </a:p>
          <a:p>
            <a:endParaRPr lang="en-US" smtClean="0"/>
          </a:p>
          <a:p>
            <a:r>
              <a:rPr lang="en-US" smtClean="0"/>
              <a:t>3. If an unauthorized party not only accesses but tampers with an asset, the threat is a modification. For example, someone might change the values in a data base, alter a program so that it performs an additional computation, or modify data being transmitted electronically. </a:t>
            </a:r>
          </a:p>
          <a:p>
            <a:endParaRPr lang="en-US" smtClean="0"/>
          </a:p>
          <a:p>
            <a:r>
              <a:rPr lang="en-US" smtClean="0"/>
              <a:t>4. An unauthorized party might fabricate counterfeit objects on a computing system. The intruder may insert spurious transactions to a network communication system, or add records to an existing data base.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D8C9324-6990-4BAB-884A-C1277A5F0FE9}" type="slidenum">
              <a:rPr lang="en-US" sz="1200"/>
              <a:pPr/>
              <a:t>8</a:t>
            </a:fld>
            <a:endParaRPr 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r>
              <a:rPr lang="en-US" smtClean="0"/>
              <a:t>The security goals are: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4D47C06-FD6C-4129-97AF-6E1FEAAB773A}" type="slidenum">
              <a:rPr lang="en-US" sz="1100">
                <a:ea typeface="ＭＳ Ｐゴシック"/>
                <a:cs typeface="ＭＳ Ｐゴシック"/>
              </a:rPr>
              <a:pPr eaLnBrk="1" hangingPunct="1"/>
              <a:t>11</a:t>
            </a:fld>
            <a:endParaRPr lang="en-US" sz="1100">
              <a:ea typeface="ＭＳ Ｐゴシック"/>
              <a:cs typeface="ＭＳ Ｐゴシック"/>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a:cs typeface="ＭＳ Ｐゴシック"/>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CECD7DA-8665-4859-AA74-B58962258D95}" type="slidenum">
              <a:rPr lang="en-US" sz="1200"/>
              <a:pPr/>
              <a:t>16</a:t>
            </a:fld>
            <a:endParaRPr 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r>
              <a:rPr lang="en-US" smtClean="0"/>
              <a:t>An operating system bases much of its protection on knowing who a user of the system is. The ways of an operating system identify and authenticate a user are:</a:t>
            </a:r>
          </a:p>
          <a:p>
            <a:r>
              <a:rPr lang="en-US" smtClean="0"/>
              <a:t>1. Use of Passwords</a:t>
            </a:r>
          </a:p>
          <a:p>
            <a:r>
              <a:rPr lang="en-US" smtClean="0"/>
              <a:t>2. Attacks on Passwords</a:t>
            </a:r>
          </a:p>
          <a:p>
            <a:r>
              <a:rPr lang="en-US" smtClean="0"/>
              <a:t>3. Password Selection Criteria</a:t>
            </a:r>
          </a:p>
          <a:p>
            <a:r>
              <a:rPr lang="en-US" smtClean="0"/>
              <a:t>4. The Authentication Process</a:t>
            </a:r>
          </a:p>
          <a:p>
            <a:r>
              <a:rPr lang="en-US" smtClean="0"/>
              <a:t>5. Flaws in the Authentication Process</a:t>
            </a:r>
          </a:p>
          <a:p>
            <a:r>
              <a:rPr lang="en-US" smtClean="0"/>
              <a:t>6. Authentication Other Than Passwords</a:t>
            </a:r>
          </a:p>
          <a:p>
            <a:endParaRPr lang="en-US" smtClean="0"/>
          </a:p>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8FDB68D-F7C4-4C3A-8E91-14A4BFD78D5E}" type="slidenum">
              <a:rPr lang="en-US" sz="1200"/>
              <a:pPr/>
              <a:t>17</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r>
              <a:rPr lang="en-US" smtClean="0"/>
              <a:t>Passwords are mutually agreed-upon code words, assumed to be known only to the user and the system. </a:t>
            </a:r>
          </a:p>
          <a:p>
            <a:endParaRPr lang="en-US" smtClean="0"/>
          </a:p>
          <a:p>
            <a:r>
              <a:rPr lang="en-US" smtClean="0"/>
              <a:t>The use of of passwords is fairly straightforward. A user enters some piece of identification, such as a name or an assigned user ID, if the identification matches that on file for the user, the user is authenticated to the system. If the identification match fails, the user is rejected by the system.</a:t>
            </a:r>
          </a:p>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EB7F7B5-0891-4CE5-86D5-42283104D8D6}" type="slidenum">
              <a:rPr lang="en-US" sz="1200"/>
              <a:pPr/>
              <a:t>33</a:t>
            </a:fld>
            <a:endParaRPr 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r>
              <a:rPr lang="en-US" smtClean="0"/>
              <a:t>Next I will talk about the security issues in general purpose operating systems. They include: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84B83CA-053D-43C8-92EB-EF613E79275B}" type="slidenum">
              <a:rPr lang="en-US" sz="1200"/>
              <a:pPr/>
              <a:t>34</a:t>
            </a:fld>
            <a:endParaRPr 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r>
              <a:rPr lang="en-US" smtClean="0"/>
              <a:t>As an introduction, I will say something about the protected objects and operating system’s protecting methodology.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CC4F87E-3367-41B8-87EB-552198728484}" type="slidenum">
              <a:rPr lang="en-US" sz="1200"/>
              <a:pPr/>
              <a:t>35</a:t>
            </a:fld>
            <a:endParaRPr 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r>
              <a:rPr lang="en-US" smtClean="0"/>
              <a:t>With the rise of multiprogramming and multi-user, several objects of a computing system required protection are listed here.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500BFA1-C0BF-43E6-9519-3E04CBE35104}" type="slidenum">
              <a:rPr lang="en-US" sz="1200"/>
              <a:pPr/>
              <a:t>36</a:t>
            </a:fld>
            <a:endParaRPr 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US" smtClean="0"/>
              <a:t>The basis of the protection is separation, keeping one user’s objects separate from other users’. </a:t>
            </a:r>
          </a:p>
          <a:p>
            <a:r>
              <a:rPr lang="en-US" smtClean="0"/>
              <a:t>Physical separation, in which processes use different physical objects, such as separate printers for output requiring different levels of security. </a:t>
            </a:r>
          </a:p>
          <a:p>
            <a:r>
              <a:rPr lang="en-US" smtClean="0"/>
              <a:t>Temporal separation, in which processes having different security requirements are executed at different times.</a:t>
            </a:r>
          </a:p>
          <a:p>
            <a:r>
              <a:rPr lang="en-US" smtClean="0"/>
              <a:t>Logical separation, in which users operate under the illusion that no other processes exists, as when an operating system constrains a program’s accesses so that it cannot access objects outside its permitted domain.</a:t>
            </a:r>
          </a:p>
          <a:p>
            <a:r>
              <a:rPr lang="en-US" smtClean="0"/>
              <a:t>Cryptographic separation, in which processes conceal their data and computations in such a way that they are unintelligible to outside processes.</a:t>
            </a:r>
          </a:p>
          <a:p>
            <a:r>
              <a:rPr lang="en-US" smtClean="0"/>
              <a:t>Granularity of control is also a concern. For data, access can be controlled at the level of the bit, the byte, the element or word, the field, the record, the file, or the volume. The larger the level of object controlled the easier it is to implement access control.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DB44D88-13F2-4B9C-BFDB-30FC5F21105F}" type="slidenum">
              <a:rPr lang="en-US" sz="1200"/>
              <a:pPr/>
              <a:t>37</a:t>
            </a:fld>
            <a:endParaRPr 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r>
              <a:rPr lang="en-US" smtClean="0"/>
              <a:t>The most obvious problem of multiprogramming is preventing one program from affecting the memory of other programs. The techniques available so far are listed here.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DF8215A-0CBE-4347-8EA6-87508C0B562D}" type="slidenum">
              <a:rPr lang="en-US" sz="1200"/>
              <a:pPr/>
              <a:t>38</a:t>
            </a:fld>
            <a:endParaRPr 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r>
              <a:rPr lang="en-US" smtClean="0"/>
              <a:t>The simplest form of memory protection was introduced in single-user systems, in order to prevent a faulty user program from destroying part of the resident portion of the operating system. As its name implies, a fence is a method to confine users to one side of a boundary.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05F829D-937B-4AD0-95C9-A72476EC49F0}" type="slidenum">
              <a:rPr lang="en-US" sz="1200"/>
              <a:pPr/>
              <a:t>39</a:t>
            </a:fld>
            <a:endParaRPr 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FAE4547-EEE5-4E64-8506-6FBF07828126}" type="slidenum">
              <a:rPr lang="en-US" sz="1200"/>
              <a:pPr/>
              <a:t>40</a:t>
            </a:fld>
            <a:endParaRPr 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11435F2-1670-413F-AB86-EA7579BF4EA9}" type="slidenum">
              <a:rPr lang="en-US" sz="1200"/>
              <a:pPr/>
              <a:t>41</a:t>
            </a:fld>
            <a:endParaRPr lang="en-US"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r>
              <a:rPr lang="en-US" smtClean="0"/>
              <a:t>Base/bounds registers create an all-or-nothing situation for sharing, that is, either a program makes all its data available to be accessed and modified, or it prohibits access to all. But in some cases, one may want to protect some data values but not all. One of the solutions of such cases is tagged architecture.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07AC859-E7AA-41D9-894D-FC654C1342FD}" type="slidenum">
              <a:rPr lang="en-US" sz="1200"/>
              <a:pPr/>
              <a:t>42</a:t>
            </a:fld>
            <a:endParaRPr 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CCB9B26-74AA-406D-B894-0324422711E9}" type="slidenum">
              <a:rPr lang="en-US" sz="1200"/>
              <a:pPr/>
              <a:t>43</a:t>
            </a:fld>
            <a:endParaRPr lang="en-US"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39B59A8-6CF3-4147-98C4-C69F923ACD0D}" type="slidenum">
              <a:rPr lang="en-US" sz="1200"/>
              <a:pPr/>
              <a:t>44</a:t>
            </a:fld>
            <a:endParaRPr lang="en-US" sz="120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r>
              <a:rPr lang="en-US" smtClean="0"/>
              <a:t>Protection of memory is a specific case of the more general problem of protection of objects. Next I will discuss the general techniques for protecting access to general objects.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F822C8F-34B5-4F3C-AF6E-4CAE4607E6EF}" type="slidenum">
              <a:rPr lang="en-US" sz="1200"/>
              <a:pPr/>
              <a:t>45</a:t>
            </a:fld>
            <a:endParaRPr lang="en-US" sz="120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5A152B0-0677-4857-B4A9-6889EB0FC599}" type="slidenum">
              <a:rPr lang="en-US" sz="1200"/>
              <a:pPr/>
              <a:t>46</a:t>
            </a:fld>
            <a:endParaRPr 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17C322D-3209-4EB4-8E35-DB7A2B8E8B89}" type="slidenum">
              <a:rPr lang="en-US" sz="1200"/>
              <a:pPr/>
              <a:t>47</a:t>
            </a:fld>
            <a:endParaRPr lang="en-US" sz="12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r>
              <a:rPr lang="en-US" smtClean="0"/>
              <a:t>Next I will go through the file protection mechanisms.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55ABAAE-2BBA-46C2-A922-4D89F3680CB3}" type="slidenum">
              <a:rPr lang="en-US" sz="1200"/>
              <a:pPr/>
              <a:t>48</a:t>
            </a:fld>
            <a:endParaRPr lang="en-US" sz="120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r>
              <a:rPr lang="en-US" smtClean="0"/>
              <a:t>As described earlier, all multiuser operating systems must provide some minimal protection to keep one user from maliciously or inadvertently accessing or modifying the files of another.</a:t>
            </a:r>
          </a:p>
          <a:p>
            <a:endParaRPr lang="en-US" smtClean="0"/>
          </a:p>
          <a:p>
            <a:r>
              <a:rPr lang="en-US" smtClean="0"/>
              <a:t>Here gives two original, obsolete protection forms.</a:t>
            </a:r>
          </a:p>
          <a:p>
            <a:endParaRPr lang="en-US" smtClean="0"/>
          </a:p>
          <a:p>
            <a:r>
              <a:rPr lang="en-US" smtClean="0"/>
              <a:t>All none protection is based on trust and ignorance. Trust means that users could be trusted not to read or modify other’s files. Ignorance is based on the users only know the names of the files to which they have legitimate access.</a:t>
            </a:r>
          </a:p>
          <a:p>
            <a:endParaRPr lang="en-US" smtClean="0"/>
          </a:p>
          <a:p>
            <a:r>
              <a:rPr lang="en-US" smtClean="0"/>
              <a:t>Users in the same group have the same right for objects.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8E8D5B1-CD19-49A2-9863-4A2203A63B82}" type="slidenum">
              <a:rPr lang="en-US" sz="1200"/>
              <a:pPr/>
              <a:t>49</a:t>
            </a:fld>
            <a:endParaRPr lang="en-US" sz="120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r>
              <a:rPr lang="en-US" smtClean="0"/>
              <a:t>A simplified form of password protection is applicable for file protection. A user can assign a password to a file. User accesses are limited to those who can supply the correct password at the time the file is opened.</a:t>
            </a:r>
          </a:p>
          <a:p>
            <a:endParaRPr lang="en-US" smtClean="0"/>
          </a:p>
          <a:p>
            <a:r>
              <a:rPr lang="en-US" smtClean="0"/>
              <a:t>Temporary acquired permission is provided by the Unix operating system. If this protection is set for a file to be executed, the protection level is that of the file’s </a:t>
            </a:r>
            <a:r>
              <a:rPr lang="en-US" i="1" smtClean="0"/>
              <a:t>owner</a:t>
            </a:r>
            <a:r>
              <a:rPr lang="en-US" smtClean="0"/>
              <a:t>, not the </a:t>
            </a:r>
            <a:r>
              <a:rPr lang="en-US" i="1" smtClean="0"/>
              <a:t>executor</a:t>
            </a:r>
            <a:r>
              <a:rPr lang="en-US" smtClean="0"/>
              <a:t>.</a:t>
            </a:r>
            <a:r>
              <a:rPr lang="en-US" sz="1000" smtClean="0"/>
              <a: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C99E974-7DB7-41B1-BD5A-2AE59DD09082}" type="slidenum">
              <a:rPr lang="en-US" sz="1200"/>
              <a:pPr/>
              <a:t>50</a:t>
            </a:fld>
            <a:endParaRPr lang="en-US"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r>
              <a:rPr lang="en-US" smtClean="0"/>
              <a:t>Some authentication procedures are intentionally slow. A legitimate user will not complain if the login process takes 5 or 10 seconds. To a penetrator who is trying an exhaustive search or a dictionary search, this delay makes this class of attack infeasible.</a:t>
            </a:r>
          </a:p>
          <a:p>
            <a:endParaRPr lang="en-US" smtClean="0"/>
          </a:p>
          <a:p>
            <a:r>
              <a:rPr lang="en-US" smtClean="0"/>
              <a:t>Even a terrible typist should be able to login successfully in three to five tries. So someone who continuously fails to login may not be an authorized user. System disconnect a user after three to five failed logins</a:t>
            </a:r>
            <a:endParaRPr lang="en-US" sz="1000" smtClean="0"/>
          </a:p>
          <a:p>
            <a:pPr lvl="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F1A13C-0F33-4E2F-8D24-934633AE1CA0}" type="slidenum">
              <a:rPr lang="en-US" sz="1100">
                <a:ea typeface="ＭＳ Ｐゴシック"/>
                <a:cs typeface="ＭＳ Ｐゴシック"/>
              </a:rPr>
              <a:pPr eaLnBrk="1" hangingPunct="1"/>
              <a:t>55</a:t>
            </a:fld>
            <a:endParaRPr lang="en-US" sz="1100">
              <a:ea typeface="ＭＳ Ｐゴシック"/>
              <a:cs typeface="ＭＳ Ｐゴシック"/>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a:cs typeface="ＭＳ Ｐゴシック"/>
              </a:rPr>
              <a:t>Should note that not all of these are necessarily be present in any specific O/S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a:cs typeface="ＭＳ Ｐゴシック"/>
              </a:rPr>
              <a:t>Text also talks about a batch interface as a different kind of user interface</a:t>
            </a:r>
          </a:p>
        </p:txBody>
      </p:sp>
      <p:sp>
        <p:nvSpPr>
          <p:cNvPr id="983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7CCA411-9AE8-4797-94C0-A346C97CF8F3}" type="slidenum">
              <a:rPr lang="en-US" sz="1100">
                <a:ea typeface="ＭＳ Ｐゴシック"/>
                <a:cs typeface="ＭＳ Ｐゴシック"/>
              </a:rPr>
              <a:pPr eaLnBrk="1" hangingPunct="1"/>
              <a:t>58</a:t>
            </a:fld>
            <a:endParaRPr lang="en-US" sz="1100">
              <a:ea typeface="ＭＳ Ｐゴシック"/>
              <a:cs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4" name="Rectangle 3"/>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a:defRPr/>
            </a:pPr>
            <a:endParaRPr lang="en-US"/>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lang="en-US" smtClean="0">
                <a:solidFill>
                  <a:srgbClr val="FFFFFF"/>
                </a:solidFill>
              </a:defRPr>
            </a:lvl1pPr>
            <a:extLst/>
          </a:lstStyle>
          <a:p>
            <a:pPr>
              <a:defRPr/>
            </a:pPr>
            <a:endParaRPr/>
          </a:p>
        </p:txBody>
      </p:sp>
      <p:sp>
        <p:nvSpPr>
          <p:cNvPr id="7" name="Footer Placeholder 17"/>
          <p:cNvSpPr>
            <a:spLocks noGrp="1"/>
          </p:cNvSpPr>
          <p:nvPr>
            <p:ph type="ftr" sz="quarter" idx="11"/>
          </p:nvPr>
        </p:nvSpPr>
        <p:spPr>
          <a:xfrm>
            <a:off x="2819400" y="6557963"/>
            <a:ext cx="2927350" cy="228600"/>
          </a:xfrm>
        </p:spPr>
        <p:txBody>
          <a:bodyPr/>
          <a:lstStyle>
            <a:lvl1pPr>
              <a:defRPr lang="en-US" dirty="0">
                <a:solidFill>
                  <a:srgbClr val="FFFFFF"/>
                </a:solidFill>
              </a:defRPr>
            </a:lvl1pPr>
            <a:extLst/>
          </a:lstStyle>
          <a:p>
            <a:pPr>
              <a:defRPr/>
            </a:pPr>
            <a:endParaRPr/>
          </a:p>
        </p:txBody>
      </p:sp>
      <p:sp>
        <p:nvSpPr>
          <p:cNvPr id="8" name="Slide Number Placeholder 28"/>
          <p:cNvSpPr>
            <a:spLocks noGrp="1"/>
          </p:cNvSpPr>
          <p:nvPr>
            <p:ph type="sldNum" sz="quarter" idx="12"/>
          </p:nvPr>
        </p:nvSpPr>
        <p:spPr>
          <a:xfrm>
            <a:off x="7880350" y="6556375"/>
            <a:ext cx="588963" cy="228600"/>
          </a:xfrm>
        </p:spPr>
        <p:txBody>
          <a:bodyPr/>
          <a:lstStyle>
            <a:lvl1pPr>
              <a:defRPr lang="en-US" smtClean="0">
                <a:solidFill>
                  <a:srgbClr val="FFFFFF"/>
                </a:solidFill>
              </a:defRPr>
            </a:lvl1pPr>
            <a:extLst/>
          </a:lstStyle>
          <a:p>
            <a:pPr>
              <a:defRPr/>
            </a:pPr>
            <a:fld id="{25F2DA4B-37F1-4D53-83C7-D0C7770136B2}" type="slidenum">
              <a:rPr/>
              <a:pPr>
                <a:defRPr/>
              </a:pPr>
              <a:t>‹#›</a:t>
            </a:fld>
            <a:endParaRPr/>
          </a:p>
        </p:txBody>
      </p:sp>
    </p:spTree>
    <p:extLst>
      <p:ext uri="{BB962C8B-B14F-4D97-AF65-F5344CB8AC3E}">
        <p14:creationId xmlns:p14="http://schemas.microsoft.com/office/powerpoint/2010/main" val="127637341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D23B53A1-2D07-4D8D-968C-5984F4F2DF2D}" type="slidenum">
              <a:rPr lang="en-US"/>
              <a:pPr>
                <a:defRPr/>
              </a:pPr>
              <a:t>‹#›</a:t>
            </a:fld>
            <a:endParaRPr lang="en-US"/>
          </a:p>
        </p:txBody>
      </p:sp>
    </p:spTree>
    <p:extLst>
      <p:ext uri="{BB962C8B-B14F-4D97-AF65-F5344CB8AC3E}">
        <p14:creationId xmlns:p14="http://schemas.microsoft.com/office/powerpoint/2010/main" val="132635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endParaRPr lang="en-US"/>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n-US"/>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FE2329B4-B033-4529-919E-05C06652C9E0}" type="slidenum">
              <a:rPr lang="en-US"/>
              <a:pPr>
                <a:defRPr/>
              </a:pPr>
              <a:t>‹#›</a:t>
            </a:fld>
            <a:endParaRPr lang="en-US"/>
          </a:p>
        </p:txBody>
      </p:sp>
    </p:spTree>
    <p:extLst>
      <p:ext uri="{BB962C8B-B14F-4D97-AF65-F5344CB8AC3E}">
        <p14:creationId xmlns:p14="http://schemas.microsoft.com/office/powerpoint/2010/main" val="429271813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0C904F4E-1BC8-4E0B-BC15-7ADE8930D473}" type="slidenum">
              <a:rPr lang="en-US"/>
              <a:pPr>
                <a:defRPr/>
              </a:pPr>
              <a:t>‹#›</a:t>
            </a:fld>
            <a:endParaRPr lang="en-US"/>
          </a:p>
        </p:txBody>
      </p:sp>
    </p:spTree>
    <p:extLst>
      <p:ext uri="{BB962C8B-B14F-4D97-AF65-F5344CB8AC3E}">
        <p14:creationId xmlns:p14="http://schemas.microsoft.com/office/powerpoint/2010/main" val="1851369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pPr>
              <a:defRPr/>
            </a:pPr>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75391BC1-FB59-4473-84C7-88C0CF719F9A}" type="slidenum">
              <a:rPr lang="en-US"/>
              <a:pPr>
                <a:defRPr/>
              </a:pPr>
              <a:t>‹#›</a:t>
            </a:fld>
            <a:endParaRPr lang="en-US"/>
          </a:p>
        </p:txBody>
      </p:sp>
    </p:spTree>
    <p:extLst>
      <p:ext uri="{BB962C8B-B14F-4D97-AF65-F5344CB8AC3E}">
        <p14:creationId xmlns:p14="http://schemas.microsoft.com/office/powerpoint/2010/main" val="1956544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15"/>
          <p:cNvSpPr>
            <a:spLocks noGrp="1"/>
          </p:cNvSpPr>
          <p:nvPr>
            <p:ph type="sldNum" sz="quarter" idx="12"/>
          </p:nvPr>
        </p:nvSpPr>
        <p:spPr/>
        <p:txBody>
          <a:bodyPr/>
          <a:lstStyle>
            <a:lvl1pPr>
              <a:defRPr/>
            </a:lvl1pPr>
          </a:lstStyle>
          <a:p>
            <a:pPr>
              <a:defRPr/>
            </a:pPr>
            <a:fld id="{021A2D87-40E1-4B5E-8D35-47EFC812ABD1}" type="slidenum">
              <a:rPr lang="en-US"/>
              <a:pPr>
                <a:defRPr/>
              </a:pPr>
              <a:t>‹#›</a:t>
            </a:fld>
            <a:endParaRPr lang="en-US"/>
          </a:p>
        </p:txBody>
      </p:sp>
    </p:spTree>
    <p:extLst>
      <p:ext uri="{BB962C8B-B14F-4D97-AF65-F5344CB8AC3E}">
        <p14:creationId xmlns:p14="http://schemas.microsoft.com/office/powerpoint/2010/main" val="805353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endParaRPr lang="en-US"/>
          </a:p>
        </p:txBody>
      </p:sp>
      <p:sp>
        <p:nvSpPr>
          <p:cNvPr id="3" name="Footer Placeholder 3"/>
          <p:cNvSpPr>
            <a:spLocks noGrp="1"/>
          </p:cNvSpPr>
          <p:nvPr>
            <p:ph type="ftr" sz="quarter" idx="11"/>
          </p:nvPr>
        </p:nvSpPr>
        <p:spPr/>
        <p:txBody>
          <a:bodyPr/>
          <a:lstStyle>
            <a:lvl1pPr>
              <a:defRPr/>
            </a:lvl1pPr>
          </a:lstStyle>
          <a:p>
            <a:pPr>
              <a:defRPr/>
            </a:pPr>
            <a:endParaRPr lang="en-US"/>
          </a:p>
        </p:txBody>
      </p:sp>
      <p:sp>
        <p:nvSpPr>
          <p:cNvPr id="4" name="Slide Number Placeholder 15"/>
          <p:cNvSpPr>
            <a:spLocks noGrp="1"/>
          </p:cNvSpPr>
          <p:nvPr>
            <p:ph type="sldNum" sz="quarter" idx="12"/>
          </p:nvPr>
        </p:nvSpPr>
        <p:spPr/>
        <p:txBody>
          <a:bodyPr/>
          <a:lstStyle>
            <a:lvl1pPr>
              <a:defRPr/>
            </a:lvl1pPr>
          </a:lstStyle>
          <a:p>
            <a:pPr>
              <a:defRPr/>
            </a:pPr>
            <a:fld id="{EB9CFB55-5A21-4716-A69A-4CC3BF06D24B}" type="slidenum">
              <a:rPr lang="en-US"/>
              <a:pPr>
                <a:defRPr/>
              </a:pPr>
              <a:t>‹#›</a:t>
            </a:fld>
            <a:endParaRPr lang="en-US"/>
          </a:p>
        </p:txBody>
      </p:sp>
    </p:spTree>
    <p:extLst>
      <p:ext uri="{BB962C8B-B14F-4D97-AF65-F5344CB8AC3E}">
        <p14:creationId xmlns:p14="http://schemas.microsoft.com/office/powerpoint/2010/main" val="2096105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17D96AFE-DAF2-4574-9C84-E4B9A0BAFD6A}" type="slidenum">
              <a:rPr lang="en-US"/>
              <a:pPr>
                <a:defRPr/>
              </a:pPr>
              <a:t>‹#›</a:t>
            </a:fld>
            <a:endParaRPr lang="en-US"/>
          </a:p>
        </p:txBody>
      </p:sp>
    </p:spTree>
    <p:extLst>
      <p:ext uri="{BB962C8B-B14F-4D97-AF65-F5344CB8AC3E}">
        <p14:creationId xmlns:p14="http://schemas.microsoft.com/office/powerpoint/2010/main" val="3554931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5" name="Rectangle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eaLnBrk="1" hangingPunct="1">
              <a:defRPr/>
            </a:pPr>
            <a:endParaRPr lang="en-US"/>
          </a:p>
        </p:txBody>
      </p:sp>
      <p:sp>
        <p:nvSpPr>
          <p:cNvPr id="6" name="Rectangle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eaLnBrk="1" hangingPunct="1">
              <a:defRPr/>
            </a:pPr>
            <a:endParaRPr lang="en-US"/>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endParaRPr lang="en-US"/>
          </a:p>
        </p:txBody>
      </p:sp>
      <p:sp>
        <p:nvSpPr>
          <p:cNvPr id="8" name="Footer Placeholder 5"/>
          <p:cNvSpPr>
            <a:spLocks noGrp="1"/>
          </p:cNvSpPr>
          <p:nvPr>
            <p:ph type="ftr" sz="quarter" idx="11"/>
          </p:nvPr>
        </p:nvSpPr>
        <p:spPr/>
        <p:txBody>
          <a:bodyPr/>
          <a:lstStyle>
            <a:lvl1pPr>
              <a:defRPr/>
            </a:lvl1pPr>
            <a:extLst/>
          </a:lstStyle>
          <a:p>
            <a:pPr>
              <a:defRPr/>
            </a:pPr>
            <a:endParaRPr lang="en-US"/>
          </a:p>
        </p:txBody>
      </p:sp>
      <p:sp>
        <p:nvSpPr>
          <p:cNvPr id="9" name="Slide Number Placeholder 6"/>
          <p:cNvSpPr>
            <a:spLocks noGrp="1"/>
          </p:cNvSpPr>
          <p:nvPr>
            <p:ph type="sldNum" sz="quarter" idx="12"/>
          </p:nvPr>
        </p:nvSpPr>
        <p:spPr/>
        <p:txBody>
          <a:bodyPr/>
          <a:lstStyle>
            <a:lvl1pPr>
              <a:defRPr/>
            </a:lvl1pPr>
            <a:extLst/>
          </a:lstStyle>
          <a:p>
            <a:pPr>
              <a:defRPr/>
            </a:pPr>
            <a:fld id="{7082B7CA-9FDE-4598-A13A-B365182197B2}" type="slidenum">
              <a:rPr lang="en-US"/>
              <a:pPr>
                <a:defRPr/>
              </a:pPr>
              <a:t>‹#›</a:t>
            </a:fld>
            <a:endParaRPr lang="en-US"/>
          </a:p>
        </p:txBody>
      </p:sp>
    </p:spTree>
    <p:extLst>
      <p:ext uri="{BB962C8B-B14F-4D97-AF65-F5344CB8AC3E}">
        <p14:creationId xmlns:p14="http://schemas.microsoft.com/office/powerpoint/2010/main" val="60495882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5BD65EED-2E52-442E-814C-39EF9BD255A7}" type="slidenum">
              <a:rPr lang="en-US"/>
              <a:pPr>
                <a:defRPr/>
              </a:pPr>
              <a:t>‹#›</a:t>
            </a:fld>
            <a:endParaRPr lang="en-US"/>
          </a:p>
        </p:txBody>
      </p:sp>
    </p:spTree>
    <p:extLst>
      <p:ext uri="{BB962C8B-B14F-4D97-AF65-F5344CB8AC3E}">
        <p14:creationId xmlns:p14="http://schemas.microsoft.com/office/powerpoint/2010/main" val="3806401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endParaRPr lang="en-US"/>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en-US"/>
          </a:p>
        </p:txBody>
      </p:sp>
      <p:sp>
        <p:nvSpPr>
          <p:cNvPr id="6" name="Slide Number Placeholder 5"/>
          <p:cNvSpPr>
            <a:spLocks noGrp="1"/>
          </p:cNvSpPr>
          <p:nvPr>
            <p:ph type="sldNum" sz="quarter" idx="12"/>
          </p:nvPr>
        </p:nvSpPr>
        <p:spPr>
          <a:xfrm>
            <a:off x="6254750" y="6553200"/>
            <a:ext cx="587375" cy="228600"/>
          </a:xfrm>
        </p:spPr>
        <p:txBody>
          <a:bodyPr/>
          <a:lstStyle>
            <a:lvl1pPr>
              <a:defRPr smtClean="0">
                <a:solidFill>
                  <a:schemeClr val="tx2"/>
                </a:solidFill>
              </a:defRPr>
            </a:lvl1pPr>
            <a:extLst/>
          </a:lstStyle>
          <a:p>
            <a:pPr>
              <a:defRPr/>
            </a:pPr>
            <a:fld id="{4D9D7B9A-81E1-4A0C-993B-AB2E2889A558}" type="slidenum">
              <a:rPr lang="en-US"/>
              <a:pPr>
                <a:defRPr/>
              </a:pPr>
              <a:t>‹#›</a:t>
            </a:fld>
            <a:endParaRPr lang="en-US"/>
          </a:p>
        </p:txBody>
      </p:sp>
    </p:spTree>
    <p:extLst>
      <p:ext uri="{BB962C8B-B14F-4D97-AF65-F5344CB8AC3E}">
        <p14:creationId xmlns:p14="http://schemas.microsoft.com/office/powerpoint/2010/main" val="2480366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normAutofit/>
          </a:bodyPr>
          <a:lstStyle/>
          <a:p>
            <a:pPr lvl="0"/>
            <a:endParaRPr lang="en-US" noProof="0"/>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8FDCA02C-C63E-4B12-9A1C-F953802065C2}" type="slidenum">
              <a:rPr lang="en-US"/>
              <a:pPr>
                <a:defRPr/>
              </a:pPr>
              <a:t>‹#›</a:t>
            </a:fld>
            <a:endParaRPr lang="en-US"/>
          </a:p>
        </p:txBody>
      </p:sp>
    </p:spTree>
    <p:extLst>
      <p:ext uri="{BB962C8B-B14F-4D97-AF65-F5344CB8AC3E}">
        <p14:creationId xmlns:p14="http://schemas.microsoft.com/office/powerpoint/2010/main" val="2851120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pPr>
              <a:defRPr/>
            </a:pPr>
            <a:endParaRPr lang="en-GB">
              <a:solidFill>
                <a:srgbClr val="000000"/>
              </a:solidFill>
            </a:endParaRPr>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pPr>
              <a:defRPr/>
            </a:pPr>
            <a:endParaRPr lang="en-GB">
              <a:solidFill>
                <a:srgbClr val="000000"/>
              </a:solidFill>
            </a:endParaRPr>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pPr>
              <a:defRPr/>
            </a:pPr>
            <a:fld id="{3776E4F5-02D6-4B04-8036-4A83CF0AD11B}" type="slidenum">
              <a:rPr lang="en-GB" smtClean="0">
                <a:solidFill>
                  <a:srgbClr val="000000"/>
                </a:solidFill>
              </a:rPr>
              <a:pPr>
                <a:defRPr/>
              </a:pPr>
              <a:t>‹#›</a:t>
            </a:fld>
            <a:endParaRPr lang="en-GB">
              <a:solidFill>
                <a:srgbClr val="000000"/>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GB">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GB">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38ADF150-C2F6-47E4-9E65-5AE4B285B676}"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pPr>
              <a:defRPr/>
            </a:pPr>
            <a:endParaRPr lang="en-GB">
              <a:solidFill>
                <a:srgbClr val="000000"/>
              </a:solidFill>
            </a:endParaRPr>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pPr>
              <a:defRPr/>
            </a:pPr>
            <a:endParaRPr lang="en-GB">
              <a:solidFill>
                <a:srgbClr val="000000"/>
              </a:solidFill>
            </a:endParaRPr>
          </a:p>
        </p:txBody>
      </p:sp>
      <p:sp>
        <p:nvSpPr>
          <p:cNvPr id="6" name="Slide Number Placeholder 5"/>
          <p:cNvSpPr>
            <a:spLocks noGrp="1"/>
          </p:cNvSpPr>
          <p:nvPr>
            <p:ph type="sldNum" sz="quarter" idx="12"/>
          </p:nvPr>
        </p:nvSpPr>
        <p:spPr>
          <a:xfrm>
            <a:off x="6733952" y="6555112"/>
            <a:ext cx="588336" cy="228600"/>
          </a:xfrm>
        </p:spPr>
        <p:txBody>
          <a:bodyPr/>
          <a:lstStyle>
            <a:extLst/>
          </a:lstStyle>
          <a:p>
            <a:pPr>
              <a:defRPr/>
            </a:pPr>
            <a:fld id="{D61D416F-9869-437C-9A9E-0606CCC861D1}" type="slidenum">
              <a:rPr lang="en-GB" smtClean="0">
                <a:solidFill>
                  <a:srgbClr val="000000"/>
                </a:solidFill>
              </a:rPr>
              <a:pPr>
                <a:defRPr/>
              </a:pPr>
              <a:t>‹#›</a:t>
            </a:fld>
            <a:endParaRPr lang="en-GB">
              <a:solidFill>
                <a:srgbClr val="000000"/>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GB">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GB">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8C7785A9-E545-4C29-9348-B152CD2B3B5C}"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GB">
              <a:solidFill>
                <a:srgbClr val="000000"/>
              </a:solidFill>
            </a:endParaRPr>
          </a:p>
        </p:txBody>
      </p:sp>
      <p:sp>
        <p:nvSpPr>
          <p:cNvPr id="8" name="Footer Placeholder 7"/>
          <p:cNvSpPr>
            <a:spLocks noGrp="1"/>
          </p:cNvSpPr>
          <p:nvPr>
            <p:ph type="ftr" sz="quarter" idx="11"/>
          </p:nvPr>
        </p:nvSpPr>
        <p:spPr/>
        <p:txBody>
          <a:bodyPr/>
          <a:lstStyle>
            <a:extLst/>
          </a:lstStyle>
          <a:p>
            <a:pPr>
              <a:defRPr/>
            </a:pPr>
            <a:endParaRPr lang="en-GB">
              <a:solidFill>
                <a:srgbClr val="000000"/>
              </a:solidFill>
            </a:endParaRPr>
          </a:p>
        </p:txBody>
      </p:sp>
      <p:sp>
        <p:nvSpPr>
          <p:cNvPr id="9" name="Slide Number Placeholder 8"/>
          <p:cNvSpPr>
            <a:spLocks noGrp="1"/>
          </p:cNvSpPr>
          <p:nvPr>
            <p:ph type="sldNum" sz="quarter" idx="12"/>
          </p:nvPr>
        </p:nvSpPr>
        <p:spPr/>
        <p:txBody>
          <a:bodyPr/>
          <a:lstStyle>
            <a:extLst/>
          </a:lstStyle>
          <a:p>
            <a:pPr>
              <a:defRPr/>
            </a:pPr>
            <a:fld id="{DEEF90F6-D85A-48F3-BE39-C43CB7D317F9}"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defRPr/>
            </a:pPr>
            <a:endParaRPr lang="en-GB">
              <a:solidFill>
                <a:srgbClr val="000000"/>
              </a:solidFill>
            </a:endParaRPr>
          </a:p>
        </p:txBody>
      </p:sp>
      <p:sp>
        <p:nvSpPr>
          <p:cNvPr id="4" name="Footer Placeholder 3"/>
          <p:cNvSpPr>
            <a:spLocks noGrp="1"/>
          </p:cNvSpPr>
          <p:nvPr>
            <p:ph type="ftr" sz="quarter" idx="11"/>
          </p:nvPr>
        </p:nvSpPr>
        <p:spPr/>
        <p:txBody>
          <a:bodyPr/>
          <a:lstStyle>
            <a:extLst/>
          </a:lstStyle>
          <a:p>
            <a:pPr>
              <a:defRPr/>
            </a:pPr>
            <a:endParaRPr lang="en-GB">
              <a:solidFill>
                <a:srgbClr val="000000"/>
              </a:solidFill>
            </a:endParaRPr>
          </a:p>
        </p:txBody>
      </p:sp>
      <p:sp>
        <p:nvSpPr>
          <p:cNvPr id="5" name="Slide Number Placeholder 4"/>
          <p:cNvSpPr>
            <a:spLocks noGrp="1"/>
          </p:cNvSpPr>
          <p:nvPr>
            <p:ph type="sldNum" sz="quarter" idx="12"/>
          </p:nvPr>
        </p:nvSpPr>
        <p:spPr/>
        <p:txBody>
          <a:bodyPr/>
          <a:lstStyle>
            <a:extLst/>
          </a:lstStyle>
          <a:p>
            <a:pPr>
              <a:defRPr/>
            </a:pPr>
            <a:fld id="{40413425-28E8-4E81-841E-283D5DE02474}"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pPr>
              <a:defRPr/>
            </a:pPr>
            <a:endParaRPr lang="en-GB">
              <a:solidFill>
                <a:srgbClr val="000000"/>
              </a:solidFill>
            </a:endParaRPr>
          </a:p>
        </p:txBody>
      </p:sp>
      <p:sp>
        <p:nvSpPr>
          <p:cNvPr id="3" name="Footer Placeholder 2"/>
          <p:cNvSpPr>
            <a:spLocks noGrp="1"/>
          </p:cNvSpPr>
          <p:nvPr>
            <p:ph type="ftr" sz="quarter" idx="11"/>
          </p:nvPr>
        </p:nvSpPr>
        <p:spPr/>
        <p:txBody>
          <a:bodyPr/>
          <a:lstStyle>
            <a:lvl1pPr>
              <a:defRPr>
                <a:solidFill>
                  <a:schemeClr val="tx2"/>
                </a:solidFill>
              </a:defRPr>
            </a:lvl1pPr>
            <a:extLst/>
          </a:lstStyle>
          <a:p>
            <a:pPr>
              <a:defRPr/>
            </a:pPr>
            <a:endParaRPr lang="en-GB">
              <a:solidFill>
                <a:srgbClr val="000000"/>
              </a:solidFill>
            </a:endParaRPr>
          </a:p>
        </p:txBody>
      </p:sp>
      <p:sp>
        <p:nvSpPr>
          <p:cNvPr id="4" name="Slide Number Placeholder 3"/>
          <p:cNvSpPr>
            <a:spLocks noGrp="1"/>
          </p:cNvSpPr>
          <p:nvPr>
            <p:ph type="sldNum" sz="quarter" idx="12"/>
          </p:nvPr>
        </p:nvSpPr>
        <p:spPr/>
        <p:txBody>
          <a:bodyPr/>
          <a:lstStyle>
            <a:extLst/>
          </a:lstStyle>
          <a:p>
            <a:pPr>
              <a:defRPr/>
            </a:pPr>
            <a:fld id="{0BE2D3D3-9AC6-4D39-93D8-411848E10442}"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GB">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GB">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E5B09AAE-5AA0-4402-BFA2-06450F81DEA1}"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pPr>
              <a:defRPr/>
            </a:pPr>
            <a:endParaRPr lang="en-GB">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GB">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858E0A84-4C8A-43A4-9CA3-33A09C72DC7D}" type="slidenum">
              <a:rPr lang="en-GB" smtClean="0">
                <a:solidFill>
                  <a:srgbClr val="000000"/>
                </a:solidFill>
              </a:rPr>
              <a:pPr>
                <a:defRPr/>
              </a:pPr>
              <a:t>‹#›</a:t>
            </a:fld>
            <a:endParaRPr lang="en-GB">
              <a:solidFill>
                <a:srgbClr val="000000"/>
              </a:solidFill>
            </a:endParaRP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GB">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GB">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712DA075-8897-4679-A6C1-3F66EC014379}"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pPr>
              <a:defRPr/>
            </a:pPr>
            <a:endParaRPr lang="en-GB">
              <a:solidFill>
                <a:srgbClr val="000000"/>
              </a:solidFill>
            </a:endParaRPr>
          </a:p>
        </p:txBody>
      </p:sp>
      <p:sp>
        <p:nvSpPr>
          <p:cNvPr id="5" name="Footer Placeholder 4"/>
          <p:cNvSpPr>
            <a:spLocks noGrp="1"/>
          </p:cNvSpPr>
          <p:nvPr>
            <p:ph type="ftr" sz="quarter" idx="11"/>
          </p:nvPr>
        </p:nvSpPr>
        <p:spPr>
          <a:xfrm>
            <a:off x="457200" y="6556248"/>
            <a:ext cx="3657600" cy="228600"/>
          </a:xfrm>
        </p:spPr>
        <p:txBody>
          <a:bodyPr/>
          <a:lstStyle>
            <a:extLst/>
          </a:lstStyle>
          <a:p>
            <a:pPr>
              <a:defRPr/>
            </a:pPr>
            <a:endParaRPr lang="en-GB">
              <a:solidFill>
                <a:srgbClr val="000000"/>
              </a:solidFill>
            </a:endParaRPr>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pPr>
              <a:defRPr/>
            </a:pPr>
            <a:fld id="{6491E6CC-196D-43E3-A8AC-D62FA1DCCAF6}" type="slidenum">
              <a:rPr lang="en-GB" smtClean="0">
                <a:solidFill>
                  <a:srgbClr val="000000"/>
                </a:solidFill>
              </a:rPr>
              <a:pPr>
                <a:defRPr/>
              </a:pPr>
              <a:t>‹#›</a:t>
            </a:fld>
            <a:endParaRPr lang="en-GB">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4">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latinLnBrk="0" hangingPunct="1">
              <a:defRPr kumimoji="0" sz="1000">
                <a:solidFill>
                  <a:schemeClr val="tx2"/>
                </a:solidFill>
              </a:defRPr>
            </a:lvl1pPr>
            <a:extLst/>
          </a:lstStyle>
          <a:p>
            <a:pPr>
              <a:defRPr/>
            </a:pPr>
            <a:endParaRPr lang="en-US"/>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defRPr/>
            </a:pPr>
            <a:endParaRPr lang="en-US"/>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latinLnBrk="0" hangingPunct="1">
              <a:defRPr kumimoji="0" sz="1100" smtClean="0">
                <a:solidFill>
                  <a:schemeClr val="tx2"/>
                </a:solidFill>
              </a:defRPr>
            </a:lvl1pPr>
            <a:extLst/>
          </a:lstStyle>
          <a:p>
            <a:pPr>
              <a:defRPr/>
            </a:pPr>
            <a:fld id="{B338AD36-1A53-406A-A093-C4D1CA2B1E2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0" r:id="rId2"/>
    <p:sldLayoutId id="2147483688" r:id="rId3"/>
    <p:sldLayoutId id="2147483681" r:id="rId4"/>
    <p:sldLayoutId id="2147483682" r:id="rId5"/>
    <p:sldLayoutId id="2147483683" r:id="rId6"/>
    <p:sldLayoutId id="2147483684" r:id="rId7"/>
    <p:sldLayoutId id="2147483685" r:id="rId8"/>
    <p:sldLayoutId id="2147483689" r:id="rId9"/>
    <p:sldLayoutId id="2147483686" r:id="rId10"/>
    <p:sldLayoutId id="2147483690" r:id="rId11"/>
    <p:sldLayoutId id="2147483691" r:id="rId12"/>
  </p:sldLayoutIdLst>
  <p:txStyles>
    <p:titleStyle>
      <a:lvl1pPr algn="l" rtl="0" fontAlgn="base">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fontAlgn="base">
        <a:spcBef>
          <a:spcPct val="0"/>
        </a:spcBef>
        <a:spcAft>
          <a:spcPct val="0"/>
        </a:spcAft>
        <a:defRPr sz="3800" b="1">
          <a:solidFill>
            <a:schemeClr val="tx1"/>
          </a:solidFill>
          <a:latin typeface="Trebuchet MS" pitchFamily="34" charset="0"/>
        </a:defRPr>
      </a:lvl2pPr>
      <a:lvl3pPr algn="l" rtl="0" fontAlgn="base">
        <a:spcBef>
          <a:spcPct val="0"/>
        </a:spcBef>
        <a:spcAft>
          <a:spcPct val="0"/>
        </a:spcAft>
        <a:defRPr sz="3800" b="1">
          <a:solidFill>
            <a:schemeClr val="tx1"/>
          </a:solidFill>
          <a:latin typeface="Trebuchet MS" pitchFamily="34" charset="0"/>
        </a:defRPr>
      </a:lvl3pPr>
      <a:lvl4pPr algn="l" rtl="0" fontAlgn="base">
        <a:spcBef>
          <a:spcPct val="0"/>
        </a:spcBef>
        <a:spcAft>
          <a:spcPct val="0"/>
        </a:spcAft>
        <a:defRPr sz="3800" b="1">
          <a:solidFill>
            <a:schemeClr val="tx1"/>
          </a:solidFill>
          <a:latin typeface="Trebuchet MS" pitchFamily="34" charset="0"/>
        </a:defRPr>
      </a:lvl4pPr>
      <a:lvl5pPr algn="l" rtl="0" fontAlgn="base">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fontAlgn="base">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fontAlgn="base">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l" rtl="0" fontAlgn="base">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l" rtl="0" fontAlgn="base">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l" rtl="0" fontAlgn="base">
        <a:spcBef>
          <a:spcPts val="400"/>
        </a:spcBef>
        <a:spcAft>
          <a:spcPct val="0"/>
        </a:spcAft>
        <a:buClr>
          <a:srgbClr val="F9B639"/>
        </a:buClr>
        <a:buSzPct val="70000"/>
        <a:buFont typeface="Wingdings" pitchFamily="2" charset="2"/>
        <a:buChar char=""/>
        <a:defRPr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defRPr/>
            </a:pPr>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defRPr/>
            </a:pPr>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defRPr/>
            </a:pPr>
            <a:fld id="{B338AD36-1A53-406A-A093-C4D1CA2B1E24}"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9.png"/></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0.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2.png"/></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3.png"/></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4.png"/></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6.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7.png"/></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8.png"/></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19.png"/></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20.png"/></Relationships>
</file>

<file path=ppt/slides/_rels/slide1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1.png"/></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22.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23.png"/></Relationships>
</file>

<file path=ppt/slides/_rels/slide12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24.png"/></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25.png"/></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26.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27.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29.wmf"/></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81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73EFB7-708A-4C71-AC8D-70AF95796542}" type="slidenum">
              <a:rPr lang="ar-SA" sz="1100" baseline="30000">
                <a:solidFill>
                  <a:schemeClr val="tx2"/>
                </a:solidFill>
              </a:rPr>
              <a:pPr/>
              <a:t>2</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7</a:t>
            </a:r>
          </a:p>
          <a:p>
            <a:pPr marL="0" indent="0" algn="ctr" fontAlgn="auto">
              <a:spcAft>
                <a:spcPts val="0"/>
              </a:spcAft>
              <a:buClr>
                <a:srgbClr val="B13F9A"/>
              </a:buClr>
              <a:buFont typeface="Wingdings 2"/>
              <a:buNone/>
              <a:defRPr/>
            </a:pPr>
            <a:r>
              <a:rPr lang="en-US" sz="4400" b="1" dirty="0">
                <a:solidFill>
                  <a:schemeClr val="tx2">
                    <a:lumMod val="60000"/>
                    <a:lumOff val="40000"/>
                  </a:schemeClr>
                </a:solidFill>
                <a:latin typeface="Constantia" pitchFamily="18" charset="0"/>
              </a:rPr>
              <a:t>Security in Operating Systems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60DCC54-9691-4819-8A4E-2AB6DE62DF8B}" type="slidenum">
              <a:rPr lang="en-US"/>
              <a:pPr/>
              <a:t>3</a:t>
            </a:fld>
            <a:endParaRPr lang="en-US"/>
          </a:p>
        </p:txBody>
      </p:sp>
      <p:sp>
        <p:nvSpPr>
          <p:cNvPr id="187394" name="Rectangle 2"/>
          <p:cNvSpPr>
            <a:spLocks noGrp="1" noChangeArrowheads="1"/>
          </p:cNvSpPr>
          <p:nvPr>
            <p:ph type="title"/>
          </p:nvPr>
        </p:nvSpPr>
        <p:spPr/>
        <p:txBody>
          <a:bodyPr/>
          <a:lstStyle/>
          <a:p>
            <a:r>
              <a:rPr lang="en-US" dirty="0">
                <a:solidFill>
                  <a:schemeClr val="tx2">
                    <a:lumMod val="60000"/>
                    <a:lumOff val="40000"/>
                  </a:schemeClr>
                </a:solidFill>
              </a:rPr>
              <a:t>Operating System</a:t>
            </a:r>
          </a:p>
        </p:txBody>
      </p:sp>
      <p:sp>
        <p:nvSpPr>
          <p:cNvPr id="187395" name="Rectangle 3"/>
          <p:cNvSpPr>
            <a:spLocks noGrp="1" noChangeArrowheads="1"/>
          </p:cNvSpPr>
          <p:nvPr>
            <p:ph type="body" idx="1"/>
          </p:nvPr>
        </p:nvSpPr>
        <p:spPr/>
        <p:txBody>
          <a:bodyPr/>
          <a:lstStyle/>
          <a:p>
            <a:r>
              <a:rPr lang="en-US"/>
              <a:t>A program that controls the execution of application programs</a:t>
            </a:r>
          </a:p>
          <a:p>
            <a:r>
              <a:rPr lang="en-US"/>
              <a:t>An interface between applications and hardware</a:t>
            </a:r>
          </a:p>
        </p:txBody>
      </p:sp>
    </p:spTree>
    <p:extLst>
      <p:ext uri="{BB962C8B-B14F-4D97-AF65-F5344CB8AC3E}">
        <p14:creationId xmlns:p14="http://schemas.microsoft.com/office/powerpoint/2010/main" val="3274145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28512" y="1661615"/>
            <a:ext cx="4296375" cy="4742857"/>
          </a:xfrm>
          <a:noFill/>
          <a:ln/>
        </p:spPr>
      </p:pic>
    </p:spTree>
    <p:extLst>
      <p:ext uri="{BB962C8B-B14F-4D97-AF65-F5344CB8AC3E}">
        <p14:creationId xmlns:p14="http://schemas.microsoft.com/office/powerpoint/2010/main" val="1512952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26"/>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a:solidFill>
                  <a:schemeClr val="tx2">
                    <a:lumMod val="60000"/>
                    <a:lumOff val="40000"/>
                  </a:schemeClr>
                </a:solidFill>
              </a:rPr>
              <a:t>Security in Operating System</a:t>
            </a:r>
          </a:p>
        </p:txBody>
      </p:sp>
      <p:sp>
        <p:nvSpPr>
          <p:cNvPr id="9219" name="Rectangle 1027"/>
          <p:cNvSpPr>
            <a:spLocks noGrp="1" noChangeArrowheads="1"/>
          </p:cNvSpPr>
          <p:nvPr>
            <p:ph idx="1"/>
          </p:nvPr>
        </p:nvSpPr>
        <p:spPr/>
        <p:txBody>
          <a:bodyPr/>
          <a:lstStyle/>
          <a:p>
            <a:r>
              <a:rPr lang="en-US" dirty="0" smtClean="0"/>
              <a:t>Security breaches</a:t>
            </a:r>
          </a:p>
          <a:p>
            <a:r>
              <a:rPr lang="en-US" dirty="0" smtClean="0"/>
              <a:t>Security goals</a:t>
            </a:r>
          </a:p>
          <a:p>
            <a:r>
              <a:rPr lang="en-US" dirty="0" smtClean="0"/>
              <a:t>Protection of objects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457200"/>
            <a:ext cx="7772400" cy="838200"/>
          </a:xfrm>
        </p:spPr>
        <p:txBody>
          <a:bodyPr/>
          <a:lstStyle/>
          <a:p>
            <a:pPr algn="ctr" fontAlgn="auto">
              <a:spcAft>
                <a:spcPts val="0"/>
              </a:spcAft>
              <a:defRPr/>
            </a:pPr>
            <a:r>
              <a:rPr lang="en-US" dirty="0"/>
              <a:t> </a:t>
            </a:r>
            <a:r>
              <a:rPr lang="en-US" dirty="0" smtClean="0">
                <a:solidFill>
                  <a:schemeClr val="tx2">
                    <a:lumMod val="60000"/>
                    <a:lumOff val="40000"/>
                  </a:schemeClr>
                </a:solidFill>
              </a:rPr>
              <a:t>Breaches</a:t>
            </a:r>
            <a:endParaRPr lang="en-US" dirty="0">
              <a:solidFill>
                <a:schemeClr val="tx2">
                  <a:lumMod val="60000"/>
                  <a:lumOff val="40000"/>
                </a:schemeClr>
              </a:solidFill>
            </a:endParaRPr>
          </a:p>
        </p:txBody>
      </p:sp>
      <p:sp>
        <p:nvSpPr>
          <p:cNvPr id="10243" name="Rectangle 3"/>
          <p:cNvSpPr>
            <a:spLocks noGrp="1" noChangeArrowheads="1"/>
          </p:cNvSpPr>
          <p:nvPr>
            <p:ph idx="1"/>
          </p:nvPr>
        </p:nvSpPr>
        <p:spPr>
          <a:xfrm>
            <a:off x="685800" y="1524000"/>
            <a:ext cx="7772400" cy="4876800"/>
          </a:xfrm>
        </p:spPr>
        <p:txBody>
          <a:bodyPr/>
          <a:lstStyle/>
          <a:p>
            <a:r>
              <a:rPr lang="en-US" dirty="0" smtClean="0"/>
              <a:t>Exposure</a:t>
            </a:r>
          </a:p>
          <a:p>
            <a:pPr lvl="1"/>
            <a:r>
              <a:rPr lang="en-US" dirty="0" smtClean="0"/>
              <a:t> A form of possible loss or harm in a computing system</a:t>
            </a:r>
          </a:p>
          <a:p>
            <a:r>
              <a:rPr lang="en-US" dirty="0" smtClean="0"/>
              <a:t>Vulnerability</a:t>
            </a:r>
          </a:p>
          <a:p>
            <a:pPr lvl="1"/>
            <a:r>
              <a:rPr lang="en-US" dirty="0" smtClean="0"/>
              <a:t>Weakness that might be exploited to cause loss or harm</a:t>
            </a:r>
          </a:p>
          <a:p>
            <a:r>
              <a:rPr lang="en-US" dirty="0" smtClean="0"/>
              <a:t>Threats</a:t>
            </a:r>
          </a:p>
          <a:p>
            <a:pPr lvl="1"/>
            <a:r>
              <a:rPr lang="en-US" dirty="0" smtClean="0"/>
              <a:t>circumstances that have the potential to cause loss or harm</a:t>
            </a:r>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5F3"/>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fontAlgn="auto">
              <a:spcAft>
                <a:spcPts val="0"/>
              </a:spcAft>
              <a:defRPr/>
            </a:pPr>
            <a:r>
              <a:rPr lang="en-US" dirty="0">
                <a:solidFill>
                  <a:schemeClr val="tx2">
                    <a:lumMod val="60000"/>
                    <a:lumOff val="40000"/>
                  </a:schemeClr>
                </a:solidFill>
              </a:rPr>
              <a:t>Threats</a:t>
            </a:r>
          </a:p>
        </p:txBody>
      </p:sp>
      <p:sp>
        <p:nvSpPr>
          <p:cNvPr id="11267" name="Rectangle 3"/>
          <p:cNvSpPr>
            <a:spLocks noGrp="1" noChangeArrowheads="1"/>
          </p:cNvSpPr>
          <p:nvPr>
            <p:ph type="body" sz="half" idx="1"/>
          </p:nvPr>
        </p:nvSpPr>
        <p:spPr>
          <a:xfrm>
            <a:off x="381000" y="1828800"/>
            <a:ext cx="3810000" cy="2209800"/>
          </a:xfrm>
        </p:spPr>
        <p:txBody>
          <a:bodyPr/>
          <a:lstStyle/>
          <a:p>
            <a:r>
              <a:rPr lang="en-US" sz="2800" dirty="0" smtClean="0"/>
              <a:t>Interruption</a:t>
            </a:r>
          </a:p>
          <a:p>
            <a:r>
              <a:rPr lang="en-US" sz="2800" dirty="0" smtClean="0"/>
              <a:t>Modification</a:t>
            </a:r>
          </a:p>
          <a:p>
            <a:r>
              <a:rPr lang="en-US" sz="2800" dirty="0" smtClean="0"/>
              <a:t>Fabrication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a:solidFill>
                  <a:schemeClr val="tx2">
                    <a:lumMod val="60000"/>
                    <a:lumOff val="40000"/>
                  </a:schemeClr>
                </a:solidFill>
              </a:rPr>
              <a:t>Security Goals</a:t>
            </a:r>
          </a:p>
        </p:txBody>
      </p:sp>
      <p:sp>
        <p:nvSpPr>
          <p:cNvPr id="12291" name="Rectangle 3"/>
          <p:cNvSpPr>
            <a:spLocks noGrp="1" noChangeArrowheads="1"/>
          </p:cNvSpPr>
          <p:nvPr>
            <p:ph idx="1"/>
          </p:nvPr>
        </p:nvSpPr>
        <p:spPr/>
        <p:txBody>
          <a:bodyPr/>
          <a:lstStyle/>
          <a:p>
            <a:r>
              <a:rPr lang="en-US" dirty="0" smtClean="0"/>
              <a:t>Confidentiality</a:t>
            </a:r>
          </a:p>
          <a:p>
            <a:pPr lvl="1"/>
            <a:r>
              <a:rPr lang="en-US" dirty="0" smtClean="0"/>
              <a:t>the assets of a computing system are accessible only by authorized parties.</a:t>
            </a:r>
          </a:p>
          <a:p>
            <a:r>
              <a:rPr lang="en-US" dirty="0" smtClean="0"/>
              <a:t>Integrity</a:t>
            </a:r>
          </a:p>
          <a:p>
            <a:pPr lvl="1"/>
            <a:r>
              <a:rPr lang="en-US" dirty="0" smtClean="0"/>
              <a:t>assets can be modified only by authorized parties or only in authorized ways.</a:t>
            </a:r>
          </a:p>
          <a:p>
            <a:r>
              <a:rPr lang="en-US" dirty="0" smtClean="0"/>
              <a:t>Availability</a:t>
            </a:r>
          </a:p>
          <a:p>
            <a:pPr lvl="1"/>
            <a:r>
              <a:rPr lang="en-US" dirty="0" smtClean="0"/>
              <a:t>assets are accessible to authorized parties.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What Are We Protecting</a:t>
            </a:r>
          </a:p>
        </p:txBody>
      </p:sp>
      <p:sp>
        <p:nvSpPr>
          <p:cNvPr id="13315" name="Rectangle 3"/>
          <p:cNvSpPr>
            <a:spLocks noGrp="1" noChangeArrowheads="1"/>
          </p:cNvSpPr>
          <p:nvPr>
            <p:ph type="body" idx="1"/>
          </p:nvPr>
        </p:nvSpPr>
        <p:spPr/>
        <p:txBody>
          <a:bodyPr/>
          <a:lstStyle/>
          <a:p>
            <a:r>
              <a:rPr lang="en-US" smtClean="0"/>
              <a:t>Hardware</a:t>
            </a:r>
          </a:p>
          <a:p>
            <a:r>
              <a:rPr lang="en-US" smtClean="0"/>
              <a:t>Software</a:t>
            </a:r>
          </a:p>
          <a:p>
            <a:r>
              <a:rPr lang="en-US" smtClean="0"/>
              <a:t>Data</a:t>
            </a:r>
          </a:p>
          <a:p>
            <a:r>
              <a:rPr lang="en-US" smtClean="0"/>
              <a:t>Communications lines and networks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Security and Protection</a:t>
            </a:r>
          </a:p>
        </p:txBody>
      </p:sp>
      <p:sp>
        <p:nvSpPr>
          <p:cNvPr id="14339" name="Rectangle 3"/>
          <p:cNvSpPr>
            <a:spLocks noGrp="1" noChangeArrowheads="1"/>
          </p:cNvSpPr>
          <p:nvPr>
            <p:ph type="body" idx="1"/>
          </p:nvPr>
        </p:nvSpPr>
        <p:spPr/>
        <p:txBody>
          <a:bodyPr/>
          <a:lstStyle/>
          <a:p>
            <a:pPr>
              <a:lnSpc>
                <a:spcPct val="90000"/>
              </a:lnSpc>
            </a:pPr>
            <a:r>
              <a:rPr lang="en-US" i="1" smtClean="0"/>
              <a:t>Security</a:t>
            </a:r>
            <a:r>
              <a:rPr lang="en-US" smtClean="0"/>
              <a:t> is a policy</a:t>
            </a:r>
          </a:p>
          <a:p>
            <a:pPr lvl="1">
              <a:lnSpc>
                <a:spcPct val="90000"/>
              </a:lnSpc>
            </a:pPr>
            <a:r>
              <a:rPr lang="en-US" smtClean="0"/>
              <a:t>E.g., “no unauthorized user may access this file”</a:t>
            </a:r>
          </a:p>
          <a:p>
            <a:pPr>
              <a:lnSpc>
                <a:spcPct val="90000"/>
              </a:lnSpc>
            </a:pPr>
            <a:r>
              <a:rPr lang="en-US" i="1" smtClean="0"/>
              <a:t>Protection</a:t>
            </a:r>
            <a:r>
              <a:rPr lang="en-US" smtClean="0"/>
              <a:t> is a mechanism</a:t>
            </a:r>
          </a:p>
          <a:p>
            <a:pPr lvl="1">
              <a:lnSpc>
                <a:spcPct val="90000"/>
              </a:lnSpc>
            </a:pPr>
            <a:r>
              <a:rPr lang="en-US" smtClean="0"/>
              <a:t>E.g., “the system checks user identity against access permissions”</a:t>
            </a:r>
          </a:p>
          <a:p>
            <a:pPr>
              <a:lnSpc>
                <a:spcPct val="90000"/>
              </a:lnSpc>
            </a:pPr>
            <a:r>
              <a:rPr lang="en-US" smtClean="0"/>
              <a:t>Protection mechanisms implement security policies</a:t>
            </a:r>
          </a:p>
          <a:p>
            <a:pPr>
              <a:lnSpc>
                <a:spcPct val="90000"/>
              </a:lnSpc>
            </a:pPr>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533400" y="152400"/>
            <a:ext cx="7772400" cy="1143000"/>
          </a:xfrm>
        </p:spPr>
        <p:txBody>
          <a:bodyPr/>
          <a:lstStyle/>
          <a:p>
            <a:pPr fontAlgn="auto">
              <a:lnSpc>
                <a:spcPct val="90000"/>
              </a:lnSpc>
              <a:spcAft>
                <a:spcPts val="0"/>
              </a:spcAft>
              <a:defRPr/>
            </a:pPr>
            <a:r>
              <a:rPr lang="en-US" dirty="0" smtClean="0">
                <a:solidFill>
                  <a:schemeClr val="tx2">
                    <a:lumMod val="60000"/>
                    <a:lumOff val="40000"/>
                  </a:schemeClr>
                </a:solidFill>
                <a:ea typeface="ＭＳ Ｐゴシック" pitchFamily="5" charset="-128"/>
              </a:rPr>
              <a:t>Mechanism vs. Policy</a:t>
            </a:r>
          </a:p>
        </p:txBody>
      </p:sp>
      <p:sp>
        <p:nvSpPr>
          <p:cNvPr id="37892" name="Rectangle 3"/>
          <p:cNvSpPr>
            <a:spLocks noGrp="1" noChangeArrowheads="1"/>
          </p:cNvSpPr>
          <p:nvPr>
            <p:ph idx="1"/>
          </p:nvPr>
        </p:nvSpPr>
        <p:spPr>
          <a:xfrm>
            <a:off x="685800" y="1371600"/>
            <a:ext cx="7772400" cy="4114800"/>
          </a:xfrm>
        </p:spPr>
        <p:txBody>
          <a:bodyPr>
            <a:normAutofit/>
          </a:bodyPr>
          <a:lstStyle/>
          <a:p>
            <a:pPr marL="274320" indent="-274320" fontAlgn="auto">
              <a:lnSpc>
                <a:spcPct val="90000"/>
              </a:lnSpc>
              <a:spcAft>
                <a:spcPts val="0"/>
              </a:spcAft>
              <a:buFont typeface="Wingdings 2"/>
              <a:buChar char=""/>
              <a:defRPr/>
            </a:pPr>
            <a:r>
              <a:rPr lang="en-US" sz="2800" dirty="0" smtClean="0">
                <a:ea typeface="ＭＳ Ｐゴシック" pitchFamily="5" charset="-128"/>
              </a:rPr>
              <a:t>Mechanisms determine </a:t>
            </a:r>
            <a:r>
              <a:rPr lang="en-US" sz="2800" i="1" dirty="0" smtClean="0">
                <a:ea typeface="ＭＳ Ｐゴシック" pitchFamily="5" charset="-128"/>
              </a:rPr>
              <a:t>how</a:t>
            </a:r>
            <a:r>
              <a:rPr lang="en-US" sz="2800" dirty="0" smtClean="0">
                <a:ea typeface="ＭＳ Ｐゴシック" pitchFamily="5" charset="-128"/>
              </a:rPr>
              <a:t> to do something</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Provided by the operating system</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E.g., ability to set the priority of a user process</a:t>
            </a:r>
          </a:p>
          <a:p>
            <a:pPr marL="274320" indent="-274320" fontAlgn="auto">
              <a:lnSpc>
                <a:spcPct val="90000"/>
              </a:lnSpc>
              <a:spcAft>
                <a:spcPts val="0"/>
              </a:spcAft>
              <a:buFont typeface="Wingdings 2"/>
              <a:buChar char=""/>
              <a:defRPr/>
            </a:pPr>
            <a:r>
              <a:rPr lang="en-US" sz="2800" dirty="0" smtClean="0">
                <a:ea typeface="ＭＳ Ｐゴシック" pitchFamily="5" charset="-128"/>
              </a:rPr>
              <a:t>Policies determine </a:t>
            </a:r>
            <a:r>
              <a:rPr lang="en-US" sz="2800" i="1" dirty="0" smtClean="0">
                <a:ea typeface="ＭＳ Ｐゴシック" pitchFamily="5" charset="-128"/>
              </a:rPr>
              <a:t>what</a:t>
            </a:r>
            <a:r>
              <a:rPr lang="en-US" sz="2800" dirty="0" smtClean="0">
                <a:ea typeface="ＭＳ Ｐゴシック" pitchFamily="5" charset="-128"/>
              </a:rPr>
              <a:t> will be done</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E.g., determining which processes get highest priority</a:t>
            </a:r>
          </a:p>
          <a:p>
            <a:pPr marL="521208" lvl="1" fontAlgn="auto">
              <a:lnSpc>
                <a:spcPct val="90000"/>
              </a:lnSpc>
              <a:spcAft>
                <a:spcPts val="0"/>
              </a:spcAft>
              <a:buClr>
                <a:schemeClr val="accent4"/>
              </a:buClr>
              <a:buFont typeface="Wingdings 2"/>
              <a:buChar char=""/>
              <a:defRPr/>
            </a:pPr>
            <a:endParaRPr lang="en-US" sz="2400" dirty="0" smtClean="0">
              <a:solidFill>
                <a:schemeClr val="tx1">
                  <a:tint val="85000"/>
                </a:schemeClr>
              </a:solidFill>
              <a:ea typeface="ＭＳ Ｐゴシック" pitchFamily="5" charset="-128"/>
            </a:endParaRPr>
          </a:p>
        </p:txBody>
      </p:sp>
      <p:sp>
        <p:nvSpPr>
          <p:cNvPr id="1536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0B39375-3331-40D3-9084-24947FC7320F}" type="slidenum">
              <a:rPr lang="en-US" sz="1400">
                <a:ea typeface="ＭＳ Ｐゴシック"/>
                <a:cs typeface="ＭＳ Ｐゴシック"/>
              </a:rPr>
              <a:pPr/>
              <a:t>11</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89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89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89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Important Security Mechanisms</a:t>
            </a:r>
          </a:p>
        </p:txBody>
      </p:sp>
      <p:sp>
        <p:nvSpPr>
          <p:cNvPr id="16387" name="Rectangle 3"/>
          <p:cNvSpPr>
            <a:spLocks noGrp="1" noChangeArrowheads="1"/>
          </p:cNvSpPr>
          <p:nvPr>
            <p:ph type="body" idx="1"/>
          </p:nvPr>
        </p:nvSpPr>
        <p:spPr/>
        <p:txBody>
          <a:bodyPr/>
          <a:lstStyle/>
          <a:p>
            <a:pPr marL="514350" indent="-514350">
              <a:buFont typeface="Trebuchet MS" pitchFamily="34" charset="0"/>
              <a:buAutoNum type="arabicPeriod"/>
            </a:pPr>
            <a:r>
              <a:rPr lang="en-US" smtClean="0"/>
              <a:t>Authentication</a:t>
            </a:r>
          </a:p>
          <a:p>
            <a:pPr marL="514350" indent="-514350">
              <a:buFont typeface="Trebuchet MS" pitchFamily="34" charset="0"/>
              <a:buAutoNum type="arabicPeriod"/>
            </a:pPr>
            <a:r>
              <a:rPr lang="en-US" smtClean="0"/>
              <a:t>Encryption</a:t>
            </a:r>
          </a:p>
          <a:p>
            <a:pPr marL="514350" indent="-514350">
              <a:buFont typeface="Trebuchet MS" pitchFamily="34" charset="0"/>
              <a:buAutoNum type="arabicPeriod"/>
            </a:pPr>
            <a:r>
              <a:rPr lang="en-US" smtClean="0"/>
              <a:t>Passwords</a:t>
            </a:r>
          </a:p>
          <a:p>
            <a:pPr marL="514350" indent="-514350">
              <a:buFont typeface="Trebuchet MS" pitchFamily="34" charset="0"/>
              <a:buAutoNum type="arabicPeriod"/>
            </a:pPr>
            <a:r>
              <a:rPr lang="en-US" smtClean="0"/>
              <a:t>Access control mechanisms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20040"/>
            <a:ext cx="7239000" cy="1143000"/>
          </a:xfrm>
        </p:spPr>
        <p:txBody>
          <a:bodyPr/>
          <a:lstStyle/>
          <a:p>
            <a:pPr marL="742950" indent="-742950" fontAlgn="auto">
              <a:spcAft>
                <a:spcPts val="0"/>
              </a:spcAft>
              <a:buFont typeface="+mj-lt"/>
              <a:buAutoNum type="arabicPeriod"/>
              <a:defRPr/>
            </a:pPr>
            <a:r>
              <a:rPr lang="en-US" dirty="0" smtClean="0">
                <a:solidFill>
                  <a:schemeClr val="tx2">
                    <a:lumMod val="60000"/>
                    <a:lumOff val="40000"/>
                  </a:schemeClr>
                </a:solidFill>
              </a:rPr>
              <a:t>Authentication</a:t>
            </a:r>
          </a:p>
        </p:txBody>
      </p:sp>
      <p:sp>
        <p:nvSpPr>
          <p:cNvPr id="17411" name="Rectangle 3"/>
          <p:cNvSpPr>
            <a:spLocks noGrp="1" noChangeArrowheads="1"/>
          </p:cNvSpPr>
          <p:nvPr>
            <p:ph type="body" idx="1"/>
          </p:nvPr>
        </p:nvSpPr>
        <p:spPr/>
        <p:txBody>
          <a:bodyPr/>
          <a:lstStyle/>
          <a:p>
            <a:r>
              <a:rPr lang="en-US" dirty="0" smtClean="0"/>
              <a:t>If a system supports more than one user, it must be able to tell who’s doing what</a:t>
            </a:r>
          </a:p>
          <a:p>
            <a:r>
              <a:rPr lang="en-US" dirty="0" smtClean="0"/>
              <a:t>I.e.: all requests to the system must be tagged with user identity</a:t>
            </a:r>
          </a:p>
          <a:p>
            <a:r>
              <a:rPr lang="en-US" i="1" dirty="0" smtClean="0"/>
              <a:t>Authentication </a:t>
            </a:r>
            <a:r>
              <a:rPr lang="en-US" dirty="0" smtClean="0"/>
              <a:t>is required to assure system that the target are valid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2. Encryption</a:t>
            </a:r>
          </a:p>
        </p:txBody>
      </p:sp>
      <p:sp>
        <p:nvSpPr>
          <p:cNvPr id="18435" name="Rectangle 3"/>
          <p:cNvSpPr>
            <a:spLocks noGrp="1" noChangeArrowheads="1"/>
          </p:cNvSpPr>
          <p:nvPr>
            <p:ph type="body" idx="1"/>
          </p:nvPr>
        </p:nvSpPr>
        <p:spPr/>
        <p:txBody>
          <a:bodyPr/>
          <a:lstStyle/>
          <a:p>
            <a:pPr>
              <a:lnSpc>
                <a:spcPct val="90000"/>
              </a:lnSpc>
            </a:pPr>
            <a:r>
              <a:rPr lang="en-US" dirty="0" smtClean="0"/>
              <a:t>Various algorithms can be used to make data unreadable to intruders</a:t>
            </a:r>
          </a:p>
          <a:p>
            <a:pPr>
              <a:lnSpc>
                <a:spcPct val="90000"/>
              </a:lnSpc>
            </a:pPr>
            <a:r>
              <a:rPr lang="en-US" dirty="0" smtClean="0"/>
              <a:t>This process is called </a:t>
            </a:r>
            <a:r>
              <a:rPr lang="en-US" i="1" dirty="0" smtClean="0"/>
              <a:t>encryption</a:t>
            </a:r>
          </a:p>
          <a:p>
            <a:pPr>
              <a:lnSpc>
                <a:spcPct val="90000"/>
              </a:lnSpc>
            </a:pPr>
            <a:r>
              <a:rPr lang="en-US" dirty="0" smtClean="0"/>
              <a:t>Typically, encryption uses a secret </a:t>
            </a:r>
            <a:r>
              <a:rPr lang="en-US" i="1" dirty="0" smtClean="0"/>
              <a:t>key </a:t>
            </a:r>
            <a:r>
              <a:rPr lang="en-US" dirty="0" smtClean="0"/>
              <a:t>known only to legitimate users of the data</a:t>
            </a:r>
          </a:p>
          <a:p>
            <a:pPr>
              <a:lnSpc>
                <a:spcPct val="90000"/>
              </a:lnSpc>
            </a:pPr>
            <a:r>
              <a:rPr lang="en-US" dirty="0" smtClean="0"/>
              <a:t>Without the key, decrypting the data is computationally infeasible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3. Passwords</a:t>
            </a:r>
          </a:p>
        </p:txBody>
      </p:sp>
      <p:sp>
        <p:nvSpPr>
          <p:cNvPr id="20483" name="Rectangle 3"/>
          <p:cNvSpPr>
            <a:spLocks noGrp="1" noChangeArrowheads="1"/>
          </p:cNvSpPr>
          <p:nvPr>
            <p:ph type="body" idx="1"/>
          </p:nvPr>
        </p:nvSpPr>
        <p:spPr/>
        <p:txBody>
          <a:bodyPr/>
          <a:lstStyle/>
          <a:p>
            <a:r>
              <a:rPr lang="en-US" dirty="0" smtClean="0"/>
              <a:t>A fundamental authentication mechanism</a:t>
            </a:r>
          </a:p>
          <a:p>
            <a:r>
              <a:rPr lang="en-US" dirty="0" smtClean="0"/>
              <a:t>A user proves his identity by supplying a secret.</a:t>
            </a:r>
          </a:p>
          <a:p>
            <a:r>
              <a:rPr lang="en-US" dirty="0" smtClean="0"/>
              <a:t>The secret is the password</a:t>
            </a:r>
          </a:p>
        </p:txBody>
      </p:sp>
    </p:spTree>
    <p:extLst>
      <p:ext uri="{BB962C8B-B14F-4D97-AF65-F5344CB8AC3E}">
        <p14:creationId xmlns:p14="http://schemas.microsoft.com/office/powerpoint/2010/main" val="11098940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a:solidFill>
                  <a:schemeClr val="tx2">
                    <a:lumMod val="60000"/>
                    <a:lumOff val="40000"/>
                  </a:schemeClr>
                </a:solidFill>
              </a:rPr>
              <a:t>Passwords</a:t>
            </a:r>
          </a:p>
        </p:txBody>
      </p:sp>
      <p:sp>
        <p:nvSpPr>
          <p:cNvPr id="19459" name="Rectangle 3"/>
          <p:cNvSpPr>
            <a:spLocks noGrp="1" noChangeArrowheads="1"/>
          </p:cNvSpPr>
          <p:nvPr>
            <p:ph idx="1"/>
          </p:nvPr>
        </p:nvSpPr>
        <p:spPr/>
        <p:txBody>
          <a:bodyPr/>
          <a:lstStyle/>
          <a:p>
            <a:r>
              <a:rPr lang="en-US" sz="2800" dirty="0" smtClean="0"/>
              <a:t>Use of Passwords</a:t>
            </a:r>
          </a:p>
          <a:p>
            <a:r>
              <a:rPr lang="en-US" sz="2800" dirty="0" smtClean="0"/>
              <a:t>Attacks on Passwords</a:t>
            </a:r>
          </a:p>
          <a:p>
            <a:r>
              <a:rPr lang="en-US" sz="2800" dirty="0" smtClean="0"/>
              <a:t>Password Selection Criteria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chemeClr val="tx2">
                    <a:lumMod val="60000"/>
                    <a:lumOff val="40000"/>
                  </a:schemeClr>
                </a:solidFill>
              </a:rPr>
              <a:t>Use of Passwords</a:t>
            </a:r>
          </a:p>
        </p:txBody>
      </p:sp>
      <p:sp>
        <p:nvSpPr>
          <p:cNvPr id="67587" name="Rectangle 3"/>
          <p:cNvSpPr>
            <a:spLocks noGrp="1" noChangeArrowheads="1"/>
          </p:cNvSpPr>
          <p:nvPr>
            <p:ph idx="1"/>
          </p:nvPr>
        </p:nvSpPr>
        <p:spPr/>
        <p:txBody>
          <a:bodyPr>
            <a:normAutofit lnSpcReduction="10000"/>
          </a:bodyPr>
          <a:lstStyle/>
          <a:p>
            <a:pPr marL="274320" indent="-274320" fontAlgn="auto">
              <a:spcAft>
                <a:spcPts val="0"/>
              </a:spcAft>
              <a:buFont typeface="Wingdings 2"/>
              <a:buChar char=""/>
              <a:defRPr/>
            </a:pPr>
            <a:r>
              <a:rPr lang="en-US" sz="2000" dirty="0"/>
              <a:t>	</a:t>
            </a:r>
            <a:r>
              <a:rPr lang="en-US" sz="2800" dirty="0"/>
              <a:t>Passwords are </a:t>
            </a:r>
            <a:r>
              <a:rPr lang="en-US" sz="2800" dirty="0" smtClean="0"/>
              <a:t>code, known </a:t>
            </a:r>
            <a:r>
              <a:rPr lang="en-US" sz="2800" dirty="0"/>
              <a:t>only to the user and the system. </a:t>
            </a:r>
          </a:p>
          <a:p>
            <a:pPr marL="274320" indent="-274320" fontAlgn="auto">
              <a:spcAft>
                <a:spcPts val="0"/>
              </a:spcAft>
              <a:buFont typeface="Wingdings 2"/>
              <a:buChar char=""/>
              <a:defRPr/>
            </a:pPr>
            <a:endParaRPr lang="en-US" sz="2800" dirty="0"/>
          </a:p>
          <a:p>
            <a:pPr marL="274320" indent="-274320" fontAlgn="auto">
              <a:spcAft>
                <a:spcPts val="0"/>
              </a:spcAft>
              <a:buFont typeface="Wingdings 2"/>
              <a:buChar char=""/>
              <a:defRPr/>
            </a:pPr>
            <a:r>
              <a:rPr lang="en-US" sz="2800" dirty="0"/>
              <a:t>	The use of </a:t>
            </a:r>
            <a:r>
              <a:rPr lang="en-US" sz="2800" dirty="0" smtClean="0"/>
              <a:t>passwords </a:t>
            </a:r>
            <a:r>
              <a:rPr lang="en-US" sz="2800" dirty="0"/>
              <a:t>is fairly straightforward. A user enters some piece of identification, such as a name or an assigned user ID, if the identification matches that on file for the user, the user is authenticated to the system. If the identification match fails, the user is rejected by the system.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Securely Storing Passwords</a:t>
            </a:r>
          </a:p>
        </p:txBody>
      </p:sp>
      <p:sp>
        <p:nvSpPr>
          <p:cNvPr id="23555" name="Rectangle 3"/>
          <p:cNvSpPr>
            <a:spLocks noGrp="1" noChangeArrowheads="1"/>
          </p:cNvSpPr>
          <p:nvPr>
            <p:ph type="body" idx="1"/>
          </p:nvPr>
        </p:nvSpPr>
        <p:spPr/>
        <p:txBody>
          <a:bodyPr/>
          <a:lstStyle/>
          <a:p>
            <a:r>
              <a:rPr lang="en-US" dirty="0" smtClean="0"/>
              <a:t>Store only in encrypted form</a:t>
            </a:r>
          </a:p>
          <a:p>
            <a:pPr lvl="1"/>
            <a:r>
              <a:rPr lang="en-US" dirty="0" smtClean="0"/>
              <a:t>To check a password, encrypt it and compare to the encrypted version</a:t>
            </a:r>
          </a:p>
          <a:p>
            <a:pPr lvl="1"/>
            <a:r>
              <a:rPr lang="en-US" dirty="0" smtClean="0"/>
              <a:t>Encrypted version can be stored in a file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320040"/>
            <a:ext cx="7239000" cy="899160"/>
          </a:xfrm>
        </p:spPr>
        <p:txBody>
          <a:bodyPr/>
          <a:lstStyle/>
          <a:p>
            <a:pPr fontAlgn="auto">
              <a:spcAft>
                <a:spcPts val="0"/>
              </a:spcAft>
              <a:defRPr/>
            </a:pPr>
            <a:r>
              <a:rPr lang="en-US" sz="2800" dirty="0" smtClean="0">
                <a:solidFill>
                  <a:schemeClr val="tx2">
                    <a:lumMod val="60000"/>
                    <a:lumOff val="40000"/>
                  </a:schemeClr>
                </a:solidFill>
              </a:rPr>
              <a:t>4. Data Access Control Mechanisms</a:t>
            </a:r>
          </a:p>
        </p:txBody>
      </p:sp>
      <p:sp>
        <p:nvSpPr>
          <p:cNvPr id="24579" name="Rectangle 3"/>
          <p:cNvSpPr>
            <a:spLocks noGrp="1" noChangeArrowheads="1"/>
          </p:cNvSpPr>
          <p:nvPr>
            <p:ph type="body" idx="1"/>
          </p:nvPr>
        </p:nvSpPr>
        <p:spPr/>
        <p:txBody>
          <a:bodyPr/>
          <a:lstStyle/>
          <a:p>
            <a:r>
              <a:rPr lang="en-US" dirty="0" smtClean="0"/>
              <a:t>Methods of specifying who can access .</a:t>
            </a:r>
          </a:p>
          <a:p>
            <a:r>
              <a:rPr lang="en-US" dirty="0" smtClean="0"/>
              <a:t>Based on assumption that the system has authenticated the user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r>
              <a:rPr lang="sv-SE" b="1" dirty="0">
                <a:solidFill>
                  <a:schemeClr val="bg2">
                    <a:lumMod val="75000"/>
                  </a:schemeClr>
                </a:solidFill>
                <a:effectLst>
                  <a:outerShdw blurRad="38100" dist="38100" dir="2700000" algn="tl">
                    <a:srgbClr val="C0C0C0"/>
                  </a:outerShdw>
                </a:effectLst>
              </a:rPr>
              <a:t>Data </a:t>
            </a:r>
            <a:r>
              <a:rPr lang="sv-SE" b="1" dirty="0" smtClean="0">
                <a:solidFill>
                  <a:schemeClr val="bg2">
                    <a:lumMod val="75000"/>
                  </a:schemeClr>
                </a:solidFill>
                <a:effectLst>
                  <a:outerShdw blurRad="38100" dist="38100" dir="2700000" algn="tl">
                    <a:srgbClr val="C0C0C0"/>
                  </a:outerShdw>
                </a:effectLst>
              </a:rPr>
              <a:t> Access </a:t>
            </a:r>
            <a:r>
              <a:rPr lang="sv-SE" b="1" dirty="0">
                <a:solidFill>
                  <a:schemeClr val="bg2">
                    <a:lumMod val="75000"/>
                  </a:schemeClr>
                </a:solidFill>
                <a:effectLst>
                  <a:outerShdw blurRad="38100" dist="38100" dir="2700000" algn="tl">
                    <a:srgbClr val="C0C0C0"/>
                  </a:outerShdw>
                </a:effectLst>
              </a:rPr>
              <a:t>Control</a:t>
            </a:r>
            <a:r>
              <a:rPr lang="en-US" b="1" dirty="0">
                <a:solidFill>
                  <a:schemeClr val="bg2">
                    <a:lumMod val="75000"/>
                  </a:schemeClr>
                </a:solidFill>
                <a:effectLst>
                  <a:outerShdw blurRad="38100" dist="38100" dir="2700000" algn="tl">
                    <a:srgbClr val="C0C0C0"/>
                  </a:outerShdw>
                </a:effectLst>
              </a:rPr>
              <a:t/>
            </a:r>
            <a:br>
              <a:rPr lang="en-US" b="1" dirty="0">
                <a:solidFill>
                  <a:schemeClr val="bg2">
                    <a:lumMod val="75000"/>
                  </a:schemeClr>
                </a:solidFill>
                <a:effectLst>
                  <a:outerShdw blurRad="38100" dist="38100" dir="2700000" algn="tl">
                    <a:srgbClr val="C0C0C0"/>
                  </a:outerShdw>
                </a:effectLst>
              </a:rPr>
            </a:br>
            <a:endParaRPr lang="en-US" b="1" dirty="0">
              <a:solidFill>
                <a:schemeClr val="bg2">
                  <a:lumMod val="75000"/>
                </a:schemeClr>
              </a:solidFill>
              <a:effectLst>
                <a:outerShdw blurRad="38100" dist="38100" dir="2700000" algn="tl">
                  <a:srgbClr val="C0C0C0"/>
                </a:outerShdw>
              </a:effectLst>
            </a:endParaRPr>
          </a:p>
        </p:txBody>
      </p:sp>
      <p:sp>
        <p:nvSpPr>
          <p:cNvPr id="68611" name="Rectangle 3"/>
          <p:cNvSpPr>
            <a:spLocks noGrp="1" noChangeArrowheads="1"/>
          </p:cNvSpPr>
          <p:nvPr>
            <p:ph idx="1"/>
          </p:nvPr>
        </p:nvSpPr>
        <p:spPr/>
        <p:txBody>
          <a:bodyPr/>
          <a:lstStyle/>
          <a:p>
            <a:pPr algn="l" rtl="0"/>
            <a:r>
              <a:rPr lang="en-US" sz="2800" dirty="0" smtClean="0">
                <a:solidFill>
                  <a:schemeClr val="accent4">
                    <a:lumMod val="75000"/>
                  </a:schemeClr>
                </a:solidFill>
              </a:rPr>
              <a:t> </a:t>
            </a:r>
            <a:r>
              <a:rPr lang="en-US" sz="2800" dirty="0">
                <a:solidFill>
                  <a:schemeClr val="accent4">
                    <a:lumMod val="75000"/>
                  </a:schemeClr>
                </a:solidFill>
              </a:rPr>
              <a:t>Basic elements of the model</a:t>
            </a:r>
          </a:p>
          <a:p>
            <a:pPr lvl="1" algn="l" rtl="0"/>
            <a:r>
              <a:rPr lang="en-US" sz="2400" dirty="0">
                <a:solidFill>
                  <a:schemeClr val="accent4">
                    <a:lumMod val="75000"/>
                  </a:schemeClr>
                </a:solidFill>
              </a:rPr>
              <a:t>Subject</a:t>
            </a:r>
            <a:r>
              <a:rPr lang="en-US" sz="2400" dirty="0">
                <a:solidFill>
                  <a:schemeClr val="tx1"/>
                </a:solidFill>
              </a:rPr>
              <a:t>: An entity capable of accessing </a:t>
            </a:r>
            <a:r>
              <a:rPr lang="en-US" sz="2400" dirty="0" smtClean="0">
                <a:solidFill>
                  <a:schemeClr val="tx1"/>
                </a:solidFill>
              </a:rPr>
              <a:t>objects.</a:t>
            </a:r>
            <a:endParaRPr lang="en-US" sz="2400" dirty="0">
              <a:solidFill>
                <a:schemeClr val="tx1"/>
              </a:solidFill>
            </a:endParaRPr>
          </a:p>
          <a:p>
            <a:pPr lvl="1" algn="l" rtl="0"/>
            <a:r>
              <a:rPr lang="en-US" sz="2400" dirty="0">
                <a:solidFill>
                  <a:schemeClr val="accent4">
                    <a:lumMod val="75000"/>
                  </a:schemeClr>
                </a:solidFill>
              </a:rPr>
              <a:t>Object</a:t>
            </a:r>
            <a:r>
              <a:rPr lang="en-US" sz="2400" dirty="0">
                <a:solidFill>
                  <a:schemeClr val="tx1"/>
                </a:solidFill>
              </a:rPr>
              <a:t>: Anything to which access is controlled (e.g. files, programs)</a:t>
            </a:r>
          </a:p>
          <a:p>
            <a:pPr lvl="1" algn="l" rtl="0"/>
            <a:r>
              <a:rPr lang="en-US" sz="2400" dirty="0">
                <a:solidFill>
                  <a:schemeClr val="accent4">
                    <a:lumMod val="75000"/>
                  </a:schemeClr>
                </a:solidFill>
              </a:rPr>
              <a:t>Access</a:t>
            </a:r>
            <a:r>
              <a:rPr lang="en-US" sz="2400" dirty="0">
                <a:solidFill>
                  <a:schemeClr val="tx1"/>
                </a:solidFill>
              </a:rPr>
              <a:t> </a:t>
            </a:r>
            <a:r>
              <a:rPr lang="en-US" sz="2400" dirty="0">
                <a:solidFill>
                  <a:schemeClr val="accent4">
                    <a:lumMod val="75000"/>
                  </a:schemeClr>
                </a:solidFill>
              </a:rPr>
              <a:t>right</a:t>
            </a:r>
            <a:r>
              <a:rPr lang="en-US" sz="2400" dirty="0">
                <a:solidFill>
                  <a:schemeClr val="tx1"/>
                </a:solidFill>
              </a:rPr>
              <a:t>: The way in which an object is accessed by a subject (e.g. read, write, execute)</a:t>
            </a:r>
          </a:p>
        </p:txBody>
      </p:sp>
      <p:sp>
        <p:nvSpPr>
          <p:cNvPr id="5" name="Slide Number Placeholder 5"/>
          <p:cNvSpPr>
            <a:spLocks noGrp="1"/>
          </p:cNvSpPr>
          <p:nvPr>
            <p:ph type="sldNum" sz="quarter" idx="12"/>
          </p:nvPr>
        </p:nvSpPr>
        <p:spPr/>
        <p:txBody>
          <a:bodyPr/>
          <a:lstStyle/>
          <a:p>
            <a:fld id="{EB074DA9-9F61-43D8-91EA-337B2698FB18}" type="slidenum">
              <a:rPr lang="en-US"/>
              <a:pPr/>
              <a:t>20</a:t>
            </a:fld>
            <a:r>
              <a:rPr lang="en-US"/>
              <a:t>/50</a:t>
            </a:r>
          </a:p>
        </p:txBody>
      </p:sp>
    </p:spTree>
    <p:extLst>
      <p:ext uri="{BB962C8B-B14F-4D97-AF65-F5344CB8AC3E}">
        <p14:creationId xmlns:p14="http://schemas.microsoft.com/office/powerpoint/2010/main" val="5917731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Access Matrix</a:t>
            </a:r>
          </a:p>
        </p:txBody>
      </p:sp>
      <p:sp>
        <p:nvSpPr>
          <p:cNvPr id="25603" name="Rectangle 3"/>
          <p:cNvSpPr>
            <a:spLocks noGrp="1" noChangeArrowheads="1"/>
          </p:cNvSpPr>
          <p:nvPr>
            <p:ph type="body" idx="1"/>
          </p:nvPr>
        </p:nvSpPr>
        <p:spPr/>
        <p:txBody>
          <a:bodyPr/>
          <a:lstStyle/>
          <a:p>
            <a:r>
              <a:rPr lang="en-US" dirty="0"/>
              <a:t>General models of access </a:t>
            </a:r>
            <a:r>
              <a:rPr lang="en-US" dirty="0" smtClean="0"/>
              <a:t>control</a:t>
            </a:r>
            <a:r>
              <a:rPr lang="en-US" dirty="0"/>
              <a:t>.</a:t>
            </a:r>
            <a:endParaRPr lang="en-US" dirty="0" smtClean="0"/>
          </a:p>
          <a:p>
            <a:r>
              <a:rPr lang="en-US" dirty="0" smtClean="0"/>
              <a:t>Describes permissible accesses for the system</a:t>
            </a:r>
          </a:p>
          <a:p>
            <a:pPr>
              <a:lnSpc>
                <a:spcPct val="90000"/>
              </a:lnSpc>
            </a:pPr>
            <a:r>
              <a:rPr lang="en-US" dirty="0"/>
              <a:t>Associated with each user, there can be a profile that specifies permissible operations and file </a:t>
            </a:r>
            <a:r>
              <a:rPr lang="en-US" dirty="0" smtClean="0"/>
              <a:t>accesses.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Access Matrix Example</a:t>
            </a:r>
          </a:p>
        </p:txBody>
      </p:sp>
      <p:graphicFrame>
        <p:nvGraphicFramePr>
          <p:cNvPr id="4" name="Group 56"/>
          <p:cNvGraphicFramePr>
            <a:graphicFrameLocks noGrp="1"/>
          </p:cNvGraphicFramePr>
          <p:nvPr/>
        </p:nvGraphicFramePr>
        <p:xfrm>
          <a:off x="468313" y="1525588"/>
          <a:ext cx="7608887" cy="4419600"/>
        </p:xfrm>
        <a:graphic>
          <a:graphicData uri="http://schemas.openxmlformats.org/drawingml/2006/table">
            <a:tbl>
              <a:tblPr/>
              <a:tblGrid>
                <a:gridCol w="1191806"/>
                <a:gridCol w="1852624"/>
                <a:gridCol w="991956"/>
                <a:gridCol w="1719877"/>
                <a:gridCol w="1852624"/>
              </a:tblGrid>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26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File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File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Server 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Segment 57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 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Update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Start, Stop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User 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lumMod val="60000"/>
                    <a:lumOff val="40000"/>
                  </a:schemeClr>
                </a:solidFill>
              </a:rPr>
              <a:t>Access Matrix</a:t>
            </a:r>
            <a:endParaRPr lang="ar-SA" dirty="0"/>
          </a:p>
        </p:txBody>
      </p:sp>
      <p:graphicFrame>
        <p:nvGraphicFramePr>
          <p:cNvPr id="4" name="Content Placeholder 3"/>
          <p:cNvGraphicFramePr>
            <a:graphicFrameLocks noGrp="1" noChangeAspect="1"/>
          </p:cNvGraphicFramePr>
          <p:nvPr>
            <p:ph idx="1"/>
          </p:nvPr>
        </p:nvGraphicFramePr>
        <p:xfrm>
          <a:off x="457200" y="2747259"/>
          <a:ext cx="7239000" cy="2571569"/>
        </p:xfrm>
        <a:graphic>
          <a:graphicData uri="http://schemas.openxmlformats.org/presentationml/2006/ole">
            <mc:AlternateContent xmlns:mc="http://schemas.openxmlformats.org/markup-compatibility/2006">
              <mc:Choice xmlns:v="urn:schemas-microsoft-com:vml" Requires="v">
                <p:oleObj spid="_x0000_s12405" name="Bitmap Image" r:id="rId3" imgW="7561905" imgH="2685714" progId="PBrush">
                  <p:embed/>
                </p:oleObj>
              </mc:Choice>
              <mc:Fallback>
                <p:oleObj name="Bitmap Image" r:id="rId3" imgW="7561905" imgH="2685714" progId="PBrush">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747259"/>
                        <a:ext cx="7239000" cy="2571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457512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3600" dirty="0" smtClean="0">
                <a:solidFill>
                  <a:schemeClr val="tx2">
                    <a:lumMod val="60000"/>
                    <a:lumOff val="40000"/>
                  </a:schemeClr>
                </a:solidFill>
              </a:rPr>
              <a:t>Methods for Implementing Access Matrix</a:t>
            </a:r>
          </a:p>
        </p:txBody>
      </p:sp>
      <p:sp>
        <p:nvSpPr>
          <p:cNvPr id="27651" name="Rectangle 3"/>
          <p:cNvSpPr>
            <a:spLocks noGrp="1" noChangeArrowheads="1"/>
          </p:cNvSpPr>
          <p:nvPr>
            <p:ph type="body" idx="1"/>
          </p:nvPr>
        </p:nvSpPr>
        <p:spPr/>
        <p:txBody>
          <a:bodyPr/>
          <a:lstStyle/>
          <a:p>
            <a:pPr marL="0" indent="0">
              <a:buFont typeface="Wingdings 2" pitchFamily="18" charset="2"/>
              <a:buNone/>
            </a:pPr>
            <a:r>
              <a:rPr lang="en-US" dirty="0" smtClean="0"/>
              <a:t>4.1 Access control lists</a:t>
            </a:r>
          </a:p>
          <a:p>
            <a:pPr lvl="1">
              <a:buFont typeface="Arial" pitchFamily="34" charset="0"/>
              <a:buChar char="•"/>
            </a:pPr>
            <a:r>
              <a:rPr lang="en-US" dirty="0" smtClean="0"/>
              <a:t>Decomposition by columns</a:t>
            </a:r>
          </a:p>
          <a:p>
            <a:pPr marL="0" indent="0">
              <a:buFont typeface="Wingdings 2" pitchFamily="18" charset="2"/>
              <a:buNone/>
            </a:pPr>
            <a:r>
              <a:rPr lang="en-US" dirty="0" smtClean="0"/>
              <a:t>4.2 Capabilities</a:t>
            </a:r>
          </a:p>
          <a:p>
            <a:pPr lvl="1">
              <a:buFont typeface="Arial" pitchFamily="34" charset="0"/>
              <a:buChar char="•"/>
            </a:pPr>
            <a:r>
              <a:rPr lang="en-US" dirty="0" smtClean="0"/>
              <a:t>Decomposition by rows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4.1 Access Control Lists</a:t>
            </a:r>
          </a:p>
        </p:txBody>
      </p:sp>
      <p:sp>
        <p:nvSpPr>
          <p:cNvPr id="28675" name="Rectangle 3"/>
          <p:cNvSpPr>
            <a:spLocks noGrp="1" noChangeArrowheads="1"/>
          </p:cNvSpPr>
          <p:nvPr>
            <p:ph type="body" idx="1"/>
          </p:nvPr>
        </p:nvSpPr>
        <p:spPr/>
        <p:txBody>
          <a:bodyPr/>
          <a:lstStyle/>
          <a:p>
            <a:r>
              <a:rPr lang="en-US" dirty="0" smtClean="0"/>
              <a:t>Each object controls who can access it</a:t>
            </a:r>
          </a:p>
          <a:p>
            <a:pPr lvl="1"/>
            <a:r>
              <a:rPr lang="en-US" dirty="0" smtClean="0"/>
              <a:t>Using an access control list</a:t>
            </a:r>
          </a:p>
          <a:p>
            <a:r>
              <a:rPr lang="en-US" dirty="0" smtClean="0"/>
              <a:t>Add subjects by adding entries</a:t>
            </a:r>
          </a:p>
          <a:p>
            <a:r>
              <a:rPr lang="en-US" dirty="0" smtClean="0"/>
              <a:t>Remove subjects by removing entries</a:t>
            </a:r>
          </a:p>
          <a:p>
            <a:pPr>
              <a:buFont typeface="Wingdings" pitchFamily="2" charset="2"/>
              <a:buNone/>
            </a:pPr>
            <a:r>
              <a:rPr lang="en-US" dirty="0" smtClean="0"/>
              <a:t>+ Easy to determine who can access object</a:t>
            </a:r>
          </a:p>
          <a:p>
            <a:pPr>
              <a:buFont typeface="Wingdings" pitchFamily="2" charset="2"/>
              <a:buNone/>
            </a:pPr>
            <a:r>
              <a:rPr lang="en-US" dirty="0" smtClean="0"/>
              <a:t>+ Easy to change who can access object</a:t>
            </a:r>
          </a:p>
          <a:p>
            <a:pPr>
              <a:buFont typeface="Wingdings" pitchFamily="2" charset="2"/>
              <a:buNone/>
            </a:pPr>
            <a:r>
              <a:rPr lang="en-US" dirty="0" smtClean="0"/>
              <a:t>- Hard to tell what someone can access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pPr fontAlgn="auto">
              <a:spcAft>
                <a:spcPts val="0"/>
              </a:spcAft>
              <a:defRPr/>
            </a:pPr>
            <a:r>
              <a:rPr lang="en-US" dirty="0" smtClean="0">
                <a:solidFill>
                  <a:schemeClr val="tx2">
                    <a:lumMod val="60000"/>
                    <a:lumOff val="40000"/>
                  </a:schemeClr>
                </a:solidFill>
              </a:rPr>
              <a:t>Access Control List Example</a:t>
            </a:r>
          </a:p>
        </p:txBody>
      </p:sp>
      <p:sp>
        <p:nvSpPr>
          <p:cNvPr id="29699" name="Rectangle 4"/>
          <p:cNvSpPr>
            <a:spLocks noGrp="1" noChangeArrowheads="1"/>
          </p:cNvSpPr>
          <p:nvPr>
            <p:ph type="body" sz="half" idx="1"/>
          </p:nvPr>
        </p:nvSpPr>
        <p:spPr>
          <a:xfrm>
            <a:off x="457200" y="1600200"/>
            <a:ext cx="3521075" cy="4525963"/>
          </a:xfrm>
        </p:spPr>
        <p:txBody>
          <a:bodyPr/>
          <a:lstStyle/>
          <a:p>
            <a:r>
              <a:rPr lang="en-US" sz="2600" smtClean="0"/>
              <a:t>File 1’s ACL</a:t>
            </a:r>
          </a:p>
          <a:p>
            <a:pPr lvl="1"/>
            <a:r>
              <a:rPr lang="en-US" sz="2200" smtClean="0"/>
              <a:t>User A:  Read, Write</a:t>
            </a:r>
          </a:p>
          <a:p>
            <a:pPr lvl="1"/>
            <a:r>
              <a:rPr lang="en-US" sz="2200" smtClean="0"/>
              <a:t>User B:  Read</a:t>
            </a:r>
          </a:p>
        </p:txBody>
      </p:sp>
      <p:sp>
        <p:nvSpPr>
          <p:cNvPr id="29700" name="Rectangle 5"/>
          <p:cNvSpPr>
            <a:spLocks noGrp="1" noChangeArrowheads="1"/>
          </p:cNvSpPr>
          <p:nvPr>
            <p:ph type="body" sz="half" idx="2"/>
          </p:nvPr>
        </p:nvSpPr>
        <p:spPr>
          <a:xfrm>
            <a:off x="4178300" y="1600200"/>
            <a:ext cx="3521075" cy="4525963"/>
          </a:xfrm>
        </p:spPr>
        <p:txBody>
          <a:bodyPr/>
          <a:lstStyle/>
          <a:p>
            <a:r>
              <a:rPr lang="en-US" sz="2600" smtClean="0"/>
              <a:t>Segment 57’s ACL</a:t>
            </a:r>
          </a:p>
          <a:p>
            <a:pPr lvl="1"/>
            <a:r>
              <a:rPr lang="en-US" sz="2200" smtClean="0"/>
              <a:t>User A:  Read</a:t>
            </a:r>
          </a:p>
        </p:txBody>
      </p:sp>
      <p:graphicFrame>
        <p:nvGraphicFramePr>
          <p:cNvPr id="6" name="Group 56"/>
          <p:cNvGraphicFramePr>
            <a:graphicFrameLocks noGrp="1"/>
          </p:cNvGraphicFramePr>
          <p:nvPr>
            <p:extLst>
              <p:ext uri="{D42A27DB-BD31-4B8C-83A1-F6EECF244321}">
                <p14:modId xmlns:p14="http://schemas.microsoft.com/office/powerpoint/2010/main" val="2003977556"/>
              </p:ext>
            </p:extLst>
          </p:nvPr>
        </p:nvGraphicFramePr>
        <p:xfrm>
          <a:off x="380999" y="3048000"/>
          <a:ext cx="7010401" cy="3657600"/>
        </p:xfrm>
        <a:graphic>
          <a:graphicData uri="http://schemas.openxmlformats.org/drawingml/2006/table">
            <a:tbl>
              <a:tblPr/>
              <a:tblGrid>
                <a:gridCol w="1098063"/>
                <a:gridCol w="1706905"/>
                <a:gridCol w="913932"/>
                <a:gridCol w="1584596"/>
                <a:gridCol w="1706905"/>
              </a:tblGrid>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File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File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Server 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Segment 57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 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Write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Update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Read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Start, Stop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52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User 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smtClean="0">
                          <a:ln>
                            <a:noFill/>
                          </a:ln>
                          <a:solidFill>
                            <a:schemeClr val="tx1"/>
                          </a:solidFill>
                          <a:effectLst/>
                          <a:latin typeface="Arial" charset="0"/>
                        </a:rPr>
                        <a:t>Query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dirty="0" smtClean="0">
                <a:solidFill>
                  <a:schemeClr val="tx2">
                    <a:lumMod val="60000"/>
                    <a:lumOff val="40000"/>
                  </a:schemeClr>
                </a:solidFill>
              </a:rPr>
              <a:t>4.2 Capabilities</a:t>
            </a:r>
          </a:p>
        </p:txBody>
      </p:sp>
      <p:sp>
        <p:nvSpPr>
          <p:cNvPr id="30723" name="Rectangle 3"/>
          <p:cNvSpPr>
            <a:spLocks noGrp="1" noChangeArrowheads="1"/>
          </p:cNvSpPr>
          <p:nvPr>
            <p:ph type="body" idx="1"/>
          </p:nvPr>
        </p:nvSpPr>
        <p:spPr/>
        <p:txBody>
          <a:bodyPr/>
          <a:lstStyle/>
          <a:p>
            <a:r>
              <a:rPr lang="en-US" dirty="0" smtClean="0"/>
              <a:t>Each subject keeps track of what it can access</a:t>
            </a:r>
          </a:p>
          <a:p>
            <a:r>
              <a:rPr lang="en-US" dirty="0" smtClean="0"/>
              <a:t>Typically by keeping a </a:t>
            </a:r>
            <a:r>
              <a:rPr lang="en-US" i="1" dirty="0" smtClean="0"/>
              <a:t>capability</a:t>
            </a:r>
            <a:r>
              <a:rPr lang="en-US" dirty="0" smtClean="0"/>
              <a:t> for each object</a:t>
            </a:r>
          </a:p>
          <a:p>
            <a:r>
              <a:rPr lang="en-US" dirty="0" smtClean="0"/>
              <a:t>Capabilities are like admission tickets</a:t>
            </a:r>
          </a:p>
          <a:p>
            <a:pPr>
              <a:buFont typeface="Wingdings" pitchFamily="2" charset="2"/>
              <a:buNone/>
            </a:pPr>
            <a:r>
              <a:rPr lang="en-US" dirty="0" smtClean="0"/>
              <a:t>+ Easy to tell what a subject can access</a:t>
            </a:r>
          </a:p>
          <a:p>
            <a:pPr>
              <a:buFont typeface="Wingdings" pitchFamily="2" charset="2"/>
              <a:buNone/>
            </a:pPr>
            <a:r>
              <a:rPr lang="en-US" dirty="0" smtClean="0"/>
              <a:t>- Hard to tell who can access an object</a:t>
            </a:r>
          </a:p>
          <a:p>
            <a:pPr>
              <a:buFont typeface="Wingdings" pitchFamily="2" charset="2"/>
              <a:buNone/>
            </a:pPr>
            <a:r>
              <a:rPr lang="en-US" dirty="0" smtClean="0"/>
              <a:t>- Hard to control access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fontAlgn="auto">
              <a:spcAft>
                <a:spcPts val="0"/>
              </a:spcAft>
              <a:defRPr/>
            </a:pPr>
            <a:r>
              <a:rPr lang="en-US" dirty="0" smtClean="0">
                <a:solidFill>
                  <a:schemeClr val="tx2">
                    <a:lumMod val="60000"/>
                    <a:lumOff val="40000"/>
                  </a:schemeClr>
                </a:solidFill>
              </a:rPr>
              <a:t>Capability Example</a:t>
            </a:r>
          </a:p>
        </p:txBody>
      </p:sp>
      <p:sp>
        <p:nvSpPr>
          <p:cNvPr id="31747" name="Rectangle 4"/>
          <p:cNvSpPr>
            <a:spLocks noGrp="1" noChangeArrowheads="1"/>
          </p:cNvSpPr>
          <p:nvPr>
            <p:ph type="body" sz="half" idx="1"/>
          </p:nvPr>
        </p:nvSpPr>
        <p:spPr>
          <a:xfrm>
            <a:off x="457200" y="1600200"/>
            <a:ext cx="3521075" cy="4525963"/>
          </a:xfrm>
        </p:spPr>
        <p:txBody>
          <a:bodyPr/>
          <a:lstStyle/>
          <a:p>
            <a:r>
              <a:rPr lang="en-US" sz="2600" dirty="0" smtClean="0"/>
              <a:t>User A’s Capabilities</a:t>
            </a:r>
          </a:p>
          <a:p>
            <a:pPr lvl="1"/>
            <a:r>
              <a:rPr lang="en-US" sz="2200" dirty="0" smtClean="0"/>
              <a:t>File 1:  Read, Write</a:t>
            </a:r>
          </a:p>
          <a:p>
            <a:pPr lvl="1"/>
            <a:r>
              <a:rPr lang="en-US" sz="2200" dirty="0" smtClean="0"/>
              <a:t>Server X:  Query</a:t>
            </a:r>
          </a:p>
        </p:txBody>
      </p:sp>
      <p:sp>
        <p:nvSpPr>
          <p:cNvPr id="31748" name="Rectangle 5"/>
          <p:cNvSpPr>
            <a:spLocks noGrp="1" noChangeArrowheads="1"/>
          </p:cNvSpPr>
          <p:nvPr>
            <p:ph type="body" sz="half" idx="2"/>
          </p:nvPr>
        </p:nvSpPr>
        <p:spPr>
          <a:xfrm>
            <a:off x="4178300" y="1600200"/>
            <a:ext cx="3521075" cy="4525963"/>
          </a:xfrm>
        </p:spPr>
        <p:txBody>
          <a:bodyPr/>
          <a:lstStyle/>
          <a:p>
            <a:r>
              <a:rPr lang="en-US" sz="2600" smtClean="0"/>
              <a:t>User B’s Capabilities</a:t>
            </a:r>
          </a:p>
          <a:p>
            <a:pPr lvl="1"/>
            <a:r>
              <a:rPr lang="en-US" sz="2200" smtClean="0"/>
              <a:t>File 1:  Read</a:t>
            </a:r>
          </a:p>
          <a:p>
            <a:pPr lvl="1"/>
            <a:r>
              <a:rPr lang="en-US" sz="2200" smtClean="0"/>
              <a:t>File 2:  Write</a:t>
            </a:r>
          </a:p>
          <a:p>
            <a:pPr lvl="1"/>
            <a:r>
              <a:rPr lang="en-US" sz="2200" smtClean="0"/>
              <a:t>Server A:  Update</a:t>
            </a:r>
          </a:p>
        </p:txBody>
      </p:sp>
      <p:graphicFrame>
        <p:nvGraphicFramePr>
          <p:cNvPr id="2" name="Object 1"/>
          <p:cNvGraphicFramePr>
            <a:graphicFrameLocks noChangeAspect="1"/>
          </p:cNvGraphicFramePr>
          <p:nvPr>
            <p:extLst>
              <p:ext uri="{D42A27DB-BD31-4B8C-83A1-F6EECF244321}">
                <p14:modId xmlns:p14="http://schemas.microsoft.com/office/powerpoint/2010/main" val="2999271394"/>
              </p:ext>
            </p:extLst>
          </p:nvPr>
        </p:nvGraphicFramePr>
        <p:xfrm>
          <a:off x="1438275" y="3511550"/>
          <a:ext cx="5365750" cy="2736850"/>
        </p:xfrm>
        <a:graphic>
          <a:graphicData uri="http://schemas.openxmlformats.org/presentationml/2006/ole">
            <mc:AlternateContent xmlns:mc="http://schemas.openxmlformats.org/markup-compatibility/2006">
              <mc:Choice xmlns:v="urn:schemas-microsoft-com:vml" Requires="v">
                <p:oleObj spid="_x0000_s15467" name="Bitmap Image" r:id="rId3" imgW="4219048" imgH="2152951" progId="PBrush">
                  <p:embed/>
                </p:oleObj>
              </mc:Choice>
              <mc:Fallback>
                <p:oleObj name="Bitmap Image" r:id="rId3" imgW="4219048" imgH="2152951" progId="PBrush">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8275" y="3511550"/>
                        <a:ext cx="53657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Other Models of Access Control</a:t>
            </a:r>
          </a:p>
        </p:txBody>
      </p:sp>
      <p:sp>
        <p:nvSpPr>
          <p:cNvPr id="32771" name="Rectangle 3"/>
          <p:cNvSpPr>
            <a:spLocks noGrp="1" noChangeArrowheads="1"/>
          </p:cNvSpPr>
          <p:nvPr>
            <p:ph type="body" idx="1"/>
          </p:nvPr>
        </p:nvSpPr>
        <p:spPr/>
        <p:txBody>
          <a:bodyPr/>
          <a:lstStyle/>
          <a:p>
            <a:r>
              <a:rPr lang="en-US" dirty="0" smtClean="0"/>
              <a:t>Military model</a:t>
            </a:r>
          </a:p>
          <a:p>
            <a:r>
              <a:rPr lang="en-US" dirty="0" smtClean="0"/>
              <a:t>Information flow models</a:t>
            </a:r>
          </a:p>
          <a:p>
            <a:r>
              <a:rPr lang="en-US" dirty="0" smtClean="0"/>
              <a:t>Lattice model of information flow</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30</a:t>
            </a:fld>
            <a:r>
              <a:rPr lang="en-US" sz="1100" baseline="30000">
                <a:solidFill>
                  <a:schemeClr val="tx2"/>
                </a:solidFill>
              </a:rPr>
              <a:t>/11</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algn="ctr" fontAlgn="auto">
              <a:spcAft>
                <a:spcPts val="0"/>
              </a:spcAft>
              <a:defRPr/>
            </a:pPr>
            <a:r>
              <a:rPr lang="en-US" dirty="0" smtClean="0">
                <a:solidFill>
                  <a:schemeClr val="tx2">
                    <a:lumMod val="60000"/>
                    <a:lumOff val="40000"/>
                  </a:schemeClr>
                </a:solidFill>
              </a:rPr>
              <a:t>Cont.</a:t>
            </a:r>
            <a:endParaRPr lang="en-US" dirty="0">
              <a:solidFill>
                <a:schemeClr val="tx2">
                  <a:lumMod val="60000"/>
                  <a:lumOff val="40000"/>
                </a:schemeClr>
              </a:solidFill>
            </a:endParaRPr>
          </a:p>
        </p:txBody>
      </p:sp>
      <p:sp>
        <p:nvSpPr>
          <p:cNvPr id="3584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AFC61A2-CC97-4E64-AA77-40D5C8EC14CC}" type="slidenum">
              <a:rPr lang="ar-SA" sz="1100" baseline="30000">
                <a:solidFill>
                  <a:schemeClr val="tx2"/>
                </a:solidFill>
              </a:rPr>
              <a:pPr/>
              <a:t>32</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8 </a:t>
            </a:r>
          </a:p>
          <a:p>
            <a:pPr marL="0" indent="0" algn="ctr" fontAlgn="auto">
              <a:spcAft>
                <a:spcPts val="0"/>
              </a:spcAft>
              <a:buClr>
                <a:srgbClr val="B13F9A"/>
              </a:buClr>
              <a:buFont typeface="Wingdings 2"/>
              <a:buNone/>
              <a:defRPr/>
            </a:pPr>
            <a:r>
              <a:rPr lang="en-US" sz="4400" b="1" dirty="0" smtClean="0">
                <a:solidFill>
                  <a:schemeClr val="tx2">
                    <a:lumMod val="60000"/>
                    <a:lumOff val="40000"/>
                  </a:schemeClr>
                </a:solidFill>
                <a:latin typeface="Constantia" pitchFamily="18" charset="0"/>
              </a:rPr>
              <a:t>Security </a:t>
            </a:r>
            <a:r>
              <a:rPr lang="en-US" sz="4400" b="1" dirty="0">
                <a:solidFill>
                  <a:schemeClr val="tx2">
                    <a:lumMod val="60000"/>
                    <a:lumOff val="40000"/>
                  </a:schemeClr>
                </a:solidFill>
                <a:latin typeface="Constantia" pitchFamily="18" charset="0"/>
              </a:rPr>
              <a:t>in Operating </a:t>
            </a:r>
            <a:r>
              <a:rPr lang="en-US" sz="4400" b="1" dirty="0" smtClean="0">
                <a:solidFill>
                  <a:schemeClr val="tx2">
                    <a:lumMod val="60000"/>
                    <a:lumOff val="40000"/>
                  </a:schemeClr>
                </a:solidFill>
                <a:latin typeface="Constantia" pitchFamily="18" charset="0"/>
              </a:rPr>
              <a:t>Systems</a:t>
            </a:r>
            <a:endParaRPr lang="en-US" sz="4400" b="1" dirty="0">
              <a:solidFill>
                <a:schemeClr val="tx2">
                  <a:lumMod val="60000"/>
                  <a:lumOff val="40000"/>
                </a:schemeClr>
              </a:solidFill>
              <a:latin typeface="Constantia"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320040"/>
            <a:ext cx="7239000" cy="670560"/>
          </a:xfrm>
        </p:spPr>
        <p:txBody>
          <a:bodyPr/>
          <a:lstStyle/>
          <a:p>
            <a:pPr fontAlgn="auto">
              <a:spcAft>
                <a:spcPts val="0"/>
              </a:spcAft>
              <a:defRPr/>
            </a:pPr>
            <a:r>
              <a:rPr lang="en-US" sz="2800" dirty="0">
                <a:solidFill>
                  <a:schemeClr val="tx2">
                    <a:lumMod val="60000"/>
                    <a:lumOff val="40000"/>
                  </a:schemeClr>
                </a:solidFill>
              </a:rPr>
              <a:t>Protection In General-Purpose OS</a:t>
            </a:r>
          </a:p>
        </p:txBody>
      </p:sp>
      <p:sp>
        <p:nvSpPr>
          <p:cNvPr id="36867" name="Rectangle 3"/>
          <p:cNvSpPr>
            <a:spLocks noGrp="1" noChangeArrowheads="1"/>
          </p:cNvSpPr>
          <p:nvPr>
            <p:ph idx="1"/>
          </p:nvPr>
        </p:nvSpPr>
        <p:spPr/>
        <p:txBody>
          <a:bodyPr/>
          <a:lstStyle/>
          <a:p>
            <a:pPr marL="514350" indent="-514350">
              <a:buFont typeface="Trebuchet MS" pitchFamily="34" charset="0"/>
              <a:buAutoNum type="alphaLcParenR"/>
            </a:pPr>
            <a:r>
              <a:rPr lang="en-US" smtClean="0"/>
              <a:t>Protected Objects and Methods</a:t>
            </a:r>
          </a:p>
          <a:p>
            <a:pPr marL="514350" indent="-514350">
              <a:buFont typeface="Trebuchet MS" pitchFamily="34" charset="0"/>
              <a:buAutoNum type="alphaLcParenR"/>
            </a:pPr>
            <a:r>
              <a:rPr lang="en-US" smtClean="0"/>
              <a:t>Protecting Memory and Addressing</a:t>
            </a:r>
          </a:p>
          <a:p>
            <a:pPr marL="514350" indent="-514350">
              <a:buFont typeface="Trebuchet MS" pitchFamily="34" charset="0"/>
              <a:buAutoNum type="alphaLcParenR"/>
            </a:pPr>
            <a:r>
              <a:rPr lang="en-US" smtClean="0"/>
              <a:t>Protecting Access to General Objects</a:t>
            </a:r>
          </a:p>
          <a:p>
            <a:pPr marL="514350" indent="-514350">
              <a:buFont typeface="Trebuchet MS" pitchFamily="34" charset="0"/>
              <a:buAutoNum type="alphaLcParenR"/>
            </a:pPr>
            <a:r>
              <a:rPr lang="en-US" smtClean="0"/>
              <a:t>File Protection Mechanisms</a:t>
            </a:r>
          </a:p>
          <a:p>
            <a:pPr marL="514350" indent="-514350">
              <a:buFont typeface="Trebuchet MS" pitchFamily="34" charset="0"/>
              <a:buAutoNum type="alphaLcParenR"/>
            </a:pPr>
            <a:r>
              <a:rPr lang="en-US" smtClean="0"/>
              <a:t>User Authentication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20040"/>
            <a:ext cx="7239000" cy="822960"/>
          </a:xfrm>
        </p:spPr>
        <p:txBody>
          <a:bodyPr>
            <a:normAutofit fontScale="90000"/>
          </a:bodyPr>
          <a:lstStyle/>
          <a:p>
            <a:pPr fontAlgn="auto">
              <a:spcAft>
                <a:spcPts val="0"/>
              </a:spcAft>
              <a:defRPr/>
            </a:pPr>
            <a:r>
              <a:rPr lang="en-US" sz="3200" dirty="0" smtClean="0">
                <a:solidFill>
                  <a:schemeClr val="tx2">
                    <a:lumMod val="60000"/>
                    <a:lumOff val="40000"/>
                  </a:schemeClr>
                </a:solidFill>
              </a:rPr>
              <a:t>a. Protected </a:t>
            </a:r>
            <a:r>
              <a:rPr lang="en-US" sz="3200" dirty="0">
                <a:solidFill>
                  <a:schemeClr val="tx2">
                    <a:lumMod val="60000"/>
                    <a:lumOff val="40000"/>
                  </a:schemeClr>
                </a:solidFill>
              </a:rPr>
              <a:t>Objects and Methods</a:t>
            </a:r>
          </a:p>
        </p:txBody>
      </p:sp>
      <p:sp>
        <p:nvSpPr>
          <p:cNvPr id="37891" name="Rectangle 3"/>
          <p:cNvSpPr>
            <a:spLocks noGrp="1" noChangeArrowheads="1"/>
          </p:cNvSpPr>
          <p:nvPr>
            <p:ph idx="1"/>
          </p:nvPr>
        </p:nvSpPr>
        <p:spPr/>
        <p:txBody>
          <a:bodyPr/>
          <a:lstStyle/>
          <a:p>
            <a:r>
              <a:rPr lang="en-US" sz="2800" dirty="0" smtClean="0">
                <a:solidFill>
                  <a:srgbClr val="FF0000"/>
                </a:solidFill>
              </a:rPr>
              <a:t>Protected Objects</a:t>
            </a:r>
          </a:p>
          <a:p>
            <a:r>
              <a:rPr lang="en-US" sz="2800" dirty="0" smtClean="0">
                <a:solidFill>
                  <a:srgbClr val="FF0000"/>
                </a:solidFill>
              </a:rPr>
              <a:t>Security Methods of Operating Systems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81000" y="304800"/>
            <a:ext cx="7239000" cy="1143000"/>
          </a:xfrm>
        </p:spPr>
        <p:txBody>
          <a:bodyPr/>
          <a:lstStyle/>
          <a:p>
            <a:pPr fontAlgn="auto">
              <a:spcAft>
                <a:spcPts val="0"/>
              </a:spcAft>
              <a:defRPr/>
            </a:pPr>
            <a:r>
              <a:rPr lang="en-US" sz="4000" dirty="0" smtClean="0">
                <a:solidFill>
                  <a:srgbClr val="FF0000"/>
                </a:solidFill>
              </a:rPr>
              <a:t>Protected </a:t>
            </a:r>
            <a:r>
              <a:rPr lang="en-US" sz="4000" dirty="0">
                <a:solidFill>
                  <a:srgbClr val="FF0000"/>
                </a:solidFill>
              </a:rPr>
              <a:t>Objects</a:t>
            </a:r>
          </a:p>
        </p:txBody>
      </p:sp>
      <p:sp>
        <p:nvSpPr>
          <p:cNvPr id="38915" name="Rectangle 3"/>
          <p:cNvSpPr>
            <a:spLocks noGrp="1" noChangeArrowheads="1"/>
          </p:cNvSpPr>
          <p:nvPr>
            <p:ph idx="1"/>
          </p:nvPr>
        </p:nvSpPr>
        <p:spPr/>
        <p:txBody>
          <a:bodyPr/>
          <a:lstStyle/>
          <a:p>
            <a:pPr marL="1044575" lvl="2" indent="-514350">
              <a:buFont typeface="Trebuchet MS" pitchFamily="34" charset="0"/>
              <a:buAutoNum type="arabicPeriod"/>
            </a:pPr>
            <a:r>
              <a:rPr lang="en-US" sz="2800" dirty="0" smtClean="0"/>
              <a:t>Memory</a:t>
            </a:r>
          </a:p>
          <a:p>
            <a:pPr marL="1044575" lvl="2" indent="-514350">
              <a:buFont typeface="Trebuchet MS" pitchFamily="34" charset="0"/>
              <a:buAutoNum type="arabicPeriod"/>
            </a:pPr>
            <a:r>
              <a:rPr lang="en-US" sz="2800" dirty="0" smtClean="0"/>
              <a:t>Sharable I/O devices, such as disks</a:t>
            </a:r>
          </a:p>
          <a:p>
            <a:pPr marL="1044575" lvl="2" indent="-514350">
              <a:buFont typeface="Trebuchet MS" pitchFamily="34" charset="0"/>
              <a:buAutoNum type="arabicPeriod"/>
            </a:pPr>
            <a:r>
              <a:rPr lang="en-US" sz="2800" dirty="0" smtClean="0"/>
              <a:t>serially reusable I/O devices, such as printers.</a:t>
            </a:r>
          </a:p>
          <a:p>
            <a:pPr marL="1044575" lvl="2" indent="-514350">
              <a:buFont typeface="Trebuchet MS" pitchFamily="34" charset="0"/>
              <a:buAutoNum type="arabicPeriod"/>
            </a:pPr>
            <a:r>
              <a:rPr lang="en-US" sz="2800" dirty="0" smtClean="0"/>
              <a:t>sharable programs and sub-procedures</a:t>
            </a:r>
          </a:p>
          <a:p>
            <a:pPr marL="1044575" lvl="2" indent="-514350">
              <a:buFont typeface="Trebuchet MS" pitchFamily="34" charset="0"/>
              <a:buAutoNum type="arabicPeriod"/>
            </a:pPr>
            <a:r>
              <a:rPr lang="en-US" sz="2800" dirty="0" smtClean="0"/>
              <a:t>sharable data</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20040"/>
            <a:ext cx="7239000" cy="594360"/>
          </a:xfrm>
        </p:spPr>
        <p:txBody>
          <a:bodyPr/>
          <a:lstStyle/>
          <a:p>
            <a:pPr fontAlgn="auto">
              <a:spcAft>
                <a:spcPts val="0"/>
              </a:spcAft>
              <a:defRPr/>
            </a:pPr>
            <a:r>
              <a:rPr lang="en-US" sz="2400" dirty="0">
                <a:solidFill>
                  <a:srgbClr val="FF0000"/>
                </a:solidFill>
              </a:rPr>
              <a:t>Security Methods of Operating Systems</a:t>
            </a:r>
          </a:p>
        </p:txBody>
      </p:sp>
      <p:sp>
        <p:nvSpPr>
          <p:cNvPr id="39939" name="Rectangle 3"/>
          <p:cNvSpPr>
            <a:spLocks noGrp="1" noChangeArrowheads="1"/>
          </p:cNvSpPr>
          <p:nvPr>
            <p:ph idx="1"/>
          </p:nvPr>
        </p:nvSpPr>
        <p:spPr/>
        <p:txBody>
          <a:bodyPr/>
          <a:lstStyle/>
          <a:p>
            <a:r>
              <a:rPr lang="en-US" dirty="0" smtClean="0"/>
              <a:t>Separation: keeping one user’s objects separate from other users’</a:t>
            </a:r>
          </a:p>
          <a:p>
            <a:pPr lvl="2"/>
            <a:r>
              <a:rPr lang="en-US" dirty="0" smtClean="0"/>
              <a:t>Physical Separation</a:t>
            </a:r>
          </a:p>
          <a:p>
            <a:pPr lvl="2"/>
            <a:r>
              <a:rPr lang="en-US" dirty="0" smtClean="0"/>
              <a:t>Logical Separation</a:t>
            </a:r>
          </a:p>
          <a:p>
            <a:pPr lvl="2"/>
            <a:r>
              <a:rPr lang="en-US" dirty="0" smtClean="0"/>
              <a:t>Cryptographic Separation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26"/>
          <p:cNvSpPr>
            <a:spLocks noGrp="1" noChangeArrowheads="1"/>
          </p:cNvSpPr>
          <p:nvPr>
            <p:ph type="title"/>
          </p:nvPr>
        </p:nvSpPr>
        <p:spPr>
          <a:xfrm>
            <a:off x="457200" y="320040"/>
            <a:ext cx="7239000" cy="746760"/>
          </a:xfrm>
        </p:spPr>
        <p:txBody>
          <a:bodyPr/>
          <a:lstStyle/>
          <a:p>
            <a:pPr fontAlgn="auto">
              <a:spcAft>
                <a:spcPts val="0"/>
              </a:spcAft>
              <a:defRPr/>
            </a:pPr>
            <a:r>
              <a:rPr lang="en-US" sz="2800" dirty="0" smtClean="0">
                <a:solidFill>
                  <a:schemeClr val="tx2">
                    <a:lumMod val="60000"/>
                    <a:lumOff val="40000"/>
                  </a:schemeClr>
                </a:solidFill>
              </a:rPr>
              <a:t>b.  Protecting </a:t>
            </a:r>
            <a:r>
              <a:rPr lang="en-US" sz="2800" dirty="0">
                <a:solidFill>
                  <a:schemeClr val="tx2">
                    <a:lumMod val="60000"/>
                    <a:lumOff val="40000"/>
                  </a:schemeClr>
                </a:solidFill>
              </a:rPr>
              <a:t>Memory and Addressing</a:t>
            </a:r>
          </a:p>
        </p:txBody>
      </p:sp>
      <p:sp>
        <p:nvSpPr>
          <p:cNvPr id="40963" name="Rectangle 1027"/>
          <p:cNvSpPr>
            <a:spLocks noGrp="1" noChangeArrowheads="1"/>
          </p:cNvSpPr>
          <p:nvPr>
            <p:ph idx="1"/>
          </p:nvPr>
        </p:nvSpPr>
        <p:spPr/>
        <p:txBody>
          <a:bodyPr/>
          <a:lstStyle/>
          <a:p>
            <a:pPr marL="571500" indent="-571500">
              <a:buFont typeface="Trebuchet MS" pitchFamily="34" charset="0"/>
              <a:buAutoNum type="romanUcPeriod"/>
            </a:pPr>
            <a:r>
              <a:rPr lang="en-US" sz="2800" smtClean="0"/>
              <a:t>Fence</a:t>
            </a:r>
          </a:p>
          <a:p>
            <a:pPr marL="571500" indent="-571500">
              <a:buFont typeface="Trebuchet MS" pitchFamily="34" charset="0"/>
              <a:buAutoNum type="romanUcPeriod"/>
            </a:pPr>
            <a:r>
              <a:rPr lang="en-US" sz="2800" smtClean="0"/>
              <a:t>Relocation</a:t>
            </a:r>
          </a:p>
          <a:p>
            <a:pPr marL="571500" indent="-571500">
              <a:buFont typeface="Trebuchet MS" pitchFamily="34" charset="0"/>
              <a:buAutoNum type="romanUcPeriod"/>
            </a:pPr>
            <a:r>
              <a:rPr lang="en-US" sz="2800" smtClean="0"/>
              <a:t>Base/Bounds Registers</a:t>
            </a:r>
          </a:p>
          <a:p>
            <a:pPr marL="571500" indent="-571500">
              <a:buFont typeface="Trebuchet MS" pitchFamily="34" charset="0"/>
              <a:buAutoNum type="romanUcPeriod"/>
            </a:pPr>
            <a:r>
              <a:rPr lang="en-US" sz="2800" smtClean="0"/>
              <a:t>Tagged Architecture</a:t>
            </a:r>
          </a:p>
          <a:p>
            <a:pPr marL="571500" indent="-571500">
              <a:buFont typeface="Trebuchet MS" pitchFamily="34" charset="0"/>
              <a:buAutoNum type="romanUcPeriod"/>
            </a:pPr>
            <a:r>
              <a:rPr lang="en-US" sz="2800" smtClean="0"/>
              <a:t>Segmentation</a:t>
            </a:r>
          </a:p>
          <a:p>
            <a:pPr marL="571500" indent="-571500">
              <a:buFont typeface="Trebuchet MS" pitchFamily="34" charset="0"/>
              <a:buAutoNum type="romanUcPeriod"/>
            </a:pPr>
            <a:r>
              <a:rPr lang="en-US" sz="2800" smtClean="0"/>
              <a:t>Paging</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320040"/>
            <a:ext cx="7239000" cy="1143000"/>
          </a:xfrm>
        </p:spPr>
        <p:txBody>
          <a:bodyPr/>
          <a:lstStyle/>
          <a:p>
            <a:pPr marL="857250" indent="-857250" fontAlgn="auto">
              <a:spcAft>
                <a:spcPts val="0"/>
              </a:spcAft>
              <a:buFont typeface="+mj-lt"/>
              <a:buAutoNum type="romanUcPeriod"/>
              <a:defRPr/>
            </a:pPr>
            <a:r>
              <a:rPr lang="en-US" sz="4000" dirty="0">
                <a:solidFill>
                  <a:schemeClr val="tx2">
                    <a:lumMod val="60000"/>
                    <a:lumOff val="40000"/>
                  </a:schemeClr>
                </a:solidFill>
              </a:rPr>
              <a:t>Fence</a:t>
            </a:r>
          </a:p>
        </p:txBody>
      </p:sp>
      <p:sp>
        <p:nvSpPr>
          <p:cNvPr id="41987" name="Rectangle 3"/>
          <p:cNvSpPr>
            <a:spLocks noGrp="1" noChangeArrowheads="1"/>
          </p:cNvSpPr>
          <p:nvPr>
            <p:ph idx="1"/>
          </p:nvPr>
        </p:nvSpPr>
        <p:spPr/>
        <p:txBody>
          <a:bodyPr/>
          <a:lstStyle/>
          <a:p>
            <a:pPr>
              <a:buFont typeface="Monotype Sorts" pitchFamily="2" charset="2"/>
              <a:buNone/>
            </a:pPr>
            <a:r>
              <a:rPr lang="en-US" sz="2800" dirty="0" smtClean="0"/>
              <a:t>A fence is a method to confine users to one side of a boundary.</a:t>
            </a:r>
          </a:p>
          <a:p>
            <a:pPr>
              <a:buFont typeface="Monotype Sorts" pitchFamily="2" charset="2"/>
              <a:buNone/>
            </a:pPr>
            <a:r>
              <a:rPr lang="en-US" sz="2800" dirty="0" smtClean="0"/>
              <a:t>Usually, fence is implemented via a hardware register.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II. Relocation</a:t>
            </a:r>
            <a:endParaRPr lang="en-US" sz="4000" dirty="0">
              <a:solidFill>
                <a:schemeClr val="tx2">
                  <a:lumMod val="60000"/>
                  <a:lumOff val="40000"/>
                </a:schemeClr>
              </a:solidFill>
            </a:endParaRPr>
          </a:p>
        </p:txBody>
      </p:sp>
      <p:sp>
        <p:nvSpPr>
          <p:cNvPr id="50179" name="Rectangle 3"/>
          <p:cNvSpPr>
            <a:spLocks noGrp="1" noChangeArrowheads="1"/>
          </p:cNvSpPr>
          <p:nvPr>
            <p:ph idx="1"/>
          </p:nvPr>
        </p:nvSpPr>
        <p:spPr/>
        <p:txBody>
          <a:bodyPr>
            <a:normAutofit fontScale="92500" lnSpcReduction="10000"/>
          </a:bodyPr>
          <a:lstStyle/>
          <a:p>
            <a:pPr marL="274320" indent="-274320" fontAlgn="auto">
              <a:spcAft>
                <a:spcPts val="0"/>
              </a:spcAft>
              <a:buFont typeface="Monotype Sorts" pitchFamily="2" charset="2"/>
              <a:buNone/>
              <a:defRPr/>
            </a:pPr>
            <a:r>
              <a:rPr lang="en-US" sz="2000" dirty="0"/>
              <a:t>	</a:t>
            </a:r>
            <a:r>
              <a:rPr lang="en-US" sz="2800" dirty="0"/>
              <a:t>Relocation is the process of taking a program written as if it began at address 0 and changing all addresses to reflect the actual address at which the program is located in memory. </a:t>
            </a:r>
          </a:p>
          <a:p>
            <a:pPr marL="274320" indent="-274320" fontAlgn="auto">
              <a:spcAft>
                <a:spcPts val="0"/>
              </a:spcAft>
              <a:buFont typeface="Monotype Sorts" pitchFamily="2" charset="2"/>
              <a:buNone/>
              <a:defRPr/>
            </a:pPr>
            <a:endParaRPr lang="en-US" sz="2800" dirty="0"/>
          </a:p>
          <a:p>
            <a:pPr marL="274320" indent="-274320" fontAlgn="auto">
              <a:spcAft>
                <a:spcPts val="0"/>
              </a:spcAft>
              <a:buFont typeface="Monotype Sorts" pitchFamily="2" charset="2"/>
              <a:buNone/>
              <a:defRPr/>
            </a:pPr>
            <a:r>
              <a:rPr lang="en-US" sz="2800" dirty="0"/>
              <a:t>	Fence register can be used within relocation process. To each program address, the contents of the fence register are added. This both relocates the address and guarantees that no one can access a location lower than a fence address.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III. Base/Bounds </a:t>
            </a:r>
            <a:r>
              <a:rPr lang="en-US" sz="4000" dirty="0">
                <a:solidFill>
                  <a:schemeClr val="tx2">
                    <a:lumMod val="60000"/>
                    <a:lumOff val="40000"/>
                  </a:schemeClr>
                </a:solidFill>
              </a:rPr>
              <a:t>Registers</a:t>
            </a:r>
          </a:p>
        </p:txBody>
      </p:sp>
      <p:sp>
        <p:nvSpPr>
          <p:cNvPr id="51203" name="Rectangle 3"/>
          <p:cNvSpPr>
            <a:spLocks noGrp="1" noChangeArrowheads="1"/>
          </p:cNvSpPr>
          <p:nvPr>
            <p:ph idx="1"/>
          </p:nvPr>
        </p:nvSpPr>
        <p:spPr>
          <a:xfrm>
            <a:off x="685800" y="1676400"/>
            <a:ext cx="7772400" cy="4114800"/>
          </a:xfrm>
        </p:spPr>
        <p:txBody>
          <a:bodyPr>
            <a:normAutofit fontScale="92500" lnSpcReduction="20000"/>
          </a:bodyPr>
          <a:lstStyle/>
          <a:p>
            <a:pPr marL="274320" indent="-274320" fontAlgn="auto">
              <a:spcAft>
                <a:spcPts val="0"/>
              </a:spcAft>
              <a:buFont typeface="Monotype Sorts" pitchFamily="2" charset="2"/>
              <a:buNone/>
              <a:defRPr/>
            </a:pPr>
            <a:r>
              <a:rPr lang="en-US" sz="2800" dirty="0"/>
              <a:t>	In a multiuser, multiprogramming environment, fence register is variable. In this case fence register is called base register.</a:t>
            </a:r>
          </a:p>
          <a:p>
            <a:pPr marL="274320" indent="-274320" fontAlgn="auto">
              <a:spcAft>
                <a:spcPts val="0"/>
              </a:spcAft>
              <a:buFont typeface="Monotype Sorts" pitchFamily="2" charset="2"/>
              <a:buNone/>
              <a:defRPr/>
            </a:pPr>
            <a:r>
              <a:rPr lang="en-US" sz="2800" dirty="0"/>
              <a:t>	Fence registers only provide a lower bound (a starting address), but not an upper one. A second register, called a bounds register can be used to provide a upper bound. In this way, a program’s addresses are neatly confined to the space between the base and the bounds registers.</a:t>
            </a:r>
          </a:p>
          <a:p>
            <a:pPr marL="274320" indent="-274320" fontAlgn="auto">
              <a:spcAft>
                <a:spcPts val="0"/>
              </a:spcAft>
              <a:buFont typeface="Monotype Sorts" pitchFamily="2" charset="2"/>
              <a:buNone/>
              <a:defRPr/>
            </a:pPr>
            <a:r>
              <a:rPr lang="en-US" sz="2800" dirty="0"/>
              <a:t>	This technique protects a program’s addresses from modification by another user.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IV. Tagged </a:t>
            </a:r>
            <a:r>
              <a:rPr lang="en-US" sz="4000" dirty="0">
                <a:solidFill>
                  <a:schemeClr val="tx2">
                    <a:lumMod val="60000"/>
                    <a:lumOff val="40000"/>
                  </a:schemeClr>
                </a:solidFill>
              </a:rPr>
              <a:t>Architecture</a:t>
            </a:r>
          </a:p>
        </p:txBody>
      </p:sp>
      <p:sp>
        <p:nvSpPr>
          <p:cNvPr id="45059" name="Rectangle 3"/>
          <p:cNvSpPr>
            <a:spLocks noGrp="1" noChangeArrowheads="1"/>
          </p:cNvSpPr>
          <p:nvPr>
            <p:ph idx="1"/>
          </p:nvPr>
        </p:nvSpPr>
        <p:spPr/>
        <p:txBody>
          <a:bodyPr/>
          <a:lstStyle/>
          <a:p>
            <a:r>
              <a:rPr lang="en-US" sz="2800" dirty="0" smtClean="0"/>
              <a:t>Tagged Architecture</a:t>
            </a:r>
          </a:p>
          <a:p>
            <a:pPr lvl="1">
              <a:buFont typeface="Monotype Sorts" pitchFamily="2" charset="2"/>
              <a:buNone/>
            </a:pPr>
            <a:r>
              <a:rPr lang="en-US" sz="2400" dirty="0" smtClean="0"/>
              <a:t>	</a:t>
            </a:r>
            <a:r>
              <a:rPr lang="en-US" dirty="0" smtClean="0"/>
              <a:t>Every word of machine memory has one or more extra bits to identify the access rights to that word.</a:t>
            </a:r>
          </a:p>
          <a:p>
            <a:pPr lvl="1">
              <a:buFont typeface="Monotype Sorts" pitchFamily="2" charset="2"/>
              <a:buNone/>
            </a:pPr>
            <a:endParaRPr lang="en-US" dirty="0" smtClean="0"/>
          </a:p>
          <a:p>
            <a:pPr lvl="1">
              <a:buFont typeface="Monotype Sorts" pitchFamily="2" charset="2"/>
              <a:buNone/>
            </a:pPr>
            <a:r>
              <a:rPr lang="en-US" dirty="0" smtClean="0"/>
              <a:t>	This technique is not wide spread because of the </a:t>
            </a:r>
            <a:r>
              <a:rPr lang="en-US" smtClean="0"/>
              <a:t>market consideration.</a:t>
            </a:r>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V. Segmentation</a:t>
            </a:r>
            <a:endParaRPr lang="en-US" sz="4000" dirty="0">
              <a:solidFill>
                <a:schemeClr val="tx2">
                  <a:lumMod val="60000"/>
                  <a:lumOff val="40000"/>
                </a:schemeClr>
              </a:solidFill>
            </a:endParaRPr>
          </a:p>
        </p:txBody>
      </p:sp>
      <p:sp>
        <p:nvSpPr>
          <p:cNvPr id="53251" name="Rectangle 3"/>
          <p:cNvSpPr>
            <a:spLocks noGrp="1" noChangeArrowheads="1"/>
          </p:cNvSpPr>
          <p:nvPr>
            <p:ph idx="1"/>
          </p:nvPr>
        </p:nvSpPr>
        <p:spPr/>
        <p:txBody>
          <a:bodyPr>
            <a:normAutofit lnSpcReduction="10000"/>
          </a:bodyPr>
          <a:lstStyle/>
          <a:p>
            <a:pPr marL="274320" indent="-274320" fontAlgn="auto">
              <a:spcAft>
                <a:spcPts val="0"/>
              </a:spcAft>
              <a:buFont typeface="Monotype Sorts" pitchFamily="2" charset="2"/>
              <a:buNone/>
              <a:defRPr/>
            </a:pPr>
            <a:r>
              <a:rPr lang="en-US" sz="2800"/>
              <a:t>	</a:t>
            </a:r>
            <a:r>
              <a:rPr lang="en-US" sz="2000"/>
              <a:t>Segmentation divides a program into separate pieces. Each piece has a logical unity, a relationship among all of its code or data value.</a:t>
            </a:r>
          </a:p>
          <a:p>
            <a:pPr marL="274320" indent="-274320" fontAlgn="auto">
              <a:spcAft>
                <a:spcPts val="0"/>
              </a:spcAft>
              <a:buFont typeface="Monotype Sorts" pitchFamily="2" charset="2"/>
              <a:buNone/>
              <a:defRPr/>
            </a:pPr>
            <a:endParaRPr lang="en-US" sz="2000"/>
          </a:p>
          <a:p>
            <a:pPr marL="274320" indent="-274320" fontAlgn="auto">
              <a:spcAft>
                <a:spcPts val="0"/>
              </a:spcAft>
              <a:buFont typeface="Monotype Sorts" pitchFamily="2" charset="2"/>
              <a:buNone/>
              <a:defRPr/>
            </a:pPr>
            <a:r>
              <a:rPr lang="en-US" sz="2000"/>
              <a:t>	Segmentation was developed as a feasible means to have the effect of an unbounded number of base/bounds registers: a program could be divided into many pieces having different access rights.</a:t>
            </a:r>
          </a:p>
          <a:p>
            <a:pPr marL="274320" indent="-274320" fontAlgn="auto">
              <a:spcAft>
                <a:spcPts val="0"/>
              </a:spcAft>
              <a:buFont typeface="Monotype Sorts" pitchFamily="2" charset="2"/>
              <a:buNone/>
              <a:defRPr/>
            </a:pPr>
            <a:endParaRPr lang="en-US" sz="2000"/>
          </a:p>
          <a:p>
            <a:pPr marL="274320" indent="-274320" fontAlgn="auto">
              <a:spcAft>
                <a:spcPts val="0"/>
              </a:spcAft>
              <a:buFont typeface="Monotype Sorts" pitchFamily="2" charset="2"/>
              <a:buNone/>
              <a:defRPr/>
            </a:pPr>
            <a:r>
              <a:rPr lang="en-US" sz="2000"/>
              <a:t>	The operating system must maintain a table of segment names and their true addresses in memory. The program address is in the form &lt;</a:t>
            </a:r>
            <a:r>
              <a:rPr lang="en-US" sz="2000" i="1"/>
              <a:t>name, offset&gt;</a:t>
            </a:r>
            <a:r>
              <a:rPr lang="en-US" sz="2000"/>
              <a:t>. OS can retrieve the real address via looking for the table then making a simple calculation:</a:t>
            </a:r>
          </a:p>
          <a:p>
            <a:pPr marL="274320" indent="-274320" fontAlgn="auto">
              <a:spcAft>
                <a:spcPts val="0"/>
              </a:spcAft>
              <a:buFont typeface="Monotype Sorts" pitchFamily="2" charset="2"/>
              <a:buNone/>
              <a:defRPr/>
            </a:pPr>
            <a:r>
              <a:rPr lang="en-US" sz="2000"/>
              <a:t>			address of the name + offset</a:t>
            </a:r>
            <a:endParaRPr lang="en-US" sz="280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smtClean="0">
                <a:solidFill>
                  <a:schemeClr val="tx2">
                    <a:lumMod val="60000"/>
                    <a:lumOff val="40000"/>
                  </a:schemeClr>
                </a:solidFill>
              </a:rPr>
              <a:t>VI. Paging</a:t>
            </a:r>
            <a:endParaRPr lang="en-US" sz="4000" dirty="0">
              <a:solidFill>
                <a:schemeClr val="tx2">
                  <a:lumMod val="60000"/>
                  <a:lumOff val="40000"/>
                </a:schemeClr>
              </a:solidFill>
            </a:endParaRPr>
          </a:p>
        </p:txBody>
      </p:sp>
      <p:sp>
        <p:nvSpPr>
          <p:cNvPr id="54275" name="Rectangle 3"/>
          <p:cNvSpPr>
            <a:spLocks noGrp="1" noChangeArrowheads="1"/>
          </p:cNvSpPr>
          <p:nvPr>
            <p:ph idx="1"/>
          </p:nvPr>
        </p:nvSpPr>
        <p:spPr/>
        <p:txBody>
          <a:bodyPr>
            <a:normAutofit fontScale="92500"/>
          </a:bodyPr>
          <a:lstStyle/>
          <a:p>
            <a:pPr marL="274320" indent="-274320" fontAlgn="auto">
              <a:spcAft>
                <a:spcPts val="0"/>
              </a:spcAft>
              <a:buFont typeface="Monotype Sorts" pitchFamily="2" charset="2"/>
              <a:buNone/>
              <a:defRPr/>
            </a:pPr>
            <a:r>
              <a:rPr lang="en-US" sz="2000" dirty="0"/>
              <a:t>	</a:t>
            </a:r>
            <a:r>
              <a:rPr lang="en-US" sz="2400" dirty="0"/>
              <a:t>An alternative to segmentation is paging. The program is divided into equal-sized pieces called pages, and memory is divided into the same sized units, called page frames. Each address is represented in a form &lt;</a:t>
            </a:r>
            <a:r>
              <a:rPr lang="en-US" sz="2400" i="1" dirty="0"/>
              <a:t>page, offset</a:t>
            </a:r>
            <a:r>
              <a:rPr lang="en-US" sz="2400" dirty="0"/>
              <a:t>&gt;.</a:t>
            </a:r>
          </a:p>
          <a:p>
            <a:pPr marL="274320" indent="-274320" fontAlgn="auto">
              <a:spcAft>
                <a:spcPts val="0"/>
              </a:spcAft>
              <a:buFont typeface="Monotype Sorts" pitchFamily="2" charset="2"/>
              <a:buNone/>
              <a:defRPr/>
            </a:pPr>
            <a:endParaRPr lang="en-US" sz="2400" dirty="0"/>
          </a:p>
          <a:p>
            <a:pPr marL="274320" indent="-274320" fontAlgn="auto">
              <a:spcAft>
                <a:spcPts val="0"/>
              </a:spcAft>
              <a:buFont typeface="Monotype Sorts" pitchFamily="2" charset="2"/>
              <a:buNone/>
              <a:defRPr/>
            </a:pPr>
            <a:r>
              <a:rPr lang="en-US" sz="2400" dirty="0"/>
              <a:t>	Operating system maintains a table of user page numbers and their true addresses in memory. The </a:t>
            </a:r>
            <a:r>
              <a:rPr lang="en-US" sz="2400" i="1" dirty="0"/>
              <a:t>page</a:t>
            </a:r>
            <a:r>
              <a:rPr lang="en-US" sz="2400" dirty="0"/>
              <a:t> portion of every &lt;</a:t>
            </a:r>
            <a:r>
              <a:rPr lang="en-US" sz="2400" i="1" dirty="0"/>
              <a:t>page, offset</a:t>
            </a:r>
            <a:r>
              <a:rPr lang="en-US" sz="2400" dirty="0"/>
              <a:t>&gt; reference is converted to a page frame address by a table lookup; the </a:t>
            </a:r>
            <a:r>
              <a:rPr lang="en-US" sz="2400" i="1" dirty="0"/>
              <a:t>offset</a:t>
            </a:r>
            <a:r>
              <a:rPr lang="en-US" sz="2400" dirty="0"/>
              <a:t> portion is added to the page frame address to produce the real memory address of the object referred to as &lt;</a:t>
            </a:r>
            <a:r>
              <a:rPr lang="en-US" sz="2400" i="1" dirty="0"/>
              <a:t>page, offset</a:t>
            </a:r>
            <a:r>
              <a:rPr lang="en-US" sz="2400" dirty="0"/>
              <a:t>&gt;.</a:t>
            </a:r>
            <a:endParaRPr lang="en-US" sz="2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20040"/>
            <a:ext cx="7239000" cy="594360"/>
          </a:xfrm>
        </p:spPr>
        <p:txBody>
          <a:bodyPr/>
          <a:lstStyle/>
          <a:p>
            <a:pPr fontAlgn="auto">
              <a:spcAft>
                <a:spcPts val="0"/>
              </a:spcAft>
              <a:defRPr/>
            </a:pPr>
            <a:r>
              <a:rPr lang="en-US" sz="2400" dirty="0" smtClean="0">
                <a:solidFill>
                  <a:schemeClr val="tx2">
                    <a:lumMod val="60000"/>
                    <a:lumOff val="40000"/>
                  </a:schemeClr>
                </a:solidFill>
              </a:rPr>
              <a:t>c. Protecting </a:t>
            </a:r>
            <a:r>
              <a:rPr lang="en-US" sz="2400" dirty="0">
                <a:solidFill>
                  <a:schemeClr val="tx2">
                    <a:lumMod val="60000"/>
                    <a:lumOff val="40000"/>
                  </a:schemeClr>
                </a:solidFill>
              </a:rPr>
              <a:t>Access to General Objects</a:t>
            </a:r>
          </a:p>
        </p:txBody>
      </p:sp>
      <p:sp>
        <p:nvSpPr>
          <p:cNvPr id="48131" name="Rectangle 3"/>
          <p:cNvSpPr>
            <a:spLocks noGrp="1" noChangeArrowheads="1"/>
          </p:cNvSpPr>
          <p:nvPr>
            <p:ph idx="1"/>
          </p:nvPr>
        </p:nvSpPr>
        <p:spPr>
          <a:xfrm>
            <a:off x="457200" y="1219199"/>
            <a:ext cx="7239000" cy="5029201"/>
          </a:xfrm>
        </p:spPr>
        <p:txBody>
          <a:bodyPr/>
          <a:lstStyle/>
          <a:p>
            <a:r>
              <a:rPr lang="en-US" sz="2800" dirty="0" smtClean="0">
                <a:solidFill>
                  <a:srgbClr val="FF0000"/>
                </a:solidFill>
              </a:rPr>
              <a:t>Directory</a:t>
            </a:r>
          </a:p>
          <a:p>
            <a:r>
              <a:rPr lang="en-US" sz="2800" dirty="0" smtClean="0">
                <a:solidFill>
                  <a:srgbClr val="FF0000"/>
                </a:solidFill>
              </a:rPr>
              <a:t>Access Control List</a:t>
            </a:r>
          </a:p>
          <a:p>
            <a:r>
              <a:rPr lang="en-US" sz="2800" dirty="0" smtClean="0">
                <a:solidFill>
                  <a:srgbClr val="00B0F0"/>
                </a:solidFill>
              </a:rPr>
              <a:t>Components of General Objects </a:t>
            </a:r>
          </a:p>
          <a:p>
            <a:pPr lvl="2"/>
            <a:r>
              <a:rPr lang="en-US" dirty="0" smtClean="0">
                <a:solidFill>
                  <a:srgbClr val="00B0F0"/>
                </a:solidFill>
              </a:rPr>
              <a:t>Memory</a:t>
            </a:r>
          </a:p>
          <a:p>
            <a:pPr lvl="2"/>
            <a:r>
              <a:rPr lang="en-US" dirty="0" smtClean="0">
                <a:solidFill>
                  <a:srgbClr val="00B0F0"/>
                </a:solidFill>
              </a:rPr>
              <a:t>a file or data set on an auxiliary storage device</a:t>
            </a:r>
          </a:p>
          <a:p>
            <a:pPr lvl="2"/>
            <a:r>
              <a:rPr lang="en-US" dirty="0" smtClean="0">
                <a:solidFill>
                  <a:srgbClr val="00B0F0"/>
                </a:solidFill>
              </a:rPr>
              <a:t>an executing program in memory</a:t>
            </a:r>
          </a:p>
          <a:p>
            <a:pPr lvl="2"/>
            <a:r>
              <a:rPr lang="en-US" dirty="0" smtClean="0">
                <a:solidFill>
                  <a:srgbClr val="00B0F0"/>
                </a:solidFill>
              </a:rPr>
              <a:t>a directory of files</a:t>
            </a:r>
          </a:p>
          <a:p>
            <a:pPr lvl="2"/>
            <a:r>
              <a:rPr lang="en-US" dirty="0" smtClean="0">
                <a:solidFill>
                  <a:srgbClr val="00B0F0"/>
                </a:solidFill>
              </a:rPr>
              <a:t>a hardware device</a:t>
            </a:r>
          </a:p>
          <a:p>
            <a:pPr lvl="2"/>
            <a:r>
              <a:rPr lang="en-US" dirty="0" smtClean="0">
                <a:solidFill>
                  <a:srgbClr val="00B0F0"/>
                </a:solidFill>
              </a:rPr>
              <a:t>a data structure, such as a stack.</a:t>
            </a:r>
          </a:p>
          <a:p>
            <a:pPr lvl="2"/>
            <a:r>
              <a:rPr lang="en-US" dirty="0" smtClean="0">
                <a:solidFill>
                  <a:srgbClr val="00B0F0"/>
                </a:solidFill>
              </a:rPr>
              <a:t>A table of the operating system</a:t>
            </a:r>
          </a:p>
          <a:p>
            <a:pPr lvl="2"/>
            <a:r>
              <a:rPr lang="en-US" dirty="0" smtClean="0">
                <a:solidFill>
                  <a:srgbClr val="00B0F0"/>
                </a:solidFill>
              </a:rPr>
              <a:t>instructions, especially privileged instructions</a:t>
            </a:r>
          </a:p>
          <a:p>
            <a:pPr lvl="2"/>
            <a:r>
              <a:rPr lang="en-US" dirty="0" smtClean="0">
                <a:solidFill>
                  <a:srgbClr val="00B0F0"/>
                </a:solidFill>
              </a:rPr>
              <a:t>passwords</a:t>
            </a:r>
          </a:p>
          <a:p>
            <a:pPr lvl="2"/>
            <a:r>
              <a:rPr lang="en-US" dirty="0" smtClean="0">
                <a:solidFill>
                  <a:srgbClr val="00B0F0"/>
                </a:solidFill>
              </a:rPr>
              <a:t>the protection mechanism itself</a:t>
            </a:r>
            <a:endParaRPr lang="en-US" sz="2800" dirty="0" smtClean="0">
              <a:solidFill>
                <a:srgbClr val="00B0F0"/>
              </a:solidFill>
            </a:endParaRPr>
          </a:p>
          <a:p>
            <a:endParaRPr lang="en-US" sz="2800" dirty="0" smtClean="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Directory</a:t>
            </a:r>
          </a:p>
        </p:txBody>
      </p:sp>
      <p:sp>
        <p:nvSpPr>
          <p:cNvPr id="57347" name="Rectangle 3"/>
          <p:cNvSpPr>
            <a:spLocks noGrp="1" noChangeArrowheads="1"/>
          </p:cNvSpPr>
          <p:nvPr>
            <p:ph idx="1"/>
          </p:nvPr>
        </p:nvSpPr>
        <p:spPr/>
        <p:txBody>
          <a:bodyPr>
            <a:normAutofit lnSpcReduction="10000"/>
          </a:bodyPr>
          <a:lstStyle/>
          <a:p>
            <a:pPr fontAlgn="auto">
              <a:spcAft>
                <a:spcPts val="0"/>
              </a:spcAft>
              <a:defRPr/>
            </a:pPr>
            <a:r>
              <a:rPr lang="en-US" sz="2400" dirty="0"/>
              <a:t>	This technique works like a file directory. Imagine the set of objects to be files and the set of subjects to be users of a computing system. Every file has a unique owner who possesses “control” access rights, including the right to declare who has what access and to revoke access to any person at any time. Each user has a file directory, which lists all the files to which that user has access.</a:t>
            </a:r>
          </a:p>
          <a:p>
            <a:pPr marL="274320" indent="-274320" fontAlgn="auto">
              <a:spcAft>
                <a:spcPts val="0"/>
              </a:spcAft>
              <a:buFont typeface="Monotype Sorts" pitchFamily="2" charset="2"/>
              <a:buNone/>
              <a:defRPr/>
            </a:pPr>
            <a:endParaRPr lang="en-US" sz="2400" dirty="0"/>
          </a:p>
          <a:p>
            <a:pPr fontAlgn="auto">
              <a:spcAft>
                <a:spcPts val="0"/>
              </a:spcAft>
              <a:defRPr/>
            </a:pPr>
            <a:r>
              <a:rPr lang="en-US" sz="2400" dirty="0"/>
              <a:t>	OS maintains all directories. Each user has a list (directory) that contains all the objects that user is allowed to access</a:t>
            </a:r>
            <a:r>
              <a:rPr lang="en-US" sz="2000" dirty="0"/>
              <a:t>.</a:t>
            </a:r>
          </a:p>
        </p:txBody>
      </p:sp>
    </p:spTree>
    <p:extLst>
      <p:ext uri="{BB962C8B-B14F-4D97-AF65-F5344CB8AC3E}">
        <p14:creationId xmlns:p14="http://schemas.microsoft.com/office/powerpoint/2010/main" val="33424619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Access Control List</a:t>
            </a:r>
          </a:p>
        </p:txBody>
      </p:sp>
      <p:sp>
        <p:nvSpPr>
          <p:cNvPr id="58371" name="Rectangle 3"/>
          <p:cNvSpPr>
            <a:spLocks noGrp="1" noChangeArrowheads="1"/>
          </p:cNvSpPr>
          <p:nvPr>
            <p:ph idx="1"/>
          </p:nvPr>
        </p:nvSpPr>
        <p:spPr/>
        <p:txBody>
          <a:bodyPr>
            <a:normAutofit fontScale="92500" lnSpcReduction="20000"/>
          </a:bodyPr>
          <a:lstStyle/>
          <a:p>
            <a:pPr marL="274320" indent="-274320" fontAlgn="auto">
              <a:spcAft>
                <a:spcPts val="0"/>
              </a:spcAft>
              <a:buFont typeface="Monotype Sorts" pitchFamily="2" charset="2"/>
              <a:buNone/>
              <a:defRPr/>
            </a:pPr>
            <a:r>
              <a:rPr lang="en-US" sz="2000" dirty="0"/>
              <a:t>	</a:t>
            </a:r>
          </a:p>
          <a:p>
            <a:pPr marL="274320" indent="-274320" fontAlgn="auto">
              <a:spcAft>
                <a:spcPts val="0"/>
              </a:spcAft>
              <a:buFont typeface="Wingdings 2"/>
              <a:buChar char=""/>
              <a:defRPr/>
            </a:pPr>
            <a:r>
              <a:rPr lang="en-US" dirty="0"/>
              <a:t>Access Control Lists (ACL)</a:t>
            </a:r>
          </a:p>
          <a:p>
            <a:pPr marL="521208" lvl="1" fontAlgn="auto">
              <a:spcAft>
                <a:spcPts val="0"/>
              </a:spcAft>
              <a:buClr>
                <a:schemeClr val="accent4"/>
              </a:buClr>
              <a:buFont typeface="Wingdings 2"/>
              <a:buChar char=""/>
              <a:defRPr/>
            </a:pPr>
            <a:r>
              <a:rPr lang="en-US" dirty="0">
                <a:solidFill>
                  <a:schemeClr val="tx1">
                    <a:tint val="85000"/>
                  </a:schemeClr>
                </a:solidFill>
              </a:rPr>
              <a:t>Common method of implementing access matrices</a:t>
            </a:r>
          </a:p>
          <a:p>
            <a:pPr marL="521208" lvl="1" fontAlgn="auto">
              <a:spcAft>
                <a:spcPts val="0"/>
              </a:spcAft>
              <a:buClr>
                <a:schemeClr val="accent4"/>
              </a:buClr>
              <a:buFont typeface="Wingdings 2"/>
              <a:buChar char=""/>
              <a:defRPr/>
            </a:pPr>
            <a:r>
              <a:rPr lang="en-US" dirty="0">
                <a:solidFill>
                  <a:schemeClr val="tx1">
                    <a:tint val="85000"/>
                  </a:schemeClr>
                </a:solidFill>
              </a:rPr>
              <a:t>Each object (resource) has a list of authorized subjects (users) who may obtain specified access rights to that object</a:t>
            </a:r>
          </a:p>
          <a:p>
            <a:pPr marL="521208" lvl="1" fontAlgn="auto">
              <a:spcAft>
                <a:spcPts val="0"/>
              </a:spcAft>
              <a:buClr>
                <a:schemeClr val="accent4"/>
              </a:buClr>
              <a:buFont typeface="Wingdings 2"/>
              <a:buChar char=""/>
              <a:defRPr/>
            </a:pPr>
            <a:r>
              <a:rPr lang="en-US" dirty="0">
                <a:solidFill>
                  <a:schemeClr val="tx1">
                    <a:tint val="85000"/>
                  </a:schemeClr>
                </a:solidFill>
              </a:rPr>
              <a:t>Subjects must be </a:t>
            </a:r>
            <a:r>
              <a:rPr lang="en-US" dirty="0" smtClean="0">
                <a:solidFill>
                  <a:schemeClr val="tx1">
                    <a:tint val="85000"/>
                  </a:schemeClr>
                </a:solidFill>
              </a:rPr>
              <a:t>authenticated</a:t>
            </a:r>
            <a:endParaRPr lang="en-US" dirty="0">
              <a:solidFill>
                <a:schemeClr val="tx1">
                  <a:tint val="85000"/>
                </a:schemeClr>
              </a:solidFill>
            </a:endParaRPr>
          </a:p>
          <a:p>
            <a:pPr marL="521208" lvl="1" fontAlgn="auto">
              <a:spcAft>
                <a:spcPts val="0"/>
              </a:spcAft>
              <a:buClr>
                <a:schemeClr val="accent4"/>
              </a:buClr>
              <a:buFont typeface="Wingdings 2"/>
              <a:buChar char=""/>
              <a:defRPr/>
            </a:pPr>
            <a:endParaRPr lang="en-US" dirty="0" smtClean="0">
              <a:solidFill>
                <a:schemeClr val="tx1">
                  <a:tint val="85000"/>
                </a:schemeClr>
              </a:solidFill>
            </a:endParaRPr>
          </a:p>
          <a:p>
            <a:pPr marL="521208" lvl="1" fontAlgn="auto">
              <a:spcAft>
                <a:spcPts val="0"/>
              </a:spcAft>
              <a:buClr>
                <a:schemeClr val="bg2">
                  <a:lumMod val="50000"/>
                </a:schemeClr>
              </a:buClr>
              <a:buFont typeface="Courier New" pitchFamily="49" charset="0"/>
              <a:buChar char="o"/>
              <a:defRPr/>
            </a:pPr>
            <a:r>
              <a:rPr lang="en-US" sz="2400" dirty="0">
                <a:solidFill>
                  <a:schemeClr val="tx1"/>
                </a:solidFill>
              </a:rPr>
              <a:t>Each object has an access control list. This list shows all subjects who should have access to the object and what the access is.</a:t>
            </a:r>
          </a:p>
          <a:p>
            <a:pPr marL="521208" lvl="1" fontAlgn="auto">
              <a:spcAft>
                <a:spcPts val="0"/>
              </a:spcAft>
              <a:buClr>
                <a:schemeClr val="accent4"/>
              </a:buClr>
              <a:buFont typeface="Wingdings 2"/>
              <a:buChar char=""/>
              <a:defRPr/>
            </a:pPr>
            <a:endParaRPr lang="en-US" dirty="0">
              <a:solidFill>
                <a:schemeClr val="tx1">
                  <a:tint val="85000"/>
                </a:schemeClr>
              </a:solidFill>
            </a:endParaRPr>
          </a:p>
          <a:p>
            <a:pPr marL="274320" indent="-274320" fontAlgn="auto">
              <a:spcAft>
                <a:spcPts val="0"/>
              </a:spcAft>
              <a:buFont typeface="Monotype Sorts" pitchFamily="2" charset="2"/>
              <a:buNone/>
              <a:defRPr/>
            </a:pPr>
            <a:endParaRPr lang="en-US" sz="2000" dirty="0"/>
          </a:p>
          <a:p>
            <a:pPr fontAlgn="auto">
              <a:spcAft>
                <a:spcPts val="0"/>
              </a:spcAft>
              <a:defRPr/>
            </a:pPr>
            <a:r>
              <a:rPr lang="en-US" sz="2000" dirty="0"/>
              <a:t>	This technique is widely used in Distributed File Systems.</a:t>
            </a:r>
          </a:p>
        </p:txBody>
      </p:sp>
    </p:spTree>
    <p:extLst>
      <p:ext uri="{BB962C8B-B14F-4D97-AF65-F5344CB8AC3E}">
        <p14:creationId xmlns:p14="http://schemas.microsoft.com/office/powerpoint/2010/main" val="4074980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dirty="0" smtClean="0">
                <a:solidFill>
                  <a:schemeClr val="tx2">
                    <a:lumMod val="60000"/>
                    <a:lumOff val="40000"/>
                  </a:schemeClr>
                </a:solidFill>
              </a:rPr>
              <a:t>d. File </a:t>
            </a:r>
            <a:r>
              <a:rPr lang="en-US" dirty="0">
                <a:solidFill>
                  <a:schemeClr val="tx2">
                    <a:lumMod val="60000"/>
                    <a:lumOff val="40000"/>
                  </a:schemeClr>
                </a:solidFill>
              </a:rPr>
              <a:t>Protection Mechanisms</a:t>
            </a:r>
          </a:p>
        </p:txBody>
      </p:sp>
      <p:sp>
        <p:nvSpPr>
          <p:cNvPr id="52227" name="Rectangle 3"/>
          <p:cNvSpPr>
            <a:spLocks noGrp="1" noChangeArrowheads="1"/>
          </p:cNvSpPr>
          <p:nvPr>
            <p:ph idx="1"/>
          </p:nvPr>
        </p:nvSpPr>
        <p:spPr/>
        <p:txBody>
          <a:bodyPr/>
          <a:lstStyle/>
          <a:p>
            <a:r>
              <a:rPr lang="en-US" sz="2800" dirty="0" smtClean="0">
                <a:solidFill>
                  <a:srgbClr val="FF0000"/>
                </a:solidFill>
              </a:rPr>
              <a:t>Basic Forms of Protection</a:t>
            </a:r>
          </a:p>
          <a:p>
            <a:r>
              <a:rPr lang="en-US" sz="2800" dirty="0" smtClean="0">
                <a:solidFill>
                  <a:srgbClr val="FF0000"/>
                </a:solidFill>
              </a:rPr>
              <a:t>Single Permissions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Basic Forms of Protection</a:t>
            </a:r>
          </a:p>
        </p:txBody>
      </p:sp>
      <p:sp>
        <p:nvSpPr>
          <p:cNvPr id="53251" name="Rectangle 3"/>
          <p:cNvSpPr>
            <a:spLocks noGrp="1" noChangeArrowheads="1"/>
          </p:cNvSpPr>
          <p:nvPr>
            <p:ph idx="1"/>
          </p:nvPr>
        </p:nvSpPr>
        <p:spPr/>
        <p:txBody>
          <a:bodyPr/>
          <a:lstStyle/>
          <a:p>
            <a:r>
              <a:rPr lang="en-US" sz="2800" dirty="0" smtClean="0"/>
              <a:t>All-None Protection</a:t>
            </a:r>
          </a:p>
          <a:p>
            <a:pPr>
              <a:buFont typeface="Monotype Sorts" pitchFamily="2" charset="2"/>
              <a:buNone/>
            </a:pPr>
            <a:r>
              <a:rPr lang="en-US" sz="2000" dirty="0" smtClean="0"/>
              <a:t>	The principal protection was trust, combined with ignorance. </a:t>
            </a:r>
            <a:endParaRPr lang="en-US" sz="2800" dirty="0" smtClean="0"/>
          </a:p>
          <a:p>
            <a:r>
              <a:rPr lang="en-US" sz="2800" dirty="0" smtClean="0"/>
              <a:t>Group Protection</a:t>
            </a:r>
          </a:p>
          <a:p>
            <a:pPr>
              <a:buFont typeface="Monotype Sorts" pitchFamily="2" charset="2"/>
              <a:buNone/>
            </a:pPr>
            <a:r>
              <a:rPr lang="en-US" sz="2000" dirty="0" smtClean="0"/>
              <a:t>	Users in the same group have the same right for objects.</a:t>
            </a:r>
            <a:endParaRPr lang="en-US" sz="2800"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320040"/>
            <a:ext cx="7239000" cy="1143000"/>
          </a:xfrm>
        </p:spPr>
        <p:txBody>
          <a:bodyPr/>
          <a:lstStyle/>
          <a:p>
            <a:pPr fontAlgn="auto">
              <a:spcAft>
                <a:spcPts val="0"/>
              </a:spcAft>
              <a:defRPr/>
            </a:pPr>
            <a:r>
              <a:rPr lang="en-US" sz="4000" dirty="0">
                <a:solidFill>
                  <a:srgbClr val="FF0000"/>
                </a:solidFill>
              </a:rPr>
              <a:t>Single Permissions</a:t>
            </a:r>
          </a:p>
        </p:txBody>
      </p:sp>
      <p:sp>
        <p:nvSpPr>
          <p:cNvPr id="54275" name="Rectangle 3"/>
          <p:cNvSpPr>
            <a:spLocks noGrp="1" noChangeArrowheads="1"/>
          </p:cNvSpPr>
          <p:nvPr>
            <p:ph idx="1"/>
          </p:nvPr>
        </p:nvSpPr>
        <p:spPr/>
        <p:txBody>
          <a:bodyPr/>
          <a:lstStyle/>
          <a:p>
            <a:r>
              <a:rPr lang="en-US" sz="2800" dirty="0" smtClean="0"/>
              <a:t>Password or other token</a:t>
            </a:r>
          </a:p>
          <a:p>
            <a:pPr lvl="1"/>
            <a:r>
              <a:rPr lang="en-US" sz="2400" dirty="0" smtClean="0"/>
              <a:t>assign a password to a file</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sz="4000" dirty="0" smtClean="0">
                <a:solidFill>
                  <a:schemeClr val="tx2">
                    <a:lumMod val="60000"/>
                    <a:lumOff val="40000"/>
                  </a:schemeClr>
                </a:solidFill>
              </a:rPr>
              <a:t>e. The </a:t>
            </a:r>
            <a:r>
              <a:rPr lang="en-US" sz="4000" dirty="0">
                <a:solidFill>
                  <a:schemeClr val="tx2">
                    <a:lumMod val="60000"/>
                    <a:lumOff val="40000"/>
                  </a:schemeClr>
                </a:solidFill>
              </a:rPr>
              <a:t>Authentication Process</a:t>
            </a:r>
          </a:p>
        </p:txBody>
      </p:sp>
      <p:sp>
        <p:nvSpPr>
          <p:cNvPr id="55299" name="Rectangle 3"/>
          <p:cNvSpPr>
            <a:spLocks noGrp="1" noChangeArrowheads="1"/>
          </p:cNvSpPr>
          <p:nvPr>
            <p:ph idx="1"/>
          </p:nvPr>
        </p:nvSpPr>
        <p:spPr/>
        <p:txBody>
          <a:bodyPr/>
          <a:lstStyle/>
          <a:p>
            <a:r>
              <a:rPr lang="en-US" sz="2800" dirty="0" smtClean="0"/>
              <a:t>Intentionally slow</a:t>
            </a:r>
          </a:p>
          <a:p>
            <a:pPr lvl="1"/>
            <a:r>
              <a:rPr lang="en-US" sz="2400" dirty="0" smtClean="0"/>
              <a:t>This makes attack infeasible</a:t>
            </a:r>
          </a:p>
          <a:p>
            <a:r>
              <a:rPr lang="en-US" sz="2800" dirty="0" smtClean="0"/>
              <a:t>Identify intruder from the normal user</a:t>
            </a:r>
          </a:p>
          <a:p>
            <a:pPr lvl="1"/>
            <a:r>
              <a:rPr lang="en-US" sz="2400" dirty="0" smtClean="0"/>
              <a:t>some who continuously fails to login may not be an authorized user.</a:t>
            </a:r>
          </a:p>
          <a:p>
            <a:pPr lvl="1"/>
            <a:r>
              <a:rPr lang="en-US" sz="2400" dirty="0" smtClean="0"/>
              <a:t>System disconnect a user after three to five failed logins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51</a:t>
            </a:fld>
            <a:r>
              <a:rPr lang="en-US" sz="1100" baseline="30000">
                <a:solidFill>
                  <a:schemeClr val="tx2"/>
                </a:solidFill>
              </a:rPr>
              <a:t>/11</a:t>
            </a:r>
          </a:p>
        </p:txBody>
      </p:sp>
    </p:spTree>
    <p:extLst>
      <p:ext uri="{BB962C8B-B14F-4D97-AF65-F5344CB8AC3E}">
        <p14:creationId xmlns:p14="http://schemas.microsoft.com/office/powerpoint/2010/main" val="33028985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9071061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5837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1C7DFBA-2799-449E-A40A-89FF2F077198}" type="slidenum">
              <a:rPr lang="ar-SA" sz="1100" baseline="30000">
                <a:solidFill>
                  <a:schemeClr val="tx2"/>
                </a:solidFill>
              </a:rPr>
              <a:pPr/>
              <a:t>53</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None/>
              <a:defRPr/>
            </a:pPr>
            <a:r>
              <a:rPr lang="en-US" sz="5400" b="1" cap="all" dirty="0">
                <a:ln w="500">
                  <a:solidFill>
                    <a:srgbClr val="B13F9A">
                      <a:shade val="20000"/>
                      <a:satMod val="120000"/>
                    </a:srgbClr>
                  </a:solidFill>
                </a:ln>
                <a:solidFill>
                  <a:srgbClr val="B13F9A">
                    <a:lumMod val="60000"/>
                    <a:lumOff val="40000"/>
                  </a:srgbClr>
                </a:solidFill>
              </a:rPr>
              <a:t>Lecture # </a:t>
            </a:r>
            <a:r>
              <a:rPr lang="en-US" sz="5400" b="1" cap="all" dirty="0" smtClean="0">
                <a:ln w="500">
                  <a:solidFill>
                    <a:srgbClr val="B13F9A">
                      <a:shade val="20000"/>
                      <a:satMod val="120000"/>
                    </a:srgbClr>
                  </a:solidFill>
                </a:ln>
                <a:solidFill>
                  <a:srgbClr val="B13F9A">
                    <a:lumMod val="60000"/>
                    <a:lumOff val="40000"/>
                  </a:srgbClr>
                </a:solidFill>
              </a:rPr>
              <a:t>9</a:t>
            </a: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dirty="0" smtClean="0">
                <a:solidFill>
                  <a:schemeClr val="tx2">
                    <a:lumMod val="60000"/>
                    <a:lumOff val="40000"/>
                  </a:schemeClr>
                </a:solidFill>
              </a:rPr>
              <a:t>Operating </a:t>
            </a:r>
            <a:r>
              <a:rPr lang="en-US" sz="4400" b="1" dirty="0">
                <a:solidFill>
                  <a:schemeClr val="tx2">
                    <a:lumMod val="60000"/>
                    <a:lumOff val="40000"/>
                  </a:schemeClr>
                </a:solidFill>
              </a:rPr>
              <a:t>Systems Services</a:t>
            </a:r>
            <a:endParaRPr lang="en-US" sz="4400" b="1" cap="all" dirty="0" smtClean="0">
              <a:ln w="500">
                <a:solidFill>
                  <a:srgbClr val="B13F9A">
                    <a:shade val="20000"/>
                    <a:satMod val="120000"/>
                  </a:srgbClr>
                </a:solidFill>
              </a:ln>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bg2">
                    <a:lumMod val="50000"/>
                  </a:schemeClr>
                </a:solidFill>
              </a:rPr>
              <a:t>Operating System</a:t>
            </a:r>
            <a:endParaRPr lang="en-US" dirty="0">
              <a:solidFill>
                <a:schemeClr val="bg2">
                  <a:lumMod val="50000"/>
                </a:schemeClr>
              </a:solidFill>
            </a:endParaRPr>
          </a:p>
        </p:txBody>
      </p:sp>
      <p:sp>
        <p:nvSpPr>
          <p:cNvPr id="3" name="Content Placeholder 2"/>
          <p:cNvSpPr>
            <a:spLocks noGrp="1"/>
          </p:cNvSpPr>
          <p:nvPr>
            <p:ph idx="1"/>
          </p:nvPr>
        </p:nvSpPr>
        <p:spPr/>
        <p:txBody>
          <a:bodyPr>
            <a:normAutofit/>
          </a:bodyPr>
          <a:lstStyle/>
          <a:p>
            <a:pPr marL="274320" indent="-274320" fontAlgn="auto">
              <a:spcAft>
                <a:spcPts val="0"/>
              </a:spcAft>
              <a:buFont typeface="Wingdings 2"/>
              <a:buChar char=""/>
              <a:defRPr/>
            </a:pPr>
            <a:r>
              <a:rPr lang="en-US" dirty="0"/>
              <a:t>An Operating System (OS) is the software that manages the sharing of the resources of a computer</a:t>
            </a:r>
            <a:r>
              <a:rPr lang="en-US" dirty="0" smtClean="0"/>
              <a:t>.</a:t>
            </a:r>
          </a:p>
          <a:p>
            <a:pPr marL="274320" indent="-274320" fontAlgn="auto">
              <a:spcAft>
                <a:spcPts val="0"/>
              </a:spcAft>
              <a:buFont typeface="Wingdings 2"/>
              <a:buChar char=""/>
              <a:defRPr/>
            </a:pPr>
            <a:r>
              <a:rPr lang="en-US" dirty="0" smtClean="0"/>
              <a:t> </a:t>
            </a:r>
            <a:r>
              <a:rPr lang="en-US" dirty="0"/>
              <a:t>An operating system processes system data and user input, and responds by allocating and managing tasks and internal system resources as a service to users and programs of the system</a:t>
            </a:r>
            <a:r>
              <a:rPr lang="en-US" b="1" dirty="0">
                <a:solidFill>
                  <a:schemeClr val="bg2">
                    <a:lumMod val="25000"/>
                  </a:schemeClr>
                </a:solidFill>
              </a:rPr>
              <a:t>. </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533400" y="381000"/>
            <a:ext cx="7772400" cy="1143000"/>
          </a:xfrm>
        </p:spPr>
        <p:txBody>
          <a:bodyPr/>
          <a:lstStyle/>
          <a:p>
            <a:pPr fontAlgn="auto">
              <a:spcAft>
                <a:spcPts val="0"/>
              </a:spcAft>
              <a:defRPr/>
            </a:pPr>
            <a:r>
              <a:rPr lang="en-US" dirty="0" smtClean="0">
                <a:solidFill>
                  <a:schemeClr val="tx2">
                    <a:lumMod val="60000"/>
                    <a:lumOff val="40000"/>
                  </a:schemeClr>
                </a:solidFill>
                <a:ea typeface="ＭＳ Ｐゴシック" pitchFamily="5" charset="-128"/>
              </a:rPr>
              <a:t>Services</a:t>
            </a:r>
          </a:p>
        </p:txBody>
      </p:sp>
      <p:sp>
        <p:nvSpPr>
          <p:cNvPr id="54275" name="Rectangle 3"/>
          <p:cNvSpPr>
            <a:spLocks noGrp="1" noChangeArrowheads="1"/>
          </p:cNvSpPr>
          <p:nvPr>
            <p:ph idx="1"/>
          </p:nvPr>
        </p:nvSpPr>
        <p:spPr>
          <a:xfrm>
            <a:off x="381000" y="1676400"/>
            <a:ext cx="7772400" cy="4114800"/>
          </a:xfrm>
        </p:spPr>
        <p:txBody>
          <a:bodyPr>
            <a:normAutofit/>
          </a:bodyPr>
          <a:lstStyle/>
          <a:p>
            <a:pPr marL="514350" indent="-514350" fontAlgn="auto">
              <a:lnSpc>
                <a:spcPct val="90000"/>
              </a:lnSpc>
              <a:spcAft>
                <a:spcPts val="0"/>
              </a:spcAft>
              <a:buFont typeface="+mj-lt"/>
              <a:buAutoNum type="arabicPeriod"/>
              <a:defRPr/>
            </a:pPr>
            <a:r>
              <a:rPr lang="en-US" sz="2800" dirty="0" smtClean="0">
                <a:ea typeface="ＭＳ Ｐゴシック" pitchFamily="5" charset="-128"/>
              </a:rPr>
              <a:t>User interface</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Program execution: Processes</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Resource allocation</a:t>
            </a:r>
          </a:p>
          <a:p>
            <a:pPr marL="514350" indent="-514350" fontAlgn="auto">
              <a:lnSpc>
                <a:spcPct val="90000"/>
              </a:lnSpc>
              <a:spcAft>
                <a:spcPts val="0"/>
              </a:spcAft>
              <a:buFont typeface="+mj-lt"/>
              <a:buAutoNum type="arabicPeriod"/>
              <a:defRPr/>
            </a:pPr>
            <a:r>
              <a:rPr lang="en-US" sz="2800" dirty="0" smtClean="0">
                <a:ea typeface="ＭＳ Ｐゴシック" pitchFamily="5" charset="-128"/>
              </a:rPr>
              <a:t>I/O operations</a:t>
            </a:r>
          </a:p>
          <a:p>
            <a:pPr marL="274320" indent="-274320" fontAlgn="auto">
              <a:lnSpc>
                <a:spcPct val="90000"/>
              </a:lnSpc>
              <a:spcAft>
                <a:spcPts val="0"/>
              </a:spcAft>
              <a:buFont typeface="Wingdings 2"/>
              <a:buChar char=""/>
              <a:defRPr/>
            </a:pPr>
            <a:endParaRPr lang="en-US" sz="2800" dirty="0" smtClean="0">
              <a:ea typeface="ＭＳ Ｐゴシック" pitchFamily="5" charset="-128"/>
            </a:endParaRPr>
          </a:p>
          <a:p>
            <a:pPr marL="274320" indent="-274320" fontAlgn="auto">
              <a:lnSpc>
                <a:spcPct val="90000"/>
              </a:lnSpc>
              <a:spcAft>
                <a:spcPts val="0"/>
              </a:spcAft>
              <a:buFont typeface="Wingdings 2"/>
              <a:buChar char=""/>
              <a:defRPr/>
            </a:pPr>
            <a:endParaRPr lang="en-US" sz="2800" dirty="0" smtClean="0">
              <a:ea typeface="ＭＳ Ｐゴシック" pitchFamily="5" charset="-128"/>
            </a:endParaRPr>
          </a:p>
        </p:txBody>
      </p:sp>
      <p:sp>
        <p:nvSpPr>
          <p:cNvPr id="6042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78D6DFB-CF11-4A23-BC0A-60EC73CDAF63}" type="slidenum">
              <a:rPr lang="en-US" sz="1400">
                <a:ea typeface="ＭＳ Ｐゴシック"/>
                <a:cs typeface="ＭＳ Ｐゴシック"/>
              </a:rPr>
              <a:pPr/>
              <a:t>55</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60000"/>
                    <a:lumOff val="40000"/>
                  </a:schemeClr>
                </a:solidFill>
                <a:ea typeface="ＭＳ Ｐゴシック" pitchFamily="5" charset="-128"/>
              </a:rPr>
              <a:t>Services cont.</a:t>
            </a:r>
            <a:endParaRPr lang="ar-SA" dirty="0"/>
          </a:p>
        </p:txBody>
      </p:sp>
      <p:sp>
        <p:nvSpPr>
          <p:cNvPr id="3" name="Content Placeholder 2"/>
          <p:cNvSpPr>
            <a:spLocks noGrp="1"/>
          </p:cNvSpPr>
          <p:nvPr>
            <p:ph idx="1"/>
          </p:nvPr>
        </p:nvSpPr>
        <p:spPr/>
        <p:txBody>
          <a:bodyPr/>
          <a:lstStyle/>
          <a:p>
            <a:pPr marL="514350" indent="-514350" fontAlgn="auto">
              <a:lnSpc>
                <a:spcPct val="90000"/>
              </a:lnSpc>
              <a:spcAft>
                <a:spcPts val="0"/>
              </a:spcAft>
              <a:buFont typeface="+mj-lt"/>
              <a:buAutoNum type="arabicPeriod" startAt="5"/>
              <a:defRPr/>
            </a:pPr>
            <a:r>
              <a:rPr lang="en-US" sz="2400" dirty="0">
                <a:ea typeface="ＭＳ Ｐゴシック" pitchFamily="5" charset="-128"/>
              </a:rPr>
              <a:t>File-system manipulation</a:t>
            </a:r>
          </a:p>
          <a:p>
            <a:pPr marL="514350" indent="-514350" fontAlgn="auto">
              <a:lnSpc>
                <a:spcPct val="90000"/>
              </a:lnSpc>
              <a:spcAft>
                <a:spcPts val="0"/>
              </a:spcAft>
              <a:buFont typeface="+mj-lt"/>
              <a:buAutoNum type="arabicPeriod" startAt="5"/>
              <a:defRPr/>
            </a:pPr>
            <a:r>
              <a:rPr lang="en-US" sz="2400" dirty="0">
                <a:ea typeface="ＭＳ Ｐゴシック" pitchFamily="5" charset="-128"/>
              </a:rPr>
              <a:t>Communications</a:t>
            </a:r>
          </a:p>
          <a:p>
            <a:pPr marL="514350" indent="-514350" fontAlgn="auto">
              <a:lnSpc>
                <a:spcPct val="90000"/>
              </a:lnSpc>
              <a:spcAft>
                <a:spcPts val="0"/>
              </a:spcAft>
              <a:buFont typeface="+mj-lt"/>
              <a:buAutoNum type="arabicPeriod" startAt="5"/>
              <a:defRPr/>
            </a:pPr>
            <a:r>
              <a:rPr lang="en-US" sz="2400" dirty="0">
                <a:ea typeface="ＭＳ Ｐゴシック" pitchFamily="5" charset="-128"/>
              </a:rPr>
              <a:t>Protection &amp; security</a:t>
            </a:r>
          </a:p>
          <a:p>
            <a:pPr marL="514350" indent="-514350" fontAlgn="auto">
              <a:lnSpc>
                <a:spcPct val="90000"/>
              </a:lnSpc>
              <a:spcAft>
                <a:spcPts val="0"/>
              </a:spcAft>
              <a:buFont typeface="+mj-lt"/>
              <a:buAutoNum type="arabicPeriod" startAt="5"/>
              <a:defRPr/>
            </a:pPr>
            <a:r>
              <a:rPr lang="en-US" sz="2400" dirty="0">
                <a:ea typeface="ＭＳ Ｐゴシック" pitchFamily="5" charset="-128"/>
              </a:rPr>
              <a:t>Error detection</a:t>
            </a:r>
          </a:p>
          <a:p>
            <a:pPr marL="514350" indent="-514350" fontAlgn="auto">
              <a:lnSpc>
                <a:spcPct val="90000"/>
              </a:lnSpc>
              <a:spcAft>
                <a:spcPts val="0"/>
              </a:spcAft>
              <a:buFont typeface="+mj-lt"/>
              <a:buAutoNum type="arabicPeriod" startAt="5"/>
              <a:defRPr/>
            </a:pPr>
            <a:r>
              <a:rPr lang="en-US" sz="2400" dirty="0">
                <a:ea typeface="ＭＳ Ｐゴシック" pitchFamily="5" charset="-128"/>
              </a:rPr>
              <a:t>Accounting</a:t>
            </a:r>
          </a:p>
          <a:p>
            <a:endParaRPr lang="ar-SA" dirty="0"/>
          </a:p>
        </p:txBody>
      </p:sp>
    </p:spTree>
    <p:extLst>
      <p:ext uri="{BB962C8B-B14F-4D97-AF65-F5344CB8AC3E}">
        <p14:creationId xmlns:p14="http://schemas.microsoft.com/office/powerpoint/2010/main" val="31076492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pic>
        <p:nvPicPr>
          <p:cNvPr id="61443" name="Picture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066800" y="1676400"/>
            <a:ext cx="5181600" cy="4419600"/>
          </a:xfr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685800" y="-152400"/>
            <a:ext cx="7772400" cy="1143000"/>
          </a:xfrm>
        </p:spPr>
        <p:txBody>
          <a:bodyPr/>
          <a:lstStyle/>
          <a:p>
            <a:pPr rtl="1" fontAlgn="auto">
              <a:spcAft>
                <a:spcPts val="0"/>
              </a:spcAft>
              <a:defRPr/>
            </a:pPr>
            <a:r>
              <a:rPr lang="en-US" dirty="0" smtClean="0">
                <a:solidFill>
                  <a:schemeClr val="tx2">
                    <a:lumMod val="60000"/>
                    <a:lumOff val="40000"/>
                  </a:schemeClr>
                </a:solidFill>
                <a:ea typeface="ＭＳ Ｐゴシック" pitchFamily="5" charset="-128"/>
              </a:rPr>
              <a:t>Services</a:t>
            </a:r>
          </a:p>
        </p:txBody>
      </p:sp>
      <p:sp>
        <p:nvSpPr>
          <p:cNvPr id="37891" name="Content Placeholder 2"/>
          <p:cNvSpPr>
            <a:spLocks noGrp="1"/>
          </p:cNvSpPr>
          <p:nvPr>
            <p:ph idx="1"/>
          </p:nvPr>
        </p:nvSpPr>
        <p:spPr>
          <a:xfrm>
            <a:off x="457200" y="1447800"/>
            <a:ext cx="7315200" cy="5105400"/>
          </a:xfrm>
        </p:spPr>
        <p:txBody>
          <a:bodyPr>
            <a:normAutofit/>
          </a:bodyPr>
          <a:lstStyle/>
          <a:p>
            <a:pPr marL="0" indent="0" fontAlgn="auto">
              <a:spcAft>
                <a:spcPts val="0"/>
              </a:spcAft>
              <a:buFont typeface="Wingdings 2"/>
              <a:buNone/>
              <a:defRPr/>
            </a:pPr>
            <a:r>
              <a:rPr lang="en-US" sz="2800" dirty="0" smtClean="0">
                <a:ea typeface="ＭＳ Ｐゴシック" pitchFamily="5" charset="-128"/>
              </a:rPr>
              <a:t>1. User Interface</a:t>
            </a:r>
          </a:p>
          <a:p>
            <a:pPr marL="521208" lvl="1" fontAlgn="auto">
              <a:spcAft>
                <a:spcPts val="0"/>
              </a:spcAft>
              <a:buClr>
                <a:schemeClr val="accent4"/>
              </a:buClr>
              <a:buFont typeface="Wingdings 2"/>
              <a:buChar char=""/>
              <a:defRPr/>
            </a:pPr>
            <a:r>
              <a:rPr lang="en-US" sz="2400" dirty="0" smtClean="0">
                <a:solidFill>
                  <a:srgbClr val="FF0000"/>
                </a:solidFill>
                <a:ea typeface="ＭＳ Ｐゴシック" pitchFamily="5" charset="-128"/>
              </a:rPr>
              <a:t>GUI(Graphical User Interface)</a:t>
            </a:r>
            <a:r>
              <a:rPr lang="en-US" sz="2400" dirty="0" smtClean="0">
                <a:solidFill>
                  <a:schemeClr val="tx1">
                    <a:tint val="85000"/>
                  </a:schemeClr>
                </a:solidFill>
                <a:ea typeface="ＭＳ Ｐゴシック" pitchFamily="5" charset="-128"/>
              </a:rPr>
              <a:t> and command line are the most common for general purpose operating systems</a:t>
            </a:r>
          </a:p>
          <a:p>
            <a:pPr marL="274320" indent="-274320" fontAlgn="auto">
              <a:spcAft>
                <a:spcPts val="0"/>
              </a:spcAft>
              <a:buFont typeface="Wingdings 2"/>
              <a:buChar char=""/>
              <a:defRPr/>
            </a:pPr>
            <a:endParaRPr lang="en-US" dirty="0" smtClean="0">
              <a:ea typeface="ＭＳ Ｐゴシック" pitchFamily="5" charset="-128"/>
            </a:endParaRPr>
          </a:p>
        </p:txBody>
      </p:sp>
      <p:sp>
        <p:nvSpPr>
          <p:cNvPr id="6246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0D9138E-707B-4EBB-8703-6BBDBAAB92BD}" type="slidenum">
              <a:rPr lang="en-US" sz="1400">
                <a:ea typeface="ＭＳ Ｐゴシック"/>
                <a:cs typeface="ＭＳ Ｐゴシック"/>
              </a:rPr>
              <a:pPr/>
              <a:t>58</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63491" name="Content Placeholder 2"/>
          <p:cNvSpPr>
            <a:spLocks noGrp="1"/>
          </p:cNvSpPr>
          <p:nvPr>
            <p:ph idx="1"/>
          </p:nvPr>
        </p:nvSpPr>
        <p:spPr/>
        <p:txBody>
          <a:bodyPr/>
          <a:lstStyle/>
          <a:p>
            <a:pPr marL="0" indent="0">
              <a:buFont typeface="Wingdings 2" pitchFamily="18" charset="2"/>
              <a:buNone/>
            </a:pPr>
            <a:r>
              <a:rPr lang="en-US" sz="2800" dirty="0" smtClean="0">
                <a:ea typeface="ＭＳ Ｐゴシック"/>
                <a:cs typeface="ＭＳ Ｐゴシック"/>
              </a:rPr>
              <a:t>2. Program execution</a:t>
            </a:r>
          </a:p>
          <a:p>
            <a:pPr lvl="1"/>
            <a:r>
              <a:rPr lang="en-US" sz="2400" dirty="0" smtClean="0">
                <a:ea typeface="ＭＳ Ｐゴシック"/>
                <a:cs typeface="ＭＳ Ｐゴシック"/>
              </a:rPr>
              <a:t>System must be able to load a machine language program into RAM memory and run that program.</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spcAft>
                <a:spcPts val="0"/>
              </a:spcAft>
              <a:buFont typeface="Wingdings 2"/>
              <a:buNone/>
              <a:defRPr/>
            </a:pPr>
            <a:r>
              <a:rPr lang="en-US" sz="2800" dirty="0" smtClean="0">
                <a:ea typeface="ＭＳ Ｐゴシック" pitchFamily="5" charset="-128"/>
              </a:rPr>
              <a:t>3. Resource </a:t>
            </a:r>
            <a:r>
              <a:rPr lang="en-US" sz="2800" dirty="0">
                <a:ea typeface="ＭＳ Ｐゴシック" pitchFamily="5" charset="-128"/>
              </a:rPr>
              <a:t>allocation</a:t>
            </a:r>
          </a:p>
          <a:p>
            <a:pPr marL="521208" lvl="1" fontAlgn="auto">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Multiple processes or users: Need to share, allocate, and manage resources</a:t>
            </a:r>
          </a:p>
          <a:p>
            <a:pPr marL="521208" lvl="1" fontAlgn="auto">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Examples of types of resources: CPU cycles (time), main memory, disk files, I/O devices (printers, USB flash drives </a:t>
            </a:r>
            <a:r>
              <a:rPr lang="en-US" sz="2400" dirty="0" err="1">
                <a:solidFill>
                  <a:schemeClr val="tx1">
                    <a:tint val="85000"/>
                  </a:schemeClr>
                </a:solidFill>
                <a:ea typeface="ＭＳ Ｐゴシック" pitchFamily="5" charset="-128"/>
              </a:rPr>
              <a:t>etc</a:t>
            </a:r>
            <a:r>
              <a:rPr lang="en-US" sz="2400" dirty="0">
                <a:solidFill>
                  <a:schemeClr val="tx1">
                    <a:tint val="85000"/>
                  </a:schemeClr>
                </a:solidFill>
                <a:ea typeface="ＭＳ Ｐゴシック" pitchFamily="5" charset="-128"/>
              </a:rPr>
              <a:t>).</a:t>
            </a:r>
          </a:p>
          <a:p>
            <a:pPr marL="274320" indent="-274320" fontAlgn="auto">
              <a:spcAft>
                <a:spcPts val="0"/>
              </a:spcAft>
              <a:buFont typeface="Wingdings 2"/>
              <a:buChar char=""/>
              <a:defRPr/>
            </a:pPr>
            <a:endParaRPr lang="en-US" dirty="0"/>
          </a:p>
          <a:p>
            <a:pPr marL="274320" indent="-274320"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85800" y="-304800"/>
            <a:ext cx="7772400" cy="1143000"/>
          </a:xfrm>
        </p:spPr>
        <p:txBody>
          <a:bodyPr/>
          <a:lstStyle/>
          <a:p>
            <a:pPr fontAlgn="auto">
              <a:spcAft>
                <a:spcPts val="0"/>
              </a:spcAft>
              <a:defRPr/>
            </a:pPr>
            <a:endParaRPr lang="en-US" dirty="0" smtClean="0">
              <a:solidFill>
                <a:schemeClr val="tx2">
                  <a:lumMod val="60000"/>
                  <a:lumOff val="40000"/>
                </a:schemeClr>
              </a:solidFill>
              <a:ea typeface="ＭＳ Ｐゴシック" pitchFamily="5" charset="-128"/>
            </a:endParaRPr>
          </a:p>
        </p:txBody>
      </p:sp>
      <p:sp>
        <p:nvSpPr>
          <p:cNvPr id="39939" name="Content Placeholder 2"/>
          <p:cNvSpPr>
            <a:spLocks noGrp="1"/>
          </p:cNvSpPr>
          <p:nvPr>
            <p:ph idx="1"/>
          </p:nvPr>
        </p:nvSpPr>
        <p:spPr>
          <a:xfrm>
            <a:off x="685800" y="1143000"/>
            <a:ext cx="7391400" cy="4114800"/>
          </a:xfrm>
        </p:spPr>
        <p:txBody>
          <a:bodyPr>
            <a:normAutofit/>
          </a:bodyPr>
          <a:lstStyle/>
          <a:p>
            <a:pPr marL="0" indent="0" fontAlgn="auto">
              <a:spcAft>
                <a:spcPts val="0"/>
              </a:spcAft>
              <a:buFont typeface="Wingdings 2"/>
              <a:buNone/>
              <a:defRPr/>
            </a:pPr>
            <a:r>
              <a:rPr lang="en-US" dirty="0" smtClean="0">
                <a:ea typeface="ＭＳ Ｐゴシック" pitchFamily="5" charset="-128"/>
              </a:rPr>
              <a:t>4. I/O operations</a:t>
            </a:r>
          </a:p>
          <a:p>
            <a:pPr marL="521208" lvl="1" fontAlgn="auto">
              <a:spcAft>
                <a:spcPts val="0"/>
              </a:spcAft>
              <a:buClr>
                <a:schemeClr val="accent4"/>
              </a:buClr>
              <a:buFont typeface="Wingdings 2"/>
              <a:buChar char=""/>
              <a:defRPr/>
            </a:pPr>
            <a:r>
              <a:rPr lang="en-US" dirty="0" smtClean="0">
                <a:solidFill>
                  <a:schemeClr val="tx1">
                    <a:tint val="85000"/>
                  </a:schemeClr>
                </a:solidFill>
                <a:ea typeface="ＭＳ Ｐゴシック" pitchFamily="5" charset="-128"/>
              </a:rPr>
              <a:t>All I/O that a program does is typically carried out by the OS</a:t>
            </a:r>
          </a:p>
          <a:p>
            <a:pPr marL="521208" lvl="1" fontAlgn="auto">
              <a:spcAft>
                <a:spcPts val="0"/>
              </a:spcAft>
              <a:buClr>
                <a:schemeClr val="accent4"/>
              </a:buClr>
              <a:buFont typeface="Wingdings 2"/>
              <a:buChar char=""/>
              <a:defRPr/>
            </a:pPr>
            <a:r>
              <a:rPr lang="en-US" dirty="0" smtClean="0">
                <a:solidFill>
                  <a:schemeClr val="tx1">
                    <a:tint val="85000"/>
                  </a:schemeClr>
                </a:solidFill>
                <a:ea typeface="ＭＳ Ｐゴシック" pitchFamily="5" charset="-128"/>
              </a:rPr>
              <a:t>This is for efficiency and protection</a:t>
            </a:r>
          </a:p>
          <a:p>
            <a:pPr marL="274320" indent="-274320" fontAlgn="auto">
              <a:spcAft>
                <a:spcPts val="0"/>
              </a:spcAft>
              <a:buFont typeface="Wingdings 2"/>
              <a:buChar char=""/>
              <a:defRPr/>
            </a:pPr>
            <a:endParaRPr lang="en-US" dirty="0" smtClean="0">
              <a:ea typeface="ＭＳ Ｐゴシック" pitchFamily="5" charset="-128"/>
            </a:endParaRPr>
          </a:p>
        </p:txBody>
      </p:sp>
      <p:sp>
        <p:nvSpPr>
          <p:cNvPr id="6554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496B4E5-455A-40B4-913D-CE0985DD343E}" type="slidenum">
              <a:rPr lang="en-US" sz="1400">
                <a:ea typeface="ＭＳ Ｐゴシック"/>
                <a:cs typeface="ＭＳ Ｐゴシック"/>
              </a:rPr>
              <a:pPr/>
              <a:t>61</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lnSpc>
                <a:spcPct val="90000"/>
              </a:lnSpc>
              <a:spcAft>
                <a:spcPts val="0"/>
              </a:spcAft>
              <a:buFont typeface="Wingdings 2"/>
              <a:buNone/>
              <a:defRPr/>
            </a:pPr>
            <a:r>
              <a:rPr lang="en-US" dirty="0" smtClean="0">
                <a:ea typeface="ＭＳ Ｐゴシック" pitchFamily="5" charset="-128"/>
              </a:rPr>
              <a:t>5. File-system </a:t>
            </a:r>
            <a:r>
              <a:rPr lang="en-US" dirty="0">
                <a:ea typeface="ＭＳ Ｐゴシック" pitchFamily="5" charset="-128"/>
              </a:rPr>
              <a:t>manipulation</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creating, reading, writing files &amp; directories</a:t>
            </a:r>
          </a:p>
          <a:p>
            <a:pPr marL="0" indent="0" fontAlgn="auto">
              <a:lnSpc>
                <a:spcPct val="90000"/>
              </a:lnSpc>
              <a:spcAft>
                <a:spcPts val="0"/>
              </a:spcAft>
              <a:buFont typeface="Wingdings 2"/>
              <a:buNone/>
              <a:defRPr/>
            </a:pP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fontAlgn="auto">
              <a:lnSpc>
                <a:spcPct val="90000"/>
              </a:lnSpc>
              <a:spcAft>
                <a:spcPts val="0"/>
              </a:spcAft>
              <a:buFont typeface="Wingdings 2"/>
              <a:buNone/>
              <a:defRPr/>
            </a:pPr>
            <a:r>
              <a:rPr lang="en-US" dirty="0" smtClean="0">
                <a:ea typeface="ＭＳ Ｐゴシック" pitchFamily="5" charset="-128"/>
              </a:rPr>
              <a:t>6. </a:t>
            </a:r>
            <a:r>
              <a:rPr lang="en-US" dirty="0">
                <a:ea typeface="ＭＳ Ｐゴシック" pitchFamily="5" charset="-128"/>
              </a:rPr>
              <a:t>Communications</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Between processes on the same computer and </a:t>
            </a:r>
            <a:r>
              <a:rPr lang="en-US" dirty="0" smtClean="0">
                <a:solidFill>
                  <a:schemeClr val="tx1">
                    <a:tint val="85000"/>
                  </a:schemeClr>
                </a:solidFill>
                <a:ea typeface="ＭＳ Ｐゴシック" pitchFamily="5" charset="-128"/>
              </a:rPr>
              <a:t>processes </a:t>
            </a:r>
            <a:r>
              <a:rPr lang="en-US" dirty="0">
                <a:solidFill>
                  <a:schemeClr val="tx1">
                    <a:tint val="85000"/>
                  </a:schemeClr>
                </a:solidFill>
                <a:ea typeface="ＭＳ Ｐゴシック" pitchFamily="5" charset="-128"/>
              </a:rPr>
              <a:t>across different computers</a:t>
            </a:r>
          </a:p>
          <a:p>
            <a:pPr marL="521208" lvl="1" fontAlgn="auto">
              <a:lnSpc>
                <a:spcPct val="90000"/>
              </a:lnSpc>
              <a:spcAft>
                <a:spcPts val="0"/>
              </a:spcAft>
              <a:buClr>
                <a:schemeClr val="accent4"/>
              </a:buClr>
              <a:buFont typeface="Wingdings 2"/>
              <a:buChar char=""/>
              <a:defRPr/>
            </a:pPr>
            <a:r>
              <a:rPr lang="en-US" dirty="0">
                <a:solidFill>
                  <a:schemeClr val="tx1">
                    <a:tint val="85000"/>
                  </a:schemeClr>
                </a:solidFill>
                <a:ea typeface="ＭＳ Ｐゴシック" pitchFamily="5" charset="-128"/>
              </a:rPr>
              <a:t>e.g., Shared memory &amp; message passing</a:t>
            </a:r>
          </a:p>
          <a:p>
            <a:pPr marL="274320" indent="-274320" fontAlgn="auto">
              <a:spcAft>
                <a:spcPts val="0"/>
              </a:spcAft>
              <a:buFont typeface="Wingdings 2"/>
              <a:buChar char=""/>
              <a:defRPr/>
            </a:pPr>
            <a:endParaRPr lang="en-US" dirty="0">
              <a:ea typeface="ＭＳ Ｐゴシック" pitchFamily="5" charset="-128"/>
            </a:endParaRPr>
          </a:p>
        </p:txBody>
      </p:sp>
    </p:spTree>
    <p:extLst>
      <p:ext uri="{BB962C8B-B14F-4D97-AF65-F5344CB8AC3E}">
        <p14:creationId xmlns:p14="http://schemas.microsoft.com/office/powerpoint/2010/main" val="26187364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533400" y="228600"/>
            <a:ext cx="7772400" cy="1143000"/>
          </a:xfrm>
        </p:spPr>
        <p:txBody>
          <a:bodyPr/>
          <a:lstStyle/>
          <a:p>
            <a:pPr fontAlgn="auto">
              <a:spcAft>
                <a:spcPts val="0"/>
              </a:spcAft>
              <a:defRPr/>
            </a:pPr>
            <a:endParaRPr lang="en-US" dirty="0" smtClean="0">
              <a:ea typeface="ＭＳ Ｐゴシック" pitchFamily="5" charset="-128"/>
            </a:endParaRPr>
          </a:p>
        </p:txBody>
      </p:sp>
      <p:sp>
        <p:nvSpPr>
          <p:cNvPr id="3" name="Content Placeholder 2"/>
          <p:cNvSpPr>
            <a:spLocks noGrp="1"/>
          </p:cNvSpPr>
          <p:nvPr>
            <p:ph idx="1"/>
          </p:nvPr>
        </p:nvSpPr>
        <p:spPr>
          <a:xfrm>
            <a:off x="381000" y="1524000"/>
            <a:ext cx="7696200" cy="3810000"/>
          </a:xfrm>
        </p:spPr>
        <p:txBody>
          <a:bodyPr/>
          <a:lstStyle/>
          <a:p>
            <a:pPr marL="0" indent="0">
              <a:lnSpc>
                <a:spcPct val="90000"/>
              </a:lnSpc>
              <a:buFont typeface="Wingdings 2" pitchFamily="18" charset="2"/>
              <a:buNone/>
            </a:pPr>
            <a:r>
              <a:rPr lang="en-US" sz="2800" dirty="0" smtClean="0">
                <a:ea typeface="ＭＳ Ｐゴシック"/>
                <a:cs typeface="ＭＳ Ｐゴシック"/>
              </a:rPr>
              <a:t>7.Protection &amp; security</a:t>
            </a:r>
          </a:p>
          <a:p>
            <a:pPr lvl="1">
              <a:lnSpc>
                <a:spcPct val="90000"/>
              </a:lnSpc>
            </a:pPr>
            <a:r>
              <a:rPr lang="en-US" sz="2400" dirty="0" smtClean="0">
                <a:ea typeface="ＭＳ Ｐゴシック"/>
                <a:cs typeface="ＭＳ Ｐゴシック"/>
              </a:rPr>
              <a:t>In multiuser systems, some people want to control access to their information</a:t>
            </a:r>
          </a:p>
          <a:p>
            <a:pPr lvl="1">
              <a:lnSpc>
                <a:spcPct val="90000"/>
              </a:lnSpc>
            </a:pPr>
            <a:r>
              <a:rPr lang="en-US" sz="2400" dirty="0" smtClean="0">
                <a:ea typeface="ＭＳ Ｐゴシック"/>
                <a:cs typeface="ＭＳ Ｐゴシック"/>
              </a:rPr>
              <a:t>Generally, “when several separate processes execute concurrently, it should not be possible for one process to interfere with others or with the operating system itself”.</a:t>
            </a:r>
          </a:p>
        </p:txBody>
      </p:sp>
      <p:sp>
        <p:nvSpPr>
          <p:cNvPr id="6758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CDC18A97-1206-44E1-AE16-C664D9E8F0F4}" type="slidenum">
              <a:rPr lang="en-US" sz="1400">
                <a:ea typeface="ＭＳ Ｐゴシック"/>
                <a:cs typeface="ＭＳ Ｐゴシック"/>
              </a:rPr>
              <a:pPr/>
              <a:t>64</a:t>
            </a:fld>
            <a:endParaRPr lang="en-US" sz="140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3" name="Content Placeholder 2"/>
          <p:cNvSpPr>
            <a:spLocks noGrp="1"/>
          </p:cNvSpPr>
          <p:nvPr>
            <p:ph idx="1"/>
          </p:nvPr>
        </p:nvSpPr>
        <p:spPr/>
        <p:txBody>
          <a:bodyPr>
            <a:normAutofit/>
          </a:bodyPr>
          <a:lstStyle/>
          <a:p>
            <a:pPr marL="0" indent="0" fontAlgn="auto">
              <a:lnSpc>
                <a:spcPct val="90000"/>
              </a:lnSpc>
              <a:spcAft>
                <a:spcPts val="0"/>
              </a:spcAft>
              <a:buFont typeface="Wingdings 2"/>
              <a:buNone/>
              <a:defRPr/>
            </a:pPr>
            <a:r>
              <a:rPr lang="en-US" sz="2800" dirty="0" smtClean="0">
                <a:ea typeface="ＭＳ Ｐゴシック" pitchFamily="5" charset="-128"/>
              </a:rPr>
              <a:t>8.Error </a:t>
            </a:r>
            <a:r>
              <a:rPr lang="en-US" sz="2800" dirty="0">
                <a:ea typeface="ＭＳ Ｐゴシック" pitchFamily="5" charset="-128"/>
              </a:rPr>
              <a:t>detection</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“The operating system needs be constantly aware of possible errors” </a:t>
            </a:r>
            <a:r>
              <a:rPr lang="en-US" sz="2400" dirty="0" smtClean="0">
                <a:solidFill>
                  <a:schemeClr val="tx1">
                    <a:tint val="85000"/>
                  </a:schemeClr>
                </a:solidFill>
                <a:ea typeface="ＭＳ Ｐゴシック" pitchFamily="5" charset="-128"/>
              </a:rPr>
              <a:t>.</a:t>
            </a:r>
          </a:p>
          <a:p>
            <a:pPr marL="521208" lvl="1" fontAlgn="auto">
              <a:lnSpc>
                <a:spcPct val="90000"/>
              </a:lnSpc>
              <a:spcAft>
                <a:spcPts val="0"/>
              </a:spcAft>
              <a:buClr>
                <a:schemeClr val="accent4"/>
              </a:buClr>
              <a:buFont typeface="Wingdings 2"/>
              <a:buChar char=""/>
              <a:defRPr/>
            </a:pPr>
            <a:r>
              <a:rPr lang="en-US" sz="2400" dirty="0" smtClean="0">
                <a:solidFill>
                  <a:schemeClr val="tx1">
                    <a:tint val="85000"/>
                  </a:schemeClr>
                </a:solidFill>
                <a:ea typeface="ＭＳ Ｐゴシック" pitchFamily="5" charset="-128"/>
              </a:rPr>
              <a:t>Hardware </a:t>
            </a:r>
            <a:r>
              <a:rPr lang="en-US" sz="2400" dirty="0">
                <a:solidFill>
                  <a:schemeClr val="tx1">
                    <a:tint val="85000"/>
                  </a:schemeClr>
                </a:solidFill>
                <a:ea typeface="ＭＳ Ｐゴシック" pitchFamily="5" charset="-128"/>
              </a:rPr>
              <a:t>errors include: power, memory, device errors</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Software errors include: divide by 0, access of an illegal memory </a:t>
            </a:r>
            <a:r>
              <a:rPr lang="en-US" sz="2400" dirty="0" smtClean="0">
                <a:solidFill>
                  <a:schemeClr val="tx1">
                    <a:tint val="85000"/>
                  </a:schemeClr>
                </a:solidFill>
                <a:ea typeface="ＭＳ Ｐゴシック" pitchFamily="5" charset="-128"/>
              </a:rPr>
              <a:t>location</a:t>
            </a:r>
            <a:endParaRPr lang="en-US" sz="2400" dirty="0">
              <a:solidFill>
                <a:schemeClr val="tx1">
                  <a:tint val="85000"/>
                </a:schemeClr>
              </a:solidFill>
              <a:ea typeface="ＭＳ Ｐゴシック" pitchFamily="5"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marL="0" indent="0" fontAlgn="auto">
              <a:lnSpc>
                <a:spcPct val="90000"/>
              </a:lnSpc>
              <a:spcAft>
                <a:spcPts val="0"/>
              </a:spcAft>
              <a:buFont typeface="Wingdings 2"/>
              <a:buNone/>
              <a:defRPr/>
            </a:pPr>
            <a:r>
              <a:rPr lang="en-US" sz="2800" dirty="0">
                <a:ea typeface="ＭＳ Ｐゴシック" pitchFamily="5" charset="-128"/>
              </a:rPr>
              <a:t>9.Accounting</a:t>
            </a:r>
          </a:p>
          <a:p>
            <a:pPr marL="521208" lvl="1" fontAlgn="auto">
              <a:lnSpc>
                <a:spcPct val="90000"/>
              </a:lnSpc>
              <a:spcAft>
                <a:spcPts val="0"/>
              </a:spcAft>
              <a:buClr>
                <a:schemeClr val="accent4"/>
              </a:buClr>
              <a:buFont typeface="Wingdings 2"/>
              <a:buChar char=""/>
              <a:defRPr/>
            </a:pPr>
            <a:r>
              <a:rPr lang="en-US" sz="2400" dirty="0">
                <a:solidFill>
                  <a:schemeClr val="tx1">
                    <a:tint val="85000"/>
                  </a:schemeClr>
                </a:solidFill>
                <a:ea typeface="ＭＳ Ｐゴシック" pitchFamily="5" charset="-128"/>
              </a:rPr>
              <a:t>Which processes/users use which resources and for how long?</a:t>
            </a:r>
          </a:p>
          <a:p>
            <a:pPr marL="0" indent="0" fontAlgn="auto">
              <a:spcAft>
                <a:spcPts val="0"/>
              </a:spcAft>
              <a:buNone/>
              <a:defRPr/>
            </a:pPr>
            <a:endParaRPr lang="en-US" dirty="0"/>
          </a:p>
          <a:p>
            <a:endParaRPr lang="ar-SA" dirty="0"/>
          </a:p>
        </p:txBody>
      </p:sp>
    </p:spTree>
    <p:extLst>
      <p:ext uri="{BB962C8B-B14F-4D97-AF65-F5344CB8AC3E}">
        <p14:creationId xmlns:p14="http://schemas.microsoft.com/office/powerpoint/2010/main" val="177310395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          Unix </a:t>
            </a:r>
            <a:r>
              <a:rPr lang="en-US" dirty="0">
                <a:solidFill>
                  <a:srgbClr val="FF0000"/>
                </a:solidFill>
              </a:rPr>
              <a:t>Security</a:t>
            </a:r>
            <a:br>
              <a:rPr lang="en-US" dirty="0">
                <a:solidFill>
                  <a:srgbClr val="FF0000"/>
                </a:solidFill>
              </a:rPr>
            </a:br>
            <a:r>
              <a:rPr lang="en-US" dirty="0">
                <a:solidFill>
                  <a:schemeClr val="bg2">
                    <a:lumMod val="50000"/>
                  </a:schemeClr>
                </a:solidFill>
              </a:rPr>
              <a:t> </a:t>
            </a:r>
            <a:r>
              <a:rPr lang="en-US" dirty="0" err="1">
                <a:solidFill>
                  <a:schemeClr val="bg2">
                    <a:lumMod val="50000"/>
                  </a:schemeClr>
                </a:solidFill>
              </a:rPr>
              <a:t>A</a:t>
            </a:r>
            <a:r>
              <a:rPr lang="en-US" dirty="0" err="1" smtClean="0">
                <a:solidFill>
                  <a:schemeClr val="bg2">
                    <a:lumMod val="50000"/>
                  </a:schemeClr>
                </a:solidFill>
              </a:rPr>
              <a:t>short</a:t>
            </a:r>
            <a:r>
              <a:rPr lang="en-US" dirty="0" smtClean="0">
                <a:solidFill>
                  <a:schemeClr val="bg2">
                    <a:lumMod val="50000"/>
                  </a:schemeClr>
                </a:solidFill>
              </a:rPr>
              <a:t> </a:t>
            </a:r>
            <a:r>
              <a:rPr lang="en-US" dirty="0">
                <a:solidFill>
                  <a:schemeClr val="bg2">
                    <a:lumMod val="50000"/>
                  </a:schemeClr>
                </a:solidFill>
              </a:rPr>
              <a:t>history of </a:t>
            </a:r>
            <a:r>
              <a:rPr lang="en-US" dirty="0" smtClean="0">
                <a:solidFill>
                  <a:schemeClr val="bg2">
                    <a:lumMod val="50000"/>
                  </a:schemeClr>
                </a:solidFill>
              </a:rPr>
              <a:t>Unix:</a:t>
            </a:r>
            <a:endParaRPr lang="en-US"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 </a:t>
            </a:r>
            <a:r>
              <a:rPr lang="en-US" dirty="0"/>
              <a:t>Originated in 1969 and early 70’s as a</a:t>
            </a:r>
          </a:p>
          <a:p>
            <a:pPr marL="0" indent="0">
              <a:buNone/>
            </a:pPr>
            <a:r>
              <a:rPr lang="en-US" dirty="0"/>
              <a:t>prototype in Bell </a:t>
            </a:r>
            <a:r>
              <a:rPr lang="en-US" dirty="0" smtClean="0"/>
              <a:t>Labs.</a:t>
            </a:r>
            <a:endParaRPr lang="en-US" dirty="0"/>
          </a:p>
          <a:p>
            <a:r>
              <a:rPr lang="en-US" dirty="0" smtClean="0"/>
              <a:t> </a:t>
            </a:r>
            <a:r>
              <a:rPr lang="en-US" dirty="0"/>
              <a:t>In 1973 Unix was rewritten in C and</a:t>
            </a:r>
          </a:p>
          <a:p>
            <a:pPr marL="0" indent="0">
              <a:buNone/>
            </a:pPr>
            <a:r>
              <a:rPr lang="en-US" dirty="0"/>
              <a:t>successfully ported.</a:t>
            </a:r>
          </a:p>
          <a:p>
            <a:r>
              <a:rPr lang="en-US" dirty="0" smtClean="0"/>
              <a:t>1993 </a:t>
            </a:r>
            <a:r>
              <a:rPr lang="en-US" dirty="0"/>
              <a:t>first release of Unix-like OS, called</a:t>
            </a:r>
          </a:p>
          <a:p>
            <a:pPr marL="0" indent="0">
              <a:buNone/>
            </a:pPr>
            <a:r>
              <a:rPr lang="en-US" dirty="0"/>
              <a:t>Linux.</a:t>
            </a:r>
            <a:endParaRPr lang="ar-SA" dirty="0"/>
          </a:p>
        </p:txBody>
      </p:sp>
    </p:spTree>
    <p:extLst>
      <p:ext uri="{BB962C8B-B14F-4D97-AF65-F5344CB8AC3E}">
        <p14:creationId xmlns:p14="http://schemas.microsoft.com/office/powerpoint/2010/main" val="1187726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lumMod val="50000"/>
                  </a:schemeClr>
                </a:solidFill>
              </a:rPr>
              <a:t>What is </a:t>
            </a:r>
            <a:r>
              <a:rPr lang="en-US" dirty="0" smtClean="0">
                <a:solidFill>
                  <a:schemeClr val="bg2">
                    <a:lumMod val="50000"/>
                  </a:schemeClr>
                </a:solidFill>
              </a:rPr>
              <a:t>Unix</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a:t>Multi-user, multi-process </a:t>
            </a:r>
            <a:r>
              <a:rPr lang="en-US" dirty="0" smtClean="0"/>
              <a:t>operating system</a:t>
            </a:r>
            <a:r>
              <a:rPr lang="en-US" dirty="0"/>
              <a:t>.</a:t>
            </a:r>
          </a:p>
          <a:p>
            <a:r>
              <a:rPr lang="en-US" dirty="0" smtClean="0"/>
              <a:t> </a:t>
            </a:r>
            <a:r>
              <a:rPr lang="en-US" dirty="0"/>
              <a:t>Hierarchical file system.</a:t>
            </a:r>
          </a:p>
          <a:p>
            <a:endParaRPr lang="ar-SA" dirty="0"/>
          </a:p>
        </p:txBody>
      </p:sp>
    </p:spTree>
    <p:extLst>
      <p:ext uri="{BB962C8B-B14F-4D97-AF65-F5344CB8AC3E}">
        <p14:creationId xmlns:p14="http://schemas.microsoft.com/office/powerpoint/2010/main" val="247279985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2">
                    <a:lumMod val="50000"/>
                  </a:schemeClr>
                </a:solidFill>
              </a:rPr>
              <a:t>Login and User Account</a:t>
            </a:r>
            <a:endParaRPr lang="ar-SA" dirty="0">
              <a:solidFill>
                <a:schemeClr val="bg2">
                  <a:lumMod val="50000"/>
                </a:schemeClr>
              </a:solidFill>
            </a:endParaRPr>
          </a:p>
        </p:txBody>
      </p:sp>
      <p:sp>
        <p:nvSpPr>
          <p:cNvPr id="3" name="Content Placeholder 2"/>
          <p:cNvSpPr>
            <a:spLocks noGrp="1"/>
          </p:cNvSpPr>
          <p:nvPr>
            <p:ph idx="1"/>
          </p:nvPr>
        </p:nvSpPr>
        <p:spPr/>
        <p:txBody>
          <a:bodyPr/>
          <a:lstStyle/>
          <a:p>
            <a:pPr marL="0" indent="0">
              <a:buNone/>
            </a:pPr>
            <a:r>
              <a:rPr lang="en-US" b="1" i="1" u="sng" dirty="0" smtClean="0">
                <a:solidFill>
                  <a:schemeClr val="bg2">
                    <a:lumMod val="50000"/>
                  </a:schemeClr>
                </a:solidFill>
              </a:rPr>
              <a:t>Login:</a:t>
            </a:r>
            <a:endParaRPr lang="en-US" b="1" i="1" u="sng" dirty="0">
              <a:solidFill>
                <a:schemeClr val="bg2">
                  <a:lumMod val="50000"/>
                </a:schemeClr>
              </a:solidFill>
            </a:endParaRPr>
          </a:p>
          <a:p>
            <a:r>
              <a:rPr lang="en-US" dirty="0" smtClean="0"/>
              <a:t> </a:t>
            </a:r>
            <a:r>
              <a:rPr lang="en-US" dirty="0"/>
              <a:t>identification + authentication: </a:t>
            </a:r>
            <a:r>
              <a:rPr lang="en-US" dirty="0" smtClean="0"/>
              <a:t>=(</a:t>
            </a:r>
            <a:r>
              <a:rPr lang="en-US" dirty="0"/>
              <a:t>username, password)</a:t>
            </a:r>
          </a:p>
          <a:p>
            <a:r>
              <a:rPr lang="en-US" dirty="0" smtClean="0"/>
              <a:t> </a:t>
            </a:r>
            <a:r>
              <a:rPr lang="en-US" dirty="0"/>
              <a:t>password length: 8 characters</a:t>
            </a:r>
          </a:p>
          <a:p>
            <a:r>
              <a:rPr lang="en-US" dirty="0" smtClean="0"/>
              <a:t>password </a:t>
            </a:r>
            <a:r>
              <a:rPr lang="en-US" dirty="0"/>
              <a:t>protection: </a:t>
            </a:r>
            <a:r>
              <a:rPr lang="en-US" dirty="0" smtClean="0"/>
              <a:t>encrypted and stored </a:t>
            </a:r>
            <a:r>
              <a:rPr lang="en-US" dirty="0"/>
              <a:t>in /</a:t>
            </a:r>
            <a:r>
              <a:rPr lang="en-US" dirty="0" err="1" smtClean="0"/>
              <a:t>etc</a:t>
            </a:r>
            <a:r>
              <a:rPr lang="en-US" dirty="0" smtClean="0"/>
              <a:t>/</a:t>
            </a:r>
            <a:r>
              <a:rPr lang="en-US" dirty="0" err="1" smtClean="0"/>
              <a:t>passwd</a:t>
            </a:r>
            <a:r>
              <a:rPr lang="en-US" dirty="0" smtClean="0"/>
              <a:t> file.</a:t>
            </a:r>
            <a:endParaRPr lang="en-US" dirty="0"/>
          </a:p>
        </p:txBody>
      </p:sp>
    </p:spTree>
    <p:extLst>
      <p:ext uri="{BB962C8B-B14F-4D97-AF65-F5344CB8AC3E}">
        <p14:creationId xmlns:p14="http://schemas.microsoft.com/office/powerpoint/2010/main" val="172291679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bg2">
                    <a:lumMod val="50000"/>
                  </a:schemeClr>
                </a:solidFill>
              </a:rPr>
              <a:t>Format of the Password </a:t>
            </a:r>
            <a:r>
              <a:rPr lang="en-US" dirty="0" smtClean="0">
                <a:solidFill>
                  <a:schemeClr val="bg2">
                    <a:lumMod val="50000"/>
                  </a:schemeClr>
                </a:solidFill>
              </a:rPr>
              <a:t>File</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 </a:t>
            </a:r>
            <a:r>
              <a:rPr lang="en-US" dirty="0"/>
              <a:t>Format: </a:t>
            </a:r>
            <a:r>
              <a:rPr lang="en-US" dirty="0" smtClean="0"/>
              <a:t>Username, </a:t>
            </a:r>
            <a:r>
              <a:rPr lang="en-US" dirty="0"/>
              <a:t>encrypted </a:t>
            </a:r>
            <a:r>
              <a:rPr lang="en-US" dirty="0" smtClean="0"/>
              <a:t>password, user ID, </a:t>
            </a:r>
            <a:r>
              <a:rPr lang="en-US" dirty="0"/>
              <a:t>Group </a:t>
            </a:r>
            <a:r>
              <a:rPr lang="en-US" dirty="0" smtClean="0"/>
              <a:t>ID, </a:t>
            </a:r>
            <a:r>
              <a:rPr lang="en-US" dirty="0"/>
              <a:t>ID </a:t>
            </a:r>
            <a:r>
              <a:rPr lang="en-US" dirty="0" smtClean="0"/>
              <a:t>string,  login shell</a:t>
            </a:r>
            <a:endParaRPr lang="en-US" dirty="0"/>
          </a:p>
          <a:p>
            <a:r>
              <a:rPr lang="en-US" dirty="0" smtClean="0"/>
              <a:t> </a:t>
            </a:r>
            <a:r>
              <a:rPr lang="en-US" dirty="0"/>
              <a:t>ID string = user’s full name</a:t>
            </a:r>
          </a:p>
          <a:p>
            <a:r>
              <a:rPr lang="en-US" dirty="0" smtClean="0"/>
              <a:t>User </a:t>
            </a:r>
            <a:r>
              <a:rPr lang="en-US" dirty="0"/>
              <a:t>ID and group ID = explained later.</a:t>
            </a:r>
          </a:p>
          <a:p>
            <a:r>
              <a:rPr lang="en-US" dirty="0" smtClean="0"/>
              <a:t> </a:t>
            </a:r>
            <a:r>
              <a:rPr lang="en-US" dirty="0"/>
              <a:t>Login </a:t>
            </a:r>
            <a:r>
              <a:rPr lang="en-US" dirty="0" smtClean="0"/>
              <a:t>shell= </a:t>
            </a:r>
            <a:r>
              <a:rPr lang="en-US" dirty="0"/>
              <a:t>the Unix shell available to the</a:t>
            </a:r>
          </a:p>
          <a:p>
            <a:pPr marL="0" indent="0">
              <a:buNone/>
            </a:pPr>
            <a:r>
              <a:rPr lang="en-US" dirty="0"/>
              <a:t>user after successful login.</a:t>
            </a:r>
            <a:endParaRPr lang="ar-SA" dirty="0"/>
          </a:p>
        </p:txBody>
      </p:sp>
    </p:spTree>
    <p:extLst>
      <p:ext uri="{BB962C8B-B14F-4D97-AF65-F5344CB8AC3E}">
        <p14:creationId xmlns:p14="http://schemas.microsoft.com/office/powerpoint/2010/main" val="172717258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50000"/>
                  </a:schemeClr>
                </a:solidFill>
              </a:rPr>
              <a:t>User Name</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a:t>Users by user name, up to 8 characters</a:t>
            </a:r>
          </a:p>
          <a:p>
            <a:r>
              <a:rPr lang="en-US" dirty="0" smtClean="0"/>
              <a:t> </a:t>
            </a:r>
            <a:r>
              <a:rPr lang="en-US" dirty="0"/>
              <a:t>Users by user ID (UID) internally, a </a:t>
            </a:r>
            <a:r>
              <a:rPr lang="en-US" dirty="0" smtClean="0"/>
              <a:t>16-bit number</a:t>
            </a:r>
            <a:endParaRPr lang="en-US" dirty="0"/>
          </a:p>
          <a:p>
            <a:r>
              <a:rPr lang="en-US" dirty="0" smtClean="0"/>
              <a:t>UIDs </a:t>
            </a:r>
            <a:r>
              <a:rPr lang="en-US" dirty="0"/>
              <a:t>are linked to user names </a:t>
            </a:r>
            <a:r>
              <a:rPr lang="en-US" dirty="0" smtClean="0"/>
              <a:t>in: </a:t>
            </a:r>
            <a:r>
              <a:rPr lang="en-US" dirty="0"/>
              <a:t>/</a:t>
            </a:r>
            <a:r>
              <a:rPr lang="en-US" dirty="0" err="1" smtClean="0"/>
              <a:t>etc</a:t>
            </a:r>
            <a:r>
              <a:rPr lang="en-US" dirty="0" smtClean="0"/>
              <a:t>/</a:t>
            </a:r>
            <a:r>
              <a:rPr lang="en-US" dirty="0" err="1" smtClean="0"/>
              <a:t>passwd</a:t>
            </a:r>
            <a:r>
              <a:rPr lang="en-US" dirty="0" smtClean="0"/>
              <a:t>.</a:t>
            </a:r>
            <a:endParaRPr lang="en-US" dirty="0"/>
          </a:p>
        </p:txBody>
      </p:sp>
    </p:spTree>
    <p:extLst>
      <p:ext uri="{BB962C8B-B14F-4D97-AF65-F5344CB8AC3E}">
        <p14:creationId xmlns:p14="http://schemas.microsoft.com/office/powerpoint/2010/main" val="3777529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bg2">
                    <a:lumMod val="50000"/>
                  </a:schemeClr>
                </a:solidFill>
              </a:rPr>
              <a:t>Groups:</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Fact</a:t>
            </a:r>
            <a:r>
              <a:rPr lang="en-US" dirty="0"/>
              <a:t>: Users belong to one or more groups.</a:t>
            </a:r>
          </a:p>
          <a:p>
            <a:r>
              <a:rPr lang="en-US" dirty="0" smtClean="0"/>
              <a:t>Why</a:t>
            </a:r>
            <a:r>
              <a:rPr lang="en-US" dirty="0"/>
              <a:t>? Collecting users in groups is </a:t>
            </a:r>
            <a:r>
              <a:rPr lang="en-US" dirty="0" smtClean="0"/>
              <a:t>a convenient </a:t>
            </a:r>
            <a:r>
              <a:rPr lang="en-US" dirty="0"/>
              <a:t>basis for access control decisions.</a:t>
            </a:r>
          </a:p>
          <a:p>
            <a:pPr marL="0" indent="0">
              <a:buNone/>
            </a:pPr>
            <a:r>
              <a:rPr lang="en-US" dirty="0" smtClean="0"/>
              <a:t> </a:t>
            </a:r>
            <a:r>
              <a:rPr lang="en-US" dirty="0">
                <a:solidFill>
                  <a:srgbClr val="FF0000"/>
                </a:solidFill>
              </a:rPr>
              <a:t>Example</a:t>
            </a:r>
            <a:r>
              <a:rPr lang="en-US" dirty="0"/>
              <a:t>: put all users allowed to access email</a:t>
            </a:r>
          </a:p>
          <a:p>
            <a:pPr marL="0" indent="0">
              <a:buNone/>
            </a:pPr>
            <a:r>
              <a:rPr lang="en-US" dirty="0"/>
              <a:t>in a group called mail.</a:t>
            </a:r>
          </a:p>
          <a:p>
            <a:r>
              <a:rPr lang="en-US" dirty="0" smtClean="0"/>
              <a:t> </a:t>
            </a:r>
            <a:r>
              <a:rPr lang="en-US" dirty="0"/>
              <a:t>Primary group: contains every user. The</a:t>
            </a:r>
          </a:p>
          <a:p>
            <a:pPr marL="0" indent="0">
              <a:buNone/>
            </a:pPr>
            <a:r>
              <a:rPr lang="en-US" dirty="0"/>
              <a:t>group ID (GID) of the primary group is stored</a:t>
            </a:r>
          </a:p>
          <a:p>
            <a:pPr marL="0" indent="0">
              <a:buNone/>
            </a:pPr>
            <a:r>
              <a:rPr lang="en-US" dirty="0"/>
              <a:t>in /</a:t>
            </a:r>
            <a:r>
              <a:rPr lang="en-US" dirty="0" err="1"/>
              <a:t>etc</a:t>
            </a:r>
            <a:r>
              <a:rPr lang="en-US" dirty="0"/>
              <a:t>/</a:t>
            </a:r>
            <a:r>
              <a:rPr lang="en-US" dirty="0" err="1"/>
              <a:t>passwd</a:t>
            </a:r>
            <a:r>
              <a:rPr lang="en-US" dirty="0"/>
              <a:t>.</a:t>
            </a:r>
          </a:p>
          <a:p>
            <a:pPr marL="0" indent="0">
              <a:buNone/>
            </a:pPr>
            <a:endParaRPr lang="ar-SA" dirty="0"/>
          </a:p>
        </p:txBody>
      </p:sp>
    </p:spTree>
    <p:extLst>
      <p:ext uri="{BB962C8B-B14F-4D97-AF65-F5344CB8AC3E}">
        <p14:creationId xmlns:p14="http://schemas.microsoft.com/office/powerpoint/2010/main" val="54130110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2">
                    <a:lumMod val="50000"/>
                  </a:schemeClr>
                </a:solidFill>
              </a:rPr>
              <a:t>Windows </a:t>
            </a:r>
            <a:r>
              <a:rPr lang="en-US" sz="4000" dirty="0" smtClean="0">
                <a:solidFill>
                  <a:schemeClr val="bg2">
                    <a:lumMod val="50000"/>
                  </a:schemeClr>
                </a:solidFill>
              </a:rPr>
              <a:t>NT:</a:t>
            </a:r>
            <a:endParaRPr lang="ar-SA" dirty="0"/>
          </a:p>
        </p:txBody>
      </p:sp>
      <p:sp>
        <p:nvSpPr>
          <p:cNvPr id="4" name="Rectangle 3"/>
          <p:cNvSpPr>
            <a:spLocks noGrp="1" noChangeArrowheads="1"/>
          </p:cNvSpPr>
          <p:nvPr>
            <p:ph idx="1"/>
          </p:nvPr>
        </p:nvSpPr>
        <p:spPr/>
        <p:txBody>
          <a:bodyPr/>
          <a:lstStyle/>
          <a:p>
            <a:r>
              <a:rPr lang="en-US" dirty="0"/>
              <a:t>Both Linux and Windows are based on foundations developed in the mid-1970s</a:t>
            </a:r>
          </a:p>
        </p:txBody>
      </p:sp>
    </p:spTree>
    <p:extLst>
      <p:ext uri="{BB962C8B-B14F-4D97-AF65-F5344CB8AC3E}">
        <p14:creationId xmlns:p14="http://schemas.microsoft.com/office/powerpoint/2010/main" val="342999948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685800" y="609600"/>
            <a:ext cx="6781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000" b="1" dirty="0">
                <a:solidFill>
                  <a:schemeClr val="bg2">
                    <a:lumMod val="50000"/>
                  </a:schemeClr>
                </a:solidFill>
              </a:rPr>
              <a:t>Windows NT/2000</a:t>
            </a:r>
          </a:p>
        </p:txBody>
      </p:sp>
      <p:sp>
        <p:nvSpPr>
          <p:cNvPr id="25603" name="Rectangle 3"/>
          <p:cNvSpPr>
            <a:spLocks noChangeArrowheads="1"/>
          </p:cNvSpPr>
          <p:nvPr/>
        </p:nvSpPr>
        <p:spPr bwMode="auto">
          <a:xfrm>
            <a:off x="381000" y="1676400"/>
            <a:ext cx="7162800"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eaLnBrk="1" hangingPunct="1">
              <a:buFont typeface="Wingdings" pitchFamily="2" charset="2"/>
              <a:buChar char="q"/>
            </a:pPr>
            <a:r>
              <a:rPr lang="en-US" sz="3600" dirty="0">
                <a:cs typeface="Times New Roman" pitchFamily="18" charset="0"/>
              </a:rPr>
              <a:t> In terms of security, Windows NT offers two types of security models:</a:t>
            </a:r>
          </a:p>
          <a:p>
            <a:pPr marL="457200" indent="-457200" eaLnBrk="1" hangingPunct="1">
              <a:buFont typeface="Wingdings" pitchFamily="2" charset="2"/>
              <a:buNone/>
            </a:pPr>
            <a:endParaRPr lang="en-US" sz="3600" dirty="0">
              <a:cs typeface="Times New Roman" pitchFamily="18" charset="0"/>
            </a:endParaRPr>
          </a:p>
          <a:p>
            <a:pPr marL="2343150" lvl="4" indent="-514350" eaLnBrk="1" hangingPunct="1">
              <a:buFont typeface="+mj-lt"/>
              <a:buAutoNum type="arabicPeriod"/>
            </a:pPr>
            <a:r>
              <a:rPr lang="en-US" sz="2800" i="1" dirty="0">
                <a:solidFill>
                  <a:srgbClr val="FF0000"/>
                </a:solidFill>
                <a:cs typeface="Times New Roman" pitchFamily="18" charset="0"/>
              </a:rPr>
              <a:t>Workgroups</a:t>
            </a:r>
            <a:r>
              <a:rPr lang="en-US" sz="2800" dirty="0">
                <a:solidFill>
                  <a:srgbClr val="00FF99"/>
                </a:solidFill>
                <a:cs typeface="Times New Roman" pitchFamily="18" charset="0"/>
              </a:rPr>
              <a:t> </a:t>
            </a:r>
            <a:r>
              <a:rPr lang="en-US" sz="2800" dirty="0">
                <a:cs typeface="Times New Roman" pitchFamily="18" charset="0"/>
              </a:rPr>
              <a:t>(Peer to Peer)</a:t>
            </a:r>
          </a:p>
          <a:p>
            <a:pPr marL="514350" indent="-514350" eaLnBrk="1" hangingPunct="1">
              <a:buFont typeface="+mj-lt"/>
              <a:buAutoNum type="arabicPeriod"/>
            </a:pPr>
            <a:endParaRPr lang="en-US" sz="2800" dirty="0">
              <a:solidFill>
                <a:srgbClr val="00FF99"/>
              </a:solidFill>
              <a:cs typeface="Times New Roman" pitchFamily="18" charset="0"/>
            </a:endParaRPr>
          </a:p>
          <a:p>
            <a:pPr lvl="4" eaLnBrk="1" hangingPunct="1"/>
            <a:r>
              <a:rPr lang="en-US" sz="2800" i="1" dirty="0" smtClean="0">
                <a:solidFill>
                  <a:srgbClr val="FF0000"/>
                </a:solidFill>
                <a:cs typeface="Times New Roman" pitchFamily="18" charset="0"/>
              </a:rPr>
              <a:t>2.   Domains</a:t>
            </a:r>
            <a:r>
              <a:rPr lang="en-US" sz="2800" dirty="0" smtClean="0">
                <a:cs typeface="Times New Roman" pitchFamily="18" charset="0"/>
              </a:rPr>
              <a:t> </a:t>
            </a:r>
            <a:r>
              <a:rPr lang="en-US" sz="2800" dirty="0">
                <a:cs typeface="Times New Roman" pitchFamily="18" charset="0"/>
              </a:rPr>
              <a:t>(Client/Server)</a:t>
            </a:r>
            <a:endParaRPr lang="en-US" sz="2800" dirty="0"/>
          </a:p>
        </p:txBody>
      </p:sp>
    </p:spTree>
    <p:extLst>
      <p:ext uri="{BB962C8B-B14F-4D97-AF65-F5344CB8AC3E}">
        <p14:creationId xmlns:p14="http://schemas.microsoft.com/office/powerpoint/2010/main" val="413444862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lumMod val="50000"/>
                  </a:schemeClr>
                </a:solidFill>
              </a:rPr>
              <a:t>Windows Security</a:t>
            </a:r>
            <a:r>
              <a:rPr lang="en-US" dirty="0" smtClean="0">
                <a:solidFill>
                  <a:schemeClr val="bg2">
                    <a:lumMod val="50000"/>
                  </a:schemeClr>
                </a:solidFill>
              </a:rPr>
              <a:t>: </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Very </a:t>
            </a:r>
            <a:r>
              <a:rPr lang="en-US" dirty="0"/>
              <a:t>flexible security model based on Access Control Lists</a:t>
            </a:r>
          </a:p>
          <a:p>
            <a:r>
              <a:rPr lang="en-US" dirty="0"/>
              <a:t>Users are defined </a:t>
            </a:r>
            <a:r>
              <a:rPr lang="en-US" dirty="0" smtClean="0"/>
              <a:t>with:</a:t>
            </a:r>
            <a:endParaRPr lang="en-US" dirty="0"/>
          </a:p>
          <a:p>
            <a:pPr lvl="1"/>
            <a:r>
              <a:rPr lang="en-US" dirty="0"/>
              <a:t>Privileges</a:t>
            </a:r>
          </a:p>
          <a:p>
            <a:pPr lvl="1"/>
            <a:r>
              <a:rPr lang="en-US" dirty="0"/>
              <a:t>Member groups</a:t>
            </a:r>
          </a:p>
          <a:p>
            <a:r>
              <a:rPr lang="en-US" dirty="0"/>
              <a:t>Security can be applied to any Object </a:t>
            </a:r>
            <a:endParaRPr lang="en-US" dirty="0" smtClean="0"/>
          </a:p>
          <a:p>
            <a:pPr lvl="1"/>
            <a:r>
              <a:rPr lang="en-US" dirty="0" smtClean="0"/>
              <a:t>Files</a:t>
            </a:r>
            <a:r>
              <a:rPr lang="en-US" dirty="0"/>
              <a:t>, processes, synchronization objects, …</a:t>
            </a:r>
          </a:p>
          <a:p>
            <a:r>
              <a:rPr lang="en-US" dirty="0"/>
              <a:t>Supports auditing</a:t>
            </a:r>
          </a:p>
        </p:txBody>
      </p:sp>
    </p:spTree>
    <p:extLst>
      <p:ext uri="{BB962C8B-B14F-4D97-AF65-F5344CB8AC3E}">
        <p14:creationId xmlns:p14="http://schemas.microsoft.com/office/powerpoint/2010/main" val="11979504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bg2">
                    <a:lumMod val="50000"/>
                  </a:schemeClr>
                </a:solidFill>
              </a:rPr>
              <a:t>File Systems: </a:t>
            </a:r>
            <a:endParaRPr lang="ar-SA"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FAT </a:t>
            </a:r>
            <a:r>
              <a:rPr lang="en-US" dirty="0"/>
              <a:t>(File Allocation Table) format </a:t>
            </a:r>
            <a:r>
              <a:rPr lang="en-US" dirty="0" smtClean="0"/>
              <a:t>was developed </a:t>
            </a:r>
            <a:r>
              <a:rPr lang="en-US" dirty="0"/>
              <a:t>in 1976 by Bill Gates, and </a:t>
            </a:r>
            <a:r>
              <a:rPr lang="en-US" dirty="0" smtClean="0"/>
              <a:t>is now </a:t>
            </a:r>
            <a:r>
              <a:rPr lang="en-US" dirty="0"/>
              <a:t>supported by all Microsoft </a:t>
            </a:r>
            <a:r>
              <a:rPr lang="en-US" dirty="0" err="1"/>
              <a:t>OSes</a:t>
            </a:r>
            <a:r>
              <a:rPr lang="en-US" dirty="0"/>
              <a:t>.</a:t>
            </a:r>
          </a:p>
          <a:p>
            <a:r>
              <a:rPr lang="en-US" dirty="0"/>
              <a:t>No security parameters in FAT</a:t>
            </a:r>
          </a:p>
          <a:p>
            <a:r>
              <a:rPr lang="en-US" dirty="0"/>
              <a:t>NTFS (New Technology File System) </a:t>
            </a:r>
            <a:r>
              <a:rPr lang="en-US" dirty="0" smtClean="0"/>
              <a:t>is supported </a:t>
            </a:r>
            <a:r>
              <a:rPr lang="en-US" dirty="0"/>
              <a:t>by Windows NT, 2000, XP</a:t>
            </a:r>
            <a:endParaRPr lang="ar-SA" dirty="0"/>
          </a:p>
        </p:txBody>
      </p:sp>
    </p:spTree>
    <p:extLst>
      <p:ext uri="{BB962C8B-B14F-4D97-AF65-F5344CB8AC3E}">
        <p14:creationId xmlns:p14="http://schemas.microsoft.com/office/powerpoint/2010/main" val="245011199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675"/>
            <a:ext cx="7239000" cy="669925"/>
          </a:xfrm>
        </p:spPr>
        <p:txBody>
          <a:bodyPr>
            <a:normAutofit/>
          </a:bodyPr>
          <a:lstStyle/>
          <a:p>
            <a:r>
              <a:rPr lang="en-US" dirty="0">
                <a:solidFill>
                  <a:schemeClr val="bg2">
                    <a:lumMod val="50000"/>
                  </a:schemeClr>
                </a:solidFill>
              </a:rPr>
              <a:t>NTFS </a:t>
            </a:r>
            <a:r>
              <a:rPr lang="en-US" dirty="0" smtClean="0">
                <a:solidFill>
                  <a:schemeClr val="bg2">
                    <a:lumMod val="50000"/>
                  </a:schemeClr>
                </a:solidFill>
              </a:rPr>
              <a:t>Details:</a:t>
            </a:r>
            <a:endParaRPr lang="ar-SA" dirty="0">
              <a:solidFill>
                <a:schemeClr val="bg2">
                  <a:lumMod val="50000"/>
                </a:schemeClr>
              </a:solidFill>
            </a:endParaRPr>
          </a:p>
        </p:txBody>
      </p:sp>
      <p:sp>
        <p:nvSpPr>
          <p:cNvPr id="3" name="Content Placeholder 2"/>
          <p:cNvSpPr>
            <a:spLocks noGrp="1"/>
          </p:cNvSpPr>
          <p:nvPr>
            <p:ph idx="1"/>
          </p:nvPr>
        </p:nvSpPr>
        <p:spPr>
          <a:xfrm>
            <a:off x="457200" y="1066800"/>
            <a:ext cx="7239000" cy="5389563"/>
          </a:xfrm>
        </p:spPr>
        <p:txBody>
          <a:bodyPr/>
          <a:lstStyle/>
          <a:p>
            <a:r>
              <a:rPr lang="en-US" b="1" i="1" u="sng" dirty="0" smtClean="0">
                <a:solidFill>
                  <a:schemeClr val="bg2">
                    <a:lumMod val="50000"/>
                  </a:schemeClr>
                </a:solidFill>
              </a:rPr>
              <a:t>NTFS </a:t>
            </a:r>
            <a:r>
              <a:rPr lang="en-US" b="1" i="1" u="sng" dirty="0">
                <a:solidFill>
                  <a:schemeClr val="bg2">
                    <a:lumMod val="50000"/>
                  </a:schemeClr>
                </a:solidFill>
              </a:rPr>
              <a:t>has many </a:t>
            </a:r>
            <a:r>
              <a:rPr lang="en-US" b="1" i="1" u="sng" dirty="0" smtClean="0">
                <a:solidFill>
                  <a:schemeClr val="bg2">
                    <a:lumMod val="50000"/>
                  </a:schemeClr>
                </a:solidFill>
              </a:rPr>
              <a:t>advantages</a:t>
            </a:r>
          </a:p>
          <a:p>
            <a:pPr lvl="1"/>
            <a:r>
              <a:rPr lang="en-US" sz="2400" dirty="0" smtClean="0">
                <a:solidFill>
                  <a:srgbClr val="00B050"/>
                </a:solidFill>
              </a:rPr>
              <a:t>Faster </a:t>
            </a:r>
            <a:r>
              <a:rPr lang="en-US" sz="2400" dirty="0">
                <a:solidFill>
                  <a:srgbClr val="00B050"/>
                </a:solidFill>
              </a:rPr>
              <a:t>for large file systems</a:t>
            </a:r>
          </a:p>
          <a:p>
            <a:pPr lvl="1"/>
            <a:r>
              <a:rPr lang="en-US" sz="2400" dirty="0" smtClean="0">
                <a:solidFill>
                  <a:srgbClr val="00B050"/>
                </a:solidFill>
              </a:rPr>
              <a:t>Supports </a:t>
            </a:r>
            <a:r>
              <a:rPr lang="en-US" sz="2400" dirty="0">
                <a:solidFill>
                  <a:srgbClr val="00B050"/>
                </a:solidFill>
              </a:rPr>
              <a:t>bigger files</a:t>
            </a:r>
          </a:p>
          <a:p>
            <a:pPr lvl="1"/>
            <a:r>
              <a:rPr lang="en-US" sz="2400" dirty="0" smtClean="0">
                <a:solidFill>
                  <a:srgbClr val="00B050"/>
                </a:solidFill>
              </a:rPr>
              <a:t>Supports </a:t>
            </a:r>
            <a:r>
              <a:rPr lang="en-US" sz="2400" dirty="0">
                <a:solidFill>
                  <a:srgbClr val="00B050"/>
                </a:solidFill>
              </a:rPr>
              <a:t>access control given </a:t>
            </a:r>
            <a:r>
              <a:rPr lang="en-US" sz="2400" dirty="0" smtClean="0">
                <a:solidFill>
                  <a:srgbClr val="00B050"/>
                </a:solidFill>
              </a:rPr>
              <a:t>by permissions </a:t>
            </a:r>
            <a:r>
              <a:rPr lang="en-US" sz="2400" dirty="0">
                <a:solidFill>
                  <a:srgbClr val="00B050"/>
                </a:solidFill>
              </a:rPr>
              <a:t>to files and directories</a:t>
            </a:r>
          </a:p>
          <a:p>
            <a:pPr lvl="1"/>
            <a:r>
              <a:rPr lang="en-US" sz="2400" dirty="0" smtClean="0">
                <a:solidFill>
                  <a:srgbClr val="00B050"/>
                </a:solidFill>
              </a:rPr>
              <a:t>Supports </a:t>
            </a:r>
            <a:r>
              <a:rPr lang="en-US" sz="2400" dirty="0">
                <a:solidFill>
                  <a:srgbClr val="00B050"/>
                </a:solidFill>
              </a:rPr>
              <a:t>file ownership and compression</a:t>
            </a:r>
          </a:p>
          <a:p>
            <a:pPr lvl="1"/>
            <a:r>
              <a:rPr lang="en-US" sz="2400" dirty="0" smtClean="0">
                <a:solidFill>
                  <a:srgbClr val="00B050"/>
                </a:solidFill>
              </a:rPr>
              <a:t>Supports encryption.</a:t>
            </a:r>
          </a:p>
          <a:p>
            <a:pPr marL="292100" lvl="1" indent="0">
              <a:buNone/>
            </a:pPr>
            <a:r>
              <a:rPr lang="en-US" sz="2400" dirty="0" smtClean="0">
                <a:solidFill>
                  <a:srgbClr val="00B050"/>
                </a:solidFill>
              </a:rPr>
              <a:t> </a:t>
            </a:r>
            <a:endParaRPr lang="en-US" sz="2400" dirty="0">
              <a:solidFill>
                <a:srgbClr val="00B050"/>
              </a:solidFill>
            </a:endParaRPr>
          </a:p>
          <a:p>
            <a:pPr lvl="2"/>
            <a:r>
              <a:rPr lang="en-US" sz="2100" dirty="0" smtClean="0">
                <a:solidFill>
                  <a:srgbClr val="FF0000"/>
                </a:solidFill>
              </a:rPr>
              <a:t>For Windows NT safety, it is recommended to</a:t>
            </a:r>
          </a:p>
          <a:p>
            <a:pPr marL="247650" lvl="1" indent="0">
              <a:buNone/>
            </a:pPr>
            <a:r>
              <a:rPr lang="en-US" sz="2100" dirty="0" smtClean="0">
                <a:solidFill>
                  <a:srgbClr val="FF0000"/>
                </a:solidFill>
              </a:rPr>
              <a:t>install </a:t>
            </a:r>
            <a:r>
              <a:rPr lang="en-US" sz="2100" dirty="0">
                <a:solidFill>
                  <a:srgbClr val="FF0000"/>
                </a:solidFill>
              </a:rPr>
              <a:t>Windows on a NTFS partition, to avoid</a:t>
            </a:r>
          </a:p>
          <a:p>
            <a:pPr marL="247650" lvl="1" indent="0">
              <a:buNone/>
            </a:pPr>
            <a:r>
              <a:rPr lang="en-US" sz="2100" dirty="0">
                <a:solidFill>
                  <a:srgbClr val="FF0000"/>
                </a:solidFill>
              </a:rPr>
              <a:t>unwanted users to play with the registry files</a:t>
            </a:r>
            <a:endParaRPr lang="ar-SA" sz="2100" dirty="0">
              <a:solidFill>
                <a:srgbClr val="FF0000"/>
              </a:solidFill>
            </a:endParaRPr>
          </a:p>
        </p:txBody>
      </p:sp>
    </p:spTree>
    <p:extLst>
      <p:ext uri="{BB962C8B-B14F-4D97-AF65-F5344CB8AC3E}">
        <p14:creationId xmlns:p14="http://schemas.microsoft.com/office/powerpoint/2010/main" val="22810313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78</a:t>
            </a:fld>
            <a:r>
              <a:rPr lang="en-US" sz="1100" baseline="30000">
                <a:solidFill>
                  <a:schemeClr val="tx2"/>
                </a:solidFill>
              </a:rPr>
              <a:t>/11</a:t>
            </a:r>
          </a:p>
        </p:txBody>
      </p:sp>
    </p:spTree>
    <p:extLst>
      <p:ext uri="{BB962C8B-B14F-4D97-AF65-F5344CB8AC3E}">
        <p14:creationId xmlns:p14="http://schemas.microsoft.com/office/powerpoint/2010/main" val="41334082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66593361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81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73EFB7-708A-4C71-AC8D-70AF95796542}" type="slidenum">
              <a:rPr lang="ar-SA" sz="1100" baseline="30000">
                <a:solidFill>
                  <a:schemeClr val="tx2"/>
                </a:solidFill>
              </a:rPr>
              <a:pPr/>
              <a:t>80</a:t>
            </a:fld>
            <a:r>
              <a:rPr lang="ar-SA" sz="1100" baseline="30000">
                <a:solidFill>
                  <a:schemeClr val="tx2"/>
                </a:solidFill>
              </a:rPr>
              <a:t> </a:t>
            </a:r>
            <a:r>
              <a:rPr lang="en-US" sz="1100" baseline="30000">
                <a:solidFill>
                  <a:schemeClr val="tx2"/>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10 # 11</a:t>
            </a: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ISO Security Standard</a:t>
            </a:r>
          </a:p>
        </p:txBody>
      </p:sp>
    </p:spTree>
    <p:extLst>
      <p:ext uri="{BB962C8B-B14F-4D97-AF65-F5344CB8AC3E}">
        <p14:creationId xmlns:p14="http://schemas.microsoft.com/office/powerpoint/2010/main" val="422677648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solidFill>
                  <a:schemeClr val="bg2">
                    <a:lumMod val="75000"/>
                  </a:schemeClr>
                </a:solidFill>
              </a:rPr>
              <a:t>Overview </a:t>
            </a:r>
            <a:r>
              <a:rPr lang="en-GB" sz="4000" dirty="0" smtClean="0">
                <a:solidFill>
                  <a:schemeClr val="bg2">
                    <a:lumMod val="75000"/>
                  </a:schemeClr>
                </a:solidFill>
              </a:rPr>
              <a:t>:</a:t>
            </a:r>
            <a:endParaRPr lang="ar-SA" dirty="0">
              <a:solidFill>
                <a:schemeClr val="bg2">
                  <a:lumMod val="75000"/>
                </a:schemeClr>
              </a:solidFill>
            </a:endParaRPr>
          </a:p>
        </p:txBody>
      </p:sp>
      <p:sp>
        <p:nvSpPr>
          <p:cNvPr id="3" name="Content Placeholder 2"/>
          <p:cNvSpPr>
            <a:spLocks noGrp="1"/>
          </p:cNvSpPr>
          <p:nvPr>
            <p:ph idx="1"/>
          </p:nvPr>
        </p:nvSpPr>
        <p:spPr/>
        <p:txBody>
          <a:bodyPr/>
          <a:lstStyle/>
          <a:p>
            <a:r>
              <a:rPr lang="en-US" dirty="0" smtClean="0"/>
              <a:t>  Communication </a:t>
            </a:r>
            <a:r>
              <a:rPr lang="en-US" dirty="0"/>
              <a:t>Models</a:t>
            </a:r>
          </a:p>
          <a:p>
            <a:r>
              <a:rPr lang="en-US" dirty="0"/>
              <a:t>  Protocol Design Principles</a:t>
            </a:r>
          </a:p>
          <a:p>
            <a:r>
              <a:rPr lang="en-US" dirty="0"/>
              <a:t>  </a:t>
            </a:r>
            <a:r>
              <a:rPr lang="en-US" dirty="0" err="1"/>
              <a:t>IPSec</a:t>
            </a:r>
            <a:endParaRPr lang="en-US" dirty="0"/>
          </a:p>
          <a:p>
            <a:r>
              <a:rPr lang="en-US" dirty="0"/>
              <a:t>  SSL/TLS</a:t>
            </a:r>
          </a:p>
          <a:p>
            <a:pPr marL="0" indent="0">
              <a:buNone/>
            </a:pPr>
            <a:endParaRPr lang="ar-SA" dirty="0"/>
          </a:p>
        </p:txBody>
      </p:sp>
    </p:spTree>
    <p:extLst>
      <p:ext uri="{BB962C8B-B14F-4D97-AF65-F5344CB8AC3E}">
        <p14:creationId xmlns:p14="http://schemas.microsoft.com/office/powerpoint/2010/main" val="369686613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en-US" dirty="0"/>
              <a:t>Protocol Design Principles</a:t>
            </a:r>
            <a:r>
              <a:rPr lang="en-US" dirty="0" smtClean="0"/>
              <a:t>:</a:t>
            </a:r>
            <a:endParaRPr lang="en-US" dirty="0"/>
          </a:p>
          <a:p>
            <a:pPr lvl="1"/>
            <a:r>
              <a:rPr lang="en-US" dirty="0"/>
              <a:t>  Open Systems Interconnection </a:t>
            </a:r>
            <a:r>
              <a:rPr lang="en-US" dirty="0" smtClean="0"/>
              <a:t>model (OSI).</a:t>
            </a:r>
            <a:endParaRPr lang="en-US" dirty="0"/>
          </a:p>
          <a:p>
            <a:pPr lvl="1"/>
            <a:r>
              <a:rPr lang="en-US" dirty="0"/>
              <a:t>  Framework for layering network </a:t>
            </a:r>
            <a:r>
              <a:rPr lang="en-US" dirty="0" smtClean="0"/>
              <a:t>protocols  </a:t>
            </a:r>
            <a:r>
              <a:rPr lang="en-US" dirty="0"/>
              <a:t>7 </a:t>
            </a:r>
            <a:r>
              <a:rPr lang="en-US" dirty="0" smtClean="0"/>
              <a:t>layers.</a:t>
            </a:r>
          </a:p>
          <a:p>
            <a:pPr lvl="1"/>
            <a:endParaRPr lang="en-US" dirty="0"/>
          </a:p>
          <a:p>
            <a:endParaRPr lang="en-US" dirty="0"/>
          </a:p>
          <a:p>
            <a:endParaRPr lang="ar-SA" dirty="0"/>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309937"/>
            <a:ext cx="2505075"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857860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B5F5D89-1F5B-45E2-8CBB-3E4B0811DBB5}" type="slidenum">
              <a:rPr lang="ar-SA"/>
              <a:pPr/>
              <a:t>83</a:t>
            </a:fld>
            <a:r>
              <a:rPr lang="en-US"/>
              <a:t>/29</a:t>
            </a:r>
          </a:p>
        </p:txBody>
      </p:sp>
      <p:sp>
        <p:nvSpPr>
          <p:cNvPr id="31746" name="Rectangle 1026"/>
          <p:cNvSpPr>
            <a:spLocks noGrp="1" noChangeArrowheads="1"/>
          </p:cNvSpPr>
          <p:nvPr>
            <p:ph type="title"/>
          </p:nvPr>
        </p:nvSpPr>
        <p:spPr>
          <a:xfrm>
            <a:off x="228600" y="381000"/>
            <a:ext cx="7772400" cy="1143000"/>
          </a:xfrm>
        </p:spPr>
        <p:txBody>
          <a:bodyPr/>
          <a:lstStyle/>
          <a:p>
            <a:r>
              <a:rPr lang="sv-SE" dirty="0">
                <a:solidFill>
                  <a:schemeClr val="bg2">
                    <a:lumMod val="75000"/>
                  </a:schemeClr>
                </a:solidFill>
              </a:rPr>
              <a:t>TCP/IP </a:t>
            </a:r>
            <a:r>
              <a:rPr lang="sv-SE" dirty="0" smtClean="0">
                <a:solidFill>
                  <a:schemeClr val="bg2">
                    <a:lumMod val="75000"/>
                  </a:schemeClr>
                </a:solidFill>
              </a:rPr>
              <a:t>Example:</a:t>
            </a:r>
            <a:endParaRPr lang="en-US" dirty="0">
              <a:solidFill>
                <a:schemeClr val="bg2">
                  <a:lumMod val="75000"/>
                </a:schemeClr>
              </a:solidFill>
            </a:endParaRPr>
          </a:p>
        </p:txBody>
      </p:sp>
      <p:sp>
        <p:nvSpPr>
          <p:cNvPr id="31748" name="AutoShape 1028"/>
          <p:cNvSpPr>
            <a:spLocks noChangeAspect="1" noChangeArrowheads="1"/>
          </p:cNvSpPr>
          <p:nvPr/>
        </p:nvSpPr>
        <p:spPr bwMode="auto">
          <a:xfrm>
            <a:off x="-1524000" y="-1447800"/>
            <a:ext cx="12192000" cy="975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aphicFrame>
        <p:nvGraphicFramePr>
          <p:cNvPr id="31751" name="Object 1031"/>
          <p:cNvGraphicFramePr>
            <a:graphicFrameLocks noChangeAspect="1"/>
          </p:cNvGraphicFramePr>
          <p:nvPr>
            <p:extLst>
              <p:ext uri="{D42A27DB-BD31-4B8C-83A1-F6EECF244321}">
                <p14:modId xmlns:p14="http://schemas.microsoft.com/office/powerpoint/2010/main" val="2400958"/>
              </p:ext>
            </p:extLst>
          </p:nvPr>
        </p:nvGraphicFramePr>
        <p:xfrm>
          <a:off x="838200" y="1924300"/>
          <a:ext cx="6553200" cy="4387599"/>
        </p:xfrm>
        <a:graphic>
          <a:graphicData uri="http://schemas.openxmlformats.org/presentationml/2006/ole">
            <mc:AlternateContent xmlns:mc="http://schemas.openxmlformats.org/markup-compatibility/2006">
              <mc:Choice xmlns:v="urn:schemas-microsoft-com:vml" Requires="v">
                <p:oleObj spid="_x0000_s55330" name="Bitmappsbild" r:id="rId3" imgW="11238095" imgH="7523810" progId="PBrush">
                  <p:embed/>
                </p:oleObj>
              </mc:Choice>
              <mc:Fallback>
                <p:oleObj name="Bitmappsbild" r:id="rId3" imgW="11238095" imgH="7523810"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924300"/>
                        <a:ext cx="6553200" cy="4387599"/>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60688929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p:txBody>
          <a:bodyPr/>
          <a:lstStyle/>
          <a:p>
            <a:r>
              <a:rPr lang="en-US"/>
              <a:t>Kizza - Computer Network Security</a:t>
            </a:r>
          </a:p>
        </p:txBody>
      </p:sp>
      <p:sp>
        <p:nvSpPr>
          <p:cNvPr id="4" name="Slide Number Placeholder 5"/>
          <p:cNvSpPr>
            <a:spLocks noGrp="1"/>
          </p:cNvSpPr>
          <p:nvPr>
            <p:ph type="sldNum" sz="quarter" idx="12"/>
          </p:nvPr>
        </p:nvSpPr>
        <p:spPr/>
        <p:txBody>
          <a:bodyPr/>
          <a:lstStyle/>
          <a:p>
            <a:fld id="{AECF152A-A79C-4469-851B-B67878273524}" type="slidenum">
              <a:rPr lang="en-US"/>
              <a:pPr/>
              <a:t>84</a:t>
            </a:fld>
            <a:endParaRPr lang="en-US"/>
          </a:p>
        </p:txBody>
      </p:sp>
      <p:sp>
        <p:nvSpPr>
          <p:cNvPr id="8195" name="Rectangle 3"/>
          <p:cNvSpPr>
            <a:spLocks noGrp="1" noChangeArrowheads="1"/>
          </p:cNvSpPr>
          <p:nvPr>
            <p:ph type="body" idx="1"/>
          </p:nvPr>
        </p:nvSpPr>
        <p:spPr>
          <a:xfrm>
            <a:off x="457200" y="1295400"/>
            <a:ext cx="7467600" cy="5105400"/>
          </a:xfrm>
        </p:spPr>
        <p:txBody>
          <a:bodyPr/>
          <a:lstStyle/>
          <a:p>
            <a:pPr>
              <a:lnSpc>
                <a:spcPct val="90000"/>
              </a:lnSpc>
            </a:pPr>
            <a:r>
              <a:rPr lang="en-US" dirty="0"/>
              <a:t>The </a:t>
            </a:r>
            <a:r>
              <a:rPr lang="en-US" dirty="0" smtClean="0"/>
              <a:t>desire </a:t>
            </a:r>
            <a:r>
              <a:rPr lang="en-US" dirty="0"/>
              <a:t>for security and privacy has led to  several security protocols and standards. </a:t>
            </a:r>
          </a:p>
          <a:p>
            <a:pPr>
              <a:lnSpc>
                <a:spcPct val="90000"/>
              </a:lnSpc>
            </a:pPr>
            <a:r>
              <a:rPr lang="en-US" dirty="0"/>
              <a:t>Among these are: Secure Socket Layer (SSL) and Transport Layer Security (TLS) Protocols;  secure IP (</a:t>
            </a:r>
            <a:r>
              <a:rPr lang="en-US" dirty="0" err="1"/>
              <a:t>IPSec</a:t>
            </a:r>
            <a:r>
              <a:rPr lang="en-US" dirty="0"/>
              <a:t>);  Secure HTTP (S-HTTP), secure E-mail ( PGP and S/MIME), </a:t>
            </a:r>
            <a:r>
              <a:rPr lang="en-US" dirty="0" smtClean="0"/>
              <a:t>SSH</a:t>
            </a:r>
            <a:r>
              <a:rPr lang="en-US" dirty="0"/>
              <a:t>, and others. </a:t>
            </a:r>
          </a:p>
          <a:p>
            <a:pPr>
              <a:lnSpc>
                <a:spcPct val="90000"/>
              </a:lnSpc>
            </a:pPr>
            <a:r>
              <a:rPr lang="en-US" dirty="0"/>
              <a:t>We </a:t>
            </a:r>
            <a:r>
              <a:rPr lang="en-US" dirty="0" smtClean="0"/>
              <a:t>discuss some of </a:t>
            </a:r>
            <a:r>
              <a:rPr lang="en-US" dirty="0"/>
              <a:t>these protocols and   standards within the framework of the network protocol stack as follows:</a:t>
            </a:r>
          </a:p>
        </p:txBody>
      </p:sp>
    </p:spTree>
    <p:extLst>
      <p:ext uri="{BB962C8B-B14F-4D97-AF65-F5344CB8AC3E}">
        <p14:creationId xmlns:p14="http://schemas.microsoft.com/office/powerpoint/2010/main" val="63609153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9AD0CD0-141B-42A5-94EE-8AE3BF189247}" type="slidenum">
              <a:rPr lang="en-US"/>
              <a:pPr/>
              <a:t>85</a:t>
            </a:fld>
            <a:endParaRPr lang="en-US"/>
          </a:p>
        </p:txBody>
      </p:sp>
      <p:sp>
        <p:nvSpPr>
          <p:cNvPr id="9219" name="Rectangle 3"/>
          <p:cNvSpPr>
            <a:spLocks noGrp="1" noChangeArrowheads="1"/>
          </p:cNvSpPr>
          <p:nvPr>
            <p:ph type="body" idx="1"/>
          </p:nvPr>
        </p:nvSpPr>
        <p:spPr>
          <a:xfrm>
            <a:off x="457200" y="1371600"/>
            <a:ext cx="7239000" cy="4343400"/>
          </a:xfrm>
        </p:spPr>
        <p:txBody>
          <a:bodyPr/>
          <a:lstStyle/>
          <a:p>
            <a:pPr>
              <a:lnSpc>
                <a:spcPct val="90000"/>
              </a:lnSpc>
            </a:pPr>
            <a:r>
              <a:rPr lang="en-US" sz="1800" dirty="0"/>
              <a:t>Application Layer:</a:t>
            </a:r>
          </a:p>
          <a:p>
            <a:pPr lvl="1">
              <a:lnSpc>
                <a:spcPct val="90000"/>
              </a:lnSpc>
            </a:pPr>
            <a:r>
              <a:rPr lang="en-US" sz="1800" dirty="0">
                <a:solidFill>
                  <a:srgbClr val="FF0000"/>
                </a:solidFill>
              </a:rPr>
              <a:t>PGP</a:t>
            </a:r>
          </a:p>
          <a:p>
            <a:pPr lvl="1">
              <a:lnSpc>
                <a:spcPct val="90000"/>
              </a:lnSpc>
            </a:pPr>
            <a:r>
              <a:rPr lang="en-US" sz="1800" dirty="0"/>
              <a:t>S/MIME</a:t>
            </a:r>
          </a:p>
          <a:p>
            <a:pPr lvl="1">
              <a:lnSpc>
                <a:spcPct val="90000"/>
              </a:lnSpc>
            </a:pPr>
            <a:r>
              <a:rPr lang="en-US" sz="1800" dirty="0"/>
              <a:t>S-HTTP</a:t>
            </a:r>
          </a:p>
          <a:p>
            <a:pPr lvl="1">
              <a:lnSpc>
                <a:spcPct val="90000"/>
              </a:lnSpc>
            </a:pPr>
            <a:r>
              <a:rPr lang="en-US" sz="1800" dirty="0"/>
              <a:t>HTTPS</a:t>
            </a:r>
          </a:p>
          <a:p>
            <a:pPr lvl="1">
              <a:lnSpc>
                <a:spcPct val="90000"/>
              </a:lnSpc>
            </a:pPr>
            <a:r>
              <a:rPr lang="en-US" sz="1800" dirty="0" smtClean="0"/>
              <a:t>SET</a:t>
            </a:r>
            <a:endParaRPr lang="en-US" sz="1800" dirty="0"/>
          </a:p>
          <a:p>
            <a:pPr>
              <a:lnSpc>
                <a:spcPct val="90000"/>
              </a:lnSpc>
            </a:pPr>
            <a:r>
              <a:rPr lang="en-US" sz="1800" dirty="0"/>
              <a:t>Transport Layer:</a:t>
            </a:r>
          </a:p>
          <a:p>
            <a:pPr lvl="1">
              <a:lnSpc>
                <a:spcPct val="90000"/>
              </a:lnSpc>
            </a:pPr>
            <a:r>
              <a:rPr lang="en-US" sz="1800" dirty="0">
                <a:solidFill>
                  <a:srgbClr val="FF0000"/>
                </a:solidFill>
              </a:rPr>
              <a:t>SSL</a:t>
            </a:r>
          </a:p>
          <a:p>
            <a:pPr lvl="1">
              <a:lnSpc>
                <a:spcPct val="90000"/>
              </a:lnSpc>
            </a:pPr>
            <a:r>
              <a:rPr lang="en-US" sz="1800" dirty="0">
                <a:solidFill>
                  <a:srgbClr val="FF0000"/>
                </a:solidFill>
              </a:rPr>
              <a:t>TLS</a:t>
            </a:r>
          </a:p>
          <a:p>
            <a:pPr>
              <a:lnSpc>
                <a:spcPct val="90000"/>
              </a:lnSpc>
            </a:pPr>
            <a:r>
              <a:rPr lang="en-US" sz="1800" dirty="0"/>
              <a:t>Network Layer: </a:t>
            </a:r>
          </a:p>
          <a:p>
            <a:pPr lvl="1">
              <a:lnSpc>
                <a:spcPct val="90000"/>
              </a:lnSpc>
            </a:pPr>
            <a:r>
              <a:rPr lang="en-US" sz="1800" dirty="0" err="1">
                <a:solidFill>
                  <a:srgbClr val="FF0000"/>
                </a:solidFill>
              </a:rPr>
              <a:t>IPSec</a:t>
            </a:r>
            <a:endParaRPr lang="en-US" sz="1800" dirty="0">
              <a:solidFill>
                <a:srgbClr val="FF0000"/>
              </a:solidFill>
            </a:endParaRPr>
          </a:p>
          <a:p>
            <a:pPr lvl="1">
              <a:lnSpc>
                <a:spcPct val="90000"/>
              </a:lnSpc>
            </a:pPr>
            <a:r>
              <a:rPr lang="en-US" sz="1800" dirty="0"/>
              <a:t>VPN</a:t>
            </a:r>
          </a:p>
          <a:p>
            <a:pPr>
              <a:lnSpc>
                <a:spcPct val="90000"/>
              </a:lnSpc>
            </a:pPr>
            <a:r>
              <a:rPr lang="en-US" sz="1800" dirty="0"/>
              <a:t>Data Link Layer:</a:t>
            </a:r>
          </a:p>
          <a:p>
            <a:pPr lvl="1">
              <a:lnSpc>
                <a:spcPct val="90000"/>
              </a:lnSpc>
            </a:pPr>
            <a:r>
              <a:rPr lang="en-US" sz="1800" dirty="0"/>
              <a:t>PPP</a:t>
            </a:r>
          </a:p>
          <a:p>
            <a:pPr lvl="1">
              <a:lnSpc>
                <a:spcPct val="90000"/>
              </a:lnSpc>
            </a:pPr>
            <a:r>
              <a:rPr lang="en-US" sz="1800" dirty="0"/>
              <a:t>RADIUS</a:t>
            </a:r>
          </a:p>
          <a:p>
            <a:pPr marL="292100" lvl="1" indent="0">
              <a:lnSpc>
                <a:spcPct val="90000"/>
              </a:lnSpc>
              <a:buNone/>
            </a:pPr>
            <a:endParaRPr lang="en-US" sz="1800" dirty="0"/>
          </a:p>
          <a:p>
            <a:pPr lvl="1">
              <a:lnSpc>
                <a:spcPct val="90000"/>
              </a:lnSpc>
            </a:pPr>
            <a:endParaRPr lang="en-US" sz="2000" dirty="0"/>
          </a:p>
          <a:p>
            <a:pPr>
              <a:lnSpc>
                <a:spcPct val="90000"/>
              </a:lnSpc>
            </a:pPr>
            <a:endParaRPr lang="en-US" sz="2400" dirty="0"/>
          </a:p>
        </p:txBody>
      </p:sp>
      <p:sp>
        <p:nvSpPr>
          <p:cNvPr id="2" name="TextBox 1"/>
          <p:cNvSpPr txBox="1"/>
          <p:nvPr/>
        </p:nvSpPr>
        <p:spPr>
          <a:xfrm>
            <a:off x="457200" y="152400"/>
            <a:ext cx="3657600" cy="923330"/>
          </a:xfrm>
          <a:prstGeom prst="rect">
            <a:avLst/>
          </a:prstGeom>
          <a:noFill/>
        </p:spPr>
        <p:txBody>
          <a:bodyPr wrap="square" rtlCol="1">
            <a:spAutoFit/>
          </a:bodyPr>
          <a:lstStyle/>
          <a:p>
            <a:r>
              <a:rPr lang="en-US" sz="5400" u="sng" dirty="0" smtClean="0">
                <a:solidFill>
                  <a:schemeClr val="bg2">
                    <a:lumMod val="75000"/>
                  </a:schemeClr>
                </a:solidFill>
              </a:rPr>
              <a:t>TCP/IP:</a:t>
            </a:r>
            <a:endParaRPr lang="ar-SA" sz="5400" u="sng" dirty="0">
              <a:solidFill>
                <a:schemeClr val="bg2">
                  <a:lumMod val="75000"/>
                </a:schemeClr>
              </a:solidFill>
            </a:endParaRPr>
          </a:p>
        </p:txBody>
      </p:sp>
    </p:spTree>
    <p:extLst>
      <p:ext uri="{BB962C8B-B14F-4D97-AF65-F5344CB8AC3E}">
        <p14:creationId xmlns:p14="http://schemas.microsoft.com/office/powerpoint/2010/main" val="146740019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en-US" dirty="0"/>
              <a:t>Background on IP Security:</a:t>
            </a:r>
          </a:p>
          <a:p>
            <a:endParaRPr lang="en-US" dirty="0"/>
          </a:p>
          <a:p>
            <a:pPr lvl="1"/>
            <a:r>
              <a:rPr lang="en-US" dirty="0">
                <a:solidFill>
                  <a:srgbClr val="00B050"/>
                </a:solidFill>
              </a:rPr>
              <a:t>  IP connectionless </a:t>
            </a:r>
            <a:r>
              <a:rPr lang="en-US" dirty="0" smtClean="0">
                <a:solidFill>
                  <a:srgbClr val="00B050"/>
                </a:solidFill>
              </a:rPr>
              <a:t>.</a:t>
            </a:r>
          </a:p>
          <a:p>
            <a:pPr lvl="1"/>
            <a:r>
              <a:rPr lang="en-US" dirty="0">
                <a:solidFill>
                  <a:srgbClr val="00B050"/>
                </a:solidFill>
              </a:rPr>
              <a:t> </a:t>
            </a:r>
            <a:r>
              <a:rPr lang="en-US" dirty="0" smtClean="0">
                <a:solidFill>
                  <a:srgbClr val="00B050"/>
                </a:solidFill>
              </a:rPr>
              <a:t> provides </a:t>
            </a:r>
            <a:r>
              <a:rPr lang="en-US" dirty="0">
                <a:solidFill>
                  <a:srgbClr val="00B050"/>
                </a:solidFill>
              </a:rPr>
              <a:t>a best-effort service</a:t>
            </a:r>
          </a:p>
          <a:p>
            <a:pPr lvl="1"/>
            <a:r>
              <a:rPr lang="en-US" dirty="0">
                <a:solidFill>
                  <a:srgbClr val="00B050"/>
                </a:solidFill>
              </a:rPr>
              <a:t>  no guaranteed delivery of packets</a:t>
            </a:r>
          </a:p>
          <a:p>
            <a:pPr lvl="1"/>
            <a:r>
              <a:rPr lang="en-US" dirty="0">
                <a:solidFill>
                  <a:srgbClr val="00B050"/>
                </a:solidFill>
              </a:rPr>
              <a:t>  no mechanism for maintaining order</a:t>
            </a:r>
          </a:p>
          <a:p>
            <a:pPr lvl="1"/>
            <a:r>
              <a:rPr lang="en-US" dirty="0">
                <a:solidFill>
                  <a:srgbClr val="00B050"/>
                </a:solidFill>
              </a:rPr>
              <a:t>  NO security protection (IPv4)</a:t>
            </a:r>
          </a:p>
          <a:p>
            <a:pPr lvl="1"/>
            <a:r>
              <a:rPr lang="en-US" dirty="0">
                <a:solidFill>
                  <a:srgbClr val="00B050"/>
                </a:solidFill>
              </a:rPr>
              <a:t>  In IPv6 – security architecture - IPsec</a:t>
            </a:r>
          </a:p>
        </p:txBody>
      </p:sp>
    </p:spTree>
    <p:extLst>
      <p:ext uri="{BB962C8B-B14F-4D97-AF65-F5344CB8AC3E}">
        <p14:creationId xmlns:p14="http://schemas.microsoft.com/office/powerpoint/2010/main" val="108241709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2FE7748-2539-48DA-87C5-D9349BFEB113}" type="slidenum">
              <a:rPr lang="ar-SA"/>
              <a:pPr/>
              <a:t>87</a:t>
            </a:fld>
            <a:r>
              <a:rPr lang="en-US"/>
              <a:t>/29</a:t>
            </a:r>
          </a:p>
        </p:txBody>
      </p:sp>
      <p:sp>
        <p:nvSpPr>
          <p:cNvPr id="9218" name="Rectangle 2"/>
          <p:cNvSpPr>
            <a:spLocks noGrp="1" noChangeArrowheads="1"/>
          </p:cNvSpPr>
          <p:nvPr>
            <p:ph type="title"/>
          </p:nvPr>
        </p:nvSpPr>
        <p:spPr/>
        <p:txBody>
          <a:bodyPr>
            <a:normAutofit fontScale="90000"/>
          </a:bodyPr>
          <a:lstStyle/>
          <a:p>
            <a:r>
              <a:rPr lang="sv-SE" dirty="0">
                <a:solidFill>
                  <a:schemeClr val="bg2">
                    <a:lumMod val="75000"/>
                  </a:schemeClr>
                </a:solidFill>
              </a:rPr>
              <a:t>IP Security Overview</a:t>
            </a:r>
            <a:br>
              <a:rPr lang="sv-SE" dirty="0">
                <a:solidFill>
                  <a:schemeClr val="bg2">
                    <a:lumMod val="75000"/>
                  </a:schemeClr>
                </a:solidFill>
              </a:rPr>
            </a:br>
            <a:endParaRPr lang="en-US" dirty="0">
              <a:solidFill>
                <a:schemeClr val="bg2">
                  <a:lumMod val="75000"/>
                </a:schemeClr>
              </a:solidFill>
            </a:endParaRPr>
          </a:p>
        </p:txBody>
      </p:sp>
      <p:sp>
        <p:nvSpPr>
          <p:cNvPr id="9219" name="Rectangle 3"/>
          <p:cNvSpPr>
            <a:spLocks noGrp="1" noChangeArrowheads="1"/>
          </p:cNvSpPr>
          <p:nvPr>
            <p:ph type="body" idx="1"/>
          </p:nvPr>
        </p:nvSpPr>
        <p:spPr>
          <a:xfrm>
            <a:off x="539750" y="1412875"/>
            <a:ext cx="7848600" cy="4114800"/>
          </a:xfrm>
          <a:noFill/>
          <a:ln/>
          <a:extLst>
            <a:ext uri="{909E8E84-426E-40DD-AFC4-6F175D3DCCD1}">
              <a14:hiddenFill xmlns:a14="http://schemas.microsoft.com/office/drawing/2010/main">
                <a:solidFill>
                  <a:schemeClr val="folHlink"/>
                </a:solidFill>
              </a14:hiddenFill>
            </a:ext>
          </a:extLst>
        </p:spPr>
        <p:txBody>
          <a:bodyPr/>
          <a:lstStyle/>
          <a:p>
            <a:r>
              <a:rPr lang="sv-SE" dirty="0"/>
              <a:t>   IPSec is not a single protocol. Instead, IPSec provides a set of security algorithms plus a general framework that allows a pair of communicating entities to use whichever algorithms provide security appropriate for the communication.</a:t>
            </a:r>
            <a:endParaRPr lang="en-US" dirty="0"/>
          </a:p>
        </p:txBody>
      </p:sp>
    </p:spTree>
    <p:extLst>
      <p:ext uri="{BB962C8B-B14F-4D97-AF65-F5344CB8AC3E}">
        <p14:creationId xmlns:p14="http://schemas.microsoft.com/office/powerpoint/2010/main" val="386306691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5335456-66A6-4193-A4B3-01F015589164}" type="slidenum">
              <a:rPr lang="ar-SA"/>
              <a:pPr/>
              <a:t>88</a:t>
            </a:fld>
            <a:r>
              <a:rPr lang="en-US"/>
              <a:t>/29</a:t>
            </a:r>
          </a:p>
        </p:txBody>
      </p:sp>
      <p:sp>
        <p:nvSpPr>
          <p:cNvPr id="4098" name="Rectangle 2"/>
          <p:cNvSpPr>
            <a:spLocks noGrp="1" noChangeArrowheads="1"/>
          </p:cNvSpPr>
          <p:nvPr>
            <p:ph type="title"/>
          </p:nvPr>
        </p:nvSpPr>
        <p:spPr/>
        <p:txBody>
          <a:bodyPr>
            <a:normAutofit/>
          </a:bodyPr>
          <a:lstStyle/>
          <a:p>
            <a:r>
              <a:rPr lang="sv-SE" dirty="0">
                <a:solidFill>
                  <a:schemeClr val="bg2">
                    <a:lumMod val="75000"/>
                  </a:schemeClr>
                </a:solidFill>
              </a:rPr>
              <a:t>IP Security </a:t>
            </a:r>
            <a:r>
              <a:rPr lang="sv-SE" dirty="0" smtClean="0">
                <a:solidFill>
                  <a:schemeClr val="bg2">
                    <a:lumMod val="75000"/>
                  </a:schemeClr>
                </a:solidFill>
              </a:rPr>
              <a:t>Overview</a:t>
            </a:r>
            <a:endParaRPr lang="en-US" dirty="0">
              <a:solidFill>
                <a:schemeClr val="bg2">
                  <a:lumMod val="75000"/>
                </a:schemeClr>
              </a:solidFill>
            </a:endParaRPr>
          </a:p>
        </p:txBody>
      </p:sp>
      <p:sp>
        <p:nvSpPr>
          <p:cNvPr id="4099" name="Rectangle 3"/>
          <p:cNvSpPr>
            <a:spLocks noGrp="1" noChangeArrowheads="1"/>
          </p:cNvSpPr>
          <p:nvPr>
            <p:ph type="body" idx="1"/>
          </p:nvPr>
        </p:nvSpPr>
        <p:spPr/>
        <p:txBody>
          <a:bodyPr/>
          <a:lstStyle/>
          <a:p>
            <a:r>
              <a:rPr lang="sv-SE" dirty="0"/>
              <a:t>Applications of IPSec</a:t>
            </a:r>
          </a:p>
          <a:p>
            <a:pPr lvl="1"/>
            <a:r>
              <a:rPr lang="sv-SE" dirty="0"/>
              <a:t>Secure branch office connectivity over the Internet</a:t>
            </a:r>
          </a:p>
          <a:p>
            <a:pPr lvl="1"/>
            <a:r>
              <a:rPr lang="sv-SE" dirty="0"/>
              <a:t>Secure remote access over the Internet</a:t>
            </a:r>
          </a:p>
          <a:p>
            <a:pPr lvl="1"/>
            <a:r>
              <a:rPr lang="sv-SE" dirty="0" smtClean="0"/>
              <a:t>Enhancing </a:t>
            </a:r>
            <a:r>
              <a:rPr lang="sv-SE" dirty="0"/>
              <a:t>electronic commerce security</a:t>
            </a:r>
          </a:p>
          <a:p>
            <a:pPr lvl="1"/>
            <a:endParaRPr lang="en-US" dirty="0"/>
          </a:p>
        </p:txBody>
      </p:sp>
    </p:spTree>
    <p:extLst>
      <p:ext uri="{BB962C8B-B14F-4D97-AF65-F5344CB8AC3E}">
        <p14:creationId xmlns:p14="http://schemas.microsoft.com/office/powerpoint/2010/main" val="190776251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2174972-20BE-4835-9DA3-D1B8625FEFCD}" type="slidenum">
              <a:rPr lang="ar-SA"/>
              <a:pPr/>
              <a:t>89</a:t>
            </a:fld>
            <a:r>
              <a:rPr lang="en-US"/>
              <a:t>/29</a:t>
            </a:r>
          </a:p>
        </p:txBody>
      </p:sp>
      <p:sp>
        <p:nvSpPr>
          <p:cNvPr id="6146" name="Rectangle 2"/>
          <p:cNvSpPr>
            <a:spLocks noGrp="1" noChangeArrowheads="1"/>
          </p:cNvSpPr>
          <p:nvPr>
            <p:ph type="title"/>
          </p:nvPr>
        </p:nvSpPr>
        <p:spPr/>
        <p:txBody>
          <a:bodyPr>
            <a:normAutofit fontScale="90000"/>
          </a:bodyPr>
          <a:lstStyle/>
          <a:p>
            <a:r>
              <a:rPr lang="sv-SE"/>
              <a:t>IP Security Overview</a:t>
            </a:r>
            <a:br>
              <a:rPr lang="sv-SE"/>
            </a:br>
            <a:endParaRPr lang="en-US"/>
          </a:p>
        </p:txBody>
      </p:sp>
      <p:sp>
        <p:nvSpPr>
          <p:cNvPr id="6147" name="Rectangle 3"/>
          <p:cNvSpPr>
            <a:spLocks noGrp="1" noChangeArrowheads="1"/>
          </p:cNvSpPr>
          <p:nvPr>
            <p:ph type="body" idx="1"/>
          </p:nvPr>
        </p:nvSpPr>
        <p:spPr/>
        <p:txBody>
          <a:bodyPr/>
          <a:lstStyle/>
          <a:p>
            <a:pPr>
              <a:lnSpc>
                <a:spcPct val="90000"/>
              </a:lnSpc>
            </a:pPr>
            <a:r>
              <a:rPr lang="sv-SE" sz="2800" dirty="0"/>
              <a:t>Benefits of IPSec</a:t>
            </a:r>
          </a:p>
          <a:p>
            <a:pPr lvl="1">
              <a:lnSpc>
                <a:spcPct val="90000"/>
              </a:lnSpc>
            </a:pPr>
            <a:r>
              <a:rPr lang="sv-SE" sz="2400" dirty="0" smtClean="0"/>
              <a:t>Provide </a:t>
            </a:r>
            <a:r>
              <a:rPr lang="sv-SE" sz="2400" dirty="0"/>
              <a:t>security for individual users</a:t>
            </a:r>
          </a:p>
          <a:p>
            <a:pPr>
              <a:lnSpc>
                <a:spcPct val="90000"/>
              </a:lnSpc>
            </a:pPr>
            <a:r>
              <a:rPr lang="sv-SE" sz="2800" dirty="0"/>
              <a:t>IPSec can assure that:</a:t>
            </a:r>
          </a:p>
          <a:p>
            <a:pPr lvl="1">
              <a:lnSpc>
                <a:spcPct val="90000"/>
              </a:lnSpc>
            </a:pPr>
            <a:r>
              <a:rPr lang="sv-SE" sz="2400" dirty="0"/>
              <a:t>A router or neighbor advertisement comes from an authorized router</a:t>
            </a:r>
          </a:p>
          <a:p>
            <a:pPr lvl="1">
              <a:lnSpc>
                <a:spcPct val="90000"/>
              </a:lnSpc>
            </a:pPr>
            <a:r>
              <a:rPr lang="sv-SE" sz="2400" dirty="0"/>
              <a:t>A redirect message comes from the router to which the initial packet was sent</a:t>
            </a:r>
          </a:p>
          <a:p>
            <a:pPr lvl="1">
              <a:lnSpc>
                <a:spcPct val="90000"/>
              </a:lnSpc>
            </a:pPr>
            <a:r>
              <a:rPr lang="sv-SE" sz="2400" dirty="0"/>
              <a:t>A routing update is not forged</a:t>
            </a:r>
          </a:p>
          <a:p>
            <a:pPr lvl="1">
              <a:lnSpc>
                <a:spcPct val="90000"/>
              </a:lnSpc>
            </a:pPr>
            <a:endParaRPr lang="sv-SE" sz="2400" dirty="0"/>
          </a:p>
          <a:p>
            <a:pPr>
              <a:lnSpc>
                <a:spcPct val="90000"/>
              </a:lnSpc>
            </a:pPr>
            <a:endParaRPr lang="en-US" sz="2800" dirty="0"/>
          </a:p>
        </p:txBody>
      </p:sp>
    </p:spTree>
    <p:extLst>
      <p:ext uri="{BB962C8B-B14F-4D97-AF65-F5344CB8AC3E}">
        <p14:creationId xmlns:p14="http://schemas.microsoft.com/office/powerpoint/2010/main" val="22085888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F19741D-11A2-4EBF-9652-9CD782B13D78}" type="slidenum">
              <a:rPr lang="ar-SA"/>
              <a:pPr/>
              <a:t>90</a:t>
            </a:fld>
            <a:r>
              <a:rPr lang="en-US"/>
              <a:t>/29</a:t>
            </a:r>
          </a:p>
        </p:txBody>
      </p:sp>
      <p:sp>
        <p:nvSpPr>
          <p:cNvPr id="5122" name="Rectangle 2"/>
          <p:cNvSpPr>
            <a:spLocks noGrp="1" noChangeArrowheads="1"/>
          </p:cNvSpPr>
          <p:nvPr>
            <p:ph type="title"/>
          </p:nvPr>
        </p:nvSpPr>
        <p:spPr/>
        <p:txBody>
          <a:bodyPr/>
          <a:lstStyle/>
          <a:p>
            <a:r>
              <a:rPr lang="sv-SE" dirty="0">
                <a:solidFill>
                  <a:schemeClr val="bg2">
                    <a:lumMod val="75000"/>
                  </a:schemeClr>
                </a:solidFill>
              </a:rPr>
              <a:t>IP Security Scenario</a:t>
            </a:r>
            <a:endParaRPr lang="en-US" dirty="0">
              <a:solidFill>
                <a:schemeClr val="bg2">
                  <a:lumMod val="75000"/>
                </a:schemeClr>
              </a:solidFill>
            </a:endParaRPr>
          </a:p>
        </p:txBody>
      </p:sp>
      <p:graphicFrame>
        <p:nvGraphicFramePr>
          <p:cNvPr id="5124" name="Object 4"/>
          <p:cNvGraphicFramePr>
            <a:graphicFrameLocks noChangeAspect="1"/>
          </p:cNvGraphicFramePr>
          <p:nvPr/>
        </p:nvGraphicFramePr>
        <p:xfrm>
          <a:off x="1219200" y="1828800"/>
          <a:ext cx="6629400" cy="4230688"/>
        </p:xfrm>
        <a:graphic>
          <a:graphicData uri="http://schemas.openxmlformats.org/presentationml/2006/ole">
            <mc:AlternateContent xmlns:mc="http://schemas.openxmlformats.org/markup-compatibility/2006">
              <mc:Choice xmlns:v="urn:schemas-microsoft-com:vml" Requires="v">
                <p:oleObj spid="_x0000_s58400" name="Bitmappsbild" r:id="rId3" imgW="11174385" imgH="7133333" progId="Paint.Picture">
                  <p:embed/>
                </p:oleObj>
              </mc:Choice>
              <mc:Fallback>
                <p:oleObj name="Bitmappsbild" r:id="rId3" imgW="11174385" imgH="7133333"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828800"/>
                        <a:ext cx="6629400" cy="423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87337400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en-US" dirty="0"/>
              <a:t>IP Security:</a:t>
            </a:r>
          </a:p>
          <a:p>
            <a:endParaRPr lang="en-US" dirty="0"/>
          </a:p>
          <a:p>
            <a:pPr lvl="1"/>
            <a:r>
              <a:rPr lang="en-US" dirty="0"/>
              <a:t>  </a:t>
            </a:r>
            <a:r>
              <a:rPr lang="en-US" dirty="0">
                <a:solidFill>
                  <a:srgbClr val="00B050"/>
                </a:solidFill>
              </a:rPr>
              <a:t>Optional in IPv4 and mandatory for IPv6</a:t>
            </a:r>
          </a:p>
          <a:p>
            <a:pPr lvl="1"/>
            <a:r>
              <a:rPr lang="en-US" dirty="0">
                <a:solidFill>
                  <a:srgbClr val="FF0000"/>
                </a:solidFill>
              </a:rPr>
              <a:t>  2 major security </a:t>
            </a:r>
            <a:r>
              <a:rPr lang="en-US" dirty="0" smtClean="0">
                <a:solidFill>
                  <a:srgbClr val="FF0000"/>
                </a:solidFill>
              </a:rPr>
              <a:t>mechanisms:</a:t>
            </a:r>
            <a:endParaRPr lang="en-US" dirty="0">
              <a:solidFill>
                <a:srgbClr val="FF0000"/>
              </a:solidFill>
            </a:endParaRPr>
          </a:p>
          <a:p>
            <a:pPr lvl="2"/>
            <a:r>
              <a:rPr lang="en-US" dirty="0">
                <a:solidFill>
                  <a:srgbClr val="00B050"/>
                </a:solidFill>
              </a:rPr>
              <a:t>	</a:t>
            </a:r>
            <a:r>
              <a:rPr lang="en-US" dirty="0" smtClean="0">
                <a:solidFill>
                  <a:srgbClr val="00B0F0"/>
                </a:solidFill>
              </a:rPr>
              <a:t>IP </a:t>
            </a:r>
            <a:r>
              <a:rPr lang="en-US" dirty="0">
                <a:solidFill>
                  <a:srgbClr val="00B0F0"/>
                </a:solidFill>
              </a:rPr>
              <a:t>Authentication Header</a:t>
            </a:r>
          </a:p>
          <a:p>
            <a:pPr lvl="2"/>
            <a:r>
              <a:rPr lang="en-US" dirty="0">
                <a:solidFill>
                  <a:srgbClr val="00B0F0"/>
                </a:solidFill>
              </a:rPr>
              <a:t>	</a:t>
            </a:r>
            <a:r>
              <a:rPr lang="en-US" dirty="0" smtClean="0">
                <a:solidFill>
                  <a:srgbClr val="00B0F0"/>
                </a:solidFill>
              </a:rPr>
              <a:t>IP </a:t>
            </a:r>
            <a:r>
              <a:rPr lang="en-US" dirty="0">
                <a:solidFill>
                  <a:srgbClr val="00B0F0"/>
                </a:solidFill>
              </a:rPr>
              <a:t>Encapsulation Security Payload</a:t>
            </a:r>
          </a:p>
          <a:p>
            <a:pPr lvl="1"/>
            <a:r>
              <a:rPr lang="en-US" dirty="0">
                <a:solidFill>
                  <a:srgbClr val="00B050"/>
                </a:solidFill>
              </a:rPr>
              <a:t>  Does not contain mechanism to prevent traffic </a:t>
            </a:r>
            <a:r>
              <a:rPr lang="en-US" dirty="0" smtClean="0">
                <a:solidFill>
                  <a:srgbClr val="00B050"/>
                </a:solidFill>
              </a:rPr>
              <a:t>analysis attack.</a:t>
            </a:r>
            <a:endParaRPr lang="en-US" dirty="0">
              <a:solidFill>
                <a:srgbClr val="00B050"/>
              </a:solidFill>
            </a:endParaRPr>
          </a:p>
          <a:p>
            <a:pPr marL="0" indent="0">
              <a:buNone/>
            </a:pPr>
            <a:endParaRPr lang="ar-SA" dirty="0"/>
          </a:p>
        </p:txBody>
      </p:sp>
    </p:spTree>
    <p:extLst>
      <p:ext uri="{BB962C8B-B14F-4D97-AF65-F5344CB8AC3E}">
        <p14:creationId xmlns:p14="http://schemas.microsoft.com/office/powerpoint/2010/main" val="324584742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1C8EB81-59D0-47C7-8FC2-AFEF4B4968AD}" type="slidenum">
              <a:rPr lang="ar-SA"/>
              <a:pPr/>
              <a:t>92</a:t>
            </a:fld>
            <a:r>
              <a:rPr lang="en-US"/>
              <a:t>/29</a:t>
            </a:r>
          </a:p>
        </p:txBody>
      </p:sp>
      <p:sp>
        <p:nvSpPr>
          <p:cNvPr id="32770" name="Rectangle 2"/>
          <p:cNvSpPr>
            <a:spLocks noGrp="1" noChangeArrowheads="1"/>
          </p:cNvSpPr>
          <p:nvPr>
            <p:ph type="title"/>
          </p:nvPr>
        </p:nvSpPr>
        <p:spPr/>
        <p:txBody>
          <a:bodyPr/>
          <a:lstStyle/>
          <a:p>
            <a:r>
              <a:rPr lang="sv-SE" dirty="0">
                <a:solidFill>
                  <a:schemeClr val="bg2">
                    <a:lumMod val="75000"/>
                  </a:schemeClr>
                </a:solidFill>
              </a:rPr>
              <a:t>IPv4 Header</a:t>
            </a:r>
            <a:endParaRPr lang="en-US" dirty="0">
              <a:solidFill>
                <a:schemeClr val="bg2">
                  <a:lumMod val="75000"/>
                </a:schemeClr>
              </a:solidFill>
            </a:endParaRPr>
          </a:p>
        </p:txBody>
      </p:sp>
      <p:graphicFrame>
        <p:nvGraphicFramePr>
          <p:cNvPr id="32772" name="Object 4"/>
          <p:cNvGraphicFramePr>
            <a:graphicFrameLocks noChangeAspect="1"/>
          </p:cNvGraphicFramePr>
          <p:nvPr>
            <p:extLst>
              <p:ext uri="{D42A27DB-BD31-4B8C-83A1-F6EECF244321}">
                <p14:modId xmlns:p14="http://schemas.microsoft.com/office/powerpoint/2010/main" val="1201191297"/>
              </p:ext>
            </p:extLst>
          </p:nvPr>
        </p:nvGraphicFramePr>
        <p:xfrm>
          <a:off x="152400" y="2286000"/>
          <a:ext cx="7858921" cy="3048000"/>
        </p:xfrm>
        <a:graphic>
          <a:graphicData uri="http://schemas.openxmlformats.org/presentationml/2006/ole">
            <mc:AlternateContent xmlns:mc="http://schemas.openxmlformats.org/markup-compatibility/2006">
              <mc:Choice xmlns:v="urn:schemas-microsoft-com:vml" Requires="v">
                <p:oleObj spid="_x0000_s56353" name="Bitmappsbild" r:id="rId3" imgW="6066667" imgH="2352381" progId="Paint.Picture">
                  <p:embed/>
                </p:oleObj>
              </mc:Choice>
              <mc:Fallback>
                <p:oleObj name="Bitmappsbild" r:id="rId3" imgW="6066667" imgH="2352381"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286000"/>
                        <a:ext cx="7858921" cy="30480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7707448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490D0F4-68FB-4DA4-8610-029B8A2DB616}" type="slidenum">
              <a:rPr lang="ar-SA"/>
              <a:pPr/>
              <a:t>93</a:t>
            </a:fld>
            <a:r>
              <a:rPr lang="en-US"/>
              <a:t>/29</a:t>
            </a:r>
          </a:p>
        </p:txBody>
      </p:sp>
      <p:sp>
        <p:nvSpPr>
          <p:cNvPr id="33794" name="Rectangle 2"/>
          <p:cNvSpPr>
            <a:spLocks noGrp="1" noChangeArrowheads="1"/>
          </p:cNvSpPr>
          <p:nvPr>
            <p:ph type="title"/>
          </p:nvPr>
        </p:nvSpPr>
        <p:spPr/>
        <p:txBody>
          <a:bodyPr/>
          <a:lstStyle/>
          <a:p>
            <a:r>
              <a:rPr lang="sv-SE" dirty="0">
                <a:solidFill>
                  <a:schemeClr val="bg2">
                    <a:lumMod val="75000"/>
                  </a:schemeClr>
                </a:solidFill>
              </a:rPr>
              <a:t>IPv6 </a:t>
            </a:r>
            <a:r>
              <a:rPr lang="sv-SE" dirty="0" smtClean="0">
                <a:solidFill>
                  <a:schemeClr val="bg2">
                    <a:lumMod val="75000"/>
                  </a:schemeClr>
                </a:solidFill>
              </a:rPr>
              <a:t>Header:</a:t>
            </a:r>
            <a:endParaRPr lang="en-US" dirty="0">
              <a:solidFill>
                <a:schemeClr val="bg2">
                  <a:lumMod val="75000"/>
                </a:schemeClr>
              </a:solidFill>
            </a:endParaRPr>
          </a:p>
        </p:txBody>
      </p:sp>
      <p:graphicFrame>
        <p:nvGraphicFramePr>
          <p:cNvPr id="33796" name="Object 4"/>
          <p:cNvGraphicFramePr>
            <a:graphicFrameLocks noChangeAspect="1"/>
          </p:cNvGraphicFramePr>
          <p:nvPr>
            <p:extLst>
              <p:ext uri="{D42A27DB-BD31-4B8C-83A1-F6EECF244321}">
                <p14:modId xmlns:p14="http://schemas.microsoft.com/office/powerpoint/2010/main" val="3541787603"/>
              </p:ext>
            </p:extLst>
          </p:nvPr>
        </p:nvGraphicFramePr>
        <p:xfrm>
          <a:off x="838201" y="1981200"/>
          <a:ext cx="6818720" cy="4038600"/>
        </p:xfrm>
        <a:graphic>
          <a:graphicData uri="http://schemas.openxmlformats.org/presentationml/2006/ole">
            <mc:AlternateContent xmlns:mc="http://schemas.openxmlformats.org/markup-compatibility/2006">
              <mc:Choice xmlns:v="urn:schemas-microsoft-com:vml" Requires="v">
                <p:oleObj spid="_x0000_s57377" name="Bitmappsbild" r:id="rId3" imgW="6190476" imgH="3666667" progId="Paint.Picture">
                  <p:embed/>
                </p:oleObj>
              </mc:Choice>
              <mc:Fallback>
                <p:oleObj name="Bitmappsbild" r:id="rId3" imgW="6190476" imgH="366666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1" y="1981200"/>
                        <a:ext cx="6818720" cy="40386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50570344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bg2">
                    <a:lumMod val="50000"/>
                  </a:schemeClr>
                </a:solidFill>
              </a:rPr>
              <a:t> </a:t>
            </a:r>
            <a:r>
              <a:rPr lang="en-US" sz="3200" dirty="0" smtClean="0">
                <a:solidFill>
                  <a:schemeClr val="bg2">
                    <a:lumMod val="50000"/>
                  </a:schemeClr>
                </a:solidFill>
              </a:rPr>
              <a:t>Two major </a:t>
            </a:r>
            <a:r>
              <a:rPr lang="en-US" sz="3200" dirty="0">
                <a:solidFill>
                  <a:schemeClr val="bg2">
                    <a:lumMod val="50000"/>
                  </a:schemeClr>
                </a:solidFill>
              </a:rPr>
              <a:t>security mechanisms:</a:t>
            </a:r>
            <a:endParaRPr lang="ar-SA" sz="3200" dirty="0">
              <a:solidFill>
                <a:schemeClr val="bg2">
                  <a:lumMod val="50000"/>
                </a:schemeClr>
              </a:solidFill>
            </a:endParaRPr>
          </a:p>
        </p:txBody>
      </p:sp>
      <p:sp>
        <p:nvSpPr>
          <p:cNvPr id="3" name="Content Placeholder 2"/>
          <p:cNvSpPr>
            <a:spLocks noGrp="1"/>
          </p:cNvSpPr>
          <p:nvPr>
            <p:ph idx="1"/>
          </p:nvPr>
        </p:nvSpPr>
        <p:spPr/>
        <p:txBody>
          <a:bodyPr/>
          <a:lstStyle/>
          <a:p>
            <a:r>
              <a:rPr lang="en-US" dirty="0">
                <a:solidFill>
                  <a:srgbClr val="00B0F0"/>
                </a:solidFill>
              </a:rPr>
              <a:t>IP Security – Authentication Header</a:t>
            </a:r>
            <a:r>
              <a:rPr lang="en-US" dirty="0" smtClean="0">
                <a:solidFill>
                  <a:srgbClr val="00B0F0"/>
                </a:solidFill>
              </a:rPr>
              <a:t>:</a:t>
            </a:r>
            <a:endParaRPr lang="en-US" dirty="0"/>
          </a:p>
          <a:p>
            <a:pPr lvl="1"/>
            <a:r>
              <a:rPr lang="en-US" dirty="0"/>
              <a:t>  Protects the integrity and authentication of IP </a:t>
            </a:r>
            <a:r>
              <a:rPr lang="en-US" dirty="0" smtClean="0"/>
              <a:t>packets.</a:t>
            </a:r>
            <a:endParaRPr lang="en-US" dirty="0"/>
          </a:p>
          <a:p>
            <a:pPr lvl="1"/>
            <a:r>
              <a:rPr lang="en-US" dirty="0"/>
              <a:t>  Does not protect </a:t>
            </a:r>
            <a:r>
              <a:rPr lang="en-US" dirty="0" smtClean="0"/>
              <a:t>confidentiality.</a:t>
            </a:r>
          </a:p>
          <a:p>
            <a:r>
              <a:rPr lang="en-US" dirty="0">
                <a:solidFill>
                  <a:srgbClr val="00B0F0"/>
                </a:solidFill>
              </a:rPr>
              <a:t>IP Security – Encapsulating Security Payloads:</a:t>
            </a:r>
          </a:p>
          <a:p>
            <a:pPr lvl="1"/>
            <a:r>
              <a:rPr lang="en-US" dirty="0"/>
              <a:t>	 Provides:</a:t>
            </a:r>
          </a:p>
          <a:p>
            <a:pPr lvl="2"/>
            <a:r>
              <a:rPr lang="en-US" dirty="0"/>
              <a:t>	</a:t>
            </a:r>
            <a:r>
              <a:rPr lang="en-US" dirty="0" smtClean="0"/>
              <a:t> </a:t>
            </a:r>
            <a:r>
              <a:rPr lang="en-US" dirty="0"/>
              <a:t>confidentiality</a:t>
            </a:r>
          </a:p>
          <a:p>
            <a:pPr lvl="2"/>
            <a:r>
              <a:rPr lang="en-US" dirty="0"/>
              <a:t>	 </a:t>
            </a:r>
            <a:r>
              <a:rPr lang="en-US" dirty="0" smtClean="0"/>
              <a:t>limited </a:t>
            </a:r>
            <a:r>
              <a:rPr lang="en-US" dirty="0"/>
              <a:t>traffic flow confidentiality</a:t>
            </a:r>
          </a:p>
          <a:p>
            <a:r>
              <a:rPr lang="en-US" dirty="0">
                <a:solidFill>
                  <a:srgbClr val="FF0000"/>
                </a:solidFill>
              </a:rPr>
              <a:t>  Achieved by encryption of payload </a:t>
            </a:r>
          </a:p>
          <a:p>
            <a:endParaRPr lang="ar-SA" dirty="0"/>
          </a:p>
        </p:txBody>
      </p:sp>
    </p:spTree>
    <p:extLst>
      <p:ext uri="{BB962C8B-B14F-4D97-AF65-F5344CB8AC3E}">
        <p14:creationId xmlns:p14="http://schemas.microsoft.com/office/powerpoint/2010/main" val="333891792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599"/>
            <a:ext cx="7239000" cy="854075"/>
          </a:xfrm>
        </p:spPr>
        <p:txBody>
          <a:bodyPr>
            <a:noAutofit/>
          </a:bodyPr>
          <a:lstStyle/>
          <a:p>
            <a:r>
              <a:rPr lang="en-US" sz="2800" dirty="0">
                <a:solidFill>
                  <a:schemeClr val="bg2">
                    <a:lumMod val="75000"/>
                  </a:schemeClr>
                </a:solidFill>
              </a:rPr>
              <a:t>Modes of IP Security – Encapsulating Security Payloads:</a:t>
            </a:r>
            <a:br>
              <a:rPr lang="en-US" sz="2800" dirty="0">
                <a:solidFill>
                  <a:schemeClr val="bg2">
                    <a:lumMod val="75000"/>
                  </a:schemeClr>
                </a:solidFill>
              </a:rPr>
            </a:br>
            <a:r>
              <a:rPr lang="en-US" sz="2800" dirty="0">
                <a:solidFill>
                  <a:schemeClr val="bg2">
                    <a:lumMod val="75000"/>
                  </a:schemeClr>
                </a:solidFill>
              </a:rPr>
              <a:t> </a:t>
            </a:r>
            <a:endParaRPr lang="ar-SA" sz="2800" dirty="0"/>
          </a:p>
        </p:txBody>
      </p:sp>
      <p:sp>
        <p:nvSpPr>
          <p:cNvPr id="3" name="Content Placeholder 2"/>
          <p:cNvSpPr>
            <a:spLocks noGrp="1"/>
          </p:cNvSpPr>
          <p:nvPr>
            <p:ph idx="1"/>
          </p:nvPr>
        </p:nvSpPr>
        <p:spPr/>
        <p:txBody>
          <a:bodyPr/>
          <a:lstStyle/>
          <a:p>
            <a:r>
              <a:rPr lang="en-US" dirty="0">
                <a:solidFill>
                  <a:srgbClr val="00B0F0"/>
                </a:solidFill>
              </a:rPr>
              <a:t>IP Security – Encapsulating Security Payloads:</a:t>
            </a:r>
          </a:p>
          <a:p>
            <a:endParaRPr lang="en-US" dirty="0"/>
          </a:p>
          <a:p>
            <a:r>
              <a:rPr lang="en-US" dirty="0">
                <a:solidFill>
                  <a:srgbClr val="FF0000"/>
                </a:solidFill>
              </a:rPr>
              <a:t>  </a:t>
            </a:r>
            <a:r>
              <a:rPr lang="en-US" dirty="0" smtClean="0">
                <a:solidFill>
                  <a:srgbClr val="FF0000"/>
                </a:solidFill>
              </a:rPr>
              <a:t>Transport </a:t>
            </a:r>
            <a:r>
              <a:rPr lang="en-US" dirty="0">
                <a:solidFill>
                  <a:srgbClr val="FF0000"/>
                </a:solidFill>
              </a:rPr>
              <a:t>mode</a:t>
            </a:r>
          </a:p>
          <a:p>
            <a:pPr lvl="1"/>
            <a:r>
              <a:rPr lang="en-US" dirty="0" smtClean="0"/>
              <a:t> </a:t>
            </a:r>
            <a:r>
              <a:rPr lang="en-US" dirty="0"/>
              <a:t>a protocol frame is </a:t>
            </a:r>
            <a:r>
              <a:rPr lang="en-US" dirty="0" smtClean="0"/>
              <a:t>encapsulated </a:t>
            </a:r>
            <a:r>
              <a:rPr lang="en-US" dirty="0"/>
              <a:t>and encrypted</a:t>
            </a:r>
          </a:p>
          <a:p>
            <a:pPr lvl="1"/>
            <a:r>
              <a:rPr lang="en-US" dirty="0" smtClean="0"/>
              <a:t> </a:t>
            </a:r>
            <a:r>
              <a:rPr lang="en-US" dirty="0"/>
              <a:t>provides end-to-end protection of packets</a:t>
            </a:r>
          </a:p>
          <a:p>
            <a:endParaRPr lang="ar-SA" dirty="0"/>
          </a:p>
        </p:txBody>
      </p:sp>
    </p:spTree>
    <p:extLst>
      <p:ext uri="{BB962C8B-B14F-4D97-AF65-F5344CB8AC3E}">
        <p14:creationId xmlns:p14="http://schemas.microsoft.com/office/powerpoint/2010/main" val="31134645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solidFill>
                  <a:schemeClr val="bg2">
                    <a:lumMod val="75000"/>
                  </a:schemeClr>
                </a:solidFill>
              </a:rPr>
              <a:t>Modes of IP </a:t>
            </a:r>
            <a:r>
              <a:rPr lang="en-US" sz="2400" dirty="0">
                <a:solidFill>
                  <a:schemeClr val="bg2">
                    <a:lumMod val="75000"/>
                  </a:schemeClr>
                </a:solidFill>
              </a:rPr>
              <a:t>Security – Encapsulating Security Payloads:</a:t>
            </a:r>
            <a:br>
              <a:rPr lang="en-US" sz="2400" dirty="0">
                <a:solidFill>
                  <a:schemeClr val="bg2">
                    <a:lumMod val="75000"/>
                  </a:schemeClr>
                </a:solidFill>
              </a:rPr>
            </a:br>
            <a:r>
              <a:rPr lang="en-US" sz="2400" dirty="0">
                <a:solidFill>
                  <a:schemeClr val="bg2">
                    <a:lumMod val="75000"/>
                  </a:schemeClr>
                </a:solidFill>
              </a:rPr>
              <a:t>  </a:t>
            </a:r>
            <a:endParaRPr lang="ar-SA" sz="2400" dirty="0">
              <a:solidFill>
                <a:schemeClr val="bg2">
                  <a:lumMod val="75000"/>
                </a:schemeClr>
              </a:solidFill>
            </a:endParaRPr>
          </a:p>
        </p:txBody>
      </p:sp>
      <p:sp>
        <p:nvSpPr>
          <p:cNvPr id="3" name="Content Placeholder 2"/>
          <p:cNvSpPr>
            <a:spLocks noGrp="1"/>
          </p:cNvSpPr>
          <p:nvPr>
            <p:ph idx="1"/>
          </p:nvPr>
        </p:nvSpPr>
        <p:spPr/>
        <p:txBody>
          <a:bodyPr/>
          <a:lstStyle/>
          <a:p>
            <a:pPr algn="l" rtl="0"/>
            <a:r>
              <a:rPr lang="en-US" dirty="0" smtClean="0">
                <a:solidFill>
                  <a:srgbClr val="00B0F0"/>
                </a:solidFill>
              </a:rPr>
              <a:t>IP Security – Encapsulating Security Payloads:</a:t>
            </a:r>
          </a:p>
          <a:p>
            <a:pPr algn="l" rtl="0"/>
            <a:r>
              <a:rPr lang="en-US" dirty="0">
                <a:solidFill>
                  <a:srgbClr val="00B0F0"/>
                </a:solidFill>
              </a:rPr>
              <a:t> </a:t>
            </a:r>
            <a:r>
              <a:rPr lang="en-US" dirty="0">
                <a:solidFill>
                  <a:srgbClr val="FF0000"/>
                </a:solidFill>
              </a:rPr>
              <a:t>tunnel mode</a:t>
            </a:r>
          </a:p>
          <a:p>
            <a:pPr lvl="1" algn="l" rtl="0"/>
            <a:r>
              <a:rPr lang="en-US" dirty="0">
                <a:solidFill>
                  <a:srgbClr val="00B0F0"/>
                </a:solidFill>
              </a:rPr>
              <a:t> </a:t>
            </a:r>
            <a:r>
              <a:rPr lang="en-US" dirty="0">
                <a:solidFill>
                  <a:schemeClr val="tx1"/>
                </a:solidFill>
              </a:rPr>
              <a:t>entire datagram treated as new payload</a:t>
            </a:r>
          </a:p>
          <a:p>
            <a:pPr lvl="1" algn="l" rtl="0"/>
            <a:r>
              <a:rPr lang="en-US" dirty="0">
                <a:solidFill>
                  <a:schemeClr val="tx1"/>
                </a:solidFill>
              </a:rPr>
              <a:t> can be thought of as IP within IP</a:t>
            </a:r>
          </a:p>
          <a:p>
            <a:pPr lvl="1" algn="l" rtl="0"/>
            <a:r>
              <a:rPr lang="en-US" dirty="0">
                <a:solidFill>
                  <a:schemeClr val="tx1"/>
                </a:solidFill>
              </a:rPr>
              <a:t> can be performed at security gateways</a:t>
            </a:r>
          </a:p>
          <a:p>
            <a:pPr lvl="1" algn="l" rtl="0"/>
            <a:r>
              <a:rPr lang="en-US" dirty="0">
                <a:solidFill>
                  <a:schemeClr val="tx1"/>
                </a:solidFill>
              </a:rPr>
              <a:t> host need not be IPsec aware</a:t>
            </a:r>
          </a:p>
          <a:p>
            <a:pPr lvl="1" algn="l" rtl="0"/>
            <a:r>
              <a:rPr lang="en-US" dirty="0">
                <a:solidFill>
                  <a:schemeClr val="tx1"/>
                </a:solidFill>
              </a:rPr>
              <a:t> provides traffic flow confidentiality</a:t>
            </a:r>
            <a:endParaRPr lang="en-US" dirty="0" smtClean="0">
              <a:solidFill>
                <a:schemeClr val="tx1"/>
              </a:solidFill>
            </a:endParaRPr>
          </a:p>
          <a:p>
            <a:endParaRPr lang="ar-SA" dirty="0"/>
          </a:p>
        </p:txBody>
      </p:sp>
    </p:spTree>
    <p:extLst>
      <p:ext uri="{BB962C8B-B14F-4D97-AF65-F5344CB8AC3E}">
        <p14:creationId xmlns:p14="http://schemas.microsoft.com/office/powerpoint/2010/main" val="330688580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lgn="l" rtl="0"/>
            <a:r>
              <a:rPr lang="en-US" sz="3000" dirty="0">
                <a:solidFill>
                  <a:srgbClr val="CC00FF"/>
                </a:solidFill>
              </a:rPr>
              <a:t>IP Security:</a:t>
            </a:r>
          </a:p>
          <a:p>
            <a:pPr algn="l" rtl="0"/>
            <a:endParaRPr lang="en-US" dirty="0"/>
          </a:p>
          <a:p>
            <a:pPr lvl="1" algn="l" rtl="0"/>
            <a:r>
              <a:rPr lang="en-US" dirty="0"/>
              <a:t>  IPsec services use encryption</a:t>
            </a:r>
          </a:p>
          <a:p>
            <a:pPr lvl="1" algn="l" rtl="0"/>
            <a:r>
              <a:rPr lang="en-US" dirty="0"/>
              <a:t>  But are not tied to one particular key management protocol</a:t>
            </a:r>
          </a:p>
          <a:p>
            <a:pPr lvl="1" algn="l" rtl="0"/>
            <a:r>
              <a:rPr lang="en-US" dirty="0"/>
              <a:t>  Considers possibility of future flaws</a:t>
            </a:r>
          </a:p>
          <a:p>
            <a:pPr algn="l" rtl="0"/>
            <a:endParaRPr lang="en-US" dirty="0"/>
          </a:p>
          <a:p>
            <a:pPr algn="l" rtl="0"/>
            <a:r>
              <a:rPr lang="en-US" dirty="0">
                <a:solidFill>
                  <a:srgbClr val="CC00FF"/>
                </a:solidFill>
              </a:rPr>
              <a:t>Summary</a:t>
            </a:r>
          </a:p>
          <a:p>
            <a:pPr lvl="1" algn="l" rtl="0"/>
            <a:r>
              <a:rPr lang="en-US" dirty="0"/>
              <a:t>  IPsec provides transparent security for everyone using IP, without changing interface of IP</a:t>
            </a:r>
          </a:p>
          <a:p>
            <a:pPr lvl="1" algn="l" rtl="0"/>
            <a:r>
              <a:rPr lang="en-US" dirty="0"/>
              <a:t>  Provides host-to-host security but with an overhead</a:t>
            </a:r>
          </a:p>
          <a:p>
            <a:endParaRPr lang="ar-SA" dirty="0"/>
          </a:p>
        </p:txBody>
      </p:sp>
    </p:spTree>
    <p:extLst>
      <p:ext uri="{BB962C8B-B14F-4D97-AF65-F5344CB8AC3E}">
        <p14:creationId xmlns:p14="http://schemas.microsoft.com/office/powerpoint/2010/main" val="84899550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solidFill>
                  <a:schemeClr val="bg2">
                    <a:lumMod val="75000"/>
                  </a:schemeClr>
                </a:solidFill>
              </a:rPr>
              <a:t>Secure Socket Layer (</a:t>
            </a:r>
            <a:r>
              <a:rPr lang="en-US" sz="2800" dirty="0" err="1" smtClean="0">
                <a:solidFill>
                  <a:schemeClr val="bg2">
                    <a:lumMod val="75000"/>
                  </a:schemeClr>
                </a:solidFill>
              </a:rPr>
              <a:t>Ssl</a:t>
            </a:r>
            <a:r>
              <a:rPr lang="en-US" sz="2800" dirty="0" smtClean="0">
                <a:solidFill>
                  <a:schemeClr val="bg2">
                    <a:lumMod val="75000"/>
                  </a:schemeClr>
                </a:solidFill>
              </a:rPr>
              <a:t>)/ Transport Layer Security(</a:t>
            </a:r>
            <a:r>
              <a:rPr lang="en-US" sz="2800" dirty="0" err="1" smtClean="0">
                <a:solidFill>
                  <a:schemeClr val="bg2">
                    <a:lumMod val="75000"/>
                  </a:schemeClr>
                </a:solidFill>
              </a:rPr>
              <a:t>tls</a:t>
            </a:r>
            <a:r>
              <a:rPr lang="en-US" sz="2800" dirty="0" smtClean="0">
                <a:solidFill>
                  <a:schemeClr val="bg2">
                    <a:lumMod val="75000"/>
                  </a:schemeClr>
                </a:solidFill>
              </a:rPr>
              <a:t>):</a:t>
            </a:r>
            <a:endParaRPr lang="ar-SA" sz="2800" dirty="0">
              <a:solidFill>
                <a:schemeClr val="bg2">
                  <a:lumMod val="75000"/>
                </a:schemeClr>
              </a:solidFill>
            </a:endParaRPr>
          </a:p>
        </p:txBody>
      </p:sp>
      <p:sp>
        <p:nvSpPr>
          <p:cNvPr id="3" name="Content Placeholder 2"/>
          <p:cNvSpPr>
            <a:spLocks noGrp="1"/>
          </p:cNvSpPr>
          <p:nvPr>
            <p:ph idx="1"/>
          </p:nvPr>
        </p:nvSpPr>
        <p:spPr>
          <a:xfrm>
            <a:off x="457200" y="1600200"/>
            <a:ext cx="7239000" cy="4618038"/>
          </a:xfrm>
        </p:spPr>
        <p:txBody>
          <a:bodyPr/>
          <a:lstStyle/>
          <a:p>
            <a:pPr marL="0" indent="0">
              <a:buNone/>
            </a:pPr>
            <a:endParaRPr lang="en-US" dirty="0"/>
          </a:p>
          <a:p>
            <a:r>
              <a:rPr lang="en-US" sz="3600" b="1" dirty="0">
                <a:solidFill>
                  <a:schemeClr val="bg2">
                    <a:lumMod val="75000"/>
                  </a:schemeClr>
                </a:solidFill>
              </a:rPr>
              <a:t>SSL</a:t>
            </a:r>
          </a:p>
          <a:p>
            <a:r>
              <a:rPr lang="en-US" dirty="0"/>
              <a:t>  Sits between application layer and TCP</a:t>
            </a:r>
          </a:p>
          <a:p>
            <a:r>
              <a:rPr lang="en-US" dirty="0"/>
              <a:t>  Relies on properties guaranteed by TCP</a:t>
            </a:r>
          </a:p>
          <a:p>
            <a:r>
              <a:rPr lang="en-US" dirty="0"/>
              <a:t>  </a:t>
            </a:r>
            <a:r>
              <a:rPr lang="en-US" dirty="0" err="1"/>
              <a:t>Stateful</a:t>
            </a:r>
            <a:r>
              <a:rPr lang="en-US" dirty="0"/>
              <a:t> and connection oriented</a:t>
            </a:r>
          </a:p>
          <a:p>
            <a:r>
              <a:rPr lang="en-US" dirty="0"/>
              <a:t>  Contains handshake protocol where client and server agree on cipher suite</a:t>
            </a:r>
          </a:p>
          <a:p>
            <a:r>
              <a:rPr lang="en-US" dirty="0"/>
              <a:t>  This is then used for secure </a:t>
            </a:r>
            <a:r>
              <a:rPr lang="en-US" dirty="0" smtClean="0"/>
              <a:t>transmission</a:t>
            </a:r>
            <a:endParaRPr lang="en-US" dirty="0"/>
          </a:p>
          <a:p>
            <a:r>
              <a:rPr lang="en-US" dirty="0"/>
              <a:t>  Most widely used Internet security protocol</a:t>
            </a:r>
          </a:p>
          <a:p>
            <a:endParaRPr lang="ar-SA" dirty="0"/>
          </a:p>
        </p:txBody>
      </p:sp>
    </p:spTree>
    <p:extLst>
      <p:ext uri="{BB962C8B-B14F-4D97-AF65-F5344CB8AC3E}">
        <p14:creationId xmlns:p14="http://schemas.microsoft.com/office/powerpoint/2010/main" val="394607524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0B412C8-0F8C-45F7-9290-8FE9F1591569}" type="slidenum">
              <a:rPr lang="ar-SA"/>
              <a:pPr/>
              <a:t>99</a:t>
            </a:fld>
            <a:r>
              <a:rPr lang="ar-SA"/>
              <a:t>/21</a:t>
            </a:r>
          </a:p>
        </p:txBody>
      </p:sp>
      <p:sp>
        <p:nvSpPr>
          <p:cNvPr id="6146" name="Rectangle 2"/>
          <p:cNvSpPr>
            <a:spLocks noGrp="1" noChangeArrowheads="1"/>
          </p:cNvSpPr>
          <p:nvPr>
            <p:ph type="title"/>
          </p:nvPr>
        </p:nvSpPr>
        <p:spPr/>
        <p:txBody>
          <a:bodyPr>
            <a:normAutofit fontScale="90000"/>
          </a:bodyPr>
          <a:lstStyle/>
          <a:p>
            <a:r>
              <a:rPr lang="sv-SE" dirty="0">
                <a:solidFill>
                  <a:schemeClr val="bg2">
                    <a:lumMod val="75000"/>
                  </a:schemeClr>
                </a:solidFill>
              </a:rPr>
              <a:t>Security facilities in the TCP/IP protocol stack</a:t>
            </a:r>
            <a:endParaRPr lang="sv-SE" noProof="1">
              <a:solidFill>
                <a:schemeClr val="bg2">
                  <a:lumMod val="75000"/>
                </a:schemeClr>
              </a:solidFill>
            </a:endParaRPr>
          </a:p>
        </p:txBody>
      </p:sp>
      <p:graphicFrame>
        <p:nvGraphicFramePr>
          <p:cNvPr id="6148" name="Object 4"/>
          <p:cNvGraphicFramePr>
            <a:graphicFrameLocks noChangeAspect="1"/>
          </p:cNvGraphicFramePr>
          <p:nvPr>
            <p:extLst>
              <p:ext uri="{D42A27DB-BD31-4B8C-83A1-F6EECF244321}">
                <p14:modId xmlns:p14="http://schemas.microsoft.com/office/powerpoint/2010/main" val="1781707270"/>
              </p:ext>
            </p:extLst>
          </p:nvPr>
        </p:nvGraphicFramePr>
        <p:xfrm>
          <a:off x="228600" y="1905000"/>
          <a:ext cx="7726680" cy="4267200"/>
        </p:xfrm>
        <a:graphic>
          <a:graphicData uri="http://schemas.openxmlformats.org/presentationml/2006/ole">
            <mc:AlternateContent xmlns:mc="http://schemas.openxmlformats.org/markup-compatibility/2006">
              <mc:Choice xmlns:v="urn:schemas-microsoft-com:vml" Requires="v">
                <p:oleObj spid="_x0000_s16450" name="Bitmappsbild" r:id="rId3" imgW="10638095" imgH="3323810" progId="Paint.Picture">
                  <p:embed/>
                </p:oleObj>
              </mc:Choice>
              <mc:Fallback>
                <p:oleObj name="Bitmappsbild" r:id="rId3" imgW="10638095" imgH="332381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905000"/>
                        <a:ext cx="7726680" cy="426720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19964999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6DF6656-5CF0-4466-8F19-771DAC50BE16}" type="slidenum">
              <a:rPr lang="ar-SA"/>
              <a:pPr/>
              <a:t>100</a:t>
            </a:fld>
            <a:r>
              <a:rPr lang="ar-SA"/>
              <a:t>/21</a:t>
            </a:r>
          </a:p>
        </p:txBody>
      </p:sp>
      <p:sp>
        <p:nvSpPr>
          <p:cNvPr id="7170" name="Rectangle 2"/>
          <p:cNvSpPr>
            <a:spLocks noGrp="1" noChangeArrowheads="1"/>
          </p:cNvSpPr>
          <p:nvPr>
            <p:ph type="title"/>
          </p:nvPr>
        </p:nvSpPr>
        <p:spPr/>
        <p:txBody>
          <a:bodyPr/>
          <a:lstStyle/>
          <a:p>
            <a:r>
              <a:rPr lang="sv-SE"/>
              <a:t>SSL and TLS</a:t>
            </a:r>
            <a:endParaRPr lang="sv-SE" noProof="1"/>
          </a:p>
        </p:txBody>
      </p:sp>
      <p:sp>
        <p:nvSpPr>
          <p:cNvPr id="7171" name="Rectangle 3"/>
          <p:cNvSpPr>
            <a:spLocks noGrp="1" noChangeArrowheads="1"/>
          </p:cNvSpPr>
          <p:nvPr>
            <p:ph type="body" idx="1"/>
          </p:nvPr>
        </p:nvSpPr>
        <p:spPr/>
        <p:txBody>
          <a:bodyPr/>
          <a:lstStyle/>
          <a:p>
            <a:r>
              <a:rPr lang="sv-SE"/>
              <a:t>SSL was originated by Netscape</a:t>
            </a:r>
          </a:p>
          <a:p>
            <a:r>
              <a:rPr lang="sv-SE"/>
              <a:t>TLS working group was formed within IETF</a:t>
            </a:r>
          </a:p>
          <a:p>
            <a:r>
              <a:rPr lang="sv-SE"/>
              <a:t>First version of TLS can be viewed as an SSLv3.1</a:t>
            </a:r>
            <a:endParaRPr lang="sv-SE" noProof="1"/>
          </a:p>
        </p:txBody>
      </p:sp>
    </p:spTree>
    <p:extLst>
      <p:ext uri="{BB962C8B-B14F-4D97-AF65-F5344CB8AC3E}">
        <p14:creationId xmlns:p14="http://schemas.microsoft.com/office/powerpoint/2010/main" val="254880003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DEEEF394-83B9-4CFD-9D60-5141BAFA2A88}" type="slidenum">
              <a:rPr lang="ar-SA"/>
              <a:pPr/>
              <a:t>101</a:t>
            </a:fld>
            <a:r>
              <a:rPr lang="ar-SA"/>
              <a:t>/21</a:t>
            </a:r>
          </a:p>
        </p:txBody>
      </p:sp>
      <p:sp>
        <p:nvSpPr>
          <p:cNvPr id="8194" name="Rectangle 2"/>
          <p:cNvSpPr>
            <a:spLocks noGrp="1" noChangeArrowheads="1"/>
          </p:cNvSpPr>
          <p:nvPr>
            <p:ph type="title"/>
          </p:nvPr>
        </p:nvSpPr>
        <p:spPr/>
        <p:txBody>
          <a:bodyPr/>
          <a:lstStyle/>
          <a:p>
            <a:r>
              <a:rPr lang="sv-SE" dirty="0">
                <a:solidFill>
                  <a:schemeClr val="bg2">
                    <a:lumMod val="75000"/>
                  </a:schemeClr>
                </a:solidFill>
              </a:rPr>
              <a:t>SSL Architecture</a:t>
            </a:r>
            <a:endParaRPr lang="sv-SE" noProof="1">
              <a:solidFill>
                <a:schemeClr val="bg2">
                  <a:lumMod val="75000"/>
                </a:schemeClr>
              </a:solidFill>
            </a:endParaRPr>
          </a:p>
        </p:txBody>
      </p:sp>
      <p:graphicFrame>
        <p:nvGraphicFramePr>
          <p:cNvPr id="8196" name="Object 4"/>
          <p:cNvGraphicFramePr>
            <a:graphicFrameLocks noChangeAspect="1"/>
          </p:cNvGraphicFramePr>
          <p:nvPr/>
        </p:nvGraphicFramePr>
        <p:xfrm>
          <a:off x="1524000" y="1828800"/>
          <a:ext cx="6088063" cy="4667250"/>
        </p:xfrm>
        <a:graphic>
          <a:graphicData uri="http://schemas.openxmlformats.org/presentationml/2006/ole">
            <mc:AlternateContent xmlns:mc="http://schemas.openxmlformats.org/markup-compatibility/2006">
              <mc:Choice xmlns:v="urn:schemas-microsoft-com:vml" Requires="v">
                <p:oleObj spid="_x0000_s17474" name="Bitmappsbild" r:id="rId3" imgW="6087325" imgH="4667902" progId="Paint.Picture">
                  <p:embed/>
                </p:oleObj>
              </mc:Choice>
              <mc:Fallback>
                <p:oleObj name="Bitmappsbild" r:id="rId3" imgW="6087325" imgH="4667902"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828800"/>
                        <a:ext cx="6088063" cy="466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22116043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62A964-7900-4F3B-9689-FF6F2033D25C}" type="slidenum">
              <a:rPr lang="ar-SA"/>
              <a:pPr/>
              <a:t>102</a:t>
            </a:fld>
            <a:r>
              <a:rPr lang="ar-SA"/>
              <a:t>/21</a:t>
            </a:r>
          </a:p>
        </p:txBody>
      </p:sp>
      <p:sp>
        <p:nvSpPr>
          <p:cNvPr id="9218" name="Rectangle 2"/>
          <p:cNvSpPr>
            <a:spLocks noGrp="1" noChangeArrowheads="1"/>
          </p:cNvSpPr>
          <p:nvPr>
            <p:ph type="title"/>
          </p:nvPr>
        </p:nvSpPr>
        <p:spPr>
          <a:xfrm>
            <a:off x="228600" y="381000"/>
            <a:ext cx="8001000" cy="1143000"/>
          </a:xfrm>
        </p:spPr>
        <p:txBody>
          <a:bodyPr>
            <a:normAutofit fontScale="90000"/>
          </a:bodyPr>
          <a:lstStyle/>
          <a:p>
            <a:r>
              <a:rPr lang="sv-SE" dirty="0">
                <a:solidFill>
                  <a:schemeClr val="bg2">
                    <a:lumMod val="75000"/>
                  </a:schemeClr>
                </a:solidFill>
              </a:rPr>
              <a:t>SSL Record Protocol </a:t>
            </a:r>
            <a:r>
              <a:rPr lang="sv-SE" dirty="0" smtClean="0">
                <a:solidFill>
                  <a:schemeClr val="bg2">
                    <a:lumMod val="75000"/>
                  </a:schemeClr>
                </a:solidFill>
              </a:rPr>
              <a:t>Operation:</a:t>
            </a:r>
            <a:endParaRPr lang="sv-SE" noProof="1">
              <a:solidFill>
                <a:schemeClr val="bg2">
                  <a:lumMod val="75000"/>
                </a:schemeClr>
              </a:solidFill>
            </a:endParaRPr>
          </a:p>
        </p:txBody>
      </p:sp>
      <p:sp>
        <p:nvSpPr>
          <p:cNvPr id="9220" name="AutoShape 4"/>
          <p:cNvSpPr>
            <a:spLocks noChangeAspect="1" noChangeArrowheads="1"/>
          </p:cNvSpPr>
          <p:nvPr/>
        </p:nvSpPr>
        <p:spPr bwMode="auto">
          <a:xfrm>
            <a:off x="-1524000" y="-1447800"/>
            <a:ext cx="12192000" cy="975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aphicFrame>
        <p:nvGraphicFramePr>
          <p:cNvPr id="9224" name="Object 8"/>
          <p:cNvGraphicFramePr>
            <a:graphicFrameLocks noChangeAspect="1"/>
          </p:cNvGraphicFramePr>
          <p:nvPr/>
        </p:nvGraphicFramePr>
        <p:xfrm>
          <a:off x="914400" y="1752600"/>
          <a:ext cx="7391400" cy="4435475"/>
        </p:xfrm>
        <a:graphic>
          <a:graphicData uri="http://schemas.openxmlformats.org/presentationml/2006/ole">
            <mc:AlternateContent xmlns:mc="http://schemas.openxmlformats.org/markup-compatibility/2006">
              <mc:Choice xmlns:v="urn:schemas-microsoft-com:vml" Requires="v">
                <p:oleObj spid="_x0000_s18498" name="Bitmappsbild" r:id="rId3" imgW="10860016" imgH="6516010" progId="Paint.Picture">
                  <p:embed/>
                </p:oleObj>
              </mc:Choice>
              <mc:Fallback>
                <p:oleObj name="Bitmappsbild" r:id="rId3" imgW="10860016" imgH="651601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752600"/>
                        <a:ext cx="7391400" cy="443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75850723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4FAD0B8-3E90-40FF-A220-B8CA3B3F5001}" type="slidenum">
              <a:rPr lang="ar-SA"/>
              <a:pPr/>
              <a:t>103</a:t>
            </a:fld>
            <a:r>
              <a:rPr lang="ar-SA"/>
              <a:t>/21</a:t>
            </a:r>
          </a:p>
        </p:txBody>
      </p:sp>
      <p:sp>
        <p:nvSpPr>
          <p:cNvPr id="10242" name="Rectangle 2"/>
          <p:cNvSpPr>
            <a:spLocks noGrp="1" noChangeArrowheads="1"/>
          </p:cNvSpPr>
          <p:nvPr>
            <p:ph type="title"/>
          </p:nvPr>
        </p:nvSpPr>
        <p:spPr/>
        <p:txBody>
          <a:bodyPr/>
          <a:lstStyle/>
          <a:p>
            <a:r>
              <a:rPr lang="sv-SE" dirty="0">
                <a:solidFill>
                  <a:schemeClr val="bg2">
                    <a:lumMod val="75000"/>
                  </a:schemeClr>
                </a:solidFill>
              </a:rPr>
              <a:t>SSL Record </a:t>
            </a:r>
            <a:r>
              <a:rPr lang="sv-SE" dirty="0" smtClean="0">
                <a:solidFill>
                  <a:schemeClr val="bg2">
                    <a:lumMod val="75000"/>
                  </a:schemeClr>
                </a:solidFill>
              </a:rPr>
              <a:t>Format:</a:t>
            </a:r>
            <a:endParaRPr lang="sv-SE" noProof="1">
              <a:solidFill>
                <a:schemeClr val="bg2">
                  <a:lumMod val="75000"/>
                </a:schemeClr>
              </a:solidFill>
            </a:endParaRPr>
          </a:p>
        </p:txBody>
      </p:sp>
      <p:graphicFrame>
        <p:nvGraphicFramePr>
          <p:cNvPr id="10243" name="Object 3"/>
          <p:cNvGraphicFramePr>
            <a:graphicFrameLocks noGrp="1" noChangeAspect="1"/>
          </p:cNvGraphicFramePr>
          <p:nvPr>
            <p:ph type="body" idx="1"/>
          </p:nvPr>
        </p:nvGraphicFramePr>
        <p:xfrm>
          <a:off x="1828800" y="1752600"/>
          <a:ext cx="5254625" cy="4438650"/>
        </p:xfrm>
        <a:graphic>
          <a:graphicData uri="http://schemas.openxmlformats.org/presentationml/2006/ole">
            <mc:AlternateContent xmlns:mc="http://schemas.openxmlformats.org/markup-compatibility/2006">
              <mc:Choice xmlns:v="urn:schemas-microsoft-com:vml" Requires="v">
                <p:oleObj spid="_x0000_s19522" name="Bitmappsbild" r:id="rId3" imgW="6838095" imgH="5772956" progId="Paint.Picture">
                  <p:embed/>
                </p:oleObj>
              </mc:Choice>
              <mc:Fallback>
                <p:oleObj name="Bitmappsbild" r:id="rId3" imgW="6838095" imgH="577295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752600"/>
                        <a:ext cx="5254625" cy="4438650"/>
                      </a:xfrm>
                      <a:prstGeom prst="rect">
                        <a:avLst/>
                      </a:prstGeom>
                    </p:spPr>
                  </p:pic>
                </p:oleObj>
              </mc:Fallback>
            </mc:AlternateContent>
          </a:graphicData>
        </a:graphic>
      </p:graphicFrame>
    </p:spTree>
    <p:extLst>
      <p:ext uri="{BB962C8B-B14F-4D97-AF65-F5344CB8AC3E}">
        <p14:creationId xmlns:p14="http://schemas.microsoft.com/office/powerpoint/2010/main" val="289735945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231F5F5E-1848-4551-BFFC-F1160E4394B0}" type="slidenum">
              <a:rPr lang="ar-SA"/>
              <a:pPr/>
              <a:t>104</a:t>
            </a:fld>
            <a:r>
              <a:rPr lang="ar-SA"/>
              <a:t>/21</a:t>
            </a:r>
          </a:p>
        </p:txBody>
      </p:sp>
      <p:sp>
        <p:nvSpPr>
          <p:cNvPr id="11266" name="Rectangle 2"/>
          <p:cNvSpPr>
            <a:spLocks noGrp="1" noChangeArrowheads="1"/>
          </p:cNvSpPr>
          <p:nvPr>
            <p:ph type="title"/>
          </p:nvPr>
        </p:nvSpPr>
        <p:spPr/>
        <p:txBody>
          <a:bodyPr>
            <a:normAutofit fontScale="90000"/>
          </a:bodyPr>
          <a:lstStyle/>
          <a:p>
            <a:r>
              <a:rPr lang="sv-SE" dirty="0">
                <a:solidFill>
                  <a:schemeClr val="bg2">
                    <a:lumMod val="75000"/>
                  </a:schemeClr>
                </a:solidFill>
              </a:rPr>
              <a:t>SSL Record Protocol </a:t>
            </a:r>
            <a:r>
              <a:rPr lang="sv-SE" dirty="0" smtClean="0">
                <a:solidFill>
                  <a:schemeClr val="bg2">
                    <a:lumMod val="75000"/>
                  </a:schemeClr>
                </a:solidFill>
              </a:rPr>
              <a:t>Payload:</a:t>
            </a:r>
            <a:endParaRPr lang="sv-SE" noProof="1">
              <a:solidFill>
                <a:schemeClr val="bg2">
                  <a:lumMod val="75000"/>
                </a:schemeClr>
              </a:solidFill>
            </a:endParaRPr>
          </a:p>
        </p:txBody>
      </p:sp>
      <p:grpSp>
        <p:nvGrpSpPr>
          <p:cNvPr id="11271" name="Group 7"/>
          <p:cNvGrpSpPr>
            <a:grpSpLocks/>
          </p:cNvGrpSpPr>
          <p:nvPr/>
        </p:nvGrpSpPr>
        <p:grpSpPr bwMode="auto">
          <a:xfrm>
            <a:off x="457200" y="2209800"/>
            <a:ext cx="7315200" cy="3581400"/>
            <a:chOff x="288" y="1392"/>
            <a:chExt cx="5184" cy="2394"/>
          </a:xfrm>
        </p:grpSpPr>
        <p:graphicFrame>
          <p:nvGraphicFramePr>
            <p:cNvPr id="11268" name="Object 4"/>
            <p:cNvGraphicFramePr>
              <a:graphicFrameLocks noChangeAspect="1"/>
            </p:cNvGraphicFramePr>
            <p:nvPr/>
          </p:nvGraphicFramePr>
          <p:xfrm>
            <a:off x="288" y="1392"/>
            <a:ext cx="5184" cy="2394"/>
          </p:xfrm>
          <a:graphic>
            <a:graphicData uri="http://schemas.openxmlformats.org/presentationml/2006/ole">
              <mc:AlternateContent xmlns:mc="http://schemas.openxmlformats.org/markup-compatibility/2006">
                <mc:Choice xmlns:v="urn:schemas-microsoft-com:vml" Requires="v">
                  <p:oleObj spid="_x0000_s20546" name="Bitmappsbild" r:id="rId3" imgW="10209524" imgH="4715533" progId="Paint.Picture">
                    <p:embed/>
                  </p:oleObj>
                </mc:Choice>
                <mc:Fallback>
                  <p:oleObj name="Bitmappsbild" r:id="rId3" imgW="10209524" imgH="4715533"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 y="1392"/>
                          <a:ext cx="5184" cy="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9" name="Text Box 5"/>
            <p:cNvSpPr txBox="1">
              <a:spLocks noChangeArrowheads="1"/>
            </p:cNvSpPr>
            <p:nvPr/>
          </p:nvSpPr>
          <p:spPr bwMode="auto">
            <a:xfrm>
              <a:off x="4377" y="1661"/>
              <a:ext cx="26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a:cs typeface="Times New Roman" pitchFamily="18" charset="0"/>
                </a:rPr>
                <a:t>≥1</a:t>
              </a:r>
            </a:p>
          </p:txBody>
        </p:sp>
        <p:sp>
          <p:nvSpPr>
            <p:cNvPr id="11270" name="Text Box 6"/>
            <p:cNvSpPr txBox="1">
              <a:spLocks noChangeArrowheads="1"/>
            </p:cNvSpPr>
            <p:nvPr/>
          </p:nvSpPr>
          <p:spPr bwMode="auto">
            <a:xfrm>
              <a:off x="3560" y="2750"/>
              <a:ext cx="26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a:cs typeface="Times New Roman" pitchFamily="18" charset="0"/>
                </a:rPr>
                <a:t>≥1</a:t>
              </a:r>
            </a:p>
          </p:txBody>
        </p:sp>
      </p:grpSp>
    </p:spTree>
    <p:extLst>
      <p:ext uri="{BB962C8B-B14F-4D97-AF65-F5344CB8AC3E}">
        <p14:creationId xmlns:p14="http://schemas.microsoft.com/office/powerpoint/2010/main" val="187427321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6AB328F-8EBD-4DF9-8ACF-9814DB7DAD5B}" type="slidenum">
              <a:rPr lang="ar-SA"/>
              <a:pPr/>
              <a:t>105</a:t>
            </a:fld>
            <a:r>
              <a:rPr lang="ar-SA"/>
              <a:t>/21</a:t>
            </a:r>
          </a:p>
        </p:txBody>
      </p:sp>
      <p:sp>
        <p:nvSpPr>
          <p:cNvPr id="12290" name="Rectangle 2"/>
          <p:cNvSpPr>
            <a:spLocks noGrp="1" noChangeArrowheads="1"/>
          </p:cNvSpPr>
          <p:nvPr>
            <p:ph type="title"/>
          </p:nvPr>
        </p:nvSpPr>
        <p:spPr/>
        <p:txBody>
          <a:bodyPr/>
          <a:lstStyle/>
          <a:p>
            <a:r>
              <a:rPr lang="sv-SE" dirty="0">
                <a:solidFill>
                  <a:schemeClr val="bg2">
                    <a:lumMod val="75000"/>
                  </a:schemeClr>
                </a:solidFill>
              </a:rPr>
              <a:t>Handshake </a:t>
            </a:r>
            <a:r>
              <a:rPr lang="sv-SE" dirty="0" smtClean="0">
                <a:solidFill>
                  <a:schemeClr val="bg2">
                    <a:lumMod val="75000"/>
                  </a:schemeClr>
                </a:solidFill>
              </a:rPr>
              <a:t>Protocol:</a:t>
            </a:r>
            <a:endParaRPr lang="sv-SE" noProof="1">
              <a:solidFill>
                <a:schemeClr val="bg2">
                  <a:lumMod val="75000"/>
                </a:schemeClr>
              </a:solidFill>
            </a:endParaRPr>
          </a:p>
        </p:txBody>
      </p:sp>
      <p:sp>
        <p:nvSpPr>
          <p:cNvPr id="12291" name="Rectangle 3"/>
          <p:cNvSpPr>
            <a:spLocks noGrp="1" noChangeArrowheads="1"/>
          </p:cNvSpPr>
          <p:nvPr>
            <p:ph type="body" idx="1"/>
          </p:nvPr>
        </p:nvSpPr>
        <p:spPr/>
        <p:txBody>
          <a:bodyPr/>
          <a:lstStyle/>
          <a:p>
            <a:r>
              <a:rPr lang="sv-SE"/>
              <a:t>The most complex part of SSL.</a:t>
            </a:r>
          </a:p>
          <a:p>
            <a:r>
              <a:rPr lang="sv-SE"/>
              <a:t>Allows the server and client to authenticate each other.</a:t>
            </a:r>
          </a:p>
          <a:p>
            <a:r>
              <a:rPr lang="sv-SE"/>
              <a:t>Negotiate encryption, MAC algorithm and cryptographic keys.</a:t>
            </a:r>
          </a:p>
          <a:p>
            <a:r>
              <a:rPr lang="sv-SE"/>
              <a:t>Used before any application data are transmitted.</a:t>
            </a:r>
            <a:endParaRPr lang="sv-SE" noProof="1"/>
          </a:p>
        </p:txBody>
      </p:sp>
    </p:spTree>
    <p:extLst>
      <p:ext uri="{BB962C8B-B14F-4D97-AF65-F5344CB8AC3E}">
        <p14:creationId xmlns:p14="http://schemas.microsoft.com/office/powerpoint/2010/main" val="367307684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AF72065-CA66-49A7-AE10-72D36D761440}" type="slidenum">
              <a:rPr lang="ar-SA"/>
              <a:pPr/>
              <a:t>106</a:t>
            </a:fld>
            <a:r>
              <a:rPr lang="ar-SA"/>
              <a:t>/21</a:t>
            </a:r>
          </a:p>
        </p:txBody>
      </p:sp>
      <p:sp>
        <p:nvSpPr>
          <p:cNvPr id="14338" name="Rectangle 2"/>
          <p:cNvSpPr>
            <a:spLocks noGrp="1" noChangeArrowheads="1"/>
          </p:cNvSpPr>
          <p:nvPr>
            <p:ph type="title"/>
          </p:nvPr>
        </p:nvSpPr>
        <p:spPr>
          <a:xfrm>
            <a:off x="304800" y="304800"/>
            <a:ext cx="7772400" cy="1143000"/>
          </a:xfrm>
        </p:spPr>
        <p:txBody>
          <a:bodyPr/>
          <a:lstStyle/>
          <a:p>
            <a:r>
              <a:rPr lang="sv-SE" dirty="0">
                <a:solidFill>
                  <a:schemeClr val="bg2">
                    <a:lumMod val="75000"/>
                  </a:schemeClr>
                </a:solidFill>
              </a:rPr>
              <a:t>Transport Layer Security</a:t>
            </a:r>
            <a:endParaRPr lang="sv-SE" noProof="1">
              <a:solidFill>
                <a:schemeClr val="bg2">
                  <a:lumMod val="75000"/>
                </a:schemeClr>
              </a:solidFill>
            </a:endParaRPr>
          </a:p>
        </p:txBody>
      </p:sp>
      <p:sp>
        <p:nvSpPr>
          <p:cNvPr id="14339" name="Rectangle 3"/>
          <p:cNvSpPr>
            <a:spLocks noGrp="1" noChangeArrowheads="1"/>
          </p:cNvSpPr>
          <p:nvPr>
            <p:ph type="body" idx="1"/>
          </p:nvPr>
        </p:nvSpPr>
        <p:spPr>
          <a:xfrm>
            <a:off x="609600" y="1676400"/>
            <a:ext cx="7772400" cy="4114800"/>
          </a:xfrm>
        </p:spPr>
        <p:txBody>
          <a:bodyPr/>
          <a:lstStyle/>
          <a:p>
            <a:pPr>
              <a:lnSpc>
                <a:spcPct val="90000"/>
              </a:lnSpc>
            </a:pPr>
            <a:r>
              <a:rPr lang="sv-SE" sz="2400"/>
              <a:t>The same record format as the SSL record format.</a:t>
            </a:r>
          </a:p>
          <a:p>
            <a:pPr>
              <a:lnSpc>
                <a:spcPct val="90000"/>
              </a:lnSpc>
            </a:pPr>
            <a:r>
              <a:rPr lang="sv-SE" sz="2400"/>
              <a:t>Defined in RFC 2246.</a:t>
            </a:r>
          </a:p>
          <a:p>
            <a:pPr>
              <a:lnSpc>
                <a:spcPct val="90000"/>
              </a:lnSpc>
            </a:pPr>
            <a:r>
              <a:rPr lang="sv-SE" sz="2400"/>
              <a:t>Similar to SSLv3.</a:t>
            </a:r>
          </a:p>
          <a:p>
            <a:pPr>
              <a:lnSpc>
                <a:spcPct val="90000"/>
              </a:lnSpc>
            </a:pPr>
            <a:r>
              <a:rPr lang="sv-SE" sz="2400"/>
              <a:t>Differences in the:</a:t>
            </a:r>
          </a:p>
          <a:p>
            <a:pPr lvl="1">
              <a:lnSpc>
                <a:spcPct val="90000"/>
              </a:lnSpc>
            </a:pPr>
            <a:r>
              <a:rPr lang="sv-SE" sz="1800"/>
              <a:t>version number</a:t>
            </a:r>
          </a:p>
          <a:p>
            <a:pPr lvl="1">
              <a:lnSpc>
                <a:spcPct val="90000"/>
              </a:lnSpc>
            </a:pPr>
            <a:r>
              <a:rPr lang="sv-SE" sz="1800"/>
              <a:t>message authentication code</a:t>
            </a:r>
          </a:p>
          <a:p>
            <a:pPr lvl="1">
              <a:lnSpc>
                <a:spcPct val="90000"/>
              </a:lnSpc>
            </a:pPr>
            <a:r>
              <a:rPr lang="sv-SE" sz="1800"/>
              <a:t>pseudorandom function</a:t>
            </a:r>
          </a:p>
          <a:p>
            <a:pPr lvl="1">
              <a:lnSpc>
                <a:spcPct val="90000"/>
              </a:lnSpc>
            </a:pPr>
            <a:r>
              <a:rPr lang="sv-SE" sz="1800"/>
              <a:t>alert codes</a:t>
            </a:r>
          </a:p>
          <a:p>
            <a:pPr lvl="1">
              <a:lnSpc>
                <a:spcPct val="90000"/>
              </a:lnSpc>
            </a:pPr>
            <a:r>
              <a:rPr lang="sv-SE" sz="1800"/>
              <a:t>cipher suites </a:t>
            </a:r>
          </a:p>
          <a:p>
            <a:pPr lvl="1">
              <a:lnSpc>
                <a:spcPct val="90000"/>
              </a:lnSpc>
            </a:pPr>
            <a:r>
              <a:rPr lang="sv-SE" sz="1800"/>
              <a:t>client certificate types</a:t>
            </a:r>
          </a:p>
          <a:p>
            <a:pPr lvl="1">
              <a:lnSpc>
                <a:spcPct val="90000"/>
              </a:lnSpc>
            </a:pPr>
            <a:r>
              <a:rPr lang="sv-SE" sz="1800"/>
              <a:t>certificate_verify and finished message</a:t>
            </a:r>
          </a:p>
          <a:p>
            <a:pPr lvl="1">
              <a:lnSpc>
                <a:spcPct val="90000"/>
              </a:lnSpc>
            </a:pPr>
            <a:r>
              <a:rPr lang="sv-SE" sz="1800"/>
              <a:t>cryptographic computations</a:t>
            </a:r>
          </a:p>
          <a:p>
            <a:pPr lvl="1">
              <a:lnSpc>
                <a:spcPct val="90000"/>
              </a:lnSpc>
            </a:pPr>
            <a:r>
              <a:rPr lang="sv-SE" sz="1800"/>
              <a:t>padding</a:t>
            </a:r>
          </a:p>
          <a:p>
            <a:pPr lvl="1">
              <a:lnSpc>
                <a:spcPct val="90000"/>
              </a:lnSpc>
              <a:buFontTx/>
              <a:buNone/>
            </a:pPr>
            <a:endParaRPr lang="sv-SE" sz="1800"/>
          </a:p>
          <a:p>
            <a:pPr lvl="1">
              <a:lnSpc>
                <a:spcPct val="90000"/>
              </a:lnSpc>
            </a:pPr>
            <a:endParaRPr lang="sv-SE" sz="2800" noProof="1"/>
          </a:p>
        </p:txBody>
      </p:sp>
    </p:spTree>
    <p:extLst>
      <p:ext uri="{BB962C8B-B14F-4D97-AF65-F5344CB8AC3E}">
        <p14:creationId xmlns:p14="http://schemas.microsoft.com/office/powerpoint/2010/main" val="162248392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8A30FFE-940B-4EB1-B236-5D63511B7381}" type="slidenum">
              <a:rPr lang="ar-SA"/>
              <a:pPr/>
              <a:t>107</a:t>
            </a:fld>
            <a:r>
              <a:rPr lang="ar-SA"/>
              <a:t>/21</a:t>
            </a:r>
          </a:p>
        </p:txBody>
      </p:sp>
      <p:sp>
        <p:nvSpPr>
          <p:cNvPr id="15362" name="Rectangle 2"/>
          <p:cNvSpPr>
            <a:spLocks noGrp="1" noChangeArrowheads="1"/>
          </p:cNvSpPr>
          <p:nvPr>
            <p:ph type="title"/>
          </p:nvPr>
        </p:nvSpPr>
        <p:spPr>
          <a:xfrm>
            <a:off x="228600" y="381000"/>
            <a:ext cx="8077200" cy="1143000"/>
          </a:xfrm>
        </p:spPr>
        <p:txBody>
          <a:bodyPr>
            <a:normAutofit fontScale="90000"/>
          </a:bodyPr>
          <a:lstStyle/>
          <a:p>
            <a:r>
              <a:rPr lang="sv-SE" dirty="0">
                <a:solidFill>
                  <a:schemeClr val="bg2">
                    <a:lumMod val="75000"/>
                  </a:schemeClr>
                </a:solidFill>
              </a:rPr>
              <a:t>Secure Electronic Transactions</a:t>
            </a:r>
            <a:endParaRPr lang="sv-SE" noProof="1">
              <a:solidFill>
                <a:schemeClr val="bg2">
                  <a:lumMod val="75000"/>
                </a:schemeClr>
              </a:solidFill>
            </a:endParaRPr>
          </a:p>
        </p:txBody>
      </p:sp>
      <p:sp>
        <p:nvSpPr>
          <p:cNvPr id="15363" name="Rectangle 3"/>
          <p:cNvSpPr>
            <a:spLocks noGrp="1" noChangeArrowheads="1"/>
          </p:cNvSpPr>
          <p:nvPr>
            <p:ph type="body" idx="1"/>
          </p:nvPr>
        </p:nvSpPr>
        <p:spPr/>
        <p:txBody>
          <a:bodyPr/>
          <a:lstStyle/>
          <a:p>
            <a:pPr>
              <a:lnSpc>
                <a:spcPct val="90000"/>
              </a:lnSpc>
            </a:pPr>
            <a:r>
              <a:rPr lang="sv-SE" sz="2800"/>
              <a:t>An open encryption and security specification.</a:t>
            </a:r>
          </a:p>
          <a:p>
            <a:pPr>
              <a:lnSpc>
                <a:spcPct val="90000"/>
              </a:lnSpc>
            </a:pPr>
            <a:r>
              <a:rPr lang="sv-SE" sz="2800"/>
              <a:t>Protect credit card transaction on the </a:t>
            </a:r>
            <a:r>
              <a:rPr lang="sv-SE" sz="2800" noProof="1"/>
              <a:t>Internet</a:t>
            </a:r>
            <a:r>
              <a:rPr lang="sv-SE" sz="2800"/>
              <a:t>.</a:t>
            </a:r>
          </a:p>
          <a:p>
            <a:pPr>
              <a:lnSpc>
                <a:spcPct val="90000"/>
              </a:lnSpc>
            </a:pPr>
            <a:r>
              <a:rPr lang="sv-SE" sz="2800"/>
              <a:t>Companies involved:</a:t>
            </a:r>
          </a:p>
          <a:p>
            <a:pPr lvl="1">
              <a:lnSpc>
                <a:spcPct val="90000"/>
              </a:lnSpc>
            </a:pPr>
            <a:r>
              <a:rPr lang="sv-SE" sz="2800"/>
              <a:t>MasterCard, Visa, IBM, Microsoft, Netscape, RSA, Terisa and Verisign</a:t>
            </a:r>
          </a:p>
          <a:p>
            <a:pPr>
              <a:lnSpc>
                <a:spcPct val="90000"/>
              </a:lnSpc>
            </a:pPr>
            <a:r>
              <a:rPr lang="sv-SE" sz="2800"/>
              <a:t>Not a payment system.</a:t>
            </a:r>
          </a:p>
          <a:p>
            <a:pPr>
              <a:lnSpc>
                <a:spcPct val="90000"/>
              </a:lnSpc>
            </a:pPr>
            <a:r>
              <a:rPr lang="sv-SE" sz="2800"/>
              <a:t>Set of security protocols and formats.</a:t>
            </a:r>
            <a:endParaRPr lang="sv-SE" sz="2800" noProof="1"/>
          </a:p>
          <a:p>
            <a:pPr>
              <a:lnSpc>
                <a:spcPct val="90000"/>
              </a:lnSpc>
            </a:pPr>
            <a:endParaRPr lang="sv-SE" sz="2800" noProof="1"/>
          </a:p>
        </p:txBody>
      </p:sp>
    </p:spTree>
    <p:extLst>
      <p:ext uri="{BB962C8B-B14F-4D97-AF65-F5344CB8AC3E}">
        <p14:creationId xmlns:p14="http://schemas.microsoft.com/office/powerpoint/2010/main" val="68545131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0C7E9B6-110B-40F4-85DA-9DA5994B6510}" type="slidenum">
              <a:rPr lang="ar-SA"/>
              <a:pPr/>
              <a:t>108</a:t>
            </a:fld>
            <a:r>
              <a:rPr lang="ar-SA"/>
              <a:t>/21</a:t>
            </a:r>
          </a:p>
        </p:txBody>
      </p:sp>
      <p:sp>
        <p:nvSpPr>
          <p:cNvPr id="16386" name="Rectangle 2"/>
          <p:cNvSpPr>
            <a:spLocks noGrp="1" noChangeArrowheads="1"/>
          </p:cNvSpPr>
          <p:nvPr>
            <p:ph type="title"/>
          </p:nvPr>
        </p:nvSpPr>
        <p:spPr/>
        <p:txBody>
          <a:bodyPr/>
          <a:lstStyle/>
          <a:p>
            <a:r>
              <a:rPr lang="sv-SE" dirty="0">
                <a:solidFill>
                  <a:schemeClr val="bg2">
                    <a:lumMod val="75000"/>
                  </a:schemeClr>
                </a:solidFill>
              </a:rPr>
              <a:t>SET Services</a:t>
            </a:r>
            <a:endParaRPr lang="sv-SE" noProof="1">
              <a:solidFill>
                <a:schemeClr val="bg2">
                  <a:lumMod val="75000"/>
                </a:schemeClr>
              </a:solidFill>
            </a:endParaRPr>
          </a:p>
        </p:txBody>
      </p:sp>
      <p:sp>
        <p:nvSpPr>
          <p:cNvPr id="16387" name="Rectangle 3"/>
          <p:cNvSpPr>
            <a:spLocks noGrp="1" noChangeArrowheads="1"/>
          </p:cNvSpPr>
          <p:nvPr>
            <p:ph type="body" idx="1"/>
          </p:nvPr>
        </p:nvSpPr>
        <p:spPr/>
        <p:txBody>
          <a:bodyPr/>
          <a:lstStyle/>
          <a:p>
            <a:r>
              <a:rPr lang="sv-SE"/>
              <a:t>Provides a secure communication channel in a transaction.</a:t>
            </a:r>
          </a:p>
          <a:p>
            <a:r>
              <a:rPr lang="sv-SE"/>
              <a:t>Provides trust by the use of X.509v3 digital certificates.</a:t>
            </a:r>
          </a:p>
          <a:p>
            <a:r>
              <a:rPr lang="sv-SE"/>
              <a:t>Ensures privacy.</a:t>
            </a:r>
            <a:endParaRPr lang="sv-SE" noProof="1"/>
          </a:p>
        </p:txBody>
      </p:sp>
    </p:spTree>
    <p:extLst>
      <p:ext uri="{BB962C8B-B14F-4D97-AF65-F5344CB8AC3E}">
        <p14:creationId xmlns:p14="http://schemas.microsoft.com/office/powerpoint/2010/main" val="136679288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4319D71-E51C-44BC-93E2-2EA6A97E825A}" type="slidenum">
              <a:rPr lang="ar-SA"/>
              <a:pPr/>
              <a:t>109</a:t>
            </a:fld>
            <a:r>
              <a:rPr lang="ar-SA"/>
              <a:t>/21</a:t>
            </a:r>
          </a:p>
        </p:txBody>
      </p:sp>
      <p:sp>
        <p:nvSpPr>
          <p:cNvPr id="17410" name="Rectangle 2"/>
          <p:cNvSpPr>
            <a:spLocks noGrp="1" noChangeArrowheads="1"/>
          </p:cNvSpPr>
          <p:nvPr>
            <p:ph type="title"/>
          </p:nvPr>
        </p:nvSpPr>
        <p:spPr/>
        <p:txBody>
          <a:bodyPr/>
          <a:lstStyle/>
          <a:p>
            <a:r>
              <a:rPr lang="sv-SE" dirty="0">
                <a:solidFill>
                  <a:schemeClr val="bg2">
                    <a:lumMod val="75000"/>
                  </a:schemeClr>
                </a:solidFill>
              </a:rPr>
              <a:t>SET Overview</a:t>
            </a:r>
            <a:endParaRPr lang="sv-SE" noProof="1">
              <a:solidFill>
                <a:schemeClr val="bg2">
                  <a:lumMod val="75000"/>
                </a:schemeClr>
              </a:solidFill>
            </a:endParaRPr>
          </a:p>
        </p:txBody>
      </p:sp>
      <p:sp>
        <p:nvSpPr>
          <p:cNvPr id="17411" name="Rectangle 3"/>
          <p:cNvSpPr>
            <a:spLocks noGrp="1" noChangeArrowheads="1"/>
          </p:cNvSpPr>
          <p:nvPr>
            <p:ph type="body" idx="1"/>
          </p:nvPr>
        </p:nvSpPr>
        <p:spPr/>
        <p:txBody>
          <a:bodyPr/>
          <a:lstStyle/>
          <a:p>
            <a:r>
              <a:rPr lang="sv-SE"/>
              <a:t>Key Features of SET:</a:t>
            </a:r>
          </a:p>
          <a:p>
            <a:pPr lvl="1"/>
            <a:r>
              <a:rPr lang="sv-SE"/>
              <a:t>Confidentiality of information</a:t>
            </a:r>
          </a:p>
          <a:p>
            <a:pPr lvl="1"/>
            <a:r>
              <a:rPr lang="sv-SE"/>
              <a:t>Integrity of data</a:t>
            </a:r>
          </a:p>
          <a:p>
            <a:pPr lvl="1"/>
            <a:r>
              <a:rPr lang="sv-SE"/>
              <a:t>Cardholder account authentication</a:t>
            </a:r>
          </a:p>
          <a:p>
            <a:pPr lvl="1"/>
            <a:r>
              <a:rPr lang="sv-SE"/>
              <a:t>Merchant authentication</a:t>
            </a:r>
          </a:p>
          <a:p>
            <a:pPr lvl="2"/>
            <a:endParaRPr lang="sv-SE" noProof="1"/>
          </a:p>
        </p:txBody>
      </p:sp>
    </p:spTree>
    <p:extLst>
      <p:ext uri="{BB962C8B-B14F-4D97-AF65-F5344CB8AC3E}">
        <p14:creationId xmlns:p14="http://schemas.microsoft.com/office/powerpoint/2010/main" val="266391753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1E85D9BD-0DAA-4119-A5B2-C72DBBFBD09C}" type="slidenum">
              <a:rPr lang="ar-SA"/>
              <a:pPr/>
              <a:t>110</a:t>
            </a:fld>
            <a:r>
              <a:rPr lang="ar-SA"/>
              <a:t>/21</a:t>
            </a:r>
          </a:p>
        </p:txBody>
      </p:sp>
      <p:sp>
        <p:nvSpPr>
          <p:cNvPr id="18434" name="Rectangle 2"/>
          <p:cNvSpPr>
            <a:spLocks noGrp="1" noChangeArrowheads="1"/>
          </p:cNvSpPr>
          <p:nvPr>
            <p:ph type="title"/>
          </p:nvPr>
        </p:nvSpPr>
        <p:spPr>
          <a:xfrm>
            <a:off x="381000" y="152400"/>
            <a:ext cx="7772400" cy="1143000"/>
          </a:xfrm>
        </p:spPr>
        <p:txBody>
          <a:bodyPr/>
          <a:lstStyle/>
          <a:p>
            <a:r>
              <a:rPr lang="sv-SE" dirty="0">
                <a:solidFill>
                  <a:schemeClr val="bg2">
                    <a:lumMod val="75000"/>
                  </a:schemeClr>
                </a:solidFill>
              </a:rPr>
              <a:t>SET Participants</a:t>
            </a:r>
            <a:endParaRPr lang="sv-SE" noProof="1">
              <a:solidFill>
                <a:schemeClr val="bg2">
                  <a:lumMod val="75000"/>
                </a:schemeClr>
              </a:solidFill>
            </a:endParaRPr>
          </a:p>
        </p:txBody>
      </p:sp>
      <p:graphicFrame>
        <p:nvGraphicFramePr>
          <p:cNvPr id="18436" name="Object 4"/>
          <p:cNvGraphicFramePr>
            <a:graphicFrameLocks noChangeAspect="1"/>
          </p:cNvGraphicFramePr>
          <p:nvPr/>
        </p:nvGraphicFramePr>
        <p:xfrm>
          <a:off x="762000" y="1600200"/>
          <a:ext cx="7391400" cy="4957763"/>
        </p:xfrm>
        <a:graphic>
          <a:graphicData uri="http://schemas.openxmlformats.org/presentationml/2006/ole">
            <mc:AlternateContent xmlns:mc="http://schemas.openxmlformats.org/markup-compatibility/2006">
              <mc:Choice xmlns:v="urn:schemas-microsoft-com:vml" Requires="v">
                <p:oleObj spid="_x0000_s22594" name="Bitmappsbild" r:id="rId3" imgW="10847619" imgH="7276190" progId="Paint.Picture">
                  <p:embed/>
                </p:oleObj>
              </mc:Choice>
              <mc:Fallback>
                <p:oleObj name="Bitmappsbild" r:id="rId3" imgW="10847619" imgH="727619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600200"/>
                        <a:ext cx="7391400" cy="4957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0230154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5FB2A72-7C7C-4905-BFC4-F863A672584E}" type="slidenum">
              <a:rPr lang="ar-SA"/>
              <a:pPr/>
              <a:t>111</a:t>
            </a:fld>
            <a:r>
              <a:rPr lang="en-US"/>
              <a:t>/29</a:t>
            </a:r>
          </a:p>
        </p:txBody>
      </p:sp>
      <p:sp>
        <p:nvSpPr>
          <p:cNvPr id="11266" name="Rectangle 2"/>
          <p:cNvSpPr>
            <a:spLocks noGrp="1" noChangeArrowheads="1"/>
          </p:cNvSpPr>
          <p:nvPr>
            <p:ph type="title"/>
          </p:nvPr>
        </p:nvSpPr>
        <p:spPr/>
        <p:txBody>
          <a:bodyPr/>
          <a:lstStyle/>
          <a:p>
            <a:r>
              <a:rPr lang="sv-SE"/>
              <a:t>Security Associations (SA)</a:t>
            </a:r>
            <a:endParaRPr lang="en-US"/>
          </a:p>
        </p:txBody>
      </p:sp>
      <p:sp>
        <p:nvSpPr>
          <p:cNvPr id="11267" name="Rectangle 3"/>
          <p:cNvSpPr>
            <a:spLocks noGrp="1" noChangeArrowheads="1"/>
          </p:cNvSpPr>
          <p:nvPr>
            <p:ph type="body" idx="1"/>
          </p:nvPr>
        </p:nvSpPr>
        <p:spPr/>
        <p:txBody>
          <a:bodyPr/>
          <a:lstStyle/>
          <a:p>
            <a:r>
              <a:rPr lang="sv-SE"/>
              <a:t>A one way relationsship between a sender and a receiver (affords security services)</a:t>
            </a:r>
          </a:p>
          <a:p>
            <a:r>
              <a:rPr lang="sv-SE"/>
              <a:t>Identified by three parameters:</a:t>
            </a:r>
          </a:p>
          <a:p>
            <a:pPr lvl="1"/>
            <a:r>
              <a:rPr lang="sv-SE"/>
              <a:t>Security Parameter Index (SPI) (to select SA at the receiver)</a:t>
            </a:r>
          </a:p>
          <a:p>
            <a:pPr lvl="1"/>
            <a:r>
              <a:rPr lang="sv-SE"/>
              <a:t>IP Destination address (endpoint of SA)</a:t>
            </a:r>
          </a:p>
          <a:p>
            <a:pPr lvl="1"/>
            <a:r>
              <a:rPr lang="sv-SE"/>
              <a:t>Security Protocol Identifier (AH or ESP)</a:t>
            </a:r>
            <a:endParaRPr lang="en-US"/>
          </a:p>
        </p:txBody>
      </p:sp>
    </p:spTree>
    <p:extLst>
      <p:ext uri="{BB962C8B-B14F-4D97-AF65-F5344CB8AC3E}">
        <p14:creationId xmlns:p14="http://schemas.microsoft.com/office/powerpoint/2010/main" val="99693542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319E99E6-DF5F-4F69-8A3F-8B4FA93D270C}" type="slidenum">
              <a:rPr lang="ar-SA"/>
              <a:pPr/>
              <a:t>112</a:t>
            </a:fld>
            <a:r>
              <a:rPr lang="en-US"/>
              <a:t>/29</a:t>
            </a:r>
          </a:p>
        </p:txBody>
      </p:sp>
      <p:sp>
        <p:nvSpPr>
          <p:cNvPr id="17410" name="Rectangle 2"/>
          <p:cNvSpPr>
            <a:spLocks noGrp="1" noChangeArrowheads="1"/>
          </p:cNvSpPr>
          <p:nvPr>
            <p:ph type="title"/>
          </p:nvPr>
        </p:nvSpPr>
        <p:spPr/>
        <p:txBody>
          <a:bodyPr/>
          <a:lstStyle/>
          <a:p>
            <a:r>
              <a:rPr lang="sv-SE"/>
              <a:t>Before applying AH</a:t>
            </a:r>
            <a:endParaRPr lang="en-US"/>
          </a:p>
        </p:txBody>
      </p:sp>
      <p:graphicFrame>
        <p:nvGraphicFramePr>
          <p:cNvPr id="17412" name="Object 4"/>
          <p:cNvGraphicFramePr>
            <a:graphicFrameLocks noChangeAspect="1"/>
          </p:cNvGraphicFramePr>
          <p:nvPr/>
        </p:nvGraphicFramePr>
        <p:xfrm>
          <a:off x="152400" y="2514600"/>
          <a:ext cx="8305800" cy="2797175"/>
        </p:xfrm>
        <a:graphic>
          <a:graphicData uri="http://schemas.openxmlformats.org/presentationml/2006/ole">
            <mc:AlternateContent xmlns:mc="http://schemas.openxmlformats.org/markup-compatibility/2006">
              <mc:Choice xmlns:v="urn:schemas-microsoft-com:vml" Requires="v">
                <p:oleObj spid="_x0000_s59421" name="Bitmappsbild" r:id="rId3" imgW="5571429" imgH="1876190" progId="Paint.Picture">
                  <p:embed/>
                </p:oleObj>
              </mc:Choice>
              <mc:Fallback>
                <p:oleObj name="Bitmappsbild" r:id="rId3" imgW="5571429" imgH="187619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514600"/>
                        <a:ext cx="8305800" cy="279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7532742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2F6552C-6BE9-4EB7-AA60-A95C8DBE2731}" type="slidenum">
              <a:rPr lang="ar-SA"/>
              <a:pPr/>
              <a:t>113</a:t>
            </a:fld>
            <a:r>
              <a:rPr lang="en-US"/>
              <a:t>/29</a:t>
            </a:r>
          </a:p>
        </p:txBody>
      </p:sp>
      <p:sp>
        <p:nvSpPr>
          <p:cNvPr id="18434" name="Rectangle 2"/>
          <p:cNvSpPr>
            <a:spLocks noGrp="1" noChangeArrowheads="1"/>
          </p:cNvSpPr>
          <p:nvPr>
            <p:ph type="title"/>
          </p:nvPr>
        </p:nvSpPr>
        <p:spPr/>
        <p:txBody>
          <a:bodyPr>
            <a:normAutofit fontScale="90000"/>
          </a:bodyPr>
          <a:lstStyle/>
          <a:p>
            <a:r>
              <a:rPr lang="sv-SE"/>
              <a:t>Transport Mode (AH Authentication)</a:t>
            </a:r>
            <a:endParaRPr lang="en-US"/>
          </a:p>
        </p:txBody>
      </p:sp>
      <p:graphicFrame>
        <p:nvGraphicFramePr>
          <p:cNvPr id="18436" name="Object 4"/>
          <p:cNvGraphicFramePr>
            <a:graphicFrameLocks noChangeAspect="1"/>
          </p:cNvGraphicFramePr>
          <p:nvPr/>
        </p:nvGraphicFramePr>
        <p:xfrm>
          <a:off x="0" y="2286000"/>
          <a:ext cx="8478838" cy="3398838"/>
        </p:xfrm>
        <a:graphic>
          <a:graphicData uri="http://schemas.openxmlformats.org/presentationml/2006/ole">
            <mc:AlternateContent xmlns:mc="http://schemas.openxmlformats.org/markup-compatibility/2006">
              <mc:Choice xmlns:v="urn:schemas-microsoft-com:vml" Requires="v">
                <p:oleObj spid="_x0000_s60445" name="Bitmappsbild" r:id="rId3" imgW="6439799" imgH="2580952" progId="Paint.Picture">
                  <p:embed/>
                </p:oleObj>
              </mc:Choice>
              <mc:Fallback>
                <p:oleObj name="Bitmappsbild" r:id="rId3" imgW="6439799" imgH="2580952"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6000"/>
                        <a:ext cx="8478838" cy="339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1918356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76B580F-0A43-4669-835F-399928C8FCE6}" type="slidenum">
              <a:rPr lang="ar-SA"/>
              <a:pPr/>
              <a:t>114</a:t>
            </a:fld>
            <a:r>
              <a:rPr lang="en-US"/>
              <a:t>/29</a:t>
            </a:r>
          </a:p>
        </p:txBody>
      </p:sp>
      <p:sp>
        <p:nvSpPr>
          <p:cNvPr id="19458" name="Rectangle 2"/>
          <p:cNvSpPr>
            <a:spLocks noGrp="1" noChangeArrowheads="1"/>
          </p:cNvSpPr>
          <p:nvPr>
            <p:ph type="title"/>
          </p:nvPr>
        </p:nvSpPr>
        <p:spPr/>
        <p:txBody>
          <a:bodyPr>
            <a:normAutofit fontScale="90000"/>
          </a:bodyPr>
          <a:lstStyle/>
          <a:p>
            <a:r>
              <a:rPr lang="sv-SE"/>
              <a:t>Tunnel Mode (AH Authentication)</a:t>
            </a:r>
            <a:endParaRPr lang="en-US"/>
          </a:p>
        </p:txBody>
      </p:sp>
      <p:graphicFrame>
        <p:nvGraphicFramePr>
          <p:cNvPr id="19460" name="Object 4"/>
          <p:cNvGraphicFramePr>
            <a:graphicFrameLocks noChangeAspect="1"/>
          </p:cNvGraphicFramePr>
          <p:nvPr/>
        </p:nvGraphicFramePr>
        <p:xfrm>
          <a:off x="381000" y="2065338"/>
          <a:ext cx="8229600" cy="3519487"/>
        </p:xfrm>
        <a:graphic>
          <a:graphicData uri="http://schemas.openxmlformats.org/presentationml/2006/ole">
            <mc:AlternateContent xmlns:mc="http://schemas.openxmlformats.org/markup-compatibility/2006">
              <mc:Choice xmlns:v="urn:schemas-microsoft-com:vml" Requires="v">
                <p:oleObj spid="_x0000_s61469" name="Bitmappsbild" r:id="rId3" imgW="5877745" imgH="2514286" progId="Paint.Picture">
                  <p:embed/>
                </p:oleObj>
              </mc:Choice>
              <mc:Fallback>
                <p:oleObj name="Bitmappsbild" r:id="rId3" imgW="5877745" imgH="251428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065338"/>
                        <a:ext cx="8229600" cy="351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3758467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EE92A8F-1835-465B-920E-27D8FCFB37D7}" type="slidenum">
              <a:rPr lang="ar-SA"/>
              <a:pPr/>
              <a:t>115</a:t>
            </a:fld>
            <a:r>
              <a:rPr lang="en-US"/>
              <a:t>/29</a:t>
            </a:r>
          </a:p>
        </p:txBody>
      </p:sp>
      <p:sp>
        <p:nvSpPr>
          <p:cNvPr id="14338" name="Rectangle 2"/>
          <p:cNvSpPr>
            <a:spLocks noGrp="1" noChangeArrowheads="1"/>
          </p:cNvSpPr>
          <p:nvPr>
            <p:ph type="title"/>
          </p:nvPr>
        </p:nvSpPr>
        <p:spPr>
          <a:xfrm>
            <a:off x="685800" y="304800"/>
            <a:ext cx="7772400" cy="1143000"/>
          </a:xfrm>
        </p:spPr>
        <p:txBody>
          <a:bodyPr/>
          <a:lstStyle/>
          <a:p>
            <a:r>
              <a:rPr lang="sv-SE"/>
              <a:t>Authentication Header</a:t>
            </a:r>
            <a:endParaRPr lang="en-US"/>
          </a:p>
        </p:txBody>
      </p:sp>
      <p:sp>
        <p:nvSpPr>
          <p:cNvPr id="14339" name="Rectangle 3"/>
          <p:cNvSpPr>
            <a:spLocks noGrp="1" noChangeArrowheads="1"/>
          </p:cNvSpPr>
          <p:nvPr>
            <p:ph type="body" idx="1"/>
          </p:nvPr>
        </p:nvSpPr>
        <p:spPr>
          <a:xfrm>
            <a:off x="685800" y="1600200"/>
            <a:ext cx="7772400" cy="1371600"/>
          </a:xfrm>
        </p:spPr>
        <p:txBody>
          <a:bodyPr/>
          <a:lstStyle/>
          <a:p>
            <a:r>
              <a:rPr lang="sv-SE" sz="2400"/>
              <a:t>Provides support for data integrity and authentication (MAC code) of IP packets.</a:t>
            </a:r>
          </a:p>
          <a:p>
            <a:r>
              <a:rPr lang="sv-SE" sz="2400"/>
              <a:t>Guards against replay attacks.</a:t>
            </a:r>
            <a:endParaRPr lang="en-US" sz="2400"/>
          </a:p>
        </p:txBody>
      </p:sp>
      <p:graphicFrame>
        <p:nvGraphicFramePr>
          <p:cNvPr id="14340" name="Object 4"/>
          <p:cNvGraphicFramePr>
            <a:graphicFrameLocks noChangeAspect="1"/>
          </p:cNvGraphicFramePr>
          <p:nvPr/>
        </p:nvGraphicFramePr>
        <p:xfrm>
          <a:off x="1447800" y="2819400"/>
          <a:ext cx="6096000" cy="3449638"/>
        </p:xfrm>
        <a:graphic>
          <a:graphicData uri="http://schemas.openxmlformats.org/presentationml/2006/ole">
            <mc:AlternateContent xmlns:mc="http://schemas.openxmlformats.org/markup-compatibility/2006">
              <mc:Choice xmlns:v="urn:schemas-microsoft-com:vml" Requires="v">
                <p:oleObj spid="_x0000_s62493" name="Bitmappsbild" r:id="rId3" imgW="9847619" imgH="5571429" progId="Paint.Picture">
                  <p:embed/>
                </p:oleObj>
              </mc:Choice>
              <mc:Fallback>
                <p:oleObj name="Bitmappsbild" r:id="rId3" imgW="9847619" imgH="5571429"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819400"/>
                        <a:ext cx="6096000" cy="3449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10901033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DB6DC66-AEFB-452A-9073-1B0F9F5D6002}" type="slidenum">
              <a:rPr lang="ar-SA"/>
              <a:pPr/>
              <a:t>116</a:t>
            </a:fld>
            <a:r>
              <a:rPr lang="en-US"/>
              <a:t>/29</a:t>
            </a:r>
          </a:p>
        </p:txBody>
      </p:sp>
      <p:sp>
        <p:nvSpPr>
          <p:cNvPr id="16386" name="Rectangle 2"/>
          <p:cNvSpPr>
            <a:spLocks noGrp="1" noChangeArrowheads="1"/>
          </p:cNvSpPr>
          <p:nvPr>
            <p:ph type="title"/>
          </p:nvPr>
        </p:nvSpPr>
        <p:spPr>
          <a:xfrm>
            <a:off x="533400" y="457200"/>
            <a:ext cx="8153400" cy="1143000"/>
          </a:xfrm>
        </p:spPr>
        <p:txBody>
          <a:bodyPr>
            <a:normAutofit fontScale="90000"/>
          </a:bodyPr>
          <a:lstStyle/>
          <a:p>
            <a:r>
              <a:rPr lang="sv-SE"/>
              <a:t>End-to-end versus End-to-Intermediate Authentication</a:t>
            </a:r>
            <a:endParaRPr lang="en-US"/>
          </a:p>
        </p:txBody>
      </p:sp>
      <p:graphicFrame>
        <p:nvGraphicFramePr>
          <p:cNvPr id="16388" name="Object 4"/>
          <p:cNvGraphicFramePr>
            <a:graphicFrameLocks noGrp="1" noChangeAspect="1"/>
          </p:cNvGraphicFramePr>
          <p:nvPr>
            <p:ph type="body" idx="1"/>
          </p:nvPr>
        </p:nvGraphicFramePr>
        <p:xfrm>
          <a:off x="0" y="1981200"/>
          <a:ext cx="8839200" cy="4222750"/>
        </p:xfrm>
        <a:graphic>
          <a:graphicData uri="http://schemas.openxmlformats.org/presentationml/2006/ole">
            <mc:AlternateContent xmlns:mc="http://schemas.openxmlformats.org/markup-compatibility/2006">
              <mc:Choice xmlns:v="urn:schemas-microsoft-com:vml" Requires="v">
                <p:oleObj spid="_x0000_s63517" name="Bitmappsbild" r:id="rId3" imgW="10247619" imgH="4896533" progId="Paint.Picture">
                  <p:embed/>
                </p:oleObj>
              </mc:Choice>
              <mc:Fallback>
                <p:oleObj name="Bitmappsbild" r:id="rId3" imgW="10247619" imgH="4896533"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81200"/>
                        <a:ext cx="8839200" cy="4222750"/>
                      </a:xfrm>
                      <a:prstGeom prst="rect">
                        <a:avLst/>
                      </a:prstGeom>
                    </p:spPr>
                  </p:pic>
                </p:oleObj>
              </mc:Fallback>
            </mc:AlternateContent>
          </a:graphicData>
        </a:graphic>
      </p:graphicFrame>
    </p:spTree>
    <p:extLst>
      <p:ext uri="{BB962C8B-B14F-4D97-AF65-F5344CB8AC3E}">
        <p14:creationId xmlns:p14="http://schemas.microsoft.com/office/powerpoint/2010/main" val="418326113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FD17E4F8-C200-4E59-B119-8FE7579D0C86}" type="slidenum">
              <a:rPr lang="ar-SA"/>
              <a:pPr/>
              <a:t>117</a:t>
            </a:fld>
            <a:r>
              <a:rPr lang="en-US"/>
              <a:t>/29</a:t>
            </a:r>
          </a:p>
        </p:txBody>
      </p:sp>
      <p:sp>
        <p:nvSpPr>
          <p:cNvPr id="15362" name="Rectangle 2"/>
          <p:cNvSpPr>
            <a:spLocks noGrp="1" noChangeArrowheads="1"/>
          </p:cNvSpPr>
          <p:nvPr>
            <p:ph type="title"/>
          </p:nvPr>
        </p:nvSpPr>
        <p:spPr>
          <a:xfrm>
            <a:off x="304800" y="228600"/>
            <a:ext cx="8610600" cy="1143000"/>
          </a:xfrm>
        </p:spPr>
        <p:txBody>
          <a:bodyPr/>
          <a:lstStyle/>
          <a:p>
            <a:r>
              <a:rPr lang="sv-SE"/>
              <a:t>Encapsulating Security Payload</a:t>
            </a:r>
            <a:endParaRPr lang="en-US"/>
          </a:p>
        </p:txBody>
      </p:sp>
      <p:sp>
        <p:nvSpPr>
          <p:cNvPr id="15363" name="Rectangle 3"/>
          <p:cNvSpPr>
            <a:spLocks noGrp="1" noChangeArrowheads="1"/>
          </p:cNvSpPr>
          <p:nvPr>
            <p:ph type="body" idx="1"/>
          </p:nvPr>
        </p:nvSpPr>
        <p:spPr>
          <a:xfrm>
            <a:off x="685800" y="1524000"/>
            <a:ext cx="7772400" cy="4114800"/>
          </a:xfrm>
        </p:spPr>
        <p:txBody>
          <a:bodyPr/>
          <a:lstStyle/>
          <a:p>
            <a:r>
              <a:rPr lang="sv-SE"/>
              <a:t>ESP provides confidentiality services</a:t>
            </a:r>
            <a:endParaRPr lang="en-US"/>
          </a:p>
        </p:txBody>
      </p:sp>
      <p:sp>
        <p:nvSpPr>
          <p:cNvPr id="15364" name="AutoShape 4"/>
          <p:cNvSpPr>
            <a:spLocks noChangeAspect="1" noChangeArrowheads="1"/>
          </p:cNvSpPr>
          <p:nvPr/>
        </p:nvSpPr>
        <p:spPr bwMode="auto">
          <a:xfrm>
            <a:off x="-1524000" y="-1447800"/>
            <a:ext cx="12192000" cy="975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SA"/>
          </a:p>
        </p:txBody>
      </p:sp>
      <p:graphicFrame>
        <p:nvGraphicFramePr>
          <p:cNvPr id="15368" name="Object 8"/>
          <p:cNvGraphicFramePr>
            <a:graphicFrameLocks noChangeAspect="1"/>
          </p:cNvGraphicFramePr>
          <p:nvPr/>
        </p:nvGraphicFramePr>
        <p:xfrm>
          <a:off x="1600200" y="2133600"/>
          <a:ext cx="5843588" cy="4064000"/>
        </p:xfrm>
        <a:graphic>
          <a:graphicData uri="http://schemas.openxmlformats.org/presentationml/2006/ole">
            <mc:AlternateContent xmlns:mc="http://schemas.openxmlformats.org/markup-compatibility/2006">
              <mc:Choice xmlns:v="urn:schemas-microsoft-com:vml" Requires="v">
                <p:oleObj spid="_x0000_s64541" name="Bitmappsbild" r:id="rId3" imgW="10666667" imgH="7419048" progId="Paint.Picture">
                  <p:embed/>
                </p:oleObj>
              </mc:Choice>
              <mc:Fallback>
                <p:oleObj name="Bitmappsbild" r:id="rId3" imgW="10666667" imgH="7419048"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2133600"/>
                        <a:ext cx="5843588"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96341461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EE22D8B-F216-467F-8021-B5BEB4DBB489}" type="slidenum">
              <a:rPr lang="ar-SA"/>
              <a:pPr/>
              <a:t>118</a:t>
            </a:fld>
            <a:r>
              <a:rPr lang="en-US"/>
              <a:t>/29</a:t>
            </a:r>
          </a:p>
        </p:txBody>
      </p:sp>
      <p:sp>
        <p:nvSpPr>
          <p:cNvPr id="20482" name="Rectangle 2"/>
          <p:cNvSpPr>
            <a:spLocks noGrp="1" noChangeArrowheads="1"/>
          </p:cNvSpPr>
          <p:nvPr>
            <p:ph type="title"/>
          </p:nvPr>
        </p:nvSpPr>
        <p:spPr/>
        <p:txBody>
          <a:bodyPr>
            <a:normAutofit fontScale="90000"/>
          </a:bodyPr>
          <a:lstStyle/>
          <a:p>
            <a:r>
              <a:rPr lang="sv-SE"/>
              <a:t>Encryption and Authentication Algorithms</a:t>
            </a:r>
            <a:endParaRPr lang="en-US"/>
          </a:p>
        </p:txBody>
      </p:sp>
      <p:sp>
        <p:nvSpPr>
          <p:cNvPr id="20483" name="Rectangle 3"/>
          <p:cNvSpPr>
            <a:spLocks noGrp="1" noChangeArrowheads="1"/>
          </p:cNvSpPr>
          <p:nvPr>
            <p:ph type="body" idx="1"/>
          </p:nvPr>
        </p:nvSpPr>
        <p:spPr/>
        <p:txBody>
          <a:bodyPr/>
          <a:lstStyle/>
          <a:p>
            <a:pPr>
              <a:lnSpc>
                <a:spcPct val="90000"/>
              </a:lnSpc>
            </a:pPr>
            <a:r>
              <a:rPr lang="sv-SE" sz="2800"/>
              <a:t>Encryption:</a:t>
            </a:r>
          </a:p>
          <a:p>
            <a:pPr lvl="1">
              <a:lnSpc>
                <a:spcPct val="90000"/>
              </a:lnSpc>
            </a:pPr>
            <a:r>
              <a:rPr lang="sv-SE" sz="2400"/>
              <a:t>Three-key triple DES</a:t>
            </a:r>
          </a:p>
          <a:p>
            <a:pPr lvl="1">
              <a:lnSpc>
                <a:spcPct val="90000"/>
              </a:lnSpc>
            </a:pPr>
            <a:r>
              <a:rPr lang="sv-SE" sz="2400"/>
              <a:t>RC5</a:t>
            </a:r>
          </a:p>
          <a:p>
            <a:pPr lvl="1">
              <a:lnSpc>
                <a:spcPct val="90000"/>
              </a:lnSpc>
            </a:pPr>
            <a:r>
              <a:rPr lang="sv-SE" sz="2400"/>
              <a:t>IDEA</a:t>
            </a:r>
          </a:p>
          <a:p>
            <a:pPr lvl="1">
              <a:lnSpc>
                <a:spcPct val="90000"/>
              </a:lnSpc>
            </a:pPr>
            <a:r>
              <a:rPr lang="sv-SE" sz="2400"/>
              <a:t>Three-key triple IDEA</a:t>
            </a:r>
          </a:p>
          <a:p>
            <a:pPr lvl="1">
              <a:lnSpc>
                <a:spcPct val="90000"/>
              </a:lnSpc>
            </a:pPr>
            <a:r>
              <a:rPr lang="sv-SE" sz="2400"/>
              <a:t>CAST</a:t>
            </a:r>
          </a:p>
          <a:p>
            <a:pPr lvl="1">
              <a:lnSpc>
                <a:spcPct val="90000"/>
              </a:lnSpc>
            </a:pPr>
            <a:r>
              <a:rPr lang="sv-SE" sz="2400"/>
              <a:t>Blowfish</a:t>
            </a:r>
          </a:p>
          <a:p>
            <a:pPr>
              <a:lnSpc>
                <a:spcPct val="90000"/>
              </a:lnSpc>
            </a:pPr>
            <a:r>
              <a:rPr lang="sv-SE" sz="2800"/>
              <a:t>Authentication:</a:t>
            </a:r>
          </a:p>
          <a:p>
            <a:pPr lvl="1">
              <a:lnSpc>
                <a:spcPct val="90000"/>
              </a:lnSpc>
            </a:pPr>
            <a:r>
              <a:rPr lang="sv-SE" sz="2400"/>
              <a:t>HMAC-MD5-96</a:t>
            </a:r>
          </a:p>
          <a:p>
            <a:pPr lvl="1">
              <a:lnSpc>
                <a:spcPct val="90000"/>
              </a:lnSpc>
            </a:pPr>
            <a:r>
              <a:rPr lang="sv-SE" sz="2400"/>
              <a:t>HMAC-SHA-1-96</a:t>
            </a:r>
            <a:endParaRPr lang="en-US" sz="2400"/>
          </a:p>
        </p:txBody>
      </p:sp>
    </p:spTree>
    <p:extLst>
      <p:ext uri="{BB962C8B-B14F-4D97-AF65-F5344CB8AC3E}">
        <p14:creationId xmlns:p14="http://schemas.microsoft.com/office/powerpoint/2010/main" val="237337727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1602888-6B0D-4BC7-BB76-C83BB49D99EF}" type="slidenum">
              <a:rPr lang="ar-SA"/>
              <a:pPr/>
              <a:t>119</a:t>
            </a:fld>
            <a:r>
              <a:rPr lang="en-US"/>
              <a:t>/29</a:t>
            </a:r>
          </a:p>
        </p:txBody>
      </p:sp>
      <p:sp>
        <p:nvSpPr>
          <p:cNvPr id="21506" name="Rectangle 2"/>
          <p:cNvSpPr>
            <a:spLocks noGrp="1" noChangeArrowheads="1"/>
          </p:cNvSpPr>
          <p:nvPr>
            <p:ph type="title"/>
          </p:nvPr>
        </p:nvSpPr>
        <p:spPr>
          <a:xfrm>
            <a:off x="228600" y="609600"/>
            <a:ext cx="8610600" cy="1143000"/>
          </a:xfrm>
        </p:spPr>
        <p:txBody>
          <a:bodyPr>
            <a:normAutofit fontScale="90000"/>
          </a:bodyPr>
          <a:lstStyle/>
          <a:p>
            <a:r>
              <a:rPr lang="sv-SE"/>
              <a:t>ESP Encryption and Authentication</a:t>
            </a:r>
            <a:endParaRPr lang="en-US"/>
          </a:p>
        </p:txBody>
      </p:sp>
      <p:graphicFrame>
        <p:nvGraphicFramePr>
          <p:cNvPr id="21507" name="Object 3"/>
          <p:cNvGraphicFramePr>
            <a:graphicFrameLocks noGrp="1" noChangeAspect="1"/>
          </p:cNvGraphicFramePr>
          <p:nvPr>
            <p:ph type="body" idx="1"/>
          </p:nvPr>
        </p:nvGraphicFramePr>
        <p:xfrm>
          <a:off x="228600" y="1905000"/>
          <a:ext cx="8305800" cy="4171950"/>
        </p:xfrm>
        <a:graphic>
          <a:graphicData uri="http://schemas.openxmlformats.org/presentationml/2006/ole">
            <mc:AlternateContent xmlns:mc="http://schemas.openxmlformats.org/markup-compatibility/2006">
              <mc:Choice xmlns:v="urn:schemas-microsoft-com:vml" Requires="v">
                <p:oleObj spid="_x0000_s65565" name="Bitmappsbild" r:id="rId3" imgW="6200000" imgH="3115110" progId="Paint.Picture">
                  <p:embed/>
                </p:oleObj>
              </mc:Choice>
              <mc:Fallback>
                <p:oleObj name="Bitmappsbild" r:id="rId3" imgW="6200000" imgH="311511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905000"/>
                        <a:ext cx="8305800" cy="4171950"/>
                      </a:xfrm>
                      <a:prstGeom prst="rect">
                        <a:avLst/>
                      </a:prstGeom>
                    </p:spPr>
                  </p:pic>
                </p:oleObj>
              </mc:Fallback>
            </mc:AlternateContent>
          </a:graphicData>
        </a:graphic>
      </p:graphicFrame>
    </p:spTree>
    <p:extLst>
      <p:ext uri="{BB962C8B-B14F-4D97-AF65-F5344CB8AC3E}">
        <p14:creationId xmlns:p14="http://schemas.microsoft.com/office/powerpoint/2010/main" val="20246251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443834D-640B-483D-ADBD-D80C15D33EA0}" type="slidenum">
              <a:rPr lang="ar-SA"/>
              <a:pPr/>
              <a:t>120</a:t>
            </a:fld>
            <a:r>
              <a:rPr lang="en-US"/>
              <a:t>/29</a:t>
            </a:r>
          </a:p>
        </p:txBody>
      </p:sp>
      <p:sp>
        <p:nvSpPr>
          <p:cNvPr id="22530" name="Rectangle 2"/>
          <p:cNvSpPr>
            <a:spLocks noGrp="1" noChangeArrowheads="1"/>
          </p:cNvSpPr>
          <p:nvPr>
            <p:ph type="title"/>
          </p:nvPr>
        </p:nvSpPr>
        <p:spPr/>
        <p:txBody>
          <a:bodyPr>
            <a:normAutofit fontScale="90000"/>
          </a:bodyPr>
          <a:lstStyle/>
          <a:p>
            <a:r>
              <a:rPr lang="sv-SE"/>
              <a:t>ESP Encryption and Authentication</a:t>
            </a:r>
            <a:endParaRPr lang="en-US"/>
          </a:p>
        </p:txBody>
      </p:sp>
      <p:graphicFrame>
        <p:nvGraphicFramePr>
          <p:cNvPr id="22531" name="Object 3"/>
          <p:cNvGraphicFramePr>
            <a:graphicFrameLocks noGrp="1" noChangeAspect="1"/>
          </p:cNvGraphicFramePr>
          <p:nvPr>
            <p:ph type="body" idx="1"/>
          </p:nvPr>
        </p:nvGraphicFramePr>
        <p:xfrm>
          <a:off x="228600" y="2149475"/>
          <a:ext cx="8229600" cy="4000500"/>
        </p:xfrm>
        <a:graphic>
          <a:graphicData uri="http://schemas.openxmlformats.org/presentationml/2006/ole">
            <mc:AlternateContent xmlns:mc="http://schemas.openxmlformats.org/markup-compatibility/2006">
              <mc:Choice xmlns:v="urn:schemas-microsoft-com:vml" Requires="v">
                <p:oleObj spid="_x0000_s66589" name="Bitmappsbild" r:id="rId3" imgW="6601746" imgH="3209524" progId="Paint.Picture">
                  <p:embed/>
                </p:oleObj>
              </mc:Choice>
              <mc:Fallback>
                <p:oleObj name="Bitmappsbild" r:id="rId3" imgW="6601746" imgH="3209524"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149475"/>
                        <a:ext cx="8229600" cy="4000500"/>
                      </a:xfrm>
                      <a:prstGeom prst="rect">
                        <a:avLst/>
                      </a:prstGeom>
                    </p:spPr>
                  </p:pic>
                </p:oleObj>
              </mc:Fallback>
            </mc:AlternateContent>
          </a:graphicData>
        </a:graphic>
      </p:graphicFrame>
    </p:spTree>
    <p:extLst>
      <p:ext uri="{BB962C8B-B14F-4D97-AF65-F5344CB8AC3E}">
        <p14:creationId xmlns:p14="http://schemas.microsoft.com/office/powerpoint/2010/main" val="37774809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E78CD63-C8F4-41B3-AADC-50A20758146B}" type="slidenum">
              <a:rPr lang="ar-SA"/>
              <a:pPr/>
              <a:t>121</a:t>
            </a:fld>
            <a:r>
              <a:rPr lang="en-US"/>
              <a:t>/29</a:t>
            </a:r>
          </a:p>
        </p:txBody>
      </p:sp>
      <p:sp>
        <p:nvSpPr>
          <p:cNvPr id="23554" name="Rectangle 2"/>
          <p:cNvSpPr>
            <a:spLocks noGrp="1" noChangeArrowheads="1"/>
          </p:cNvSpPr>
          <p:nvPr>
            <p:ph type="title"/>
          </p:nvPr>
        </p:nvSpPr>
        <p:spPr/>
        <p:txBody>
          <a:bodyPr>
            <a:normAutofit fontScale="90000"/>
          </a:bodyPr>
          <a:lstStyle/>
          <a:p>
            <a:r>
              <a:rPr lang="sv-SE"/>
              <a:t>Combinations of Security Associations</a:t>
            </a:r>
            <a:br>
              <a:rPr lang="sv-SE"/>
            </a:br>
            <a:endParaRPr lang="en-US"/>
          </a:p>
        </p:txBody>
      </p:sp>
      <p:graphicFrame>
        <p:nvGraphicFramePr>
          <p:cNvPr id="23555" name="Object 3"/>
          <p:cNvGraphicFramePr>
            <a:graphicFrameLocks noGrp="1" noChangeAspect="1"/>
          </p:cNvGraphicFramePr>
          <p:nvPr>
            <p:ph type="body" idx="1"/>
          </p:nvPr>
        </p:nvGraphicFramePr>
        <p:xfrm>
          <a:off x="1423988" y="1981200"/>
          <a:ext cx="6296025" cy="4114800"/>
        </p:xfrm>
        <a:graphic>
          <a:graphicData uri="http://schemas.openxmlformats.org/presentationml/2006/ole">
            <mc:AlternateContent xmlns:mc="http://schemas.openxmlformats.org/markup-compatibility/2006">
              <mc:Choice xmlns:v="urn:schemas-microsoft-com:vml" Requires="v">
                <p:oleObj spid="_x0000_s67613" name="Bitmappsbild" r:id="rId3" imgW="5582429" imgH="3648584" progId="Paint.Picture">
                  <p:embed/>
                </p:oleObj>
              </mc:Choice>
              <mc:Fallback>
                <p:oleObj name="Bitmappsbild" r:id="rId3" imgW="5582429" imgH="3648584"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3988" y="1981200"/>
                        <a:ext cx="6296025" cy="4114800"/>
                      </a:xfrm>
                      <a:prstGeom prst="rect">
                        <a:avLst/>
                      </a:prstGeom>
                    </p:spPr>
                  </p:pic>
                </p:oleObj>
              </mc:Fallback>
            </mc:AlternateContent>
          </a:graphicData>
        </a:graphic>
      </p:graphicFrame>
    </p:spTree>
    <p:extLst>
      <p:ext uri="{BB962C8B-B14F-4D97-AF65-F5344CB8AC3E}">
        <p14:creationId xmlns:p14="http://schemas.microsoft.com/office/powerpoint/2010/main" val="218518553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34225D44-C01B-45C9-A7A2-3E4B8E02E0FA}" type="slidenum">
              <a:rPr lang="ar-SA"/>
              <a:pPr/>
              <a:t>122</a:t>
            </a:fld>
            <a:r>
              <a:rPr lang="en-US"/>
              <a:t>/29</a:t>
            </a:r>
          </a:p>
        </p:txBody>
      </p:sp>
      <p:sp>
        <p:nvSpPr>
          <p:cNvPr id="24578" name="Rectangle 2"/>
          <p:cNvSpPr>
            <a:spLocks noGrp="1" noChangeArrowheads="1"/>
          </p:cNvSpPr>
          <p:nvPr>
            <p:ph type="title"/>
          </p:nvPr>
        </p:nvSpPr>
        <p:spPr/>
        <p:txBody>
          <a:bodyPr>
            <a:normAutofit fontScale="90000"/>
          </a:bodyPr>
          <a:lstStyle/>
          <a:p>
            <a:r>
              <a:rPr lang="sv-SE"/>
              <a:t>Combinations of Security Associations</a:t>
            </a:r>
            <a:br>
              <a:rPr lang="sv-SE"/>
            </a:br>
            <a:endParaRPr lang="en-US"/>
          </a:p>
        </p:txBody>
      </p:sp>
      <p:graphicFrame>
        <p:nvGraphicFramePr>
          <p:cNvPr id="24582" name="Object 6"/>
          <p:cNvGraphicFramePr>
            <a:graphicFrameLocks noGrp="1" noChangeAspect="1"/>
          </p:cNvGraphicFramePr>
          <p:nvPr>
            <p:ph type="body" idx="1"/>
          </p:nvPr>
        </p:nvGraphicFramePr>
        <p:xfrm>
          <a:off x="1174750" y="1981200"/>
          <a:ext cx="6792913" cy="4114800"/>
        </p:xfrm>
        <a:graphic>
          <a:graphicData uri="http://schemas.openxmlformats.org/presentationml/2006/ole">
            <mc:AlternateContent xmlns:mc="http://schemas.openxmlformats.org/markup-compatibility/2006">
              <mc:Choice xmlns:v="urn:schemas-microsoft-com:vml" Requires="v">
                <p:oleObj spid="_x0000_s68637" name="Bitmappsbild" r:id="rId3" imgW="5582429" imgH="3381847" progId="Paint.Picture">
                  <p:embed/>
                </p:oleObj>
              </mc:Choice>
              <mc:Fallback>
                <p:oleObj name="Bitmappsbild" r:id="rId3" imgW="5582429" imgH="338184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750" y="1981200"/>
                        <a:ext cx="6792913"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09754887"/>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123</a:t>
            </a:fld>
            <a:r>
              <a:rPr lang="en-US" sz="1100" baseline="30000">
                <a:solidFill>
                  <a:schemeClr val="tx2"/>
                </a:solidFill>
              </a:rPr>
              <a:t>/11</a:t>
            </a:r>
          </a:p>
        </p:txBody>
      </p:sp>
    </p:spTree>
    <p:extLst>
      <p:ext uri="{BB962C8B-B14F-4D97-AF65-F5344CB8AC3E}">
        <p14:creationId xmlns:p14="http://schemas.microsoft.com/office/powerpoint/2010/main" val="538502255"/>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flipV="1">
            <a:off x="4716463" y="7029450"/>
            <a:ext cx="1219200" cy="46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Title 6"/>
          <p:cNvSpPr>
            <a:spLocks noGrp="1"/>
          </p:cNvSpPr>
          <p:nvPr>
            <p:ph type="ctrTitle"/>
          </p:nvPr>
        </p:nvSpPr>
        <p:spPr>
          <a:xfrm>
            <a:off x="0" y="2636912"/>
            <a:ext cx="8472268" cy="1661993"/>
          </a:xfr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Aft>
                <a:spcPts val="0"/>
              </a:spcAft>
              <a:defRPr/>
            </a:pPr>
            <a:r>
              <a:rPr lang="en-US" sz="5400" spc="50" dirty="0">
                <a:ln w="11430"/>
                <a:solidFill>
                  <a:schemeClr val="bg1">
                    <a:lumMod val="50000"/>
                  </a:schemeClr>
                </a:solidFill>
                <a:effectLst>
                  <a:outerShdw blurRad="76200" dist="50800" dir="5400000" algn="tl" rotWithShape="0">
                    <a:srgbClr val="000000">
                      <a:alpha val="65000"/>
                    </a:srgbClr>
                  </a:outerShdw>
                </a:effectLst>
                <a:latin typeface="Arial,Bold"/>
              </a:rPr>
              <a:t>Computer Data Security &amp; Privacy</a:t>
            </a:r>
            <a:endParaRPr lang="en-US" sz="5400" spc="50" dirty="0">
              <a:ln w="11430"/>
              <a:solidFill>
                <a:schemeClr val="bg1">
                  <a:lumMod val="5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2415376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81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73EFB7-708A-4C71-AC8D-70AF95796542}" type="slidenum">
              <a:rPr lang="ar-SA" sz="1100" baseline="30000">
                <a:solidFill>
                  <a:srgbClr val="B13F9A"/>
                </a:solidFill>
              </a:rPr>
              <a:pPr/>
              <a:t>125</a:t>
            </a:fld>
            <a:r>
              <a:rPr lang="ar-SA" sz="1100" baseline="30000">
                <a:solidFill>
                  <a:srgbClr val="B13F9A"/>
                </a:solidFill>
              </a:rPr>
              <a:t> </a:t>
            </a:r>
            <a:r>
              <a:rPr lang="en-US" sz="1100" baseline="30000">
                <a:solidFill>
                  <a:srgbClr val="B13F9A"/>
                </a:solidFill>
              </a:rPr>
              <a:t>/25</a:t>
            </a:r>
          </a:p>
        </p:txBody>
      </p:sp>
      <p:sp>
        <p:nvSpPr>
          <p:cNvPr id="6" name="Content Placeholder 5"/>
          <p:cNvSpPr>
            <a:spLocks noGrp="1"/>
          </p:cNvSpPr>
          <p:nvPr>
            <p:ph idx="1"/>
          </p:nvPr>
        </p:nvSpPr>
        <p:spPr>
          <a:xfrm>
            <a:off x="457200" y="1609416"/>
            <a:ext cx="7239000" cy="4846320"/>
          </a:xfrm>
          <a:extLst/>
        </p:spPr>
        <p:txBody>
          <a:bodyPr>
            <a:normAutofit/>
          </a:bodyPr>
          <a:lstStyle/>
          <a:p>
            <a:pPr marL="0" indent="0" algn="ctr" fontAlgn="auto">
              <a:spcAft>
                <a:spcPts val="0"/>
              </a:spcAft>
              <a:buClr>
                <a:srgbClr val="B13F9A"/>
              </a:buClr>
              <a:buFont typeface="Wingdings 2"/>
              <a:buNone/>
              <a:defRPr/>
            </a:pPr>
            <a:endParaRPr lang="en-US" sz="5400" b="1" cap="all" dirty="0" smtClean="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endParaRPr lang="en-US" sz="5400" b="1" cap="all" dirty="0">
              <a:ln w="500">
                <a:solidFill>
                  <a:srgbClr val="B13F9A">
                    <a:shade val="20000"/>
                    <a:satMod val="120000"/>
                  </a:srgbClr>
                </a:solidFill>
              </a:ln>
              <a:solidFill>
                <a:srgbClr val="B13F9A">
                  <a:lumMod val="60000"/>
                  <a:lumOff val="40000"/>
                </a:srgbClr>
              </a:solidFill>
            </a:endParaRP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Lecture </a:t>
            </a:r>
            <a:r>
              <a:rPr lang="en-US" sz="4400" b="1" cap="all" dirty="0">
                <a:ln w="500">
                  <a:solidFill>
                    <a:srgbClr val="B13F9A">
                      <a:shade val="20000"/>
                      <a:satMod val="120000"/>
                    </a:srgbClr>
                  </a:solidFill>
                </a:ln>
                <a:solidFill>
                  <a:srgbClr val="B13F9A">
                    <a:lumMod val="60000"/>
                    <a:lumOff val="40000"/>
                  </a:srgbClr>
                </a:solidFill>
              </a:rPr>
              <a:t># </a:t>
            </a:r>
            <a:r>
              <a:rPr lang="en-US" sz="4400" b="1" cap="all" dirty="0" smtClean="0">
                <a:ln w="500">
                  <a:solidFill>
                    <a:srgbClr val="B13F9A">
                      <a:shade val="20000"/>
                      <a:satMod val="120000"/>
                    </a:srgbClr>
                  </a:solidFill>
                </a:ln>
                <a:solidFill>
                  <a:srgbClr val="B13F9A">
                    <a:lumMod val="60000"/>
                    <a:lumOff val="40000"/>
                  </a:srgbClr>
                </a:solidFill>
              </a:rPr>
              <a:t>12</a:t>
            </a: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Computer security policy &amp; procedure</a:t>
            </a:r>
          </a:p>
          <a:p>
            <a:pPr marL="0" indent="0" algn="ctr" fontAlgn="auto">
              <a:spcAft>
                <a:spcPts val="0"/>
              </a:spcAft>
              <a:buClr>
                <a:srgbClr val="B13F9A"/>
              </a:buClr>
              <a:buFont typeface="Wingdings 2"/>
              <a:buNone/>
              <a:defRPr/>
            </a:pPr>
            <a:r>
              <a:rPr lang="en-US" sz="4400" b="1" cap="all" dirty="0" smtClean="0">
                <a:ln w="500">
                  <a:solidFill>
                    <a:srgbClr val="B13F9A">
                      <a:shade val="20000"/>
                      <a:satMod val="120000"/>
                    </a:srgbClr>
                  </a:solidFill>
                </a:ln>
                <a:solidFill>
                  <a:srgbClr val="B13F9A">
                    <a:lumMod val="60000"/>
                    <a:lumOff val="40000"/>
                  </a:srgbClr>
                </a:solidFill>
              </a:rPr>
              <a:t>(</a:t>
            </a:r>
            <a:r>
              <a:rPr lang="en-US" sz="4400" b="1" cap="all" dirty="0" err="1" smtClean="0">
                <a:ln w="500">
                  <a:solidFill>
                    <a:srgbClr val="B13F9A">
                      <a:shade val="20000"/>
                      <a:satMod val="120000"/>
                    </a:srgbClr>
                  </a:solidFill>
                </a:ln>
                <a:solidFill>
                  <a:srgbClr val="B13F9A">
                    <a:lumMod val="60000"/>
                    <a:lumOff val="40000"/>
                  </a:srgbClr>
                </a:solidFill>
              </a:rPr>
              <a:t>PGp</a:t>
            </a:r>
            <a:r>
              <a:rPr lang="en-US" sz="4400" b="1" cap="all" dirty="0" smtClean="0">
                <a:ln w="500">
                  <a:solidFill>
                    <a:srgbClr val="B13F9A">
                      <a:shade val="20000"/>
                      <a:satMod val="120000"/>
                    </a:srgbClr>
                  </a:solidFill>
                </a:ln>
                <a:solidFill>
                  <a:srgbClr val="B13F9A">
                    <a:lumMod val="60000"/>
                    <a:lumOff val="40000"/>
                  </a:srgbClr>
                </a:solidFill>
              </a:rPr>
              <a:t>)</a:t>
            </a:r>
          </a:p>
        </p:txBody>
      </p:sp>
    </p:spTree>
    <p:extLst>
      <p:ext uri="{BB962C8B-B14F-4D97-AF65-F5344CB8AC3E}">
        <p14:creationId xmlns:p14="http://schemas.microsoft.com/office/powerpoint/2010/main" val="190080170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79E2519-93A7-4474-8A7A-987D06C8D5B4}" type="slidenum">
              <a:rPr lang="ar-SA"/>
              <a:pPr/>
              <a:t>126</a:t>
            </a:fld>
            <a:r>
              <a:rPr lang="en-US"/>
              <a:t>/25</a:t>
            </a:r>
          </a:p>
        </p:txBody>
      </p:sp>
      <p:sp>
        <p:nvSpPr>
          <p:cNvPr id="4098" name="Rectangle 2"/>
          <p:cNvSpPr>
            <a:spLocks noGrp="1" noChangeArrowheads="1"/>
          </p:cNvSpPr>
          <p:nvPr>
            <p:ph type="title"/>
          </p:nvPr>
        </p:nvSpPr>
        <p:spPr/>
        <p:txBody>
          <a:bodyPr/>
          <a:lstStyle/>
          <a:p>
            <a:r>
              <a:rPr lang="sv-SE" dirty="0">
                <a:solidFill>
                  <a:schemeClr val="bg2">
                    <a:lumMod val="75000"/>
                  </a:schemeClr>
                </a:solidFill>
              </a:rPr>
              <a:t>Outline</a:t>
            </a:r>
            <a:endParaRPr lang="en-US" dirty="0">
              <a:solidFill>
                <a:schemeClr val="bg2">
                  <a:lumMod val="75000"/>
                </a:schemeClr>
              </a:solidFill>
            </a:endParaRPr>
          </a:p>
        </p:txBody>
      </p:sp>
      <p:sp>
        <p:nvSpPr>
          <p:cNvPr id="4099" name="Rectangle 3"/>
          <p:cNvSpPr>
            <a:spLocks noGrp="1" noChangeArrowheads="1"/>
          </p:cNvSpPr>
          <p:nvPr>
            <p:ph type="body" idx="1"/>
          </p:nvPr>
        </p:nvSpPr>
        <p:spPr/>
        <p:txBody>
          <a:bodyPr/>
          <a:lstStyle/>
          <a:p>
            <a:r>
              <a:rPr lang="sv-SE" dirty="0"/>
              <a:t>Pretty good privacy</a:t>
            </a:r>
          </a:p>
          <a:p>
            <a:pPr marL="0" indent="0">
              <a:buNone/>
            </a:pPr>
            <a:endParaRPr lang="sv-SE" dirty="0"/>
          </a:p>
          <a:p>
            <a:pPr>
              <a:buFontTx/>
              <a:buNone/>
            </a:pPr>
            <a:endParaRPr lang="en-US" dirty="0"/>
          </a:p>
        </p:txBody>
      </p:sp>
    </p:spTree>
    <p:extLst>
      <p:ext uri="{BB962C8B-B14F-4D97-AF65-F5344CB8AC3E}">
        <p14:creationId xmlns:p14="http://schemas.microsoft.com/office/powerpoint/2010/main" val="75487191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D1AA4DA0-E9A6-4E7A-9537-1D22BC52DF63}" type="slidenum">
              <a:rPr lang="ar-SA"/>
              <a:pPr/>
              <a:t>127</a:t>
            </a:fld>
            <a:r>
              <a:rPr lang="en-US"/>
              <a:t>/25</a:t>
            </a:r>
          </a:p>
        </p:txBody>
      </p:sp>
      <p:sp>
        <p:nvSpPr>
          <p:cNvPr id="5122" name="Rectangle 2"/>
          <p:cNvSpPr>
            <a:spLocks noGrp="1" noChangeArrowheads="1"/>
          </p:cNvSpPr>
          <p:nvPr>
            <p:ph type="title"/>
          </p:nvPr>
        </p:nvSpPr>
        <p:spPr/>
        <p:txBody>
          <a:bodyPr/>
          <a:lstStyle/>
          <a:p>
            <a:r>
              <a:rPr lang="sv-SE" dirty="0">
                <a:solidFill>
                  <a:schemeClr val="bg2">
                    <a:lumMod val="75000"/>
                  </a:schemeClr>
                </a:solidFill>
              </a:rPr>
              <a:t>Pretty Good Privacy</a:t>
            </a:r>
            <a:endParaRPr lang="en-US" dirty="0">
              <a:solidFill>
                <a:schemeClr val="bg2">
                  <a:lumMod val="75000"/>
                </a:schemeClr>
              </a:solidFill>
            </a:endParaRPr>
          </a:p>
        </p:txBody>
      </p:sp>
      <p:sp>
        <p:nvSpPr>
          <p:cNvPr id="5123" name="Rectangle 3"/>
          <p:cNvSpPr>
            <a:spLocks noGrp="1" noChangeArrowheads="1"/>
          </p:cNvSpPr>
          <p:nvPr>
            <p:ph type="body" idx="1"/>
          </p:nvPr>
        </p:nvSpPr>
        <p:spPr/>
        <p:txBody>
          <a:bodyPr/>
          <a:lstStyle/>
          <a:p>
            <a:r>
              <a:rPr lang="sv-SE"/>
              <a:t>Philip R. Zimmerman is the creator of PGP.</a:t>
            </a:r>
          </a:p>
          <a:p>
            <a:r>
              <a:rPr lang="en-US"/>
              <a:t>PGP </a:t>
            </a:r>
            <a:r>
              <a:rPr lang="sv-SE"/>
              <a:t>provides a confidentiality and authentication service that can be used for electronic mail and file storage applications.</a:t>
            </a:r>
          </a:p>
          <a:p>
            <a:endParaRPr lang="en-US"/>
          </a:p>
        </p:txBody>
      </p:sp>
    </p:spTree>
    <p:extLst>
      <p:ext uri="{BB962C8B-B14F-4D97-AF65-F5344CB8AC3E}">
        <p14:creationId xmlns:p14="http://schemas.microsoft.com/office/powerpoint/2010/main" val="59359944"/>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p:txBody>
          <a:bodyPr/>
          <a:lstStyle/>
          <a:p>
            <a:r>
              <a:rPr lang="en-US"/>
              <a:t>Kizza - Computer Network Security</a:t>
            </a:r>
          </a:p>
        </p:txBody>
      </p:sp>
      <p:sp>
        <p:nvSpPr>
          <p:cNvPr id="4" name="Slide Number Placeholder 5"/>
          <p:cNvSpPr>
            <a:spLocks noGrp="1"/>
          </p:cNvSpPr>
          <p:nvPr>
            <p:ph type="sldNum" sz="quarter" idx="12"/>
          </p:nvPr>
        </p:nvSpPr>
        <p:spPr/>
        <p:txBody>
          <a:bodyPr/>
          <a:lstStyle/>
          <a:p>
            <a:fld id="{A9ABD239-F38B-4D90-AC99-54D51E6DCEE0}" type="slidenum">
              <a:rPr lang="en-US"/>
              <a:pPr/>
              <a:t>128</a:t>
            </a:fld>
            <a:endParaRPr lang="en-US"/>
          </a:p>
        </p:txBody>
      </p:sp>
      <p:sp>
        <p:nvSpPr>
          <p:cNvPr id="10243" name="Rectangle 3"/>
          <p:cNvSpPr>
            <a:spLocks noGrp="1" noChangeArrowheads="1"/>
          </p:cNvSpPr>
          <p:nvPr>
            <p:ph type="body" idx="1"/>
          </p:nvPr>
        </p:nvSpPr>
        <p:spPr>
          <a:xfrm>
            <a:off x="457200" y="914400"/>
            <a:ext cx="7391400" cy="5562600"/>
          </a:xfrm>
        </p:spPr>
        <p:txBody>
          <a:bodyPr/>
          <a:lstStyle/>
          <a:p>
            <a:pPr>
              <a:lnSpc>
                <a:spcPct val="80000"/>
              </a:lnSpc>
            </a:pPr>
            <a:r>
              <a:rPr lang="en-US" sz="2400" dirty="0"/>
              <a:t>Pretty Good Privacy (PGP)</a:t>
            </a:r>
          </a:p>
          <a:p>
            <a:pPr lvl="1">
              <a:lnSpc>
                <a:spcPct val="80000"/>
              </a:lnSpc>
            </a:pPr>
            <a:r>
              <a:rPr lang="en-US" sz="2000" dirty="0"/>
              <a:t>The importance of sensitive communication cannot be underestimated. The best way, so far,  to protect such information is to encrypt it. </a:t>
            </a:r>
          </a:p>
          <a:p>
            <a:pPr lvl="1">
              <a:lnSpc>
                <a:spcPct val="80000"/>
              </a:lnSpc>
            </a:pPr>
            <a:r>
              <a:rPr lang="en-US" sz="2000" dirty="0"/>
              <a:t>Encryption of e-mails and any other forms of communication is vital for the security, confidentiality, and privacy of everyone. This is where PGP comes in and  this is why PGP is so popular today. </a:t>
            </a:r>
          </a:p>
        </p:txBody>
      </p:sp>
    </p:spTree>
    <p:extLst>
      <p:ext uri="{BB962C8B-B14F-4D97-AF65-F5344CB8AC3E}">
        <p14:creationId xmlns:p14="http://schemas.microsoft.com/office/powerpoint/2010/main" val="348639332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Pretty Good Privacy (PGP)</a:t>
            </a:r>
            <a:br>
              <a:rPr lang="en-US" sz="4000" dirty="0"/>
            </a:br>
            <a:endParaRPr lang="ar-SA" dirty="0"/>
          </a:p>
        </p:txBody>
      </p:sp>
      <p:sp>
        <p:nvSpPr>
          <p:cNvPr id="3" name="Content Placeholder 2"/>
          <p:cNvSpPr>
            <a:spLocks noGrp="1"/>
          </p:cNvSpPr>
          <p:nvPr>
            <p:ph idx="1"/>
          </p:nvPr>
        </p:nvSpPr>
        <p:spPr/>
        <p:txBody>
          <a:bodyPr/>
          <a:lstStyle/>
          <a:p>
            <a:pPr lvl="1">
              <a:lnSpc>
                <a:spcPct val="80000"/>
              </a:lnSpc>
            </a:pPr>
            <a:r>
              <a:rPr lang="en-US" sz="2000" dirty="0"/>
              <a:t>Pretty Good Privacy (PGP), developed by Phil Zimmermann. is a  public-key cryptosystem. </a:t>
            </a:r>
          </a:p>
          <a:p>
            <a:pPr lvl="1">
              <a:lnSpc>
                <a:spcPct val="80000"/>
              </a:lnSpc>
            </a:pPr>
            <a:r>
              <a:rPr lang="en-US" sz="2000" dirty="0"/>
              <a:t>PGP works by creating a </a:t>
            </a:r>
            <a:r>
              <a:rPr lang="en-US" sz="2000" i="1" dirty="0"/>
              <a:t>circle of trust</a:t>
            </a:r>
            <a:r>
              <a:rPr lang="en-US" sz="2000" dirty="0"/>
              <a:t>  among its users. In the circle of trust, users, starting with two, form a key ring  of public key/name pairs  kept by each user. Joining  this “trust club” means  trusting  and using  the keys on somebody’s key ring. </a:t>
            </a:r>
          </a:p>
          <a:p>
            <a:endParaRPr lang="ar-SA" dirty="0"/>
          </a:p>
        </p:txBody>
      </p:sp>
    </p:spTree>
    <p:extLst>
      <p:ext uri="{BB962C8B-B14F-4D97-AF65-F5344CB8AC3E}">
        <p14:creationId xmlns:p14="http://schemas.microsoft.com/office/powerpoint/2010/main" val="27988047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Pretty Good Privacy (PGP)</a:t>
            </a:r>
            <a:br>
              <a:rPr lang="en-US" sz="3600" dirty="0"/>
            </a:br>
            <a:endParaRPr lang="ar-SA" dirty="0"/>
          </a:p>
        </p:txBody>
      </p:sp>
      <p:sp>
        <p:nvSpPr>
          <p:cNvPr id="3" name="Content Placeholder 2"/>
          <p:cNvSpPr>
            <a:spLocks noGrp="1"/>
          </p:cNvSpPr>
          <p:nvPr>
            <p:ph idx="1"/>
          </p:nvPr>
        </p:nvSpPr>
        <p:spPr/>
        <p:txBody>
          <a:bodyPr/>
          <a:lstStyle/>
          <a:p>
            <a:pPr marL="273050" lvl="1" indent="-273050">
              <a:spcBef>
                <a:spcPts val="600"/>
              </a:spcBef>
              <a:buClr>
                <a:schemeClr val="tx2"/>
              </a:buClr>
              <a:buSzPct val="73000"/>
              <a:buFont typeface="Wingdings 2" pitchFamily="18" charset="2"/>
              <a:buChar char=""/>
            </a:pPr>
            <a:r>
              <a:rPr lang="en-US" sz="2000" dirty="0"/>
              <a:t>Unlike the standard PKI infrastructure, this circle of trust has a built-in weakness that can be penetrated by an intruder. However, since PGP can be used to sign messages, the presence of  its digital signature is used to verify the authenticity of a document or file. This goes a long way in ensuring that an e-mail message or  file just downloaded  from the Internet  is both secure and un-tampered with. </a:t>
            </a:r>
          </a:p>
          <a:p>
            <a:endParaRPr lang="ar-SA" dirty="0"/>
          </a:p>
        </p:txBody>
      </p:sp>
    </p:spTree>
    <p:extLst>
      <p:ext uri="{BB962C8B-B14F-4D97-AF65-F5344CB8AC3E}">
        <p14:creationId xmlns:p14="http://schemas.microsoft.com/office/powerpoint/2010/main" val="60317054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768BB36-2E8D-497D-8398-272C9C26B631}" type="slidenum">
              <a:rPr lang="ar-SA"/>
              <a:pPr/>
              <a:t>131</a:t>
            </a:fld>
            <a:r>
              <a:rPr lang="en-US"/>
              <a:t>/25</a:t>
            </a:r>
          </a:p>
        </p:txBody>
      </p:sp>
      <p:sp>
        <p:nvSpPr>
          <p:cNvPr id="6146" name="Rectangle 2"/>
          <p:cNvSpPr>
            <a:spLocks noGrp="1" noChangeArrowheads="1"/>
          </p:cNvSpPr>
          <p:nvPr>
            <p:ph type="title"/>
          </p:nvPr>
        </p:nvSpPr>
        <p:spPr/>
        <p:txBody>
          <a:bodyPr/>
          <a:lstStyle/>
          <a:p>
            <a:r>
              <a:rPr lang="sv-SE" dirty="0">
                <a:solidFill>
                  <a:schemeClr val="bg2">
                    <a:lumMod val="75000"/>
                  </a:schemeClr>
                </a:solidFill>
              </a:rPr>
              <a:t>Why Is PGP Popular?</a:t>
            </a:r>
            <a:endParaRPr lang="en-US" dirty="0">
              <a:solidFill>
                <a:schemeClr val="bg2">
                  <a:lumMod val="75000"/>
                </a:schemeClr>
              </a:solidFill>
            </a:endParaRPr>
          </a:p>
        </p:txBody>
      </p:sp>
      <p:sp>
        <p:nvSpPr>
          <p:cNvPr id="6147" name="Rectangle 3"/>
          <p:cNvSpPr>
            <a:spLocks noGrp="1" noChangeArrowheads="1"/>
          </p:cNvSpPr>
          <p:nvPr>
            <p:ph type="body" idx="1"/>
          </p:nvPr>
        </p:nvSpPr>
        <p:spPr/>
        <p:txBody>
          <a:bodyPr/>
          <a:lstStyle/>
          <a:p>
            <a:r>
              <a:rPr lang="sv-SE" dirty="0"/>
              <a:t>It is availiable free on a variety of platforms.</a:t>
            </a:r>
          </a:p>
          <a:p>
            <a:r>
              <a:rPr lang="en-US" dirty="0"/>
              <a:t>Based on well know</a:t>
            </a:r>
            <a:r>
              <a:rPr lang="sv-SE" dirty="0"/>
              <a:t>n</a:t>
            </a:r>
            <a:r>
              <a:rPr lang="en-US" dirty="0"/>
              <a:t> algorithms</a:t>
            </a:r>
            <a:r>
              <a:rPr lang="sv-SE" dirty="0"/>
              <a:t>.</a:t>
            </a:r>
          </a:p>
          <a:p>
            <a:r>
              <a:rPr lang="sv-SE" dirty="0"/>
              <a:t>Wide range of applicability</a:t>
            </a:r>
          </a:p>
          <a:p>
            <a:r>
              <a:rPr lang="sv-SE" dirty="0"/>
              <a:t>Not developed or controlled by governmental or standards organizations</a:t>
            </a:r>
            <a:r>
              <a:rPr lang="en-US" dirty="0"/>
              <a:t> </a:t>
            </a:r>
          </a:p>
        </p:txBody>
      </p:sp>
    </p:spTree>
    <p:extLst>
      <p:ext uri="{BB962C8B-B14F-4D97-AF65-F5344CB8AC3E}">
        <p14:creationId xmlns:p14="http://schemas.microsoft.com/office/powerpoint/2010/main" val="17043828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4660EB4-94A4-4718-8A80-B6DBAB0F2E05}" type="slidenum">
              <a:rPr lang="ar-SA"/>
              <a:pPr/>
              <a:t>132</a:t>
            </a:fld>
            <a:r>
              <a:rPr lang="en-US"/>
              <a:t>/25</a:t>
            </a:r>
          </a:p>
        </p:txBody>
      </p:sp>
      <p:sp>
        <p:nvSpPr>
          <p:cNvPr id="7170" name="Rectangle 2"/>
          <p:cNvSpPr>
            <a:spLocks noGrp="1" noChangeArrowheads="1"/>
          </p:cNvSpPr>
          <p:nvPr>
            <p:ph type="title"/>
          </p:nvPr>
        </p:nvSpPr>
        <p:spPr/>
        <p:txBody>
          <a:bodyPr/>
          <a:lstStyle/>
          <a:p>
            <a:r>
              <a:rPr lang="sv-SE" dirty="0">
                <a:solidFill>
                  <a:schemeClr val="bg2">
                    <a:lumMod val="75000"/>
                  </a:schemeClr>
                </a:solidFill>
              </a:rPr>
              <a:t>Operational Description</a:t>
            </a:r>
            <a:endParaRPr lang="en-US" dirty="0">
              <a:solidFill>
                <a:schemeClr val="bg2">
                  <a:lumMod val="75000"/>
                </a:schemeClr>
              </a:solidFill>
            </a:endParaRPr>
          </a:p>
        </p:txBody>
      </p:sp>
      <p:sp>
        <p:nvSpPr>
          <p:cNvPr id="7171" name="Rectangle 3"/>
          <p:cNvSpPr>
            <a:spLocks noGrp="1" noChangeArrowheads="1"/>
          </p:cNvSpPr>
          <p:nvPr>
            <p:ph type="body" idx="1"/>
          </p:nvPr>
        </p:nvSpPr>
        <p:spPr/>
        <p:txBody>
          <a:bodyPr/>
          <a:lstStyle/>
          <a:p>
            <a:r>
              <a:rPr lang="sv-SE"/>
              <a:t>Consist of five services:</a:t>
            </a:r>
          </a:p>
          <a:p>
            <a:pPr lvl="1"/>
            <a:r>
              <a:rPr lang="sv-SE"/>
              <a:t>Authentication</a:t>
            </a:r>
          </a:p>
          <a:p>
            <a:pPr lvl="1"/>
            <a:r>
              <a:rPr lang="sv-SE"/>
              <a:t>Confidentiality</a:t>
            </a:r>
          </a:p>
          <a:p>
            <a:pPr lvl="1"/>
            <a:r>
              <a:rPr lang="sv-SE"/>
              <a:t>Compression</a:t>
            </a:r>
          </a:p>
          <a:p>
            <a:pPr lvl="1"/>
            <a:r>
              <a:rPr lang="sv-SE"/>
              <a:t>E-mail compatibility</a:t>
            </a:r>
          </a:p>
          <a:p>
            <a:pPr lvl="1"/>
            <a:r>
              <a:rPr lang="sv-SE"/>
              <a:t>Segmentation</a:t>
            </a:r>
          </a:p>
          <a:p>
            <a:pPr lvl="1">
              <a:buFontTx/>
              <a:buNone/>
            </a:pPr>
            <a:endParaRPr lang="en-US"/>
          </a:p>
        </p:txBody>
      </p:sp>
    </p:spTree>
    <p:extLst>
      <p:ext uri="{BB962C8B-B14F-4D97-AF65-F5344CB8AC3E}">
        <p14:creationId xmlns:p14="http://schemas.microsoft.com/office/powerpoint/2010/main" val="73834293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E54E1D7-283D-4E51-99E9-135B0691E138}" type="slidenum">
              <a:rPr lang="ar-SA"/>
              <a:pPr/>
              <a:t>133</a:t>
            </a:fld>
            <a:r>
              <a:rPr lang="en-US"/>
              <a:t>/25</a:t>
            </a:r>
          </a:p>
        </p:txBody>
      </p:sp>
      <p:graphicFrame>
        <p:nvGraphicFramePr>
          <p:cNvPr id="8199" name="Object 7"/>
          <p:cNvGraphicFramePr>
            <a:graphicFrameLocks noChangeAspect="1"/>
          </p:cNvGraphicFramePr>
          <p:nvPr/>
        </p:nvGraphicFramePr>
        <p:xfrm>
          <a:off x="0" y="180975"/>
          <a:ext cx="8991600" cy="6135688"/>
        </p:xfrm>
        <a:graphic>
          <a:graphicData uri="http://schemas.openxmlformats.org/presentationml/2006/ole">
            <mc:AlternateContent xmlns:mc="http://schemas.openxmlformats.org/markup-compatibility/2006">
              <mc:Choice xmlns:v="urn:schemas-microsoft-com:vml" Requires="v">
                <p:oleObj spid="_x0000_s44088" name="Bitmap Image" r:id="rId3" imgW="8457143" imgH="5772956" progId="Paint.Picture">
                  <p:embed/>
                </p:oleObj>
              </mc:Choice>
              <mc:Fallback>
                <p:oleObj name="Bitmap Image" r:id="rId3" imgW="8457143" imgH="577295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0975"/>
                        <a:ext cx="8991600" cy="6135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7504499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3CB91D7C-8BBE-4697-9569-EFC4C5F69ED7}" type="slidenum">
              <a:rPr lang="ar-SA"/>
              <a:pPr/>
              <a:t>134</a:t>
            </a:fld>
            <a:r>
              <a:rPr lang="en-US"/>
              <a:t>/25</a:t>
            </a:r>
          </a:p>
        </p:txBody>
      </p:sp>
      <p:sp>
        <p:nvSpPr>
          <p:cNvPr id="9218" name="Rectangle 2"/>
          <p:cNvSpPr>
            <a:spLocks noGrp="1" noChangeArrowheads="1"/>
          </p:cNvSpPr>
          <p:nvPr>
            <p:ph type="title"/>
          </p:nvPr>
        </p:nvSpPr>
        <p:spPr/>
        <p:txBody>
          <a:bodyPr/>
          <a:lstStyle/>
          <a:p>
            <a:r>
              <a:rPr lang="sv-SE"/>
              <a:t>Compression</a:t>
            </a:r>
            <a:endParaRPr lang="en-US"/>
          </a:p>
        </p:txBody>
      </p:sp>
      <p:sp>
        <p:nvSpPr>
          <p:cNvPr id="9219" name="Rectangle 3"/>
          <p:cNvSpPr>
            <a:spLocks noGrp="1" noChangeArrowheads="1"/>
          </p:cNvSpPr>
          <p:nvPr>
            <p:ph type="body" idx="1"/>
          </p:nvPr>
        </p:nvSpPr>
        <p:spPr/>
        <p:txBody>
          <a:bodyPr/>
          <a:lstStyle/>
          <a:p>
            <a:r>
              <a:rPr lang="sv-SE"/>
              <a:t>PGP compresses the message after applying the signature but before encryption</a:t>
            </a:r>
          </a:p>
          <a:p>
            <a:r>
              <a:rPr lang="sv-SE"/>
              <a:t>The placement of the compression algorithm is critical.</a:t>
            </a:r>
          </a:p>
          <a:p>
            <a:r>
              <a:rPr lang="sv-SE"/>
              <a:t>The compression algorithm used is ZIP (described in appendix 15A)</a:t>
            </a:r>
            <a:endParaRPr lang="en-US"/>
          </a:p>
        </p:txBody>
      </p:sp>
    </p:spTree>
    <p:extLst>
      <p:ext uri="{BB962C8B-B14F-4D97-AF65-F5344CB8AC3E}">
        <p14:creationId xmlns:p14="http://schemas.microsoft.com/office/powerpoint/2010/main" val="915797583"/>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35071CC-6E67-4050-AD43-D20B799E2C8C}" type="slidenum">
              <a:rPr lang="ar-SA"/>
              <a:pPr/>
              <a:t>135</a:t>
            </a:fld>
            <a:r>
              <a:rPr lang="en-US"/>
              <a:t>/25</a:t>
            </a:r>
          </a:p>
        </p:txBody>
      </p:sp>
      <p:sp>
        <p:nvSpPr>
          <p:cNvPr id="10242" name="Rectangle 2"/>
          <p:cNvSpPr>
            <a:spLocks noGrp="1" noChangeArrowheads="1"/>
          </p:cNvSpPr>
          <p:nvPr>
            <p:ph type="title"/>
          </p:nvPr>
        </p:nvSpPr>
        <p:spPr>
          <a:xfrm>
            <a:off x="609600" y="228600"/>
            <a:ext cx="7772400" cy="1143000"/>
          </a:xfrm>
        </p:spPr>
        <p:txBody>
          <a:bodyPr/>
          <a:lstStyle/>
          <a:p>
            <a:r>
              <a:rPr lang="sv-SE"/>
              <a:t>E-mail Compatibility</a:t>
            </a:r>
            <a:endParaRPr lang="en-US"/>
          </a:p>
        </p:txBody>
      </p:sp>
      <p:sp>
        <p:nvSpPr>
          <p:cNvPr id="10243" name="Rectangle 3"/>
          <p:cNvSpPr>
            <a:spLocks noGrp="1" noChangeArrowheads="1"/>
          </p:cNvSpPr>
          <p:nvPr>
            <p:ph type="body" idx="1"/>
          </p:nvPr>
        </p:nvSpPr>
        <p:spPr>
          <a:xfrm>
            <a:off x="457200" y="1371600"/>
            <a:ext cx="8534400" cy="2209800"/>
          </a:xfrm>
        </p:spPr>
        <p:txBody>
          <a:bodyPr/>
          <a:lstStyle/>
          <a:p>
            <a:r>
              <a:rPr lang="en-US"/>
              <a:t>The scheme used is radix-64 conversion (see appendix 15B).</a:t>
            </a:r>
          </a:p>
          <a:p>
            <a:r>
              <a:rPr lang="en-US"/>
              <a:t>The use of radix-64 expands the message by 33%.</a:t>
            </a:r>
          </a:p>
        </p:txBody>
      </p:sp>
    </p:spTree>
    <p:extLst>
      <p:ext uri="{BB962C8B-B14F-4D97-AF65-F5344CB8AC3E}">
        <p14:creationId xmlns:p14="http://schemas.microsoft.com/office/powerpoint/2010/main" val="771520943"/>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696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8128" y="2366377"/>
            <a:ext cx="5257143" cy="3333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728960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FD4B59D-0EDE-4CBD-82B0-6AB665D61345}" type="slidenum">
              <a:rPr lang="ar-SA"/>
              <a:pPr/>
              <a:t>137</a:t>
            </a:fld>
            <a:r>
              <a:rPr lang="en-US"/>
              <a:t>/25</a:t>
            </a:r>
          </a:p>
        </p:txBody>
      </p:sp>
      <p:sp>
        <p:nvSpPr>
          <p:cNvPr id="11266" name="Rectangle 2"/>
          <p:cNvSpPr>
            <a:spLocks noGrp="1" noChangeArrowheads="1"/>
          </p:cNvSpPr>
          <p:nvPr>
            <p:ph type="title"/>
          </p:nvPr>
        </p:nvSpPr>
        <p:spPr/>
        <p:txBody>
          <a:bodyPr>
            <a:normAutofit fontScale="90000"/>
          </a:bodyPr>
          <a:lstStyle/>
          <a:p>
            <a:r>
              <a:rPr lang="en-US"/>
              <a:t>Segmentation and Reassembly</a:t>
            </a:r>
          </a:p>
        </p:txBody>
      </p:sp>
      <p:sp>
        <p:nvSpPr>
          <p:cNvPr id="11267" name="Rectangle 3"/>
          <p:cNvSpPr>
            <a:spLocks noGrp="1" noChangeArrowheads="1"/>
          </p:cNvSpPr>
          <p:nvPr>
            <p:ph type="body" idx="1"/>
          </p:nvPr>
        </p:nvSpPr>
        <p:spPr/>
        <p:txBody>
          <a:bodyPr/>
          <a:lstStyle/>
          <a:p>
            <a:r>
              <a:rPr lang="en-US"/>
              <a:t>Often restricted to a maximum message length of 50,000 octets.</a:t>
            </a:r>
          </a:p>
          <a:p>
            <a:r>
              <a:rPr lang="en-US"/>
              <a:t>Longer messages must be broken up into segments.</a:t>
            </a:r>
          </a:p>
          <a:p>
            <a:r>
              <a:rPr lang="en-US"/>
              <a:t>PGP automatically subdivides a message that is too large.</a:t>
            </a:r>
          </a:p>
          <a:p>
            <a:r>
              <a:rPr lang="en-US"/>
              <a:t>The receiver strip off all e-mail headers and reassemble the block.</a:t>
            </a:r>
          </a:p>
        </p:txBody>
      </p:sp>
    </p:spTree>
    <p:extLst>
      <p:ext uri="{BB962C8B-B14F-4D97-AF65-F5344CB8AC3E}">
        <p14:creationId xmlns:p14="http://schemas.microsoft.com/office/powerpoint/2010/main" val="14923684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8F10A91-4B4B-46A8-8D52-6313406A1993}" type="slidenum">
              <a:rPr lang="ar-SA"/>
              <a:pPr/>
              <a:t>138</a:t>
            </a:fld>
            <a:r>
              <a:rPr lang="en-US"/>
              <a:t>/25</a:t>
            </a:r>
          </a:p>
        </p:txBody>
      </p:sp>
      <p:sp>
        <p:nvSpPr>
          <p:cNvPr id="14338" name="Rectangle 2"/>
          <p:cNvSpPr>
            <a:spLocks noGrp="1" noChangeArrowheads="1"/>
          </p:cNvSpPr>
          <p:nvPr>
            <p:ph type="title"/>
          </p:nvPr>
        </p:nvSpPr>
        <p:spPr>
          <a:xfrm>
            <a:off x="685800" y="228600"/>
            <a:ext cx="7772400" cy="1143000"/>
          </a:xfrm>
        </p:spPr>
        <p:txBody>
          <a:bodyPr/>
          <a:lstStyle/>
          <a:p>
            <a:r>
              <a:rPr lang="en-US"/>
              <a:t>Sumary of PGP Services </a:t>
            </a:r>
          </a:p>
        </p:txBody>
      </p:sp>
      <p:graphicFrame>
        <p:nvGraphicFramePr>
          <p:cNvPr id="14345" name="Object 9"/>
          <p:cNvGraphicFramePr>
            <a:graphicFrameLocks noChangeAspect="1"/>
          </p:cNvGraphicFramePr>
          <p:nvPr>
            <p:extLst>
              <p:ext uri="{D42A27DB-BD31-4B8C-83A1-F6EECF244321}">
                <p14:modId xmlns:p14="http://schemas.microsoft.com/office/powerpoint/2010/main" val="2937624392"/>
              </p:ext>
            </p:extLst>
          </p:nvPr>
        </p:nvGraphicFramePr>
        <p:xfrm>
          <a:off x="685800" y="1524000"/>
          <a:ext cx="6630988" cy="7614127"/>
        </p:xfrm>
        <a:graphic>
          <a:graphicData uri="http://schemas.openxmlformats.org/presentationml/2006/ole">
            <mc:AlternateContent xmlns:mc="http://schemas.openxmlformats.org/markup-compatibility/2006">
              <mc:Choice xmlns:v="urn:schemas-microsoft-com:vml" Requires="v">
                <p:oleObj spid="_x0000_s46136" name="Document" r:id="rId3" imgW="7089120" imgH="8147160" progId="Word.Document.8">
                  <p:embed/>
                </p:oleObj>
              </mc:Choice>
              <mc:Fallback>
                <p:oleObj name="Document" r:id="rId3" imgW="7089120" imgH="814716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524000"/>
                        <a:ext cx="6630988" cy="7614127"/>
                      </a:xfrm>
                      <a:prstGeom prst="rect">
                        <a:avLst/>
                      </a:prstGeom>
                      <a:noFill/>
                      <a:ln>
                        <a:noFill/>
                      </a:ln>
                      <a:effectLst/>
                    </p:spPr>
                  </p:pic>
                </p:oleObj>
              </mc:Fallback>
            </mc:AlternateContent>
          </a:graphicData>
        </a:graphic>
      </p:graphicFrame>
      <p:sp>
        <p:nvSpPr>
          <p:cNvPr id="14347" name="Rectangle 11"/>
          <p:cNvSpPr>
            <a:spLocks noChangeArrowheads="1"/>
          </p:cNvSpPr>
          <p:nvPr/>
        </p:nvSpPr>
        <p:spPr bwMode="auto">
          <a:xfrm>
            <a:off x="3886200" y="6324600"/>
            <a:ext cx="1371600" cy="152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SA"/>
          </a:p>
        </p:txBody>
      </p:sp>
    </p:spTree>
    <p:extLst>
      <p:ext uri="{BB962C8B-B14F-4D97-AF65-F5344CB8AC3E}">
        <p14:creationId xmlns:p14="http://schemas.microsoft.com/office/powerpoint/2010/main" val="125667600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7239000" cy="2808312"/>
          </a:xfrm>
        </p:spPr>
        <p:txBody>
          <a:bodyPr/>
          <a:lstStyle/>
          <a:p>
            <a:pPr algn="ctr" fontAlgn="auto">
              <a:spcAft>
                <a:spcPts val="0"/>
              </a:spcAft>
              <a:defRPr/>
            </a:pPr>
            <a:r>
              <a:rPr lang="en-US" dirty="0" smtClean="0">
                <a:solidFill>
                  <a:schemeClr val="tx2">
                    <a:lumMod val="60000"/>
                    <a:lumOff val="40000"/>
                  </a:schemeClr>
                </a:solidFill>
              </a:rPr>
              <a:t>END SLIDE SHOW</a:t>
            </a:r>
            <a:endParaRPr lang="en-US" dirty="0">
              <a:solidFill>
                <a:schemeClr val="tx2">
                  <a:lumMod val="60000"/>
                  <a:lumOff val="40000"/>
                </a:schemeClr>
              </a:solidFill>
            </a:endParaRPr>
          </a:p>
        </p:txBody>
      </p:sp>
      <p:sp>
        <p:nvSpPr>
          <p:cNvPr id="337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rIns="9144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000" baseline="30000" smtClean="0">
                <a:solidFill>
                  <a:schemeClr val="tx2"/>
                </a:solidFill>
              </a:rPr>
              <a:t>L: Rania  Tabeidi</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CE9B522-5311-4D6D-BEBA-65912685A819}" type="slidenum">
              <a:rPr lang="ar-SA" sz="1100" baseline="30000">
                <a:solidFill>
                  <a:schemeClr val="tx2"/>
                </a:solidFill>
              </a:rPr>
              <a:pPr/>
              <a:t>139</a:t>
            </a:fld>
            <a:r>
              <a:rPr lang="en-US" sz="1100" baseline="30000">
                <a:solidFill>
                  <a:schemeClr val="tx2"/>
                </a:solidFill>
              </a:rPr>
              <a:t>/11</a:t>
            </a:r>
          </a:p>
        </p:txBody>
      </p:sp>
    </p:spTree>
    <p:extLst>
      <p:ext uri="{BB962C8B-B14F-4D97-AF65-F5344CB8AC3E}">
        <p14:creationId xmlns:p14="http://schemas.microsoft.com/office/powerpoint/2010/main" val="36778228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Opulent</Template>
  <TotalTime>2929</TotalTime>
  <Words>4434</Words>
  <Application>Microsoft Office PowerPoint</Application>
  <PresentationFormat>On-screen Show (4:3)</PresentationFormat>
  <Paragraphs>770</Paragraphs>
  <Slides>139</Slides>
  <Notes>26</Notes>
  <HiddenSlides>0</HiddenSlides>
  <MMClips>0</MMClips>
  <ScaleCrop>false</ScaleCrop>
  <HeadingPairs>
    <vt:vector size="6" baseType="variant">
      <vt:variant>
        <vt:lpstr>Theme</vt:lpstr>
      </vt:variant>
      <vt:variant>
        <vt:i4>2</vt:i4>
      </vt:variant>
      <vt:variant>
        <vt:lpstr>Embedded OLE Servers</vt:lpstr>
      </vt:variant>
      <vt:variant>
        <vt:i4>3</vt:i4>
      </vt:variant>
      <vt:variant>
        <vt:lpstr>Slide Titles</vt:lpstr>
      </vt:variant>
      <vt:variant>
        <vt:i4>139</vt:i4>
      </vt:variant>
    </vt:vector>
  </HeadingPairs>
  <TitlesOfParts>
    <vt:vector size="144" baseType="lpstr">
      <vt:lpstr>Opulent</vt:lpstr>
      <vt:lpstr>1_Opulent</vt:lpstr>
      <vt:lpstr>Document</vt:lpstr>
      <vt:lpstr>Bitmap Image</vt:lpstr>
      <vt:lpstr>Bitmappsbild</vt:lpstr>
      <vt:lpstr>Computer Data Security &amp; Privacy</vt:lpstr>
      <vt:lpstr>PowerPoint Presentation</vt:lpstr>
      <vt:lpstr>Operating System</vt:lpstr>
      <vt:lpstr>PowerPoint Presentation</vt:lpstr>
      <vt:lpstr>Security in Operating System</vt:lpstr>
      <vt:lpstr> Breaches</vt:lpstr>
      <vt:lpstr>Threats</vt:lpstr>
      <vt:lpstr>Security Goals</vt:lpstr>
      <vt:lpstr>What Are We Protecting</vt:lpstr>
      <vt:lpstr>Security and Protection</vt:lpstr>
      <vt:lpstr>Mechanism vs. Policy</vt:lpstr>
      <vt:lpstr>Important Security Mechanisms</vt:lpstr>
      <vt:lpstr>Authentication</vt:lpstr>
      <vt:lpstr>2. Encryption</vt:lpstr>
      <vt:lpstr>3. Passwords</vt:lpstr>
      <vt:lpstr>Passwords</vt:lpstr>
      <vt:lpstr>Use of Passwords</vt:lpstr>
      <vt:lpstr>Securely Storing Passwords</vt:lpstr>
      <vt:lpstr>4. Data Access Control Mechanisms</vt:lpstr>
      <vt:lpstr>Data  Access Control </vt:lpstr>
      <vt:lpstr>Access Matrix</vt:lpstr>
      <vt:lpstr>Access Matrix Example</vt:lpstr>
      <vt:lpstr>Access Matrix</vt:lpstr>
      <vt:lpstr>Methods for Implementing Access Matrix</vt:lpstr>
      <vt:lpstr>4.1 Access Control Lists</vt:lpstr>
      <vt:lpstr>Access Control List Example</vt:lpstr>
      <vt:lpstr>4.2 Capabilities</vt:lpstr>
      <vt:lpstr>Capability Example</vt:lpstr>
      <vt:lpstr>Other Models of Access Control</vt:lpstr>
      <vt:lpstr>END SLIDE SHOW</vt:lpstr>
      <vt:lpstr>Computer Data Security &amp; Privacy</vt:lpstr>
      <vt:lpstr>Cont.</vt:lpstr>
      <vt:lpstr>Protection In General-Purpose OS</vt:lpstr>
      <vt:lpstr>a. Protected Objects and Methods</vt:lpstr>
      <vt:lpstr>Protected Objects</vt:lpstr>
      <vt:lpstr>Security Methods of Operating Systems</vt:lpstr>
      <vt:lpstr>b.  Protecting Memory and Addressing</vt:lpstr>
      <vt:lpstr>Fence</vt:lpstr>
      <vt:lpstr>II. Relocation</vt:lpstr>
      <vt:lpstr>III. Base/Bounds Registers</vt:lpstr>
      <vt:lpstr>IV. Tagged Architecture</vt:lpstr>
      <vt:lpstr>V. Segmentation</vt:lpstr>
      <vt:lpstr>VI. Paging</vt:lpstr>
      <vt:lpstr>c. Protecting Access to General Objects</vt:lpstr>
      <vt:lpstr>Directory</vt:lpstr>
      <vt:lpstr>Access Control List</vt:lpstr>
      <vt:lpstr>d. File Protection Mechanisms</vt:lpstr>
      <vt:lpstr>Basic Forms of Protection</vt:lpstr>
      <vt:lpstr>Single Permissions</vt:lpstr>
      <vt:lpstr>e. The Authentication Process</vt:lpstr>
      <vt:lpstr>END SLIDE SHOW</vt:lpstr>
      <vt:lpstr>Computer Data Security &amp; Privacy</vt:lpstr>
      <vt:lpstr>PowerPoint Presentation</vt:lpstr>
      <vt:lpstr>Operating System</vt:lpstr>
      <vt:lpstr>Services</vt:lpstr>
      <vt:lpstr>Services cont.</vt:lpstr>
      <vt:lpstr>PowerPoint Presentation</vt:lpstr>
      <vt:lpstr>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Unix Security  Ashort history of Unix:</vt:lpstr>
      <vt:lpstr>What is Unix</vt:lpstr>
      <vt:lpstr>Login and User Account</vt:lpstr>
      <vt:lpstr>Format of the Password File</vt:lpstr>
      <vt:lpstr>User Name</vt:lpstr>
      <vt:lpstr>Groups:</vt:lpstr>
      <vt:lpstr>Windows NT:</vt:lpstr>
      <vt:lpstr>PowerPoint Presentation</vt:lpstr>
      <vt:lpstr>Windows Security: </vt:lpstr>
      <vt:lpstr>File Systems: </vt:lpstr>
      <vt:lpstr>NTFS Details:</vt:lpstr>
      <vt:lpstr>END SLIDE SHOW</vt:lpstr>
      <vt:lpstr>Computer Data Security &amp; Privacy</vt:lpstr>
      <vt:lpstr>PowerPoint Presentation</vt:lpstr>
      <vt:lpstr>Overview :</vt:lpstr>
      <vt:lpstr>PowerPoint Presentation</vt:lpstr>
      <vt:lpstr>TCP/IP Example:</vt:lpstr>
      <vt:lpstr>PowerPoint Presentation</vt:lpstr>
      <vt:lpstr>PowerPoint Presentation</vt:lpstr>
      <vt:lpstr>PowerPoint Presentation</vt:lpstr>
      <vt:lpstr>IP Security Overview </vt:lpstr>
      <vt:lpstr>IP Security Overview</vt:lpstr>
      <vt:lpstr>IP Security Overview </vt:lpstr>
      <vt:lpstr>IP Security Scenario</vt:lpstr>
      <vt:lpstr>PowerPoint Presentation</vt:lpstr>
      <vt:lpstr>IPv4 Header</vt:lpstr>
      <vt:lpstr>IPv6 Header:</vt:lpstr>
      <vt:lpstr> Two major security mechanisms:</vt:lpstr>
      <vt:lpstr>Modes of IP Security – Encapsulating Security Payloads:  </vt:lpstr>
      <vt:lpstr>Modes of IP Security – Encapsulating Security Payloads:   </vt:lpstr>
      <vt:lpstr>PowerPoint Presentation</vt:lpstr>
      <vt:lpstr>Secure Socket Layer (Ssl)/ Transport Layer Security(tls):</vt:lpstr>
      <vt:lpstr>Security facilities in the TCP/IP protocol stack</vt:lpstr>
      <vt:lpstr>SSL and TLS</vt:lpstr>
      <vt:lpstr>SSL Architecture</vt:lpstr>
      <vt:lpstr>SSL Record Protocol Operation:</vt:lpstr>
      <vt:lpstr>SSL Record Format:</vt:lpstr>
      <vt:lpstr>SSL Record Protocol Payload:</vt:lpstr>
      <vt:lpstr>Handshake Protocol:</vt:lpstr>
      <vt:lpstr>Transport Layer Security</vt:lpstr>
      <vt:lpstr>Secure Electronic Transactions</vt:lpstr>
      <vt:lpstr>SET Services</vt:lpstr>
      <vt:lpstr>SET Overview</vt:lpstr>
      <vt:lpstr>SET Participants</vt:lpstr>
      <vt:lpstr>Security Associations (SA)</vt:lpstr>
      <vt:lpstr>Before applying AH</vt:lpstr>
      <vt:lpstr>Transport Mode (AH Authentication)</vt:lpstr>
      <vt:lpstr>Tunnel Mode (AH Authentication)</vt:lpstr>
      <vt:lpstr>Authentication Header</vt:lpstr>
      <vt:lpstr>End-to-end versus End-to-Intermediate Authentication</vt:lpstr>
      <vt:lpstr>Encapsulating Security Payload</vt:lpstr>
      <vt:lpstr>Encryption and Authentication Algorithms</vt:lpstr>
      <vt:lpstr>ESP Encryption and Authentication</vt:lpstr>
      <vt:lpstr>ESP Encryption and Authentication</vt:lpstr>
      <vt:lpstr>Combinations of Security Associations </vt:lpstr>
      <vt:lpstr>Combinations of Security Associations </vt:lpstr>
      <vt:lpstr>END SLIDE SHOW</vt:lpstr>
      <vt:lpstr>Computer Data Security &amp; Privacy</vt:lpstr>
      <vt:lpstr>PowerPoint Presentation</vt:lpstr>
      <vt:lpstr>Outline</vt:lpstr>
      <vt:lpstr>Pretty Good Privacy</vt:lpstr>
      <vt:lpstr>PowerPoint Presentation</vt:lpstr>
      <vt:lpstr>Pretty Good Privacy (PGP) </vt:lpstr>
      <vt:lpstr>Pretty Good Privacy (PGP) </vt:lpstr>
      <vt:lpstr>Why Is PGP Popular?</vt:lpstr>
      <vt:lpstr>Operational Description</vt:lpstr>
      <vt:lpstr>PowerPoint Presentation</vt:lpstr>
      <vt:lpstr>Compression</vt:lpstr>
      <vt:lpstr>E-mail Compatibility</vt:lpstr>
      <vt:lpstr>PowerPoint Presentation</vt:lpstr>
      <vt:lpstr>Segmentation and Reassembly</vt:lpstr>
      <vt:lpstr>Sumary of PGP Services </vt:lpstr>
      <vt:lpstr>END SLIDE SHOW</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Protection in General-Purpose Operating Systems</dc:title>
  <dc:creator>Ming Li</dc:creator>
  <cp:lastModifiedBy>userr</cp:lastModifiedBy>
  <cp:revision>225</cp:revision>
  <cp:lastPrinted>1999-08-07T02:41:21Z</cp:lastPrinted>
  <dcterms:created xsi:type="dcterms:W3CDTF">1999-08-02T05:18:52Z</dcterms:created>
  <dcterms:modified xsi:type="dcterms:W3CDTF">2012-05-01T05:45:40Z</dcterms:modified>
</cp:coreProperties>
</file>