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72" r:id="rId1"/>
  </p:sldMasterIdLst>
  <p:notesMasterIdLst>
    <p:notesMasterId r:id="rId52"/>
  </p:notesMasterIdLst>
  <p:sldIdLst>
    <p:sldId id="278" r:id="rId2"/>
    <p:sldId id="276" r:id="rId3"/>
    <p:sldId id="260" r:id="rId4"/>
    <p:sldId id="277" r:id="rId5"/>
    <p:sldId id="274" r:id="rId6"/>
    <p:sldId id="275" r:id="rId7"/>
    <p:sldId id="285" r:id="rId8"/>
    <p:sldId id="280" r:id="rId9"/>
    <p:sldId id="281" r:id="rId10"/>
    <p:sldId id="279" r:id="rId11"/>
    <p:sldId id="300" r:id="rId12"/>
    <p:sldId id="304" r:id="rId13"/>
    <p:sldId id="303" r:id="rId14"/>
    <p:sldId id="299" r:id="rId15"/>
    <p:sldId id="302" r:id="rId16"/>
    <p:sldId id="301" r:id="rId17"/>
    <p:sldId id="293" r:id="rId18"/>
    <p:sldId id="286" r:id="rId19"/>
    <p:sldId id="283" r:id="rId20"/>
    <p:sldId id="288" r:id="rId21"/>
    <p:sldId id="284" r:id="rId22"/>
    <p:sldId id="289" r:id="rId23"/>
    <p:sldId id="290" r:id="rId24"/>
    <p:sldId id="322" r:id="rId25"/>
    <p:sldId id="297" r:id="rId26"/>
    <p:sldId id="298" r:id="rId27"/>
    <p:sldId id="292" r:id="rId28"/>
    <p:sldId id="294" r:id="rId29"/>
    <p:sldId id="315" r:id="rId30"/>
    <p:sldId id="316" r:id="rId31"/>
    <p:sldId id="317" r:id="rId32"/>
    <p:sldId id="318" r:id="rId33"/>
    <p:sldId id="295" r:id="rId34"/>
    <p:sldId id="306" r:id="rId35"/>
    <p:sldId id="311" r:id="rId36"/>
    <p:sldId id="305" r:id="rId37"/>
    <p:sldId id="312" r:id="rId38"/>
    <p:sldId id="321" r:id="rId39"/>
    <p:sldId id="320" r:id="rId40"/>
    <p:sldId id="319" r:id="rId41"/>
    <p:sldId id="310" r:id="rId42"/>
    <p:sldId id="307" r:id="rId43"/>
    <p:sldId id="309" r:id="rId44"/>
    <p:sldId id="314" r:id="rId45"/>
    <p:sldId id="323" r:id="rId46"/>
    <p:sldId id="324" r:id="rId47"/>
    <p:sldId id="325" r:id="rId48"/>
    <p:sldId id="308" r:id="rId49"/>
    <p:sldId id="313" r:id="rId50"/>
    <p:sldId id="326" r:id="rId5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673" autoAdjust="0"/>
    <p:restoredTop sz="94660"/>
  </p:normalViewPr>
  <p:slideViewPr>
    <p:cSldViewPr>
      <p:cViewPr>
        <p:scale>
          <a:sx n="68" d="100"/>
          <a:sy n="68" d="100"/>
        </p:scale>
        <p:origin x="-120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50F4E56-F05E-424E-9363-72A37A0A59E5}" type="datetimeFigureOut">
              <a:rPr lang="ar-SA" smtClean="0"/>
              <a:pPr/>
              <a:t>04/06/33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8E2FDD3-F75D-49CC-90A7-8291C1BAF1F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77990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2FDD3-F75D-49CC-90A7-8291C1BAF1F0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F7AA3B-523D-463A-91A0-73AE12B4F6EC}" type="slidenum">
              <a:rPr lang="ar-SA" smtClean="0"/>
              <a:pPr eaLnBrk="1" hangingPunct="1"/>
              <a:t>35</a:t>
            </a:fld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F7AA3B-523D-463A-91A0-73AE12B4F6EC}" type="slidenum">
              <a:rPr lang="ar-SA" smtClean="0"/>
              <a:pPr eaLnBrk="1" hangingPunct="1"/>
              <a:t>36</a:t>
            </a:fld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F7AA3B-523D-463A-91A0-73AE12B4F6EC}" type="slidenum">
              <a:rPr lang="ar-SA" smtClean="0"/>
              <a:pPr eaLnBrk="1" hangingPunct="1"/>
              <a:t>37</a:t>
            </a:fld>
            <a:endParaRPr lang="ar-S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F7AA3B-523D-463A-91A0-73AE12B4F6EC}" type="slidenum">
              <a:rPr lang="ar-SA" smtClean="0"/>
              <a:pPr eaLnBrk="1" hangingPunct="1"/>
              <a:t>41</a:t>
            </a:fld>
            <a:endParaRPr lang="ar-S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A6A93C0-56DB-45CA-B616-93BB809A977C}" type="slidenum">
              <a:rPr lang="ar-SA" smtClean="0"/>
              <a:pPr eaLnBrk="1" hangingPunct="1"/>
              <a:t>43</a:t>
            </a:fld>
            <a:endParaRPr lang="ar-S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F7AA3B-523D-463A-91A0-73AE12B4F6EC}" type="slidenum">
              <a:rPr lang="ar-SA" smtClean="0"/>
              <a:pPr eaLnBrk="1" hangingPunct="1"/>
              <a:t>44</a:t>
            </a:fld>
            <a:endParaRPr lang="ar-S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99001CE-E0C2-4ECD-8DD0-66B9826E3E5E}" type="slidenum">
              <a:rPr lang="ar-SA" smtClean="0"/>
              <a:pPr eaLnBrk="1" hangingPunct="1"/>
              <a:t>48</a:t>
            </a:fld>
            <a:endParaRPr lang="ar-SA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F7AA3B-523D-463A-91A0-73AE12B4F6EC}" type="slidenum">
              <a:rPr lang="ar-SA" smtClean="0"/>
              <a:pPr eaLnBrk="1" hangingPunct="1"/>
              <a:t>49</a:t>
            </a:fld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6B830-D04E-4A12-ADAB-518447091442}" type="datetime1">
              <a:rPr lang="ar-SA" smtClean="0"/>
              <a:pPr/>
              <a:t>04/06/33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6781-5390-4885-9305-F7237D5875E9}" type="datetime1">
              <a:rPr lang="ar-SA" smtClean="0"/>
              <a:pPr/>
              <a:t>04/06/33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48168-53D7-454E-B47B-69D3F51E7D3E}" type="datetime1">
              <a:rPr lang="ar-SA" smtClean="0"/>
              <a:pPr/>
              <a:t>04/06/33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B8CE-98C7-4546-912D-0AC2746E5667}" type="datetime1">
              <a:rPr lang="ar-SA" smtClean="0"/>
              <a:pPr/>
              <a:t>04/06/33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617E-9FEB-49D9-ACD2-16793B6BAB0E}" type="datetime1">
              <a:rPr lang="ar-SA" smtClean="0"/>
              <a:pPr/>
              <a:t>04/06/33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9114-29A8-490D-995C-20CB05FDAE7A}" type="datetime1">
              <a:rPr lang="ar-SA" smtClean="0"/>
              <a:pPr/>
              <a:t>04/06/33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BC4-BC5D-4C73-8C55-85A537216A66}" type="datetime1">
              <a:rPr lang="ar-SA" smtClean="0"/>
              <a:pPr/>
              <a:t>04/06/33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910C-318F-484A-A710-09816CE361A0}" type="datetime1">
              <a:rPr lang="ar-SA" smtClean="0"/>
              <a:pPr/>
              <a:t>04/06/33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E532-B633-4728-BCF0-04CD7A6D43AC}" type="datetime1">
              <a:rPr lang="ar-SA" smtClean="0"/>
              <a:pPr/>
              <a:t>04/06/33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4924-B430-4F09-8599-CE340DC20E6B}" type="datetime1">
              <a:rPr lang="ar-SA" smtClean="0"/>
              <a:pPr/>
              <a:t>04/06/33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5E0B-B0BF-4D9B-90A7-06559E085636}" type="datetime1">
              <a:rPr lang="ar-SA" smtClean="0"/>
              <a:pPr/>
              <a:t>04/06/33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3E9C4-93FD-4238-AD88-8BFE985DD29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01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8278679-0DDA-42AE-87E9-6A3F348BACDD}" type="datetime1">
              <a:rPr lang="ar-SA" smtClean="0"/>
              <a:pPr/>
              <a:t>04/06/33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8478C4D-2779-46D5-8A3D-BEDA95C1E51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939981" y="1916832"/>
            <a:ext cx="3264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قواعد </a:t>
            </a:r>
            <a:r>
              <a:rPr lang="ar-SA" sz="4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البيانات </a:t>
            </a:r>
            <a:endParaRPr lang="en-US" sz="5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</a:t>
            </a:fld>
            <a:endParaRPr lang="ar-SA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l="15753"/>
          <a:stretch>
            <a:fillRect/>
          </a:stretch>
        </p:blipFill>
        <p:spPr bwMode="auto">
          <a:xfrm>
            <a:off x="2051720" y="3916506"/>
            <a:ext cx="529659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3"/>
          <p:cNvSpPr/>
          <p:nvPr/>
        </p:nvSpPr>
        <p:spPr>
          <a:xfrm>
            <a:off x="2046087" y="3133400"/>
            <a:ext cx="530786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كامل المحاضرات  1+2+3</a:t>
            </a:r>
            <a:r>
              <a:rPr lang="ar-SA" sz="4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 </a:t>
            </a:r>
            <a:endParaRPr lang="en-US" sz="5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63466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7848872" cy="42382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2800" smtClean="0"/>
              <a:t>قواعد البيانات موجودة منذ القدم عندما بدأ اهتمام الناس </a:t>
            </a:r>
            <a:r>
              <a:rPr lang="ar-SA" sz="2800" smtClean="0">
                <a:solidFill>
                  <a:schemeClr val="accent1">
                    <a:lumMod val="75000"/>
                  </a:schemeClr>
                </a:solidFill>
              </a:rPr>
              <a:t>بالمعلومات</a:t>
            </a:r>
            <a:r>
              <a:rPr lang="ar-SA" sz="2800" smtClean="0"/>
              <a:t> , فدونوها في أوراق ثم نظموها في ملفات , ثم صنفوها في أدراج داخل خزائن للحفظ وهي عملية مكلفة ومجهدة لكنها ضرورية للاحتفاظ بالمعلومات .</a:t>
            </a:r>
          </a:p>
          <a:p>
            <a:pPr marL="0" indent="0" algn="just">
              <a:buNone/>
            </a:pPr>
            <a:r>
              <a:rPr lang="ar-SA" sz="2800" smtClean="0"/>
              <a:t>عندما جاء الحاسب بقدرته العالية على التخزين قدم وسيلة جديدة وجيدة للاحتفاظ بالمعلومات وهي برامج قواعد البيانات .</a:t>
            </a:r>
          </a:p>
          <a:p>
            <a:pPr marL="0" indent="0" algn="just">
              <a:buNone/>
            </a:pP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مفهوم قواعد البيانات : 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7848872" cy="4238285"/>
          </a:xfrm>
        </p:spPr>
        <p:txBody>
          <a:bodyPr/>
          <a:lstStyle/>
          <a:p>
            <a:pPr marL="0" indent="0" algn="just">
              <a:buNone/>
            </a:pPr>
            <a:r>
              <a:rPr lang="ar-SA" sz="2800" smtClean="0"/>
              <a:t>هي تجميع لكمية كبيرة من البيانات التي تربطها علاقة معينة ثم عرضها بأكثر من طريقة تسهل الاستفادة </a:t>
            </a:r>
            <a:r>
              <a:rPr lang="ar-SA" sz="2800" err="1" smtClean="0"/>
              <a:t>منها  .</a:t>
            </a:r>
            <a:endParaRPr lang="ar-SA" sz="2800" smtClean="0"/>
          </a:p>
          <a:p>
            <a:pPr marL="0" indent="0" algn="just">
              <a:buNone/>
            </a:pPr>
            <a:r>
              <a:rPr lang="ar-SA" sz="2800" smtClean="0"/>
              <a:t> </a:t>
            </a:r>
            <a:r>
              <a:rPr lang="ar-SA" sz="2800" err="1" smtClean="0"/>
              <a:t>مثلا </a:t>
            </a:r>
            <a:r>
              <a:rPr lang="ar-SA" sz="2800" smtClean="0"/>
              <a:t>: </a:t>
            </a:r>
            <a:endParaRPr lang="en-US" sz="2800" smtClean="0"/>
          </a:p>
          <a:p>
            <a:pPr marL="0" indent="0" algn="just">
              <a:buNone/>
            </a:pPr>
            <a:r>
              <a:rPr lang="ar-SA" sz="2800" smtClean="0"/>
              <a:t>دليل الهاتف الذي </a:t>
            </a:r>
            <a:r>
              <a:rPr lang="ar-SA" sz="2800" err="1" smtClean="0"/>
              <a:t>يشتمل</a:t>
            </a:r>
            <a:r>
              <a:rPr lang="ar-SA" sz="2800" smtClean="0"/>
              <a:t> على اسماء وأرقام هواتف سكان </a:t>
            </a:r>
            <a:r>
              <a:rPr lang="ar-SA" sz="2800" err="1" smtClean="0"/>
              <a:t>الدمام</a:t>
            </a:r>
            <a:r>
              <a:rPr lang="ar-SA" sz="2800" smtClean="0"/>
              <a:t> يعتبر قاعدة </a:t>
            </a:r>
            <a:r>
              <a:rPr lang="ar-SA" sz="2800" err="1" smtClean="0"/>
              <a:t>بيانات .</a:t>
            </a: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قاعدة البيانات 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Database </a:t>
            </a:r>
            <a:r>
              <a:rPr lang="ar-SA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4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7848872" cy="4238285"/>
          </a:xfrm>
        </p:spPr>
        <p:txBody>
          <a:bodyPr/>
          <a:lstStyle/>
          <a:p>
            <a:pPr marL="0" indent="0" algn="just">
              <a:buNone/>
            </a:pPr>
            <a:r>
              <a:rPr lang="ar-SA" sz="2800" smtClean="0"/>
              <a:t>تستخدم في أي مجال يتعامل مع كمية كبيرة من البيانات .</a:t>
            </a:r>
          </a:p>
          <a:p>
            <a:pPr marL="0" indent="0" algn="just">
              <a:buNone/>
            </a:pPr>
            <a:endParaRPr lang="ar-SA" sz="2800" smtClean="0"/>
          </a:p>
          <a:p>
            <a:pPr marL="514350" indent="-514350" algn="just"/>
            <a:r>
              <a:rPr lang="ar-SA" sz="2800" smtClean="0"/>
              <a:t>القطاعات الحكومية : نظام الاحوال المدنية – الجوازات .</a:t>
            </a:r>
          </a:p>
          <a:p>
            <a:pPr marL="514350" indent="-514350" algn="just"/>
            <a:r>
              <a:rPr lang="ar-SA" sz="2800" smtClean="0"/>
              <a:t>المستشفيات للاحتفاظ بملفات المرضى .</a:t>
            </a:r>
          </a:p>
          <a:p>
            <a:pPr marL="514350" indent="-514350" algn="just"/>
            <a:r>
              <a:rPr lang="ar-SA" sz="2800" smtClean="0"/>
              <a:t>الجامعات و المدارس العامة .</a:t>
            </a:r>
          </a:p>
          <a:p>
            <a:pPr marL="514350" indent="-514350" algn="just"/>
            <a:r>
              <a:rPr lang="ar-SA" sz="2800" smtClean="0"/>
              <a:t>البنوك .</a:t>
            </a:r>
          </a:p>
          <a:p>
            <a:pPr marL="514350" indent="-514350" algn="just"/>
            <a:r>
              <a:rPr lang="ar-SA" sz="2800" smtClean="0"/>
              <a:t>المكتبات .</a:t>
            </a:r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أين تستخدم برامج قواعد البيانات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5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7848872" cy="4238285"/>
          </a:xfrm>
        </p:spPr>
        <p:txBody>
          <a:bodyPr/>
          <a:lstStyle/>
          <a:p>
            <a:pPr marL="0" indent="0" algn="just">
              <a:buNone/>
            </a:pPr>
            <a:r>
              <a:rPr lang="ar-SA" sz="2800" smtClean="0"/>
              <a:t>هي مجموعة من البرامج الجاهزة التي تقوم بتنفيذ جميع الوظائف المطلوبة من قاعدة </a:t>
            </a:r>
            <a:r>
              <a:rPr lang="ar-SA" sz="2800" err="1" smtClean="0"/>
              <a:t>البيانات .</a:t>
            </a:r>
            <a:endParaRPr lang="ar-SA" sz="2800" smtClean="0"/>
          </a:p>
          <a:p>
            <a:pPr marL="0" indent="0" algn="just">
              <a:buNone/>
            </a:pPr>
            <a:r>
              <a:rPr lang="ar-SA" sz="3200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وظائف نظم إدارة قواعد </a:t>
            </a:r>
            <a:r>
              <a:rPr lang="ar-SA" sz="3200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البيانات :</a:t>
            </a:r>
            <a:endParaRPr lang="ar-SA" sz="3200" b="1" u="sng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 algn="just"/>
            <a:r>
              <a:rPr lang="ar-SA" sz="2800" smtClean="0"/>
              <a:t> إضافة  بيانات جديدة إلى </a:t>
            </a:r>
            <a:r>
              <a:rPr lang="ar-SA" sz="2800" err="1" smtClean="0"/>
              <a:t>القاعدة .</a:t>
            </a:r>
            <a:endParaRPr lang="ar-SA" sz="2800" smtClean="0"/>
          </a:p>
          <a:p>
            <a:pPr marL="0" indent="0" algn="just"/>
            <a:r>
              <a:rPr lang="ar-SA" sz="2800" smtClean="0"/>
              <a:t>حذف بيانات قديمة او تعديل بيانات </a:t>
            </a:r>
            <a:r>
              <a:rPr lang="ar-SA" sz="2800" err="1" smtClean="0"/>
              <a:t>موجودة  .</a:t>
            </a:r>
            <a:endParaRPr lang="ar-SA" sz="2800" smtClean="0"/>
          </a:p>
          <a:p>
            <a:pPr marL="0" indent="0" algn="just"/>
            <a:r>
              <a:rPr lang="ar-SA" sz="2800" smtClean="0"/>
              <a:t>ترتيب وتنظيم البيانات داخل </a:t>
            </a:r>
            <a:r>
              <a:rPr lang="ar-SA" sz="2800" err="1" smtClean="0"/>
              <a:t>الملفات .</a:t>
            </a:r>
            <a:endParaRPr lang="ar-SA" sz="2800" smtClean="0"/>
          </a:p>
          <a:p>
            <a:pPr marL="0" indent="0" algn="just"/>
            <a:r>
              <a:rPr lang="ar-SA" sz="2800" smtClean="0"/>
              <a:t>البحث والاستعلام عن معلومة أو معلومات </a:t>
            </a:r>
            <a:r>
              <a:rPr lang="ar-SA" sz="2800" err="1" smtClean="0"/>
              <a:t>محددة .</a:t>
            </a:r>
            <a:endParaRPr lang="ar-SA" sz="2800" smtClean="0"/>
          </a:p>
          <a:p>
            <a:pPr marL="0" indent="0" algn="just"/>
            <a:r>
              <a:rPr lang="ar-SA" sz="2800" smtClean="0"/>
              <a:t>عرض البيانات في شكل تقارير أو نماذج </a:t>
            </a:r>
            <a:r>
              <a:rPr lang="ar-SA" sz="2800" err="1" smtClean="0"/>
              <a:t>منظمة .</a:t>
            </a: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42617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نظم إدارة قواعد </a:t>
            </a:r>
            <a:r>
              <a:rPr lang="ar-SA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البيانات :</a:t>
            </a: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Database Management System </a:t>
            </a:r>
            <a:r>
              <a:rPr lang="ar-SA" sz="3100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6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552" y="1987629"/>
            <a:ext cx="8280920" cy="4238285"/>
          </a:xfrm>
        </p:spPr>
        <p:txBody>
          <a:bodyPr/>
          <a:lstStyle/>
          <a:p>
            <a:pPr algn="just"/>
            <a:r>
              <a:rPr lang="ar-SA" sz="2800" smtClean="0"/>
              <a:t>هي واحدة من أشهر و أسهل قواعد البيانات التي تعمل على الحاسب الشخصي والتي تستخدم في إدارة و تنظيم قواعد البيانات واستخراج النتائج منها وعمل الاستفسارات اللازمة وذلك اعتمادا على النظام العلائقي  لربط الملفات وتنظيمها .</a:t>
            </a:r>
          </a:p>
          <a:p>
            <a:pPr marL="0" indent="0" algn="just">
              <a:buNone/>
            </a:pPr>
            <a:endParaRPr lang="ar-SA" sz="2800" smtClean="0"/>
          </a:p>
          <a:p>
            <a:pPr algn="just"/>
            <a:r>
              <a:rPr lang="ar-SA" sz="2800" smtClean="0"/>
              <a:t>أقوى البرامج التي تستخدم على مستوى المؤسسات الكبرى فهو برنامج </a:t>
            </a:r>
            <a:r>
              <a:rPr lang="ar-SA" sz="2800" b="1" smtClean="0">
                <a:solidFill>
                  <a:schemeClr val="accent1">
                    <a:lumMod val="75000"/>
                  </a:schemeClr>
                </a:solidFill>
              </a:rPr>
              <a:t>قاعدة بيانات أوراكل </a:t>
            </a:r>
            <a:r>
              <a:rPr lang="en-US" sz="2800" b="1" smtClean="0">
                <a:solidFill>
                  <a:schemeClr val="accent1">
                    <a:lumMod val="75000"/>
                  </a:schemeClr>
                </a:solidFill>
              </a:rPr>
              <a:t>Orcal</a:t>
            </a:r>
            <a:r>
              <a:rPr lang="ar-SA" sz="2800" smtClean="0"/>
              <a:t> .</a:t>
            </a:r>
          </a:p>
          <a:p>
            <a:pPr marL="0" indent="0" algn="just">
              <a:buNone/>
            </a:pP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قاعدة البيانات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Access 2010 </a:t>
            </a:r>
            <a:r>
              <a:rPr lang="ar-SA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7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552" y="1987629"/>
            <a:ext cx="8280920" cy="4238285"/>
          </a:xfrm>
        </p:spPr>
        <p:txBody>
          <a:bodyPr/>
          <a:lstStyle/>
          <a:p>
            <a:pPr marL="0" indent="0" algn="just">
              <a:buNone/>
            </a:pPr>
            <a:r>
              <a:rPr lang="ar-SA" sz="2800"/>
              <a:t>ن</a:t>
            </a:r>
            <a:r>
              <a:rPr lang="ar-SA" sz="2800" smtClean="0"/>
              <a:t>حتاج عند التخطيط لقاعدة بيانات إلى تحديد ما يلي 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smtClean="0"/>
              <a:t>البيانات التي سنحتاجها 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smtClean="0"/>
              <a:t>الاجراءات التي نريد أداءها على البيانات 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smtClean="0"/>
              <a:t>النتائج المراد الحصول عليها .</a:t>
            </a:r>
          </a:p>
          <a:p>
            <a:pPr marL="0" indent="0" algn="just">
              <a:buNone/>
            </a:pPr>
            <a:endParaRPr lang="ar-SA" sz="2800" smtClean="0"/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التخطيط لقاعدة البيانات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270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8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7848872" cy="42382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2800" dirty="0"/>
              <a:t>ت</a:t>
            </a:r>
            <a:r>
              <a:rPr lang="ar-SA" sz="2800" dirty="0" smtClean="0"/>
              <a:t>حتوي على مجموعة </a:t>
            </a:r>
            <a:r>
              <a:rPr lang="ar-SA" sz="2800" dirty="0"/>
              <a:t>متنوعة من الكائنات التي يمكن استخدامها لعرض المعلومات وإدارتها مثل </a:t>
            </a:r>
            <a:r>
              <a:rPr lang="ar-SA" sz="2800" dirty="0" smtClean="0"/>
              <a:t>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b="1" dirty="0"/>
              <a:t>الجداول </a:t>
            </a:r>
            <a:r>
              <a:rPr lang="en-US" sz="2800" b="1" dirty="0"/>
              <a:t>Tables </a:t>
            </a:r>
            <a:r>
              <a:rPr lang="ar-SA" sz="2800" b="1" dirty="0"/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b="1" dirty="0"/>
              <a:t>النماذج </a:t>
            </a:r>
            <a:r>
              <a:rPr lang="en-US" sz="2800" b="1" dirty="0"/>
              <a:t>Forms</a:t>
            </a:r>
            <a:r>
              <a:rPr lang="ar-SA" sz="2800" b="1" dirty="0"/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b="1" dirty="0"/>
              <a:t>الاستعلامات</a:t>
            </a:r>
            <a:r>
              <a:rPr lang="en-US" sz="2800" b="1" dirty="0"/>
              <a:t> Queries </a:t>
            </a:r>
            <a:r>
              <a:rPr lang="ar-SA" sz="2800" b="1" dirty="0"/>
              <a:t> 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b="1" dirty="0"/>
              <a:t>التقارير </a:t>
            </a:r>
            <a:r>
              <a:rPr lang="en-US" sz="2800" b="1" dirty="0"/>
              <a:t>Reports</a:t>
            </a:r>
            <a:r>
              <a:rPr lang="ar-SA" sz="2800" b="1" dirty="0" smtClean="0"/>
              <a:t>.</a:t>
            </a:r>
            <a:endParaRPr lang="ar-SA" sz="2800" b="1" dirty="0"/>
          </a:p>
          <a:p>
            <a:pPr marL="0" indent="0" algn="just">
              <a:buNone/>
            </a:pPr>
            <a:endParaRPr lang="ar-SA" sz="2800" dirty="0" smtClean="0"/>
          </a:p>
          <a:p>
            <a:pPr marL="0" indent="0" algn="just">
              <a:buNone/>
            </a:pPr>
            <a:endParaRPr lang="ar-SA" sz="2800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قاعدة البيانات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Access 2010 </a:t>
            </a:r>
            <a:r>
              <a:rPr lang="ar-SA" b="1" u="sng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7147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9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31111" y="1916832"/>
            <a:ext cx="8417353" cy="4238285"/>
          </a:xfrm>
        </p:spPr>
        <p:txBody>
          <a:bodyPr/>
          <a:lstStyle/>
          <a:p>
            <a:pPr marL="0" indent="0" algn="just">
              <a:buNone/>
            </a:pPr>
            <a:r>
              <a:rPr lang="ar-SA" sz="2800" b="1" smtClean="0"/>
              <a:t>يمكن إنشاء قاعدة البيانات بإحدى طريقتين :</a:t>
            </a:r>
          </a:p>
          <a:p>
            <a:pPr marL="0" indent="0" algn="just">
              <a:buNone/>
            </a:pPr>
            <a:endParaRPr lang="ar-SA" sz="2800" smtClean="0"/>
          </a:p>
          <a:p>
            <a:pPr algn="just"/>
            <a:r>
              <a:rPr lang="ar-SA" sz="2800" smtClean="0"/>
              <a:t>باستخدام القوالب المعدة مسبقا في البرنامج </a:t>
            </a:r>
            <a:r>
              <a:rPr lang="en-US" sz="2800" b="1" smtClean="0">
                <a:solidFill>
                  <a:schemeClr val="accent1">
                    <a:lumMod val="75000"/>
                  </a:schemeClr>
                </a:solidFill>
              </a:rPr>
              <a:t>Available Templates </a:t>
            </a:r>
            <a:r>
              <a:rPr lang="ar-SA" sz="2800" smtClean="0"/>
              <a:t>التي تحوي على جداول و نماذج وتقارير جاهزة للاستخدام .</a:t>
            </a:r>
            <a:endParaRPr lang="en-US" sz="2800" smtClean="0"/>
          </a:p>
          <a:p>
            <a:pPr marL="0" indent="0" algn="just">
              <a:buNone/>
            </a:pPr>
            <a:endParaRPr lang="ar-SA" sz="2800" smtClean="0"/>
          </a:p>
          <a:p>
            <a:pPr algn="just"/>
            <a:r>
              <a:rPr lang="ar-SA" sz="2800" smtClean="0"/>
              <a:t>إنشاء قاعدة بيانات فارغة </a:t>
            </a:r>
            <a:r>
              <a:rPr lang="en-US" sz="2800" b="1" smtClean="0">
                <a:solidFill>
                  <a:schemeClr val="accent1">
                    <a:lumMod val="75000"/>
                  </a:schemeClr>
                </a:solidFill>
              </a:rPr>
              <a:t>Blank Database</a:t>
            </a:r>
            <a:r>
              <a:rPr lang="en-US" sz="2800" smtClean="0"/>
              <a:t> </a:t>
            </a:r>
            <a:r>
              <a:rPr lang="ar-SA" sz="2800" smtClean="0"/>
              <a:t> و تصميم الجداول وباقي الكائنات يدويا .</a:t>
            </a:r>
          </a:p>
          <a:p>
            <a:pPr marL="0" indent="0" algn="just">
              <a:buNone/>
            </a:pPr>
            <a:endParaRPr lang="ar-SA" sz="2800" smtClean="0"/>
          </a:p>
          <a:p>
            <a:pPr>
              <a:buNone/>
            </a:pPr>
            <a:endParaRPr lang="ar-SA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انشاء قاعدة بيانات جديدة</a:t>
            </a:r>
            <a:b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Create New Database</a:t>
            </a: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 u="sng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087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42950" indent="-742950" algn="r">
              <a:buFont typeface="+mj-lt"/>
              <a:buAutoNum type="arabicPeriod"/>
            </a:pPr>
            <a:r>
              <a:rPr lang="ar-SA" b="1" u="sng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إنشاء </a:t>
            </a: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الجداول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</a:t>
            </a:r>
            <a:r>
              <a:rPr lang="en-US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Create Table </a:t>
            </a:r>
            <a:r>
              <a:rPr lang="ar-SA" b="1" u="sng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b="1" u="sng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10</a:t>
            </a:fld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8363272" cy="5005536"/>
          </a:xfrm>
        </p:spPr>
        <p:txBody>
          <a:bodyPr/>
          <a:lstStyle/>
          <a:p>
            <a:endParaRPr lang="ar-SA" dirty="0" smtClean="0"/>
          </a:p>
          <a:p>
            <a:r>
              <a:rPr lang="ar-SA" sz="2800" dirty="0" smtClean="0"/>
              <a:t>يعتبر الجدول </a:t>
            </a:r>
            <a:r>
              <a:rPr lang="en-US" sz="2800" dirty="0" smtClean="0"/>
              <a:t>Table</a:t>
            </a:r>
            <a:r>
              <a:rPr lang="ar-SA" sz="2800" dirty="0" smtClean="0"/>
              <a:t> العمود الفقري لأي قاعدة بيانات , حيث يشتمل على البيانات الأساسية التي نحتاجها للتعامل مع بقية كائنات قاعدة البيانات.</a:t>
            </a:r>
          </a:p>
          <a:p>
            <a:pPr marL="0" indent="0">
              <a:buNone/>
            </a:pPr>
            <a:endParaRPr lang="ar-SA" sz="2800" dirty="0" smtClean="0"/>
          </a:p>
          <a:p>
            <a:r>
              <a:rPr lang="ar-SA" sz="2800" dirty="0" smtClean="0"/>
              <a:t>يتكون الجدول من اعمدة تسمى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حقول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Fields</a:t>
            </a:r>
            <a:r>
              <a:rPr lang="ar-SA" sz="2800" dirty="0" smtClean="0"/>
              <a:t> و صفوف تسمى </a:t>
            </a:r>
          </a:p>
          <a:p>
            <a:pPr marL="0" indent="0">
              <a:buNone/>
            </a:pP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   سجلات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Records</a:t>
            </a:r>
            <a:r>
              <a:rPr lang="ar-SA" dirty="0" smtClean="0"/>
              <a:t>.</a:t>
            </a:r>
            <a:r>
              <a:rPr lang="ar-SA" dirty="0"/>
              <a:t> </a:t>
            </a:r>
            <a:endParaRPr lang="ar-SA" dirty="0" smtClean="0"/>
          </a:p>
          <a:p>
            <a:pPr marL="0" indent="0">
              <a:buNone/>
            </a:pPr>
            <a:endParaRPr lang="ar-SA" dirty="0" smtClean="0"/>
          </a:p>
          <a:p>
            <a:r>
              <a:rPr lang="ar-SA" sz="2800" dirty="0" smtClean="0"/>
              <a:t>يوجد أكثر من طريقة لعرض الجدول .</a:t>
            </a:r>
          </a:p>
        </p:txBody>
      </p:sp>
    </p:spTree>
    <p:extLst>
      <p:ext uri="{BB962C8B-B14F-4D97-AF65-F5344CB8AC3E}">
        <p14:creationId xmlns:p14="http://schemas.microsoft.com/office/powerpoint/2010/main" val="315926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88640"/>
            <a:ext cx="7912968" cy="1143000"/>
          </a:xfrm>
          <a:noFill/>
        </p:spPr>
        <p:txBody>
          <a:bodyPr lIns="90488" tIns="44450" rIns="90488" bIns="44450">
            <a:normAutofit/>
          </a:bodyPr>
          <a:lstStyle/>
          <a:p>
            <a:pPr algn="r" eaLnBrk="1" hangingPunct="1"/>
            <a:r>
              <a:rPr lang="ar-SA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عرض التصميم و عرض صفحة </a:t>
            </a: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البيانات :</a:t>
            </a:r>
            <a:endParaRPr lang="en-US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5111750" cy="247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657600"/>
            <a:ext cx="5151438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943600" y="2057400"/>
            <a:ext cx="259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>
              <a:spcBef>
                <a:spcPct val="50000"/>
              </a:spcBef>
            </a:pPr>
            <a:r>
              <a:rPr lang="ar-SA" sz="2400" b="1" dirty="0"/>
              <a:t>عرض صفحة البيانات</a:t>
            </a:r>
            <a:endParaRPr lang="en-US" sz="2400" b="1" dirty="0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 flipH="1">
            <a:off x="5715000" y="2514600"/>
            <a:ext cx="2286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611188" y="4581525"/>
            <a:ext cx="22971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>
              <a:spcBef>
                <a:spcPct val="50000"/>
              </a:spcBef>
            </a:pPr>
            <a:r>
              <a:rPr lang="ar-SA" sz="2800" b="1" dirty="0"/>
              <a:t>عرض التصميم</a:t>
            </a:r>
            <a:endParaRPr lang="en-US" sz="2800" b="1" dirty="0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 flipH="1">
            <a:off x="611188" y="5157788"/>
            <a:ext cx="2286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4974301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41" name="Group 5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192664"/>
              </p:ext>
            </p:extLst>
          </p:nvPr>
        </p:nvGraphicFramePr>
        <p:xfrm>
          <a:off x="539750" y="1844675"/>
          <a:ext cx="8229600" cy="4698999"/>
        </p:xfrm>
        <a:graphic>
          <a:graphicData uri="http://schemas.openxmlformats.org/drawingml/2006/table">
            <a:tbl>
              <a:tblPr rtl="1"/>
              <a:tblGrid>
                <a:gridCol w="3898900"/>
                <a:gridCol w="4330700"/>
              </a:tblGrid>
              <a:tr h="6462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نص (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Text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حروف و راقام لا تدخل في عمليات حسابيه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2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ترقيم تلقائي (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AutoNumber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لادراج رقم تلقائي لكل سجل يضاف الى الجدول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2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تاريخ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وقت (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Date/Time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للحقول التي تكون مدخلاتها تواريخ و اوقات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00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Number )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الحقول التي ستدخل في عمليات حسابيه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1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عمله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Currency )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يضيف رمز العمله بجانب الرقم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1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نعم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لا (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Yes/No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اذا كان هناك خيارين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13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OLE Object 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كائن مثل جدول بيانات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Microsoft Excel</a:t>
                      </a: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أو مستند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Microsoft Word</a:t>
                      </a: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أو رسومات أو أصوات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1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مذكره (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Memo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نص طويل حوالي 60000 حرف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عنوان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772400" cy="854968"/>
          </a:xfrm>
        </p:spPr>
        <p:txBody>
          <a:bodyPr>
            <a:normAutofit/>
          </a:bodyPr>
          <a:lstStyle/>
          <a:p>
            <a:pPr algn="ctr"/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أنواع </a:t>
            </a: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البيانات </a:t>
            </a:r>
            <a:r>
              <a:rPr lang="en-US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Data Type </a:t>
            </a:r>
          </a:p>
        </p:txBody>
      </p:sp>
    </p:spTree>
    <p:extLst>
      <p:ext uri="{BB962C8B-B14F-4D97-AF65-F5344CB8AC3E}">
        <p14:creationId xmlns:p14="http://schemas.microsoft.com/office/powerpoint/2010/main" val="212684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45344" y="260648"/>
            <a:ext cx="7772400" cy="940966"/>
          </a:xfrm>
        </p:spPr>
        <p:txBody>
          <a:bodyPr>
            <a:normAutofit/>
          </a:bodyPr>
          <a:lstStyle/>
          <a:p>
            <a:pPr algn="ctr"/>
            <a:r>
              <a:rPr lang="ar-SA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خصائص </a:t>
            </a: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الحقول </a:t>
            </a:r>
            <a:r>
              <a:rPr lang="en-US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Field Properties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ar-SA" dirty="0" smtClean="0"/>
              <a:t>يمكن فرض الشروط التي تريدها على اي حقل من الحقول</a:t>
            </a:r>
            <a:r>
              <a:rPr lang="ar-SA" dirty="0"/>
              <a:t> </a:t>
            </a:r>
            <a:r>
              <a:rPr lang="ar-SA" dirty="0" smtClean="0"/>
              <a:t>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ar-SA" dirty="0"/>
          </a:p>
          <a:p>
            <a:pPr lvl="1">
              <a:buFont typeface="Wingdings" pitchFamily="2" charset="2"/>
              <a:buChar char="v"/>
            </a:pPr>
            <a:r>
              <a:rPr lang="ar-SA" sz="2800" dirty="0" smtClean="0"/>
              <a:t>تعيين </a:t>
            </a:r>
            <a:r>
              <a:rPr lang="ar-SA" sz="2800" dirty="0"/>
              <a:t>قيمة افتراضية –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Default Value</a:t>
            </a:r>
            <a:r>
              <a:rPr lang="ar-SA" sz="2800" dirty="0"/>
              <a:t> .</a:t>
            </a:r>
            <a:endParaRPr lang="en-US" sz="2800" dirty="0"/>
          </a:p>
          <a:p>
            <a:pPr lvl="1">
              <a:buFont typeface="Wingdings" pitchFamily="2" charset="2"/>
              <a:buChar char="v"/>
            </a:pPr>
            <a:r>
              <a:rPr lang="ar-SA" sz="2800" dirty="0"/>
              <a:t> قيمة مطلوبة  - </a:t>
            </a:r>
            <a:r>
              <a:rPr lang="en-US" sz="2800" dirty="0"/>
              <a:t>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Required </a:t>
            </a:r>
            <a:r>
              <a:rPr lang="ar-SA" sz="2800" dirty="0"/>
              <a:t>.</a:t>
            </a:r>
            <a:endParaRPr lang="en-US" sz="2800" dirty="0"/>
          </a:p>
          <a:p>
            <a:pPr lvl="1">
              <a:buFont typeface="Wingdings" pitchFamily="2" charset="2"/>
              <a:buChar char="v"/>
            </a:pPr>
            <a:r>
              <a:rPr lang="ar-SA" sz="2800" dirty="0"/>
              <a:t>استخدام أقنعة الإدخال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Input Mask</a:t>
            </a:r>
            <a:r>
              <a:rPr lang="ar-SA" sz="2800" dirty="0"/>
              <a:t>.</a:t>
            </a:r>
          </a:p>
          <a:p>
            <a:pPr lvl="1">
              <a:buFont typeface="Wingdings" pitchFamily="2" charset="2"/>
              <a:buChar char="v"/>
            </a:pPr>
            <a:r>
              <a:rPr lang="ar-SA" sz="2800" dirty="0"/>
              <a:t>إنشاء لائحة قيم لحقل معين 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Lookup Wizard</a:t>
            </a:r>
            <a:r>
              <a:rPr lang="ar-SA" sz="2800" dirty="0"/>
              <a:t>.</a:t>
            </a:r>
          </a:p>
          <a:p>
            <a:pPr lvl="1">
              <a:buFont typeface="Wingdings" pitchFamily="2" charset="2"/>
              <a:buChar char="v"/>
            </a:pPr>
            <a:r>
              <a:rPr lang="ar-SA" sz="2800" dirty="0"/>
              <a:t>التحقق من صحة البيانات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Validation Rule</a:t>
            </a:r>
            <a:r>
              <a:rPr lang="ar-SA" sz="2800" dirty="0"/>
              <a:t>.</a:t>
            </a: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233804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45344" y="260648"/>
            <a:ext cx="7772400" cy="940966"/>
          </a:xfrm>
        </p:spPr>
        <p:txBody>
          <a:bodyPr>
            <a:normAutofit fontScale="90000"/>
          </a:bodyPr>
          <a:lstStyle/>
          <a:p>
            <a:pPr algn="r"/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خصائص الحقول </a:t>
            </a:r>
            <a:r>
              <a:rPr lang="en-US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Field Properties </a:t>
            </a:r>
            <a:r>
              <a:rPr lang="ar-SA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3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ar-SA" smtClean="0"/>
              <a:t>يمكن فرض الشروط التي تريدها على اي حقل من الحقول.</a:t>
            </a:r>
            <a:endParaRPr lang="en-US" smtClean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133600"/>
            <a:ext cx="6337300" cy="449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Line 5"/>
          <p:cNvSpPr>
            <a:spLocks noChangeShapeType="1"/>
          </p:cNvSpPr>
          <p:nvPr/>
        </p:nvSpPr>
        <p:spPr bwMode="auto">
          <a:xfrm flipH="1">
            <a:off x="3924300" y="3500438"/>
            <a:ext cx="935038" cy="2889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4284663" y="3141663"/>
            <a:ext cx="1441450" cy="392112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حجم الحقل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H="1">
            <a:off x="3779838" y="3933825"/>
            <a:ext cx="1512887" cy="2889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5292725" y="3716338"/>
            <a:ext cx="1441450" cy="392112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قتاع الادخال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 flipH="1">
            <a:off x="3779838" y="4365625"/>
            <a:ext cx="1512887" cy="2889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5292725" y="4149725"/>
            <a:ext cx="1800225" cy="392113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القيمة الافتراضيه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5003800" y="4652963"/>
            <a:ext cx="2232025" cy="392112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قاعدة التحقق من الصحه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 flipH="1" flipV="1">
            <a:off x="3924300" y="4797425"/>
            <a:ext cx="1079500" cy="714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5003800" y="4652963"/>
            <a:ext cx="2232025" cy="392112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قاعدة التحقق من الصحه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 flipH="1" flipV="1">
            <a:off x="3924300" y="4797425"/>
            <a:ext cx="1079500" cy="714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5076825" y="5229225"/>
            <a:ext cx="2232025" cy="392113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نص التحقق من الصحه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 flipH="1" flipV="1">
            <a:off x="3924300" y="5013325"/>
            <a:ext cx="1152525" cy="4318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250825" y="4221163"/>
            <a:ext cx="1189038" cy="392112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SA" b="1" dirty="0">
                <a:solidFill>
                  <a:schemeClr val="bg1"/>
                </a:solidFill>
              </a:rPr>
              <a:t>مطلوب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>
            <a:off x="755650" y="4581525"/>
            <a:ext cx="1008063" cy="6477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2100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80" grpId="0" animBg="1"/>
      <p:bldP spid="32781" grpId="0" animBg="1"/>
      <p:bldP spid="32783" grpId="0" animBg="1"/>
      <p:bldP spid="32784" grpId="0" animBg="1"/>
      <p:bldP spid="32785" grpId="0" animBg="1"/>
      <p:bldP spid="32786" grpId="0" animBg="1"/>
      <p:bldP spid="32787" grpId="0" animBg="1"/>
      <p:bldP spid="3278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00" b="63269"/>
          <a:stretch/>
        </p:blipFill>
        <p:spPr bwMode="auto">
          <a:xfrm>
            <a:off x="462042" y="2480292"/>
            <a:ext cx="8027988" cy="3373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>
            <a:normAutofit/>
          </a:bodyPr>
          <a:lstStyle/>
          <a:p>
            <a:pPr algn="r" eaLnBrk="1" hangingPunct="1"/>
            <a:r>
              <a:rPr lang="ar-SA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تعيين المفتاح </a:t>
            </a: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الأساسي :</a:t>
            </a:r>
            <a:endParaRPr lang="en-US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ar-SA" b="1" smtClean="0"/>
              <a:t>المفتاح الأساسي:</a:t>
            </a:r>
            <a:r>
              <a:rPr lang="ar-SA" smtClean="0"/>
              <a:t> هو عباره عن حقل يستخدم كعلامة مميزه لكل سجل . بحيث لا يمكن ان يحوي نفس القيمه لسجلين مختلفين.</a:t>
            </a:r>
            <a:endParaRPr lang="en-US" smtClean="0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V="1">
            <a:off x="2586452" y="5157191"/>
            <a:ext cx="201067" cy="489409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803553" y="5450545"/>
            <a:ext cx="1698625" cy="392112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SA" b="1" dirty="0">
                <a:solidFill>
                  <a:schemeClr val="bg1"/>
                </a:solidFill>
              </a:rPr>
              <a:t>1. تظليل اسم الحقل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H="1" flipV="1">
            <a:off x="1503457" y="3789039"/>
            <a:ext cx="2132438" cy="493837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779912" y="4167188"/>
            <a:ext cx="3960440" cy="369332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SA" b="1" dirty="0">
                <a:solidFill>
                  <a:schemeClr val="bg1"/>
                </a:solidFill>
              </a:rPr>
              <a:t>2. الضغط على رمز المفتاح في شريط الادوات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48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  <p:bldP spid="14342" grpId="0" animBg="1"/>
      <p:bldP spid="14343" grpId="0" animBg="1"/>
      <p:bldP spid="143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ar-SA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التنقل بين </a:t>
            </a: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السجلات :</a:t>
            </a:r>
            <a:endParaRPr lang="en-US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916113"/>
            <a:ext cx="6408738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Line 6"/>
          <p:cNvSpPr>
            <a:spLocks noChangeShapeType="1"/>
          </p:cNvSpPr>
          <p:nvPr/>
        </p:nvSpPr>
        <p:spPr bwMode="auto">
          <a:xfrm flipH="1">
            <a:off x="1619250" y="4581525"/>
            <a:ext cx="1081088" cy="6477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900113" y="5229225"/>
            <a:ext cx="1439862" cy="392113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السجل الأول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2268538" y="5949950"/>
            <a:ext cx="1439862" cy="392113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السجل السابق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 flipH="1">
            <a:off x="2843213" y="4508500"/>
            <a:ext cx="288925" cy="144145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3492500" y="5445125"/>
            <a:ext cx="1439863" cy="392113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السجل الحالي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 flipH="1">
            <a:off x="4213225" y="4652963"/>
            <a:ext cx="0" cy="79216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4572000" y="6092825"/>
            <a:ext cx="1439863" cy="392113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السجل التالي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>
            <a:off x="4859338" y="4581525"/>
            <a:ext cx="433387" cy="15113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5435600" y="5445125"/>
            <a:ext cx="1439863" cy="392113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السجل الاخير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5364163" y="4581525"/>
            <a:ext cx="792162" cy="8636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6804025" y="6021388"/>
            <a:ext cx="1439863" cy="66675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اضافة سجل جديد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1521" name="Line 17"/>
          <p:cNvSpPr>
            <a:spLocks noChangeShapeType="1"/>
          </p:cNvSpPr>
          <p:nvPr/>
        </p:nvSpPr>
        <p:spPr bwMode="auto">
          <a:xfrm>
            <a:off x="5867400" y="4581525"/>
            <a:ext cx="1657350" cy="14398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7451725" y="5300663"/>
            <a:ext cx="1439863" cy="392112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العدد الكلي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1523" name="Line 19"/>
          <p:cNvSpPr>
            <a:spLocks noChangeShapeType="1"/>
          </p:cNvSpPr>
          <p:nvPr/>
        </p:nvSpPr>
        <p:spPr bwMode="auto">
          <a:xfrm>
            <a:off x="6372225" y="4508500"/>
            <a:ext cx="1800225" cy="7921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978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animBg="1"/>
      <p:bldP spid="21511" grpId="0" animBg="1"/>
      <p:bldP spid="21512" grpId="0" animBg="1"/>
      <p:bldP spid="21513" grpId="0" animBg="1"/>
      <p:bldP spid="21514" grpId="0" animBg="1"/>
      <p:bldP spid="21515" grpId="0" animBg="1"/>
      <p:bldP spid="21516" grpId="0" animBg="1"/>
      <p:bldP spid="21517" grpId="0" animBg="1"/>
      <p:bldP spid="21518" grpId="0" animBg="1"/>
      <p:bldP spid="21519" grpId="0" animBg="1"/>
      <p:bldP spid="21520" grpId="0" animBg="1"/>
      <p:bldP spid="21521" grpId="0" animBg="1"/>
      <p:bldP spid="21522" grpId="0" animBg="1"/>
      <p:bldP spid="215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17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552" y="1700809"/>
            <a:ext cx="8280920" cy="4525106"/>
          </a:xfrm>
        </p:spPr>
        <p:txBody>
          <a:bodyPr/>
          <a:lstStyle/>
          <a:p>
            <a:pPr algn="just"/>
            <a:r>
              <a:rPr lang="ar-SA" sz="2800" dirty="0" smtClean="0"/>
              <a:t> </a:t>
            </a:r>
            <a:r>
              <a:rPr lang="ar-SA" sz="3200" dirty="0" smtClean="0"/>
              <a:t>خاصية البحث والاستبدال </a:t>
            </a:r>
            <a:r>
              <a:rPr lang="ar-SA" sz="3200" dirty="0" smtClean="0"/>
              <a:t>.</a:t>
            </a:r>
          </a:p>
          <a:p>
            <a:pPr marL="0" indent="0" algn="just">
              <a:buNone/>
            </a:pPr>
            <a:endParaRPr lang="ar-SA" sz="3200" dirty="0" smtClean="0"/>
          </a:p>
          <a:p>
            <a:pPr algn="just"/>
            <a:r>
              <a:rPr lang="ar-SA" sz="3200" dirty="0" smtClean="0"/>
              <a:t>فرز السجلات تصاعديا وتنازليا </a:t>
            </a:r>
            <a:r>
              <a:rPr lang="ar-SA" sz="3200" dirty="0" smtClean="0"/>
              <a:t>.</a:t>
            </a:r>
          </a:p>
          <a:p>
            <a:pPr marL="0" indent="0" algn="just">
              <a:buNone/>
            </a:pPr>
            <a:endParaRPr lang="ar-SA" sz="3200" dirty="0" smtClean="0"/>
          </a:p>
          <a:p>
            <a:pPr algn="just"/>
            <a:r>
              <a:rPr lang="ar-SA" sz="3200" dirty="0" smtClean="0"/>
              <a:t>التصفية .</a:t>
            </a:r>
          </a:p>
          <a:p>
            <a:pPr marL="0" indent="0" algn="just">
              <a:buNone/>
            </a:pPr>
            <a:endParaRPr lang="ar-SA" sz="2800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البحث عن البيانات وترتيبها وتصفيتها</a:t>
            </a: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6493"/>
            <a:ext cx="1981201" cy="1485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23" y="4005064"/>
            <a:ext cx="3818099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639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772400" cy="868958"/>
          </a:xfrm>
        </p:spPr>
        <p:txBody>
          <a:bodyPr>
            <a:normAutofit/>
          </a:bodyPr>
          <a:lstStyle/>
          <a:p>
            <a:pPr marL="742950" indent="-742950" algn="r">
              <a:buFont typeface="Wingdings" pitchFamily="2" charset="2"/>
              <a:buChar char="v"/>
            </a:pP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ربط الجداول :</a:t>
            </a:r>
            <a:endParaRPr lang="en-US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18</a:t>
            </a:fld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8136904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 smtClean="0"/>
              <a:t>المقصود بربط الجداول هو إنشاء علاقة ارتباط دائمة بين جدولين أو أكثر , يكون من نتيجتهما استخراج بيانات من كلا الجدولين و إظهارهما في النماذج أو التقارير أو الاستعلامات 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 algn="ctr">
              <a:buNone/>
            </a:pP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قبل الربط لابد من تأسيس علاقة ارتباط –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Relationship</a:t>
            </a:r>
            <a:endParaRPr lang="ar-S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11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ar-SA" b="1" u="sng" dirty="0"/>
              <a:t>شروط إنشاء العلاقة بين جدولين :</a:t>
            </a:r>
          </a:p>
          <a:p>
            <a:r>
              <a:rPr lang="ar-SA" dirty="0" smtClean="0"/>
              <a:t>يجب أن يشتمل كلا الجدولين على حقل </a:t>
            </a:r>
            <a:r>
              <a:rPr lang="ar-SA" dirty="0" smtClean="0"/>
              <a:t>متماثل في البيانات  </a:t>
            </a:r>
            <a:r>
              <a:rPr lang="ar-SA" dirty="0"/>
              <a:t>.</a:t>
            </a:r>
          </a:p>
          <a:p>
            <a:r>
              <a:rPr lang="ar-SA" dirty="0"/>
              <a:t>أن </a:t>
            </a:r>
            <a:r>
              <a:rPr lang="ar-SA" dirty="0" smtClean="0"/>
              <a:t>يشتمل </a:t>
            </a:r>
            <a:r>
              <a:rPr lang="ar-SA" dirty="0" smtClean="0"/>
              <a:t>أحد الجدولين على مفتاح رئيسي </a:t>
            </a:r>
            <a:r>
              <a:rPr lang="ar-SA" dirty="0" smtClean="0"/>
              <a:t> </a:t>
            </a:r>
            <a:r>
              <a:rPr lang="ar-SA" dirty="0"/>
              <a:t>.</a:t>
            </a:r>
          </a:p>
          <a:p>
            <a:r>
              <a:rPr lang="ar-SA" dirty="0"/>
              <a:t>أن يكون كلا الجدولين مخزن في نفس قاعدة البيانات .</a:t>
            </a:r>
          </a:p>
          <a:p>
            <a:pPr marL="0" indent="0" algn="ctr">
              <a:buNone/>
            </a:pPr>
            <a:endParaRPr lang="ar-SA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31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r">
              <a:buFont typeface="Wingdings" pitchFamily="2" charset="2"/>
              <a:buChar char="v"/>
            </a:pP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أنواع علاقات الارتباط :</a:t>
            </a:r>
            <a:endParaRPr lang="en-US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أ.مشاعل المطلق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19</a:t>
            </a:fld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1"/>
          </p:nvPr>
        </p:nvSpPr>
        <p:spPr>
          <a:xfrm>
            <a:off x="1722512" y="1794683"/>
            <a:ext cx="6131024" cy="4285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 smtClean="0"/>
              <a:t>يوجد ثلاثة أنواع للعلاقات في أكسيس :</a:t>
            </a:r>
          </a:p>
          <a:p>
            <a:r>
              <a:rPr lang="ar-SA" dirty="0" smtClean="0"/>
              <a:t>علاقة رأس برأس «</a:t>
            </a:r>
            <a:r>
              <a:rPr lang="en-US" dirty="0" smtClean="0"/>
              <a:t> One – To – One </a:t>
            </a:r>
            <a:r>
              <a:rPr lang="ar-SA" dirty="0" smtClean="0"/>
              <a:t>». </a:t>
            </a:r>
          </a:p>
          <a:p>
            <a:pPr marL="0" indent="0">
              <a:buNone/>
            </a:pPr>
            <a:endParaRPr lang="ar-SA" sz="1050" dirty="0" smtClean="0"/>
          </a:p>
          <a:p>
            <a:pPr marL="0" indent="0">
              <a:buNone/>
            </a:pPr>
            <a:endParaRPr lang="ar-SA" dirty="0" smtClean="0"/>
          </a:p>
          <a:p>
            <a:r>
              <a:rPr lang="ar-SA" dirty="0" smtClean="0"/>
              <a:t>علاقة رأس بأطراف «</a:t>
            </a:r>
            <a:r>
              <a:rPr lang="en-US" dirty="0" smtClean="0"/>
              <a:t>One –To – Many </a:t>
            </a:r>
            <a:r>
              <a:rPr lang="ar-SA" dirty="0" smtClean="0"/>
              <a:t>  ».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 smtClean="0"/>
          </a:p>
          <a:p>
            <a:r>
              <a:rPr lang="ar-SA" dirty="0" smtClean="0"/>
              <a:t>علاقة اطراف بأطراف «</a:t>
            </a:r>
            <a:r>
              <a:rPr lang="en-US" dirty="0" smtClean="0"/>
              <a:t> Many – To – Many </a:t>
            </a:r>
            <a:r>
              <a:rPr lang="ar-SA" dirty="0" smtClean="0"/>
              <a:t>» .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623917" y="3937411"/>
            <a:ext cx="2328214" cy="584775"/>
            <a:chOff x="3635896" y="4860454"/>
            <a:chExt cx="2328214" cy="584775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3635896" y="5445229"/>
              <a:ext cx="2304256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659854" y="4860454"/>
              <a:ext cx="216024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/>
                <a:t>1</a:t>
              </a:r>
              <a:endParaRPr lang="ar-SA" sz="32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508104" y="4860454"/>
              <a:ext cx="456006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/>
                <a:t>∞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623917" y="5285032"/>
            <a:ext cx="2405440" cy="600951"/>
            <a:chOff x="3623917" y="5285032"/>
            <a:chExt cx="2405440" cy="600951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3623917" y="5885983"/>
              <a:ext cx="2405440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496125" y="5301208"/>
              <a:ext cx="456006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dirty="0"/>
                <a:t>∞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623917" y="5285032"/>
              <a:ext cx="55407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dirty="0"/>
                <a:t>∞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35896" y="2780404"/>
            <a:ext cx="2316235" cy="589471"/>
            <a:chOff x="3635896" y="2780404"/>
            <a:chExt cx="2316235" cy="589471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3647875" y="3369875"/>
              <a:ext cx="2304256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635896" y="2785100"/>
              <a:ext cx="216024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/>
                <a:t>1</a:t>
              </a:r>
              <a:endParaRPr lang="ar-SA" sz="32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717300" y="2780404"/>
              <a:ext cx="216024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/>
                <a:t>1</a:t>
              </a:r>
              <a:endParaRPr lang="ar-S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4368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772400" cy="1143000"/>
          </a:xfrm>
        </p:spPr>
        <p:txBody>
          <a:bodyPr>
            <a:noAutofit/>
          </a:bodyPr>
          <a:lstStyle/>
          <a:p>
            <a:pPr marL="514350" indent="-514350" algn="r">
              <a:buFont typeface="+mj-lt"/>
              <a:buAutoNum type="arabicPeriod"/>
            </a:pP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علاقة ارتباط رأس بأطراف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One </a:t>
            </a:r>
            <a:r>
              <a:rPr lang="en-US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–To – Many </a:t>
            </a: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20</a:t>
            </a:fld>
            <a:endParaRPr lang="ar-S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899592" y="1772816"/>
            <a:ext cx="7772400" cy="3600400"/>
          </a:xfrm>
        </p:spPr>
        <p:txBody>
          <a:bodyPr/>
          <a:lstStyle/>
          <a:p>
            <a:endParaRPr lang="ar-SA" sz="2800" dirty="0" smtClean="0"/>
          </a:p>
          <a:p>
            <a:r>
              <a:rPr lang="ar-SA" sz="2800" dirty="0" smtClean="0"/>
              <a:t>تعني أن السجل الواحد في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جدول البيانات الرئيسي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Primary Table </a:t>
            </a:r>
            <a:r>
              <a:rPr lang="ar-SA" sz="2800" dirty="0" smtClean="0"/>
              <a:t> يقابله أكثر من سجل في جدول آخر يسمى</a:t>
            </a:r>
          </a:p>
          <a:p>
            <a:pPr marL="0" indent="0">
              <a:buNone/>
            </a:pPr>
            <a:r>
              <a:rPr lang="ar-SA" sz="2800" dirty="0" smtClean="0"/>
              <a:t>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الجدول المرتبط 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Related Table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dirty="0" smtClean="0"/>
              <a:t>.</a:t>
            </a:r>
          </a:p>
          <a:p>
            <a:pPr marL="0" indent="0">
              <a:buNone/>
            </a:pPr>
            <a:endParaRPr lang="ar-SA" sz="2800" dirty="0" smtClean="0"/>
          </a:p>
          <a:p>
            <a:r>
              <a:rPr lang="ar-SA" sz="2800" dirty="0" smtClean="0"/>
              <a:t>  هذا النوع من العلاقات هو الأكثر استخداما 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3785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21</a:t>
            </a:fld>
            <a:endParaRPr lang="ar-SA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968602"/>
              </p:ext>
            </p:extLst>
          </p:nvPr>
        </p:nvGraphicFramePr>
        <p:xfrm>
          <a:off x="395536" y="620688"/>
          <a:ext cx="8352929" cy="2808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8975"/>
                <a:gridCol w="798976"/>
                <a:gridCol w="1186359"/>
                <a:gridCol w="928103"/>
                <a:gridCol w="790906"/>
                <a:gridCol w="871610"/>
                <a:gridCol w="1016879"/>
                <a:gridCol w="1033018"/>
                <a:gridCol w="928103"/>
              </a:tblGrid>
              <a:tr h="702078"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رقم الهاتف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العنوان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تاريخ الميلاد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انتظام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المكأفأة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المستوى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التخصص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الاسم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الرقم</a:t>
                      </a:r>
                      <a:r>
                        <a:rPr lang="en-US" smtClean="0"/>
                        <a:t> </a:t>
                      </a:r>
                      <a:r>
                        <a:rPr lang="ar-SA" baseline="0" smtClean="0"/>
                        <a:t> الجامعي</a:t>
                      </a:r>
                      <a:endParaRPr lang="en-US"/>
                    </a:p>
                  </a:txBody>
                  <a:tcPr/>
                </a:tc>
              </a:tr>
              <a:tr h="702078">
                <a:tc>
                  <a:txBody>
                    <a:bodyPr/>
                    <a:lstStyle/>
                    <a:p>
                      <a:r>
                        <a:rPr lang="en-US" smtClean="0"/>
                        <a:t>12321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الدمام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1980/1/1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نعم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1000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رياضيات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منال احمد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433001</a:t>
                      </a:r>
                      <a:endParaRPr lang="en-US"/>
                    </a:p>
                  </a:txBody>
                  <a:tcPr/>
                </a:tc>
              </a:tr>
              <a:tr h="702078">
                <a:tc>
                  <a:txBody>
                    <a:bodyPr/>
                    <a:lstStyle/>
                    <a:p>
                      <a:r>
                        <a:rPr lang="en-US" smtClean="0"/>
                        <a:t>12414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الدمام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1980/4/5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نعم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1000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فيزياء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مها محمد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433002</a:t>
                      </a:r>
                      <a:endParaRPr lang="en-US"/>
                    </a:p>
                  </a:txBody>
                  <a:tcPr/>
                </a:tc>
              </a:tr>
              <a:tr h="702078">
                <a:tc>
                  <a:txBody>
                    <a:bodyPr/>
                    <a:lstStyle/>
                    <a:p>
                      <a:r>
                        <a:rPr lang="en-US" smtClean="0"/>
                        <a:t>12414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الدمام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1981/8/1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نعم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1000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رياضيات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اسماء خالد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mtClean="0"/>
                        <a:t>433003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947552"/>
              </p:ext>
            </p:extLst>
          </p:nvPr>
        </p:nvGraphicFramePr>
        <p:xfrm>
          <a:off x="899592" y="3789040"/>
          <a:ext cx="6552728" cy="2304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182"/>
                <a:gridCol w="1638182"/>
                <a:gridCol w="1638182"/>
                <a:gridCol w="1638182"/>
              </a:tblGrid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الدرجة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المستوى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المادة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الرقم الجامعي</a:t>
                      </a:r>
                      <a:endParaRPr lang="en-US"/>
                    </a:p>
                  </a:txBody>
                  <a:tcPr/>
                </a:tc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100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سلم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433003</a:t>
                      </a:r>
                      <a:endParaRPr lang="en-US"/>
                    </a:p>
                  </a:txBody>
                  <a:tcPr/>
                </a:tc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99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عرب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433003</a:t>
                      </a:r>
                      <a:endParaRPr lang="en-US"/>
                    </a:p>
                  </a:txBody>
                  <a:tcPr/>
                </a:tc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95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ريض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433003</a:t>
                      </a:r>
                      <a:endParaRPr lang="en-US"/>
                    </a:p>
                  </a:txBody>
                  <a:tcPr/>
                </a:tc>
              </a:tr>
              <a:tr h="4608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9" name="رابط كسهم مستقيم 18"/>
          <p:cNvCxnSpPr/>
          <p:nvPr/>
        </p:nvCxnSpPr>
        <p:spPr>
          <a:xfrm flipH="1">
            <a:off x="7380312" y="3212976"/>
            <a:ext cx="1019086" cy="122413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flipH="1">
            <a:off x="7319278" y="3212976"/>
            <a:ext cx="1080120" cy="179899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flipH="1">
            <a:off x="7319278" y="3212976"/>
            <a:ext cx="1080120" cy="228693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مربع نص 5"/>
          <p:cNvSpPr txBox="1"/>
          <p:nvPr/>
        </p:nvSpPr>
        <p:spPr>
          <a:xfrm>
            <a:off x="3383868" y="233913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smtClean="0"/>
              <a:t>جدول الطالبات</a:t>
            </a:r>
            <a:endParaRPr lang="en-US" sz="2000" b="1"/>
          </a:p>
        </p:txBody>
      </p:sp>
      <p:sp>
        <p:nvSpPr>
          <p:cNvPr id="10" name="مربع نص 9"/>
          <p:cNvSpPr txBox="1"/>
          <p:nvPr/>
        </p:nvSpPr>
        <p:spPr>
          <a:xfrm>
            <a:off x="6568681" y="6165304"/>
            <a:ext cx="1830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smtClean="0"/>
              <a:t>جدول الدرجات</a:t>
            </a:r>
            <a:endParaRPr lang="en-US" sz="2000" b="1"/>
          </a:p>
        </p:txBody>
      </p:sp>
    </p:spTree>
    <p:extLst>
      <p:ext uri="{BB962C8B-B14F-4D97-AF65-F5344CB8AC3E}">
        <p14:creationId xmlns:p14="http://schemas.microsoft.com/office/powerpoint/2010/main" val="247279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772400" cy="1143000"/>
          </a:xfrm>
        </p:spPr>
        <p:txBody>
          <a:bodyPr>
            <a:noAutofit/>
          </a:bodyPr>
          <a:lstStyle/>
          <a:p>
            <a:pPr marL="742950" indent="-742950" algn="r">
              <a:buFont typeface="+mj-lt"/>
              <a:buAutoNum type="arabicPeriod" startAt="2"/>
            </a:pP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علاقة ارتباط رأس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برأس </a:t>
            </a:r>
            <a:b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One</a:t>
            </a:r>
            <a:r>
              <a:rPr lang="en-US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–To –</a:t>
            </a:r>
            <a:r>
              <a:rPr lang="en-US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One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22</a:t>
            </a:fld>
            <a:endParaRPr lang="ar-S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39552" y="1772816"/>
            <a:ext cx="8132440" cy="4464496"/>
          </a:xfrm>
        </p:spPr>
        <p:txBody>
          <a:bodyPr>
            <a:normAutofit/>
          </a:bodyPr>
          <a:lstStyle/>
          <a:p>
            <a:endParaRPr lang="ar-SA" sz="2800" dirty="0" smtClean="0"/>
          </a:p>
          <a:p>
            <a:r>
              <a:rPr lang="ar-SA" sz="2800" dirty="0" smtClean="0"/>
              <a:t>تعني أن السجل الواحد في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جدول البيانات الرئيسي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Primary Table </a:t>
            </a:r>
            <a:r>
              <a:rPr lang="ar-SA" sz="2800" dirty="0" smtClean="0"/>
              <a:t> يقابله سجل واحد فقط في الجدول المرتبط به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dirty="0" smtClean="0"/>
              <a:t>.</a:t>
            </a:r>
          </a:p>
          <a:p>
            <a:r>
              <a:rPr lang="ar-SA" sz="2800" dirty="0" smtClean="0"/>
              <a:t>غالبا يستخدم عندما نريد فصل معلومات السجل إلى بيانات عامة وبيانات خاصة , مثلا :</a:t>
            </a:r>
          </a:p>
          <a:p>
            <a:pPr marL="0" indent="0">
              <a:buNone/>
            </a:pPr>
            <a:r>
              <a:rPr lang="ar-SA" sz="2800" dirty="0"/>
              <a:t> </a:t>
            </a:r>
            <a:r>
              <a:rPr lang="ar-SA" sz="2800" dirty="0" smtClean="0"/>
              <a:t>  معلومات الموظف من اسم وعنوان ورقم هاتف في جدول أساسي</a:t>
            </a:r>
          </a:p>
          <a:p>
            <a:pPr marL="0" indent="0">
              <a:buNone/>
            </a:pPr>
            <a:r>
              <a:rPr lang="ar-SA" sz="2800" dirty="0" smtClean="0"/>
              <a:t>والمعلومات الخاصة مثل الراتب في جدول آخرمرتبط  .</a:t>
            </a:r>
          </a:p>
          <a:p>
            <a:pPr marL="0" indent="0">
              <a:buNone/>
            </a:pPr>
            <a:endParaRPr lang="ar-SA" sz="2800" dirty="0" smtClean="0"/>
          </a:p>
          <a:p>
            <a:r>
              <a:rPr lang="ar-SA" sz="2800" dirty="0" smtClean="0"/>
              <a:t>  هذا النوع من العلاقات هو الأقل  استخداما 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6288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772400" cy="1143000"/>
          </a:xfrm>
        </p:spPr>
        <p:txBody>
          <a:bodyPr>
            <a:noAutofit/>
          </a:bodyPr>
          <a:lstStyle/>
          <a:p>
            <a:pPr marL="742950" indent="-742950" algn="r">
              <a:buFont typeface="+mj-lt"/>
              <a:buAutoNum type="arabicPeriod" startAt="3"/>
            </a:pP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علاقة </a:t>
            </a: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اطراف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بأطراف  </a:t>
            </a: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Many – To – Many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:</a:t>
            </a:r>
            <a:endParaRPr lang="ar-SA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23</a:t>
            </a:fld>
            <a:endParaRPr lang="ar-S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67544" y="1772816"/>
            <a:ext cx="8204448" cy="4536504"/>
          </a:xfrm>
        </p:spPr>
        <p:txBody>
          <a:bodyPr>
            <a:normAutofit/>
          </a:bodyPr>
          <a:lstStyle/>
          <a:p>
            <a:r>
              <a:rPr lang="ar-SA" sz="3000" dirty="0" smtClean="0"/>
              <a:t>تعني أن كل سجل </a:t>
            </a:r>
            <a:r>
              <a:rPr lang="ar-SA" sz="3000" dirty="0"/>
              <a:t>من الجدول الرئيسي </a:t>
            </a:r>
            <a:r>
              <a:rPr lang="ar-SA" sz="3000" dirty="0" smtClean="0"/>
              <a:t>يقابله  عدة سجلات في الجدول المرتبط  ويقابل السجل الواحد في الجدول المرتبط عدة سجلات في الجدول الرئيسي , </a:t>
            </a:r>
          </a:p>
          <a:p>
            <a:pPr marL="0" indent="0">
              <a:buNone/>
            </a:pPr>
            <a:r>
              <a:rPr lang="ar-SA" sz="3000" dirty="0" smtClean="0"/>
              <a:t>     مثلا  في الجامعة :</a:t>
            </a:r>
          </a:p>
          <a:p>
            <a:r>
              <a:rPr lang="ar-SA" sz="3000" dirty="0" smtClean="0"/>
              <a:t>يوجد جدول للمواد و جدول للأساتذة في جدول المواد يوجد مادة يعطيها أكثر من أستاذ و في جدول الأساتذة يوجد أستاذ يعطي أكثر من مادة .</a:t>
            </a:r>
          </a:p>
          <a:p>
            <a:r>
              <a:rPr lang="ar-SA" sz="3000" dirty="0" smtClean="0"/>
              <a:t>يتطلب هذا النوع من العلاقات جدول ثالث يسمى جدول ربط .</a:t>
            </a:r>
          </a:p>
          <a:p>
            <a:r>
              <a:rPr lang="ar-SA" sz="3000" dirty="0" smtClean="0"/>
              <a:t>  هذا النوع من العلاقات نادر الإستخدام 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6948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24</a:t>
            </a:fld>
            <a:endParaRPr lang="ar-S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04" b="52464"/>
          <a:stretch/>
        </p:blipFill>
        <p:spPr bwMode="auto">
          <a:xfrm>
            <a:off x="510419" y="548680"/>
            <a:ext cx="7922697" cy="5305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283967" y="2918798"/>
            <a:ext cx="4149149" cy="2928777"/>
          </a:xfrm>
          <a:prstGeom prst="rect">
            <a:avLst/>
          </a:prstGeom>
          <a:ln w="31750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6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انشاء علاقة : </a:t>
            </a:r>
          </a:p>
          <a:p>
            <a:pPr algn="ctr"/>
            <a:endParaRPr lang="ar-SA" sz="28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ar-SA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من أدوات قاعدة بيانات</a:t>
            </a:r>
          </a:p>
          <a:p>
            <a:pPr marL="571500" indent="-571500" algn="ctr">
              <a:buFont typeface="Wingdings" pitchFamily="2" charset="2"/>
              <a:buChar char="Ø"/>
            </a:pPr>
            <a:r>
              <a:rPr lang="ar-SA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علاقات</a:t>
            </a:r>
          </a:p>
          <a:p>
            <a:pPr marL="571500" indent="-571500" algn="ctr">
              <a:buFont typeface="Wingdings" pitchFamily="2" charset="2"/>
              <a:buChar char="Ø"/>
            </a:pPr>
            <a:r>
              <a:rPr lang="ar-SA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إظهار الجداول </a:t>
            </a:r>
          </a:p>
          <a:p>
            <a:pPr marL="571500" indent="-571500" algn="ctr">
              <a:buFont typeface="Wingdings" pitchFamily="2" charset="2"/>
              <a:buChar char="Ø"/>
            </a:pPr>
            <a:r>
              <a:rPr lang="ar-SA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سحب الحقل المطلوب </a:t>
            </a:r>
          </a:p>
          <a:p>
            <a:pPr algn="ctr"/>
            <a:r>
              <a:rPr lang="ar-SA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و وضعه على الحقل المطابق . </a:t>
            </a:r>
            <a:endParaRPr lang="en-US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061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557338"/>
            <a:ext cx="6121400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107950" y="1838326"/>
            <a:ext cx="1800225" cy="366712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الجدول الأساسي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9093" name="Line 5"/>
          <p:cNvSpPr>
            <a:spLocks noChangeShapeType="1"/>
          </p:cNvSpPr>
          <p:nvPr/>
        </p:nvSpPr>
        <p:spPr bwMode="auto">
          <a:xfrm>
            <a:off x="1692275" y="2133600"/>
            <a:ext cx="647700" cy="2873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4500563" y="1557338"/>
            <a:ext cx="1800225" cy="366712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الجدول التابع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9095" name="Line 7"/>
          <p:cNvSpPr>
            <a:spLocks noChangeShapeType="1"/>
          </p:cNvSpPr>
          <p:nvPr/>
        </p:nvSpPr>
        <p:spPr bwMode="auto">
          <a:xfrm flipH="1">
            <a:off x="5292725" y="1917700"/>
            <a:ext cx="73025" cy="2873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89096" name="Text Box 8"/>
          <p:cNvSpPr txBox="1">
            <a:spLocks noChangeArrowheads="1"/>
          </p:cNvSpPr>
          <p:nvPr/>
        </p:nvSpPr>
        <p:spPr bwMode="auto">
          <a:xfrm>
            <a:off x="468313" y="3644900"/>
            <a:ext cx="1800225" cy="366713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الحقول المتشابهه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9097" name="Line 9"/>
          <p:cNvSpPr>
            <a:spLocks noChangeShapeType="1"/>
          </p:cNvSpPr>
          <p:nvPr/>
        </p:nvSpPr>
        <p:spPr bwMode="auto">
          <a:xfrm flipV="1">
            <a:off x="1403350" y="3213100"/>
            <a:ext cx="1223963" cy="4318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89098" name="Line 10"/>
          <p:cNvSpPr>
            <a:spLocks noChangeShapeType="1"/>
          </p:cNvSpPr>
          <p:nvPr/>
        </p:nvSpPr>
        <p:spPr bwMode="auto">
          <a:xfrm flipV="1">
            <a:off x="1403350" y="3141663"/>
            <a:ext cx="3168650" cy="503237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89099" name="Text Box 11"/>
          <p:cNvSpPr txBox="1">
            <a:spLocks noChangeArrowheads="1"/>
          </p:cNvSpPr>
          <p:nvPr/>
        </p:nvSpPr>
        <p:spPr bwMode="auto">
          <a:xfrm>
            <a:off x="827088" y="6165850"/>
            <a:ext cx="1800225" cy="366713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>
                <a:solidFill>
                  <a:schemeClr val="bg1"/>
                </a:solidFill>
              </a:rPr>
              <a:t>نوع العلاقه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9100" name="Line 12"/>
          <p:cNvSpPr>
            <a:spLocks noChangeShapeType="1"/>
          </p:cNvSpPr>
          <p:nvPr/>
        </p:nvSpPr>
        <p:spPr bwMode="auto">
          <a:xfrm flipV="1">
            <a:off x="1763713" y="5661025"/>
            <a:ext cx="2447925" cy="5048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/>
          </a:bodyPr>
          <a:lstStyle/>
          <a:p>
            <a:pPr algn="r"/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انشاء علاقة رأس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بأطراف :</a:t>
            </a:r>
            <a:endParaRPr lang="en-US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5400675" y="4436478"/>
            <a:ext cx="2160587" cy="366712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 dirty="0">
                <a:solidFill>
                  <a:schemeClr val="bg1"/>
                </a:solidFill>
              </a:rPr>
              <a:t>فرض التكامل المرجعي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 flipV="1">
            <a:off x="2627312" y="4365104"/>
            <a:ext cx="2665411" cy="25473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7137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62056" cy="850106"/>
          </a:xfrm>
        </p:spPr>
        <p:txBody>
          <a:bodyPr>
            <a:normAutofit/>
          </a:bodyPr>
          <a:lstStyle/>
          <a:p>
            <a:pPr algn="r"/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انشاء علاقة رأس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بأطراف :</a:t>
            </a:r>
            <a:endParaRPr lang="en-US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7" y="1345765"/>
            <a:ext cx="7127875" cy="517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69458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27</a:t>
            </a:fld>
            <a:endParaRPr lang="ar-SA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الاستعلامات </a:t>
            </a:r>
            <a:r>
              <a:rPr lang="en-US" b="1" dirty="0"/>
              <a:t>Queries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8873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28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552" y="1987629"/>
            <a:ext cx="8280920" cy="4238285"/>
          </a:xfrm>
        </p:spPr>
        <p:txBody>
          <a:bodyPr>
            <a:normAutofit/>
          </a:bodyPr>
          <a:lstStyle/>
          <a:p>
            <a:pPr algn="just"/>
            <a:r>
              <a:rPr lang="ar-SA" sz="2800" dirty="0"/>
              <a:t>يعد الاستعلام وصفاً للسجلات التي ترغب في استرجاعها من قاعدة </a:t>
            </a:r>
            <a:r>
              <a:rPr lang="ar-SA" sz="2800" dirty="0" smtClean="0"/>
              <a:t>البيانات و هو سؤال تسأله عن بياناتك حيث يقوم برنامج </a:t>
            </a:r>
            <a:r>
              <a:rPr lang="en-US" sz="2800" dirty="0" smtClean="0"/>
              <a:t>Access </a:t>
            </a:r>
            <a:r>
              <a:rPr lang="ar-SA" sz="2800" dirty="0" smtClean="0"/>
              <a:t> بجمع البيانات التي تجيب على سؤالك في جدول أو أكثر .</a:t>
            </a:r>
          </a:p>
          <a:p>
            <a:pPr algn="just"/>
            <a:endParaRPr lang="ar-SA" sz="2800" dirty="0" smtClean="0"/>
          </a:p>
          <a:p>
            <a:pPr algn="just"/>
            <a:r>
              <a:rPr lang="ar-SA" sz="2800" dirty="0" smtClean="0"/>
              <a:t>يمكنك الاستعلام من فرض </a:t>
            </a:r>
            <a:r>
              <a:rPr lang="ar-SA" sz="2800" dirty="0"/>
              <a:t>شروط لعرض </a:t>
            </a:r>
            <a:r>
              <a:rPr lang="ar-SA" sz="2800" dirty="0" smtClean="0"/>
              <a:t>البيانات , </a:t>
            </a:r>
            <a:r>
              <a:rPr lang="ar-SA" sz="2800" dirty="0"/>
              <a:t>بحيث لا تعرض الا السجلات </a:t>
            </a:r>
            <a:r>
              <a:rPr lang="ar-SA" sz="2800" dirty="0" smtClean="0"/>
              <a:t>المحققة  لهذه الشروط التي تم تحديدها </a:t>
            </a:r>
            <a:r>
              <a:rPr lang="ar-SA" sz="2800" dirty="0"/>
              <a:t>من قبل المستخدم</a:t>
            </a:r>
            <a:r>
              <a:rPr lang="ar-SA" sz="2800" dirty="0" smtClean="0"/>
              <a:t>.</a:t>
            </a:r>
          </a:p>
          <a:p>
            <a:pPr algn="just"/>
            <a:r>
              <a:rPr lang="ar-SA" sz="2800" dirty="0" smtClean="0"/>
              <a:t>مثلا</a:t>
            </a:r>
            <a:r>
              <a:rPr lang="ar-SA" sz="2800" dirty="0" smtClean="0"/>
              <a:t>: أريد استعلام عن اسماء طالبات </a:t>
            </a:r>
            <a:r>
              <a:rPr lang="ar-SA" sz="2800" dirty="0" smtClean="0"/>
              <a:t>تخصص </a:t>
            </a:r>
            <a:r>
              <a:rPr lang="ar-SA" sz="2800" dirty="0" smtClean="0"/>
              <a:t>الرياضيات التي تزيد درجتهم عن90 في مادة سلم </a:t>
            </a:r>
            <a:r>
              <a:rPr lang="ar-SA" sz="2800" dirty="0" smtClean="0"/>
              <a:t>.</a:t>
            </a:r>
            <a:endParaRPr lang="en-US" sz="2800" dirty="0"/>
          </a:p>
          <a:p>
            <a:pPr marL="0" indent="0" algn="just">
              <a:buNone/>
            </a:pPr>
            <a:endParaRPr lang="ar-SA" sz="2800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الاستعلامات </a:t>
            </a:r>
            <a:r>
              <a:rPr lang="en-US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Queries</a:t>
            </a: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385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29</a:t>
            </a:fld>
            <a:endParaRPr lang="ar-S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8532440" cy="5901604"/>
          </a:xfrm>
          <a:prstGeom prst="rect">
            <a:avLst/>
          </a:prstGeom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2699792" y="3356992"/>
            <a:ext cx="6444208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3635896" y="2068450"/>
            <a:ext cx="4896544" cy="208063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36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مراحل تصميم </a:t>
            </a:r>
            <a:r>
              <a:rPr lang="ar-SA" sz="3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استعلام </a:t>
            </a:r>
            <a:r>
              <a:rPr lang="ar-SA" sz="36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r"/>
            <a:endParaRPr lang="ar-SA" sz="23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ar-SA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اسماء </a:t>
            </a:r>
            <a:r>
              <a:rPr lang="ar-SA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طالبات تخصص الرياضيات التي تزيد درجتهم عن90 في مادة </a:t>
            </a:r>
            <a:r>
              <a:rPr lang="ar-SA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سلم .</a:t>
            </a:r>
          </a:p>
          <a:p>
            <a:pPr algn="r"/>
            <a:endParaRPr lang="ar-SA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ar-SA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إنشاء --&gt; تصميم استعلام . </a:t>
            </a:r>
            <a:endParaRPr lang="ar-SA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3625860"/>
            <a:ext cx="360040" cy="523220"/>
          </a:xfrm>
          <a:prstGeom prst="rect">
            <a:avLst/>
          </a:prstGeom>
          <a:noFill/>
          <a:ln w="38100" cmpd="thickThin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1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171048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30</a:t>
            </a:fld>
            <a:endParaRPr lang="ar-S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820472" cy="59046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8104" y="3215020"/>
            <a:ext cx="360040" cy="523220"/>
          </a:xfrm>
          <a:prstGeom prst="rect">
            <a:avLst/>
          </a:prstGeom>
          <a:noFill/>
          <a:ln w="38100" cmpd="thickThin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2</a:t>
            </a:r>
            <a:endParaRPr lang="ar-SA" sz="2800" b="1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6876256" y="1772816"/>
            <a:ext cx="2123727" cy="1703814"/>
          </a:xfrm>
          <a:prstGeom prst="rect">
            <a:avLst/>
          </a:prstGeom>
        </p:spPr>
        <p:txBody>
          <a:bodyPr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إضافة الجداول التي تحوي حقول الاستعلام .  </a:t>
            </a:r>
            <a:endParaRPr lang="ar-SA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75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31</a:t>
            </a:fld>
            <a:endParaRPr lang="ar-S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2656"/>
            <a:ext cx="8820472" cy="56886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8024" y="4653136"/>
            <a:ext cx="360040" cy="523220"/>
          </a:xfrm>
          <a:prstGeom prst="rect">
            <a:avLst/>
          </a:prstGeom>
          <a:noFill/>
          <a:ln w="38100" cmpd="thickThin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3</a:t>
            </a:r>
            <a:endParaRPr lang="ar-SA" sz="2800" b="1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6372200" y="1784557"/>
            <a:ext cx="2123727" cy="170381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إضافة حقول الاستعلام ثم وضع الشروط المطلوبة بشكل مناسب  .  </a:t>
            </a:r>
            <a:endParaRPr lang="ar-SA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94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32</a:t>
            </a:fld>
            <a:endParaRPr lang="ar-S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8604448" cy="59046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1991" y="1837849"/>
            <a:ext cx="360040" cy="523220"/>
          </a:xfrm>
          <a:prstGeom prst="rect">
            <a:avLst/>
          </a:prstGeom>
          <a:noFill/>
          <a:ln w="38100" cmpd="thickThin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4</a:t>
            </a:r>
            <a:endParaRPr lang="ar-SA" sz="2800" b="1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6228184" y="2361069"/>
            <a:ext cx="2123727" cy="170381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عرض الاستعلام</a:t>
            </a:r>
          </a:p>
          <a:p>
            <a:pPr algn="r"/>
            <a:r>
              <a:rPr lang="ar-SA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بطريقة عرض البيانات لمشاهدة النتائج .  </a:t>
            </a:r>
            <a:endParaRPr lang="ar-SA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03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8478C4D-2779-46D5-8A3D-BEDA95C1E510}" type="slidenum">
              <a:rPr lang="ar-SA" smtClean="0"/>
              <a:pPr/>
              <a:t>33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552" y="1987629"/>
            <a:ext cx="8280920" cy="42382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200" dirty="0" smtClean="0"/>
              <a:t> تستخدم الاستعلامات في :</a:t>
            </a:r>
          </a:p>
          <a:p>
            <a:pPr algn="just"/>
            <a:r>
              <a:rPr lang="ar-SA" sz="3200" dirty="0" smtClean="0"/>
              <a:t>عرض بيانات من أكثر من جدول .</a:t>
            </a:r>
          </a:p>
          <a:p>
            <a:pPr algn="just"/>
            <a:r>
              <a:rPr lang="ar-SA" sz="3200" dirty="0" smtClean="0"/>
              <a:t>فرز البيانات .</a:t>
            </a:r>
          </a:p>
          <a:p>
            <a:pPr algn="just"/>
            <a:r>
              <a:rPr lang="ar-SA" sz="3200" dirty="0" smtClean="0"/>
              <a:t>إجراء العمليات الحسابية .</a:t>
            </a:r>
          </a:p>
          <a:p>
            <a:pPr algn="just"/>
            <a:r>
              <a:rPr lang="ar-SA" sz="3200" dirty="0" smtClean="0"/>
              <a:t>تحديث السجلات وحذفها وإضافتها في عملية واحدة .</a:t>
            </a:r>
          </a:p>
          <a:p>
            <a:pPr marL="0" indent="0" algn="just">
              <a:buNone/>
            </a:pPr>
            <a:endParaRPr lang="ar-SA" sz="2800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الاستعلامات </a:t>
            </a:r>
            <a:r>
              <a:rPr lang="en-US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Queries </a:t>
            </a:r>
            <a:r>
              <a:rPr lang="ar-SA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893"/>
          <a:stretch>
            <a:fillRect/>
          </a:stretch>
        </p:blipFill>
        <p:spPr bwMode="auto">
          <a:xfrm rot="20652246">
            <a:off x="493456" y="473251"/>
            <a:ext cx="12641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118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34</a:t>
            </a:fld>
            <a:endParaRPr lang="ar-SA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 تصميم النماذج - </a:t>
            </a:r>
            <a:r>
              <a:rPr lang="en-US" b="1" dirty="0"/>
              <a:t>Forms</a:t>
            </a:r>
            <a:r>
              <a:rPr lang="ar-SA" dirty="0" smtClean="0"/>
              <a:t> -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8248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47799"/>
            <a:ext cx="8291264" cy="47049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ar-SA" sz="1200" dirty="0" smtClean="0"/>
          </a:p>
          <a:p>
            <a:pPr marL="0" indent="0" algn="just">
              <a:buNone/>
            </a:pPr>
            <a:r>
              <a:rPr lang="ar-SA" sz="3200" dirty="0" smtClean="0"/>
              <a:t>النماذج في قاعدة البيانات مثل النماذج</a:t>
            </a:r>
            <a:r>
              <a:rPr lang="ar-SA" sz="3200" dirty="0"/>
              <a:t> </a:t>
            </a:r>
            <a:r>
              <a:rPr lang="ar-SA" sz="3200" dirty="0" smtClean="0"/>
              <a:t>الورقية تحوي على بيانات سجل واحد فقط ,و تعبأ من خلال خانات معنونة فارغة من قبل المستخدم .</a:t>
            </a:r>
          </a:p>
          <a:p>
            <a:pPr marL="0" indent="0" algn="just">
              <a:buNone/>
            </a:pPr>
            <a:endParaRPr lang="ar-SA" sz="3200" dirty="0" smtClean="0"/>
          </a:p>
          <a:p>
            <a:pPr marL="0" indent="0" algn="just">
              <a:buNone/>
            </a:pPr>
            <a:endParaRPr lang="ar-SA" sz="3200" dirty="0" smtClean="0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395536" y="404664"/>
            <a:ext cx="8229600" cy="965969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النماذج </a:t>
            </a:r>
            <a:r>
              <a:rPr lang="en-US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Forms</a:t>
            </a:r>
            <a:r>
              <a:rPr lang="en-US" sz="3600" b="1" dirty="0"/>
              <a:t>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://www.up-king.com/almaciat/7zvufyljepdw2nqo251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3" t="5093" r="8222" b="23627"/>
          <a:stretch/>
        </p:blipFill>
        <p:spPr bwMode="auto">
          <a:xfrm>
            <a:off x="3463717" y="3343746"/>
            <a:ext cx="2465622" cy="305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ars.com/canada/en/assets/images/center-contents/Applica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43746"/>
            <a:ext cx="2592288" cy="280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tawdef.com/tahmel/uploads/9536b40099.g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39"/>
          <a:stretch/>
        </p:blipFill>
        <p:spPr bwMode="auto">
          <a:xfrm>
            <a:off x="827583" y="3343746"/>
            <a:ext cx="2219863" cy="280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01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47800"/>
            <a:ext cx="8147248" cy="46454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ar-SA" sz="1200" dirty="0" smtClean="0"/>
          </a:p>
          <a:p>
            <a:pPr algn="just">
              <a:buFont typeface="Wingdings" pitchFamily="2" charset="2"/>
              <a:buChar char="v"/>
            </a:pPr>
            <a:r>
              <a:rPr lang="ar-SA" sz="3200" dirty="0" smtClean="0"/>
              <a:t>تسمح </a:t>
            </a:r>
            <a:r>
              <a:rPr lang="ar-SA" sz="3200" dirty="0"/>
              <a:t>النماذج لمصمم قواعد البيانات بإنشاء طريقة سهلة لإدخال </a:t>
            </a:r>
            <a:r>
              <a:rPr lang="ar-SA" sz="3200" dirty="0" smtClean="0"/>
              <a:t>بيانات السجلات </a:t>
            </a:r>
            <a:r>
              <a:rPr lang="ar-SA" sz="3200" dirty="0"/>
              <a:t>بدلاً من </a:t>
            </a:r>
            <a:r>
              <a:rPr lang="ar-SA" sz="3200" dirty="0" smtClean="0"/>
              <a:t>إدخالها في شبكة </a:t>
            </a:r>
            <a:r>
              <a:rPr lang="ar-SA" sz="3200" dirty="0"/>
              <a:t>من الأعمدة و الصفوف في طريقة عرض </a:t>
            </a:r>
            <a:r>
              <a:rPr lang="ar-SA" sz="3200" dirty="0" smtClean="0"/>
              <a:t>البيانات .</a:t>
            </a:r>
          </a:p>
          <a:p>
            <a:pPr marL="0" indent="0" algn="just">
              <a:buNone/>
            </a:pPr>
            <a:r>
              <a:rPr lang="ar-SA" sz="2800" dirty="0" smtClean="0"/>
              <a:t> </a:t>
            </a:r>
            <a:endParaRPr lang="ar-SA" sz="3200" dirty="0"/>
          </a:p>
          <a:p>
            <a:pPr marL="0" indent="0" algn="just">
              <a:buNone/>
            </a:pPr>
            <a:r>
              <a:rPr lang="ar-SA" sz="3200" dirty="0"/>
              <a:t>للنماذج </a:t>
            </a:r>
            <a:r>
              <a:rPr lang="ar-SA" sz="3200" dirty="0" smtClean="0"/>
              <a:t>وظيفتان </a:t>
            </a:r>
            <a:r>
              <a:rPr lang="ar-SA" sz="3200" dirty="0"/>
              <a:t>أساسيتان </a:t>
            </a:r>
            <a:r>
              <a:rPr lang="ar-SA" sz="3200" dirty="0" smtClean="0"/>
              <a:t>:</a:t>
            </a:r>
          </a:p>
          <a:p>
            <a:pPr marL="0" indent="0" algn="just">
              <a:buNone/>
            </a:pPr>
            <a:endParaRPr lang="ar-SA" sz="1100" dirty="0"/>
          </a:p>
          <a:p>
            <a:pPr lvl="4" algn="just"/>
            <a:r>
              <a:rPr lang="ar-SA" sz="2600" dirty="0"/>
              <a:t> </a:t>
            </a:r>
            <a:r>
              <a:rPr lang="ar-SA" sz="3200" dirty="0"/>
              <a:t>إدخال بيانات السجلات .</a:t>
            </a:r>
          </a:p>
          <a:p>
            <a:pPr lvl="4" algn="just"/>
            <a:r>
              <a:rPr lang="ar-SA" sz="3200" dirty="0"/>
              <a:t>القيام بإجراءات على قاعدة البيانات .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395536" y="404664"/>
            <a:ext cx="8229600" cy="965969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النماذج </a:t>
            </a:r>
            <a:r>
              <a:rPr lang="en-US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Forms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35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370633"/>
            <a:ext cx="8568952" cy="4649167"/>
          </a:xfrm>
        </p:spPr>
        <p:txBody>
          <a:bodyPr>
            <a:normAutofit/>
          </a:bodyPr>
          <a:lstStyle/>
          <a:p>
            <a:pPr algn="just"/>
            <a:r>
              <a:rPr lang="ar-SA" sz="3200" dirty="0" smtClean="0"/>
              <a:t> إنشاء نموذج تلقائي </a:t>
            </a:r>
            <a:r>
              <a:rPr lang="en-US" sz="3200" dirty="0"/>
              <a:t>Form</a:t>
            </a:r>
            <a:r>
              <a:rPr lang="ar-SA" sz="3200" dirty="0" smtClean="0"/>
              <a:t>.</a:t>
            </a:r>
            <a:endParaRPr lang="ar-SA" sz="3200" dirty="0" smtClean="0"/>
          </a:p>
          <a:p>
            <a:pPr algn="just"/>
            <a:r>
              <a:rPr lang="ar-SA" sz="3200" dirty="0" smtClean="0"/>
              <a:t>إنشاء نموذج من </a:t>
            </a:r>
            <a:r>
              <a:rPr lang="ar-SA" sz="3200" dirty="0" smtClean="0"/>
              <a:t>عدة جداول بمعالج النماذج- </a:t>
            </a:r>
            <a:r>
              <a:rPr lang="en-US" sz="3200" dirty="0"/>
              <a:t>wizard </a:t>
            </a:r>
            <a:r>
              <a:rPr lang="ar-SA" sz="3200" dirty="0" smtClean="0"/>
              <a:t> </a:t>
            </a:r>
            <a:r>
              <a:rPr lang="en-US" sz="3200" dirty="0"/>
              <a:t>Form</a:t>
            </a:r>
            <a:r>
              <a:rPr lang="ar-SA" sz="3200" dirty="0" smtClean="0"/>
              <a:t> </a:t>
            </a:r>
            <a:r>
              <a:rPr lang="ar-SA" sz="3200" dirty="0" smtClean="0"/>
              <a:t>.</a:t>
            </a:r>
          </a:p>
          <a:p>
            <a:pPr algn="just"/>
            <a:r>
              <a:rPr lang="ar-SA" sz="3200" dirty="0" smtClean="0"/>
              <a:t>إنشاء نموذج مقسوم </a:t>
            </a:r>
            <a:r>
              <a:rPr lang="en-US" sz="3200" dirty="0" smtClean="0"/>
              <a:t>Split </a:t>
            </a:r>
            <a:r>
              <a:rPr lang="en-US" sz="3200" dirty="0" smtClean="0"/>
              <a:t>Form</a:t>
            </a:r>
            <a:r>
              <a:rPr lang="ar-SA" sz="3200" dirty="0" smtClean="0"/>
              <a:t> </a:t>
            </a:r>
            <a:r>
              <a:rPr lang="ar-SA" sz="3200" dirty="0"/>
              <a:t>.</a:t>
            </a:r>
            <a:endParaRPr lang="ar-SA" sz="3200" dirty="0" smtClean="0"/>
          </a:p>
          <a:p>
            <a:pPr marL="0" indent="0" algn="just">
              <a:buNone/>
            </a:pPr>
            <a:r>
              <a:rPr lang="ar-SA" sz="3200" dirty="0"/>
              <a:t> </a:t>
            </a:r>
            <a:r>
              <a:rPr lang="ar-SA" sz="3200" dirty="0" smtClean="0"/>
              <a:t>  </a:t>
            </a: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التحكم بشكل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النموذج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:</a:t>
            </a:r>
            <a:endParaRPr lang="ar-SA" sz="3600" b="1" u="sng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 algn="just">
              <a:buNone/>
            </a:pPr>
            <a:endParaRPr lang="ar-SA" sz="1200" b="1" u="sng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 algn="ctr">
              <a:buNone/>
            </a:pPr>
            <a:r>
              <a:rPr lang="ar-SA" sz="3600" b="1" dirty="0" smtClean="0">
                <a:latin typeface="Arial" pitchFamily="34" charset="0"/>
                <a:ea typeface="+mj-ea"/>
                <a:cs typeface="Arial" pitchFamily="34" charset="0"/>
              </a:rPr>
              <a:t>تصميم – ترتيب – تنسيق</a:t>
            </a:r>
          </a:p>
          <a:p>
            <a:pPr marL="0" indent="0" algn="ctr">
              <a:buNone/>
            </a:pPr>
            <a:r>
              <a:rPr lang="en-US" sz="3200" b="1" dirty="0" smtClean="0">
                <a:latin typeface="Arial" pitchFamily="34" charset="0"/>
                <a:ea typeface="+mj-ea"/>
                <a:cs typeface="Arial" pitchFamily="34" charset="0"/>
              </a:rPr>
              <a:t>Format- Arrange -Design</a:t>
            </a:r>
            <a:endParaRPr lang="en-US" sz="3200" b="1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395536" y="404664"/>
            <a:ext cx="8229600" cy="965969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إنشاء النماذج :</a:t>
            </a:r>
            <a:endParaRPr lang="ar-SA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26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38</a:t>
            </a:fld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556104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08304" y="2297396"/>
            <a:ext cx="1008112" cy="954107"/>
          </a:xfrm>
          <a:prstGeom prst="rect">
            <a:avLst/>
          </a:prstGeom>
          <a:noFill/>
          <a:ln w="38100" cmpd="thickThin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نموذج تلقائي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27597617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39</a:t>
            </a:fld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1645"/>
            <a:ext cx="8676457" cy="5732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56176" y="3645024"/>
            <a:ext cx="2699793" cy="1384995"/>
          </a:xfrm>
          <a:prstGeom prst="rect">
            <a:avLst/>
          </a:prstGeom>
          <a:noFill/>
          <a:ln w="38100" cmpd="thickThin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نموذج باستخدام </a:t>
            </a:r>
          </a:p>
          <a:p>
            <a:pPr algn="ctr"/>
            <a:r>
              <a:rPr lang="ar-SA" sz="2800" b="1" dirty="0" smtClean="0"/>
              <a:t>معالج النماذج لإضافة</a:t>
            </a:r>
          </a:p>
          <a:p>
            <a:pPr algn="ctr"/>
            <a:r>
              <a:rPr lang="ar-SA" sz="2800" b="1" dirty="0" smtClean="0"/>
              <a:t>حقول من عدة جداول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14418934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40</a:t>
            </a:fld>
            <a:endParaRPr lang="ar-S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628112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08304" y="2282718"/>
            <a:ext cx="1008112" cy="954107"/>
          </a:xfrm>
          <a:prstGeom prst="rect">
            <a:avLst/>
          </a:prstGeom>
          <a:noFill/>
          <a:ln w="38100" cmpd="thickThin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نموذج مقسوم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1606873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ar-SA" sz="1200" dirty="0" smtClean="0"/>
          </a:p>
          <a:p>
            <a:pPr algn="just">
              <a:buFont typeface="Wingdings" pitchFamily="2" charset="2"/>
              <a:buChar char="§"/>
            </a:pPr>
            <a:r>
              <a:rPr lang="ar-SA" sz="3400" dirty="0" smtClean="0"/>
              <a:t>يمكن </a:t>
            </a:r>
            <a:r>
              <a:rPr lang="ar-SA" sz="3400" dirty="0"/>
              <a:t>أن يقلل النموذج من أخطاء إدخال البيانات 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400" dirty="0"/>
              <a:t>يمكن أن يحتوي النموذج على حقول من عدة جداول 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400" dirty="0"/>
              <a:t>يجب أن يرتبط النموذج بجدول واحد على الأقل. </a:t>
            </a:r>
            <a:endParaRPr lang="en-US" sz="3400" dirty="0"/>
          </a:p>
          <a:p>
            <a:pPr algn="just"/>
            <a:endParaRPr lang="ar-SA" sz="3200" dirty="0" smtClean="0"/>
          </a:p>
          <a:p>
            <a:pPr marL="0" indent="0" algn="just">
              <a:buNone/>
            </a:pPr>
            <a:endParaRPr lang="en-US" sz="3200" dirty="0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395536" y="404664"/>
            <a:ext cx="8229600" cy="965969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مزايا أستخدام النماذج لإدخال البيانات :</a:t>
            </a:r>
            <a:endParaRPr lang="ar-SA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39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42</a:t>
            </a:fld>
            <a:endParaRPr lang="ar-SA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 تصميم التقارير</a:t>
            </a:r>
            <a:r>
              <a:rPr lang="ar-SA" b="1" dirty="0" smtClean="0"/>
              <a:t> </a:t>
            </a:r>
            <a:r>
              <a:rPr lang="en-US" b="1" dirty="0" smtClean="0"/>
              <a:t>Reports </a:t>
            </a:r>
            <a:r>
              <a:rPr lang="en-US" b="1" dirty="0"/>
              <a:t>-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2565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التقارير </a:t>
            </a:r>
            <a:r>
              <a:rPr lang="en-US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Reports</a:t>
            </a:r>
            <a:r>
              <a:rPr lang="en-US" sz="3600" b="1" dirty="0"/>
              <a:t>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1920" y="1447800"/>
            <a:ext cx="4834880" cy="4789512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ar-SA" sz="1800" dirty="0" smtClean="0"/>
          </a:p>
          <a:p>
            <a:pPr eaLnBrk="1" hangingPunct="1"/>
            <a:r>
              <a:rPr lang="ar-SA" sz="3200" dirty="0" smtClean="0"/>
              <a:t>التقرير عبارة </a:t>
            </a:r>
            <a:r>
              <a:rPr lang="ar-SA" sz="3200" dirty="0"/>
              <a:t>عن مستند يمكن </a:t>
            </a:r>
            <a:r>
              <a:rPr lang="ar-SA" sz="3200" dirty="0" smtClean="0"/>
              <a:t>طباعته و عرضه </a:t>
            </a:r>
            <a:r>
              <a:rPr lang="ar-SA" sz="3200" dirty="0"/>
              <a:t>على شاشة </a:t>
            </a:r>
            <a:r>
              <a:rPr lang="ar-SA" sz="3200" dirty="0" smtClean="0"/>
              <a:t>الكمبيوتر </a:t>
            </a:r>
            <a:r>
              <a:rPr lang="ar-SA" sz="3200" dirty="0"/>
              <a:t>أو حفظه في ملف</a:t>
            </a:r>
            <a:r>
              <a:rPr lang="ar-SA" sz="3200" dirty="0" smtClean="0"/>
              <a:t>.</a:t>
            </a:r>
          </a:p>
          <a:p>
            <a:pPr marL="0" indent="0" eaLnBrk="1" hangingPunct="1">
              <a:buNone/>
            </a:pPr>
            <a:endParaRPr lang="ar-SA" sz="3200" dirty="0"/>
          </a:p>
          <a:p>
            <a:pPr eaLnBrk="1" hangingPunct="1"/>
            <a:r>
              <a:rPr lang="ar-SA" sz="3200" dirty="0"/>
              <a:t> يشتمل التقرير على البيانات </a:t>
            </a:r>
            <a:r>
              <a:rPr lang="ar-SA" sz="3200" dirty="0" smtClean="0"/>
              <a:t>الموجودة في </a:t>
            </a:r>
            <a:r>
              <a:rPr lang="ar-SA" sz="3200" dirty="0" smtClean="0"/>
              <a:t>الجداول أو </a:t>
            </a:r>
            <a:r>
              <a:rPr lang="ar-SA" sz="3200" dirty="0" smtClean="0"/>
              <a:t>الاستعلامات </a:t>
            </a:r>
            <a:r>
              <a:rPr lang="ar-SA" sz="3200" dirty="0"/>
              <a:t>أو جزء منها.</a:t>
            </a:r>
            <a:endParaRPr lang="en-US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4" t="21342" r="16798" b="9140"/>
          <a:stretch/>
        </p:blipFill>
        <p:spPr bwMode="auto">
          <a:xfrm>
            <a:off x="251520" y="1528954"/>
            <a:ext cx="3528392" cy="3869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26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SA" sz="3200" dirty="0" smtClean="0"/>
              <a:t> إنشاء تقرير </a:t>
            </a:r>
            <a:r>
              <a:rPr lang="ar-SA" sz="3200" dirty="0" smtClean="0"/>
              <a:t>تلقائي </a:t>
            </a:r>
            <a:r>
              <a:rPr lang="en-US" sz="3200" dirty="0"/>
              <a:t>Report</a:t>
            </a:r>
            <a:r>
              <a:rPr lang="ar-SA" sz="3200" dirty="0" smtClean="0"/>
              <a:t>.</a:t>
            </a:r>
            <a:endParaRPr lang="ar-SA" sz="3200" dirty="0" smtClean="0"/>
          </a:p>
          <a:p>
            <a:pPr algn="just"/>
            <a:r>
              <a:rPr lang="ar-SA" sz="3200" dirty="0" smtClean="0"/>
              <a:t>إنشاء تقرير بأستخدام </a:t>
            </a:r>
            <a:r>
              <a:rPr lang="ar-SA" sz="3200" dirty="0" smtClean="0"/>
              <a:t>المعالج</a:t>
            </a:r>
            <a:r>
              <a:rPr lang="en-US" sz="3200" dirty="0" smtClean="0"/>
              <a:t>wizard </a:t>
            </a:r>
            <a:r>
              <a:rPr lang="ar-SA" sz="3200" dirty="0" smtClean="0"/>
              <a:t> </a:t>
            </a:r>
            <a:r>
              <a:rPr lang="en-US" sz="3200" dirty="0"/>
              <a:t>Report</a:t>
            </a:r>
            <a:r>
              <a:rPr lang="ar-SA" sz="3200" dirty="0" smtClean="0"/>
              <a:t> </a:t>
            </a:r>
            <a:r>
              <a:rPr lang="ar-SA" sz="3200" dirty="0" smtClean="0"/>
              <a:t>.</a:t>
            </a:r>
            <a:endParaRPr lang="ar-SA" sz="3200" dirty="0" smtClean="0"/>
          </a:p>
          <a:p>
            <a:pPr algn="just"/>
            <a:r>
              <a:rPr lang="ar-SA" sz="3200" dirty="0" smtClean="0"/>
              <a:t>إنشاء بطاقات العنونة (</a:t>
            </a:r>
            <a:r>
              <a:rPr lang="ar-SA" sz="3200" dirty="0" smtClean="0"/>
              <a:t>التسميات) </a:t>
            </a:r>
            <a:r>
              <a:rPr lang="en-US" sz="3200" dirty="0" smtClean="0"/>
              <a:t>Labels</a:t>
            </a:r>
            <a:r>
              <a:rPr lang="ar-SA" sz="3200" dirty="0" smtClean="0"/>
              <a:t> </a:t>
            </a:r>
            <a:r>
              <a:rPr lang="ar-SA" sz="3200" dirty="0" smtClean="0"/>
              <a:t>.</a:t>
            </a:r>
          </a:p>
          <a:p>
            <a:pPr marL="0" indent="0" algn="just">
              <a:buNone/>
            </a:pPr>
            <a:endParaRPr lang="ar-SA" sz="1000" dirty="0" smtClean="0"/>
          </a:p>
          <a:p>
            <a:pPr marL="0" indent="0" algn="just">
              <a:buNone/>
            </a:pPr>
            <a:r>
              <a:rPr lang="ar-SA" sz="3200" dirty="0"/>
              <a:t> </a:t>
            </a:r>
            <a:r>
              <a:rPr lang="ar-SA" sz="3200" dirty="0" smtClean="0"/>
              <a:t> 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بطاقات </a:t>
            </a: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العنونة (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التسميات</a:t>
            </a: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)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:</a:t>
            </a:r>
            <a:endParaRPr lang="ar-SA" sz="12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dirty="0" smtClean="0"/>
              <a:t>  عبارة </a:t>
            </a:r>
            <a:r>
              <a:rPr lang="ar-SA" sz="3200" dirty="0"/>
              <a:t>عن بطاقات تستخدم في طباعة بطاقة تعريف لموظف يحملها معه أو منتج تمهيدا للصقها عليه .  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395536" y="404664"/>
            <a:ext cx="8229600" cy="965969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إنشاء التقارير :</a:t>
            </a:r>
            <a:endParaRPr lang="ar-SA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9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45</a:t>
            </a:fld>
            <a:endParaRPr lang="ar-SA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412426" cy="5487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84168" y="4293096"/>
            <a:ext cx="1008112" cy="954107"/>
          </a:xfrm>
          <a:prstGeom prst="rect">
            <a:avLst/>
          </a:prstGeom>
          <a:noFill/>
          <a:ln w="38100" cmpd="thickThin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تقرير تلقائي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39013126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46</a:t>
            </a:fld>
            <a:endParaRPr lang="ar-SA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460432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56176" y="3645024"/>
            <a:ext cx="2699793" cy="1384995"/>
          </a:xfrm>
          <a:prstGeom prst="rect">
            <a:avLst/>
          </a:prstGeom>
          <a:noFill/>
          <a:ln w="38100" cmpd="thickThin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تقرير باستخدام </a:t>
            </a:r>
          </a:p>
          <a:p>
            <a:pPr algn="ctr"/>
            <a:r>
              <a:rPr lang="ar-SA" sz="2800" b="1" dirty="0" smtClean="0"/>
              <a:t>معالج التقارير لإضافة</a:t>
            </a:r>
          </a:p>
          <a:p>
            <a:pPr algn="ctr"/>
            <a:r>
              <a:rPr lang="ar-SA" sz="2800" b="1" dirty="0" smtClean="0"/>
              <a:t>حقول من عدة جداول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14036055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47</a:t>
            </a:fld>
            <a:endParaRPr lang="ar-SA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556443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00192" y="2780928"/>
            <a:ext cx="2411761" cy="1384995"/>
          </a:xfrm>
          <a:prstGeom prst="rect">
            <a:avLst/>
          </a:prstGeom>
          <a:noFill/>
          <a:ln w="38100" cmpd="thickThin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تسميات </a:t>
            </a:r>
          </a:p>
          <a:p>
            <a:pPr algn="ctr"/>
            <a:r>
              <a:rPr lang="ar-SA" sz="2800" b="1" dirty="0" smtClean="0"/>
              <a:t>بطاقات عنونة</a:t>
            </a:r>
          </a:p>
          <a:p>
            <a:pPr algn="ctr"/>
            <a:r>
              <a:rPr lang="ar-SA" sz="2800" b="1" dirty="0" smtClean="0"/>
              <a:t>ملصقات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29337833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أوجه الاختلاف بين التقارير و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النماذج :</a:t>
            </a:r>
            <a:endParaRPr lang="en-US" sz="3600" b="1" u="sng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447800"/>
            <a:ext cx="8219256" cy="4789512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ar-SA" sz="2400" dirty="0" smtClean="0"/>
          </a:p>
          <a:p>
            <a:r>
              <a:rPr lang="ar-SA" sz="2800" dirty="0"/>
              <a:t>لا يمكن استخدام التقارير لإدخال البيانات كما هو الحال في النماذج</a:t>
            </a:r>
            <a:r>
              <a:rPr lang="ar-SA" sz="2800" dirty="0" smtClean="0"/>
              <a:t>.</a:t>
            </a:r>
          </a:p>
          <a:p>
            <a:r>
              <a:rPr lang="ar-SA" sz="2800" dirty="0" smtClean="0"/>
              <a:t>الهدف </a:t>
            </a:r>
            <a:r>
              <a:rPr lang="ar-SA" sz="2800" dirty="0"/>
              <a:t>من تصميم التقارير هو الحصول </a:t>
            </a:r>
            <a:r>
              <a:rPr lang="ar-SA" sz="2800" dirty="0" smtClean="0"/>
              <a:t>عليها مطبوعة </a:t>
            </a:r>
            <a:r>
              <a:rPr lang="ar-SA" sz="2800" dirty="0"/>
              <a:t>على </a:t>
            </a:r>
            <a:r>
              <a:rPr lang="ar-SA" sz="2800" dirty="0" smtClean="0"/>
              <a:t>ورق , </a:t>
            </a:r>
          </a:p>
          <a:p>
            <a:pPr marL="0" indent="0">
              <a:buNone/>
            </a:pPr>
            <a:r>
              <a:rPr lang="ar-SA" sz="2800" dirty="0"/>
              <a:t> </a:t>
            </a:r>
            <a:r>
              <a:rPr lang="ar-SA" sz="2800" dirty="0" smtClean="0"/>
              <a:t> أما </a:t>
            </a:r>
            <a:r>
              <a:rPr lang="ar-SA" sz="2800" dirty="0"/>
              <a:t>النماذج فهو اظهارها على الشاشه داخل نوافذ .</a:t>
            </a:r>
          </a:p>
          <a:p>
            <a:r>
              <a:rPr lang="ar-SA" sz="2800" dirty="0"/>
              <a:t>لا يمكن تعديل بيانات التقرير عند معاينة طباعته أو اظهاره أوبعد  طباعته </a:t>
            </a:r>
            <a:r>
              <a:rPr lang="ar-SA" sz="2800" dirty="0" smtClean="0"/>
              <a:t> .</a:t>
            </a:r>
            <a:endParaRPr lang="ar-SA" sz="2800" dirty="0"/>
          </a:p>
          <a:p>
            <a:r>
              <a:rPr lang="ar-SA" sz="2800" dirty="0"/>
              <a:t> </a:t>
            </a:r>
            <a:r>
              <a:rPr lang="ar-SA" sz="2800" dirty="0" smtClean="0"/>
              <a:t>لا </a:t>
            </a:r>
            <a:r>
              <a:rPr lang="ar-SA" sz="2800" dirty="0"/>
              <a:t>يمكن اظهار التقارير قي طريقة عرض البيانات, يمكن فقط معاينتها قبل </a:t>
            </a:r>
            <a:r>
              <a:rPr lang="ar-SA" sz="2800" dirty="0" smtClean="0"/>
              <a:t>الطباعة </a:t>
            </a:r>
            <a:r>
              <a:rPr lang="ar-SA" sz="2800" dirty="0"/>
              <a:t>على الورق.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0458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التحكم </a:t>
            </a:r>
            <a:r>
              <a:rPr lang="ar-SA" sz="3600" b="1" u="sng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بشكل </a:t>
            </a:r>
            <a:r>
              <a:rPr lang="ar-SA" sz="3600" b="1" u="sng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التقرير :</a:t>
            </a:r>
          </a:p>
          <a:p>
            <a:pPr marL="0" indent="0" algn="just">
              <a:buNone/>
            </a:pPr>
            <a:endParaRPr lang="ar-SA" sz="1200" b="1" u="sng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 algn="ctr">
              <a:buNone/>
            </a:pPr>
            <a:r>
              <a:rPr lang="ar-SA" sz="3600" b="1" dirty="0" smtClean="0">
                <a:latin typeface="Arial" pitchFamily="34" charset="0"/>
                <a:ea typeface="+mj-ea"/>
                <a:cs typeface="Arial" pitchFamily="34" charset="0"/>
              </a:rPr>
              <a:t>تصميم – ترتيب – تنسيق</a:t>
            </a:r>
          </a:p>
          <a:p>
            <a:pPr marL="0" indent="0" algn="ctr">
              <a:buNone/>
            </a:pPr>
            <a:r>
              <a:rPr lang="en-US" sz="3200" b="1" dirty="0" smtClean="0">
                <a:latin typeface="Arial" pitchFamily="34" charset="0"/>
                <a:ea typeface="+mj-ea"/>
                <a:cs typeface="Arial" pitchFamily="34" charset="0"/>
              </a:rPr>
              <a:t>Format- Arrange -Design</a:t>
            </a:r>
            <a:endParaRPr lang="en-US" sz="3200" b="1" dirty="0"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8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أ.مشاعل المطلق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78C4D-2779-46D5-8A3D-BEDA95C1E510}" type="slidenum">
              <a:rPr lang="ar-SA" smtClean="0"/>
              <a:pPr/>
              <a:t>50</a:t>
            </a:fld>
            <a:endParaRPr lang="ar-SA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699792" y="1556792"/>
            <a:ext cx="3898776" cy="1470025"/>
          </a:xfrm>
        </p:spPr>
        <p:txBody>
          <a:bodyPr/>
          <a:lstStyle/>
          <a:p>
            <a:r>
              <a:rPr lang="ar-SA" dirty="0" smtClean="0"/>
              <a:t>انتهى بحمد الله</a:t>
            </a:r>
            <a:endParaRPr lang="ar-SA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611560" y="3573016"/>
            <a:ext cx="3898776" cy="1470025"/>
          </a:xfrm>
          <a:prstGeom prst="rect">
            <a:avLst/>
          </a:prstGeom>
        </p:spPr>
        <p:txBody>
          <a:bodyPr bIns="91440" anchor="ctr" anchorCtr="0">
            <a:normAutofit/>
          </a:bodyPr>
          <a:lstStyle>
            <a:lvl1pPr algn="ctr" rtl="1" eaLnBrk="1" latinLnBrk="0" hangingPunct="1">
              <a:spcBef>
                <a:spcPct val="0"/>
              </a:spcBef>
              <a:buNone/>
              <a:defRPr kumimoji="0"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شكرا </a:t>
            </a:r>
          </a:p>
          <a:p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 لحسن استماعكم ,,,</a:t>
            </a:r>
            <a:endParaRPr lang="ar-S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6775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1028</TotalTime>
  <Words>1722</Words>
  <Application>Microsoft Office PowerPoint</Application>
  <PresentationFormat>On-screen Show (4:3)</PresentationFormat>
  <Paragraphs>393</Paragraphs>
  <Slides>50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موازنة</vt:lpstr>
      <vt:lpstr>PowerPoint Presentation</vt:lpstr>
      <vt:lpstr>مفهوم قواعد البيانات : </vt:lpstr>
      <vt:lpstr>قاعدة البيانات Database :</vt:lpstr>
      <vt:lpstr>أين تستخدم برامج قواعد البيانات :</vt:lpstr>
      <vt:lpstr>نظم إدارة قواعد البيانات :  Database Management System :</vt:lpstr>
      <vt:lpstr>قاعدة البياناتAccess 2010 :</vt:lpstr>
      <vt:lpstr>التخطيط لقاعدة البيانات :</vt:lpstr>
      <vt:lpstr>قاعدة البياناتAccess 2010 :</vt:lpstr>
      <vt:lpstr>انشاء قاعدة بيانات جديدة Create New Database:</vt:lpstr>
      <vt:lpstr>إنشاء الجداول  -: Create Table  </vt:lpstr>
      <vt:lpstr>عرض التصميم و عرض صفحة البيانات :</vt:lpstr>
      <vt:lpstr> أنواع البيانات Data Type </vt:lpstr>
      <vt:lpstr>خصائص الحقول Field Properties </vt:lpstr>
      <vt:lpstr>  خصائص الحقول Field Properties :</vt:lpstr>
      <vt:lpstr>تعيين المفتاح الأساسي :</vt:lpstr>
      <vt:lpstr>التنقل بين السجلات :</vt:lpstr>
      <vt:lpstr>البحث عن البيانات وترتيبها وتصفيتها:</vt:lpstr>
      <vt:lpstr>ربط الجداول :</vt:lpstr>
      <vt:lpstr>أنواع علاقات الارتباط :</vt:lpstr>
      <vt:lpstr>علاقة ارتباط رأس بأطراف  One –To – Many  :</vt:lpstr>
      <vt:lpstr>PowerPoint Presentation</vt:lpstr>
      <vt:lpstr>علاقة ارتباط رأس برأس   One –To – One :</vt:lpstr>
      <vt:lpstr>علاقة اطراف بأطراف   Many – To – Many :</vt:lpstr>
      <vt:lpstr>PowerPoint Presentation</vt:lpstr>
      <vt:lpstr>انشاء علاقة رأس بأطراف :</vt:lpstr>
      <vt:lpstr>انشاء علاقة رأس بأطراف :</vt:lpstr>
      <vt:lpstr>الاستعلامات Queries</vt:lpstr>
      <vt:lpstr>الاستعلامات Queries:</vt:lpstr>
      <vt:lpstr>PowerPoint Presentation</vt:lpstr>
      <vt:lpstr>PowerPoint Presentation</vt:lpstr>
      <vt:lpstr>PowerPoint Presentation</vt:lpstr>
      <vt:lpstr>PowerPoint Presentation</vt:lpstr>
      <vt:lpstr>الاستعلامات Queries :</vt:lpstr>
      <vt:lpstr> تصميم النماذج - Forms 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تصميم التقارير Reports -</vt:lpstr>
      <vt:lpstr>التقارير Reports :</vt:lpstr>
      <vt:lpstr>PowerPoint Presentation</vt:lpstr>
      <vt:lpstr>PowerPoint Presentation</vt:lpstr>
      <vt:lpstr>PowerPoint Presentation</vt:lpstr>
      <vt:lpstr>PowerPoint Presentation</vt:lpstr>
      <vt:lpstr>أوجه الاختلاف بين التقارير و النماذج :</vt:lpstr>
      <vt:lpstr>PowerPoint Presentation</vt:lpstr>
      <vt:lpstr>انتهى بحمد الله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admin</cp:lastModifiedBy>
  <cp:revision>99</cp:revision>
  <dcterms:created xsi:type="dcterms:W3CDTF">2012-03-02T14:49:28Z</dcterms:created>
  <dcterms:modified xsi:type="dcterms:W3CDTF">2012-04-25T13:34:32Z</dcterms:modified>
</cp:coreProperties>
</file>