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handoutMasterIdLst>
    <p:handoutMasterId r:id="rId39"/>
  </p:handout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90" r:id="rId19"/>
    <p:sldId id="272" r:id="rId20"/>
    <p:sldId id="273" r:id="rId21"/>
    <p:sldId id="276" r:id="rId22"/>
    <p:sldId id="275" r:id="rId23"/>
    <p:sldId id="274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EA77B-C40C-B44E-8DEA-28F78F0C4AA0}" type="datetimeFigureOut">
              <a:rPr lang="en-US" smtClean="0"/>
              <a:t>9/17/2012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62F3C-DBAC-4648-A745-79AD59040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942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562B6-BB38-0E4A-B1AD-B7392ECC4228}" type="datetimeFigureOut">
              <a:rPr lang="en-US" smtClean="0"/>
              <a:t>9/17/2012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D7DDA-AB89-AA4D-9ADA-6076B050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5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8BF1BCBD-A2ED-E34E-BEBC-1B3D56E16DE9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  <p:pic>
        <p:nvPicPr>
          <p:cNvPr id="17" name="Picture 16" descr="UD logo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704"/>
            <a:ext cx="1892300" cy="8936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9623-8B13-E24D-9C65-BA46CA520BDC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62E0-44E6-E844-B40E-3E046D19BB4B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5154-C098-8040-81E9-05C79AA82B4F}" type="datetime1">
              <a:rPr lang="en-US" smtClean="0"/>
              <a:t>9/17/2012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E7A0-2C19-1949-8197-A6464F6EB318}" type="datetime1">
              <a:rPr lang="en-US" smtClean="0"/>
              <a:t>9/17/2012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B723D-267E-534F-B8FE-ED87142F08D6}" type="datetime1">
              <a:rPr lang="en-US" smtClean="0"/>
              <a:t>9/17/2012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0A2D-FCFB-F947-86D9-0145EE9C7677}" type="datetime1">
              <a:rPr lang="en-US" smtClean="0"/>
              <a:t>9/17/2012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B9FEC-09E5-7A4D-9267-81553BBDB10B}" type="datetime1">
              <a:rPr lang="en-US" smtClean="0"/>
              <a:t>9/17/2012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AB86-BD2D-D247-8B15-02D67666929C}" type="datetime1">
              <a:rPr lang="en-US" smtClean="0"/>
              <a:t>9/17/2012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ED531-5373-9D42-9888-2F8593DD2276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EA96-2A0C-A844-B2D3-AF9E063C970E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DA0BFC70-0E1F-D04A-A129-4F893FD63176}" type="datetime1">
              <a:rPr lang="en-US" smtClean="0"/>
              <a:t>9/17/2012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r>
              <a:rPr lang="en-US" smtClean="0"/>
              <a:t>Mrs.Azzah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935B6A81-CD7C-48D7-8FC0-FAAFC334397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UD 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0704"/>
            <a:ext cx="1739900" cy="8217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 smtClean="0"/>
              <a:t>Pronouns</a:t>
            </a:r>
            <a:endParaRPr lang="en-US" sz="7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52600"/>
            <a:ext cx="8193840" cy="243327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b="1" dirty="0" smtClean="0"/>
              <a:t>Part 1</a:t>
            </a:r>
            <a:endParaRPr lang="en-US" sz="7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1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215587"/>
              </p:ext>
            </p:extLst>
          </p:nvPr>
        </p:nvGraphicFramePr>
        <p:xfrm>
          <a:off x="76199" y="76198"/>
          <a:ext cx="8915400" cy="66293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38250"/>
                <a:gridCol w="1485900"/>
                <a:gridCol w="1816100"/>
                <a:gridCol w="1816100"/>
                <a:gridCol w="2559050"/>
              </a:tblGrid>
              <a:tr h="78551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Subject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Object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Possessive adjective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Possessive</a:t>
                      </a:r>
                      <a:r>
                        <a:rPr lang="en-US" sz="2000" b="1" baseline="0" dirty="0" smtClean="0"/>
                        <a:t> pronoun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Reflexive pronoun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My----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Mine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Myself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Yourself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His----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Himself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She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Herself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-/its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Itself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We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Us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Ourselves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Yourselves</a:t>
                      </a:r>
                      <a:endParaRPr lang="en-US" sz="2000" b="1" dirty="0"/>
                    </a:p>
                  </a:txBody>
                  <a:tcPr/>
                </a:tc>
              </a:tr>
              <a:tr h="73048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They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Their----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Theirs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themselves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97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382000" cy="39624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Uses of subject pronouns and object /indirect object pronouns </a:t>
            </a:r>
            <a:endParaRPr lang="en-US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0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467600" cy="52277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Subject pronouns are used as the subject of the verb. In informal English , they are also occasionally used following be.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I like fishing.</a:t>
            </a:r>
          </a:p>
          <a:p>
            <a:r>
              <a:rPr lang="en-US" sz="2800" b="1" dirty="0" smtClean="0"/>
              <a:t>We went to </a:t>
            </a:r>
            <a:r>
              <a:rPr lang="en-US" sz="2800" b="1" dirty="0" smtClean="0"/>
              <a:t>the mall last </a:t>
            </a:r>
            <a:r>
              <a:rPr lang="en-US" sz="2800" b="1" dirty="0" smtClean="0"/>
              <a:t>night .</a:t>
            </a:r>
          </a:p>
          <a:p>
            <a:r>
              <a:rPr lang="en-US" sz="2800" b="1" dirty="0" smtClean="0"/>
              <a:t>It is I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8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7772400" cy="541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This is more common when a relative clause follows .</a:t>
            </a:r>
          </a:p>
          <a:p>
            <a:r>
              <a:rPr lang="en-US" sz="2800" b="1" dirty="0" smtClean="0"/>
              <a:t>It was she who decided to go.</a:t>
            </a:r>
          </a:p>
          <a:p>
            <a:r>
              <a:rPr lang="en-US" sz="2800" b="1" dirty="0" smtClean="0"/>
              <a:t>It’s they who are to blame.</a:t>
            </a:r>
          </a:p>
          <a:p>
            <a:r>
              <a:rPr lang="en-US" sz="2800" b="1" smtClean="0">
                <a:solidFill>
                  <a:srgbClr val="FF0000"/>
                </a:solidFill>
              </a:rPr>
              <a:t>In </a:t>
            </a:r>
            <a:r>
              <a:rPr lang="en-US" sz="2800" b="1" smtClean="0">
                <a:solidFill>
                  <a:srgbClr val="FF0000"/>
                </a:solidFill>
              </a:rPr>
              <a:t>formal </a:t>
            </a:r>
            <a:r>
              <a:rPr lang="en-US" sz="2800" b="1" dirty="0" smtClean="0">
                <a:solidFill>
                  <a:srgbClr val="FF0000"/>
                </a:solidFill>
              </a:rPr>
              <a:t>English , the object pronoun is used after be.</a:t>
            </a:r>
          </a:p>
          <a:p>
            <a:r>
              <a:rPr lang="en-US" sz="2800" b="1" dirty="0" smtClean="0"/>
              <a:t>It’s me.</a:t>
            </a:r>
          </a:p>
          <a:p>
            <a:r>
              <a:rPr lang="en-US" sz="2800" b="1" dirty="0" smtClean="0"/>
              <a:t>It was him.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16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Object pronouns are used as the direct object of the verb.</a:t>
            </a:r>
          </a:p>
          <a:p>
            <a:r>
              <a:rPr lang="en-US" sz="3200" b="1" dirty="0" smtClean="0"/>
              <a:t>We saw them.</a:t>
            </a:r>
          </a:p>
          <a:p>
            <a:r>
              <a:rPr lang="en-US" sz="3200" b="1" dirty="0" smtClean="0"/>
              <a:t>He invited us.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6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7848600" cy="548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The indirect object pronoun(with to or for) is used as the indirect object of the verb but when there is both a direct and an indirect object pronoun, to and for are more usual</a:t>
            </a:r>
            <a:r>
              <a:rPr lang="en-US" sz="28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b="1" dirty="0" smtClean="0"/>
              <a:t>I bought it for you.</a:t>
            </a:r>
          </a:p>
          <a:p>
            <a:r>
              <a:rPr lang="en-US" sz="2800" b="1" dirty="0" smtClean="0"/>
              <a:t>I gave it to him.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03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543800" cy="52277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Object pronouns are also used after prepositions.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She goes out with him.</a:t>
            </a:r>
          </a:p>
          <a:p>
            <a:r>
              <a:rPr lang="en-US" sz="2800" b="1" dirty="0" smtClean="0"/>
              <a:t>The prize was won by them.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2600"/>
            <a:ext cx="8153400" cy="2514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Uses of possessive adjectives and possessive pronouns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37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467600" cy="5105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3200" b="1" dirty="0" smtClean="0"/>
          </a:p>
          <a:p>
            <a:r>
              <a:rPr lang="en-US" sz="3200" b="1" dirty="0" smtClean="0">
                <a:solidFill>
                  <a:srgbClr val="FF0000"/>
                </a:solidFill>
              </a:rPr>
              <a:t>Possessive adjectives do not change according to the thing possessed , but according to the possessor.</a:t>
            </a:r>
          </a:p>
          <a:p>
            <a:pPr marL="0" indent="0">
              <a:buNone/>
            </a:pPr>
            <a:endParaRPr lang="en-US" sz="3200" b="1" dirty="0" smtClean="0"/>
          </a:p>
          <a:p>
            <a:r>
              <a:rPr lang="en-US" sz="3200" b="1" dirty="0" smtClean="0"/>
              <a:t>My sister.             My sisters.</a:t>
            </a:r>
          </a:p>
          <a:p>
            <a:r>
              <a:rPr lang="en-US" sz="3200" b="1" dirty="0" smtClean="0"/>
              <a:t>His book.             His books.</a:t>
            </a:r>
          </a:p>
          <a:p>
            <a:r>
              <a:rPr lang="en-US" sz="3200" b="1" dirty="0" smtClean="0"/>
              <a:t>Their friend.       their friends.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98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620000" cy="53039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Possessive pronouns are used to replace possessive adjective + noun.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This is my car . Where is yours?(your car)</a:t>
            </a:r>
          </a:p>
          <a:p>
            <a:r>
              <a:rPr lang="en-US" sz="2800" b="1" dirty="0" smtClean="0"/>
              <a:t>His family is bigger than mine.(my family)</a:t>
            </a:r>
          </a:p>
          <a:p>
            <a:r>
              <a:rPr lang="en-US" sz="2800" b="1" dirty="0" smtClean="0"/>
              <a:t>Is this his house ? No , it’s ours.(our house)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6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Use of reflexive  pronouns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When the subject and object of the  verb are the same.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800" b="1" dirty="0" smtClean="0"/>
              <a:t>I have hurt myself.</a:t>
            </a:r>
          </a:p>
          <a:p>
            <a:r>
              <a:rPr lang="en-US" sz="2800" b="1" dirty="0" smtClean="0"/>
              <a:t>Please help yourself.</a:t>
            </a:r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348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7924800" cy="54563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There is a difference between the meaning of reflexive pronouns and each other.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They were speaking to themselves.</a:t>
            </a:r>
          </a:p>
          <a:p>
            <a:r>
              <a:rPr lang="en-US" sz="2800" b="1" dirty="0" smtClean="0"/>
              <a:t>They were speaking to each other.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0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7848600" cy="53039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To emphasize a noun</a:t>
            </a:r>
          </a:p>
          <a:p>
            <a:pPr marL="0" indent="0">
              <a:buNone/>
            </a:pPr>
            <a:endParaRPr lang="en-US" sz="3200" b="1" dirty="0" smtClean="0"/>
          </a:p>
          <a:p>
            <a:r>
              <a:rPr lang="en-US" sz="3200" b="1" dirty="0" smtClean="0"/>
              <a:t>I spoke to the queen herself.</a:t>
            </a:r>
            <a:endParaRPr lang="en-US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0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848600" cy="52277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To emphasize that it is one person and not another who performs an action </a:t>
            </a:r>
          </a:p>
          <a:p>
            <a:r>
              <a:rPr lang="en-US" sz="3200" b="1" dirty="0" smtClean="0"/>
              <a:t>Are you busy? Then I’ll have to do it myself.</a:t>
            </a:r>
          </a:p>
          <a:p>
            <a:r>
              <a:rPr lang="en-US" sz="3200" b="1" dirty="0" smtClean="0"/>
              <a:t>Can’t you repair it for me? No , repair it yourself.</a:t>
            </a:r>
            <a:endParaRPr lang="en-US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2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7772400" cy="51515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Some common uses :</a:t>
            </a:r>
          </a:p>
          <a:p>
            <a:pPr marL="0" indent="0">
              <a:buNone/>
            </a:pP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/>
              <a:t>Enjoy yourself.</a:t>
            </a:r>
          </a:p>
          <a:p>
            <a:r>
              <a:rPr lang="en-US" sz="3200" b="1" dirty="0" smtClean="0"/>
              <a:t>Behaves yourself.</a:t>
            </a:r>
          </a:p>
          <a:p>
            <a:r>
              <a:rPr lang="en-US" sz="3200" b="1" dirty="0" smtClean="0"/>
              <a:t>Are you by yourself tonight ? (alone)</a:t>
            </a:r>
            <a:endParaRPr lang="en-US" sz="3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041440" cy="144267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6600" b="1" u="sng" dirty="0" smtClean="0"/>
              <a:t>Part 2</a:t>
            </a:r>
            <a:endParaRPr lang="en-US" sz="6600" b="1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One , you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7924800" cy="400852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rgbClr val="A63212"/>
                </a:solidFill>
              </a:rPr>
              <a:t>In formal English ,one is used as an impersonal pronoun.</a:t>
            </a:r>
          </a:p>
          <a:p>
            <a:r>
              <a:rPr lang="en-US" b="1" dirty="0" smtClean="0"/>
              <a:t>One can never earn enough these days.</a:t>
            </a:r>
          </a:p>
          <a:p>
            <a:endParaRPr lang="en-US" b="1" dirty="0"/>
          </a:p>
          <a:p>
            <a:r>
              <a:rPr lang="en-US" b="1" u="sng" dirty="0" smtClean="0">
                <a:solidFill>
                  <a:srgbClr val="A63212"/>
                </a:solidFill>
              </a:rPr>
              <a:t>In informal English , you is used instead of one.</a:t>
            </a:r>
          </a:p>
          <a:p>
            <a:r>
              <a:rPr lang="en-US" b="1" dirty="0" smtClean="0"/>
              <a:t>You have to relax now and then.</a:t>
            </a:r>
          </a:p>
          <a:p>
            <a:r>
              <a:rPr lang="en-US" b="1" dirty="0" smtClean="0"/>
              <a:t>You cant survive without an umbrella in </a:t>
            </a:r>
            <a:r>
              <a:rPr lang="en-US" b="1" dirty="0"/>
              <a:t>L</a:t>
            </a:r>
            <a:r>
              <a:rPr lang="en-US" b="1" dirty="0" smtClean="0"/>
              <a:t>ondon.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041440" cy="144267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Relative pronouns</a:t>
            </a:r>
            <a:endParaRPr lang="en-US" sz="5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077200" cy="1676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Defining relative clauses</a:t>
            </a:r>
            <a:endParaRPr lang="en-US" sz="5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3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248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800" b="1" u="sng" dirty="0">
                <a:solidFill>
                  <a:srgbClr val="A63212"/>
                </a:solidFill>
              </a:rPr>
              <a:t>A defining relative clause is one which is essential to the meaning of the sentence </a:t>
            </a:r>
            <a:r>
              <a:rPr lang="en-US" sz="2800" b="1" u="sng" dirty="0" smtClean="0">
                <a:solidFill>
                  <a:srgbClr val="A63212"/>
                </a:solidFill>
              </a:rPr>
              <a:t>.</a:t>
            </a:r>
          </a:p>
          <a:p>
            <a:endParaRPr lang="en-US" sz="2800" b="1" u="sng" dirty="0">
              <a:solidFill>
                <a:srgbClr val="A63212"/>
              </a:solidFill>
            </a:endParaRPr>
          </a:p>
          <a:p>
            <a:r>
              <a:rPr lang="en-US" sz="2800" b="1" dirty="0"/>
              <a:t>Dogs which bark all night should be shot</a:t>
            </a:r>
            <a:r>
              <a:rPr lang="en-US" sz="2800" b="1" dirty="0" smtClean="0"/>
              <a:t>.</a:t>
            </a:r>
          </a:p>
          <a:p>
            <a:endParaRPr lang="en-US" sz="2800" b="1" dirty="0"/>
          </a:p>
          <a:p>
            <a:pPr marL="0" indent="0">
              <a:buNone/>
            </a:pPr>
            <a:r>
              <a:rPr lang="en-US" sz="2800" b="1" u="sng" dirty="0">
                <a:solidFill>
                  <a:srgbClr val="A63212"/>
                </a:solidFill>
              </a:rPr>
              <a:t>If the defining clause is removed, the meaning of the sentence changes :</a:t>
            </a:r>
          </a:p>
          <a:p>
            <a:r>
              <a:rPr lang="en-US" sz="2800" b="1" dirty="0"/>
              <a:t>Dogs should be shot</a:t>
            </a:r>
            <a:r>
              <a:rPr lang="en-US" sz="2800" b="1" dirty="0" smtClean="0"/>
              <a:t>.</a:t>
            </a:r>
          </a:p>
          <a:p>
            <a:endParaRPr lang="en-US" sz="2800" b="1" dirty="0"/>
          </a:p>
          <a:p>
            <a:r>
              <a:rPr lang="en-US" sz="2800" b="1" u="sng" dirty="0">
                <a:solidFill>
                  <a:srgbClr val="A63212"/>
                </a:solidFill>
              </a:rPr>
              <a:t>Note: no commas are used .who, which , that may be used.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26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00200"/>
            <a:ext cx="8382000" cy="2971800"/>
          </a:xfr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Non-defining relative clauses</a:t>
            </a:r>
            <a:endParaRPr lang="en-US" sz="5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2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153400" cy="487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A non defining relative clause is one which is not essential to the meaning of the sentence , but which provides more information .</a:t>
            </a:r>
          </a:p>
          <a:p>
            <a:endParaRPr lang="en-US" sz="2800" b="1" u="sng" dirty="0" smtClean="0">
              <a:solidFill>
                <a:srgbClr val="A63212"/>
              </a:solidFill>
            </a:endParaRPr>
          </a:p>
          <a:p>
            <a:r>
              <a:rPr lang="en-US" sz="2800" b="1" dirty="0" smtClean="0"/>
              <a:t>My grandmother, who is fit and well , is nearly 85.</a:t>
            </a:r>
          </a:p>
          <a:p>
            <a:r>
              <a:rPr lang="en-US" sz="2800" b="1" u="sng" dirty="0" smtClean="0">
                <a:solidFill>
                  <a:srgbClr val="A63212"/>
                </a:solidFill>
              </a:rPr>
              <a:t>Note; commas are used . Who and which may be used, but not that .</a:t>
            </a:r>
            <a:endParaRPr lang="en-US" sz="2800" b="1" u="sng" dirty="0">
              <a:solidFill>
                <a:srgbClr val="A6321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2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Who , which ,that 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Who and that are used for people .</a:t>
            </a:r>
          </a:p>
          <a:p>
            <a:pPr marL="0" indent="0">
              <a:buNone/>
            </a:pPr>
            <a:endParaRPr lang="en-US" sz="2800" b="1" u="sng" dirty="0" smtClean="0">
              <a:solidFill>
                <a:srgbClr val="A63212"/>
              </a:solidFill>
            </a:endParaRPr>
          </a:p>
          <a:p>
            <a:r>
              <a:rPr lang="en-US" sz="2800" b="1" u="sng" dirty="0" smtClean="0">
                <a:solidFill>
                  <a:srgbClr val="A63212"/>
                </a:solidFill>
              </a:rPr>
              <a:t>Which and that are used for things and animals.</a:t>
            </a:r>
            <a:endParaRPr lang="en-US" sz="2800" b="1" u="sng" dirty="0">
              <a:solidFill>
                <a:srgbClr val="A6321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33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364120" cy="306863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Use and omission of</a:t>
            </a:r>
            <a:br>
              <a:rPr lang="en-US" sz="5400" b="1" dirty="0" smtClean="0"/>
            </a:br>
            <a:r>
              <a:rPr lang="en-US" sz="5400" b="1" dirty="0" smtClean="0"/>
              <a:t>Who , Which ,That , in defining relative clauses.</a:t>
            </a:r>
            <a:endParaRPr lang="en-US" sz="5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07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05800" cy="56849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A63212"/>
                </a:solidFill>
              </a:rPr>
              <a:t>When the relative pronoun refers to the </a:t>
            </a:r>
            <a:r>
              <a:rPr lang="en-US" sz="3200" b="1" u="sng" dirty="0" err="1" smtClean="0">
                <a:solidFill>
                  <a:srgbClr val="A63212"/>
                </a:solidFill>
              </a:rPr>
              <a:t>subject,who,which</a:t>
            </a:r>
            <a:r>
              <a:rPr lang="en-US" sz="3200" b="1" u="sng" dirty="0" smtClean="0">
                <a:solidFill>
                  <a:srgbClr val="A63212"/>
                </a:solidFill>
              </a:rPr>
              <a:t> and that are used:</a:t>
            </a:r>
          </a:p>
          <a:p>
            <a:pPr marL="0" indent="0">
              <a:buNone/>
            </a:pPr>
            <a:endParaRPr lang="en-US" sz="3200" b="1" u="sng" dirty="0" smtClean="0">
              <a:solidFill>
                <a:srgbClr val="A63212"/>
              </a:solidFill>
            </a:endParaRPr>
          </a:p>
          <a:p>
            <a:pPr>
              <a:buFont typeface="Wingdings" charset="2"/>
              <a:buChar char="u"/>
            </a:pPr>
            <a:r>
              <a:rPr lang="en-US" sz="2800" b="1" dirty="0" smtClean="0"/>
              <a:t>That’s the man who/that lives next door.</a:t>
            </a:r>
          </a:p>
          <a:p>
            <a:pPr>
              <a:buFont typeface="Wingdings" charset="2"/>
              <a:buChar char="u"/>
            </a:pPr>
            <a:r>
              <a:rPr lang="en-US" sz="2800" b="1" dirty="0" smtClean="0"/>
              <a:t>The book which /that won the prize was by Edna O’Brien.</a:t>
            </a:r>
          </a:p>
          <a:p>
            <a:pPr>
              <a:buFont typeface="Wingdings" charset="2"/>
              <a:buChar char="u"/>
            </a:pPr>
            <a:r>
              <a:rPr lang="en-US" sz="2800" b="1" dirty="0" smtClean="0"/>
              <a:t>Cats which /that have no ears have usually been in a fight.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6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458200" cy="5715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When  the relative pronoun refers to the object, they can be ,and often are omitted.</a:t>
            </a:r>
          </a:p>
          <a:p>
            <a:pPr marL="0" indent="0">
              <a:buNone/>
            </a:pPr>
            <a:endParaRPr lang="en-US" sz="2800" b="1" u="sng" dirty="0" smtClean="0">
              <a:solidFill>
                <a:srgbClr val="A63212"/>
              </a:solidFill>
            </a:endParaRPr>
          </a:p>
          <a:p>
            <a:pPr>
              <a:buFont typeface="Wingdings" charset="2"/>
              <a:buChar char=""/>
            </a:pPr>
            <a:r>
              <a:rPr lang="en-US" sz="2800" b="1" dirty="0" smtClean="0"/>
              <a:t>The man(who/</a:t>
            </a:r>
            <a:r>
              <a:rPr lang="en-US" sz="2800" b="1" dirty="0"/>
              <a:t>t</a:t>
            </a:r>
            <a:r>
              <a:rPr lang="en-US" sz="2800" b="1" dirty="0" smtClean="0"/>
              <a:t>hat) you saw just now is my uncle.</a:t>
            </a:r>
          </a:p>
          <a:p>
            <a:pPr>
              <a:buFont typeface="Wingdings" charset="2"/>
              <a:buChar char=""/>
            </a:pPr>
            <a:r>
              <a:rPr lang="en-US" sz="2800" b="1" dirty="0" smtClean="0"/>
              <a:t>The cake (which /that) you made was very nice .</a:t>
            </a:r>
          </a:p>
          <a:p>
            <a:pPr>
              <a:buFont typeface="Wingdings" charset="2"/>
              <a:buChar char=""/>
            </a:pPr>
            <a:r>
              <a:rPr lang="en-US" sz="2800" b="1" dirty="0" smtClean="0"/>
              <a:t>The dog (which/that) you brought  home yesterday has bitten the postman.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72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52600"/>
            <a:ext cx="8534400" cy="2667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Possessive relative pronouns, whose ,of which 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34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7696200" cy="53039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Whose is used for people .</a:t>
            </a:r>
          </a:p>
          <a:p>
            <a:endParaRPr lang="en-US" sz="2800" b="1" u="sng" dirty="0" smtClean="0">
              <a:solidFill>
                <a:srgbClr val="A63212"/>
              </a:solidFill>
            </a:endParaRPr>
          </a:p>
          <a:p>
            <a:r>
              <a:rPr lang="en-US" sz="2800" b="1" u="sng" dirty="0" smtClean="0">
                <a:solidFill>
                  <a:srgbClr val="A63212"/>
                </a:solidFill>
              </a:rPr>
              <a:t>Whose /of which is used for things and animals.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That’s the man whose title /the title of which I’ve forgotten.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5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8743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whom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543800" cy="42371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rgbClr val="A63212"/>
                </a:solidFill>
              </a:rPr>
              <a:t>In formal English whom is used as the relative pronoun for people when referring to object.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The man whom I met was a Government Minister.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>
                <a:solidFill>
                  <a:srgbClr val="A63212"/>
                </a:solidFill>
              </a:rPr>
              <a:t>In informal English , either who is used or ,more usually , the relative pronoun is omitted.</a:t>
            </a:r>
            <a:endParaRPr lang="en-US" b="1" u="sng" dirty="0">
              <a:solidFill>
                <a:srgbClr val="A6321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38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41440" cy="144267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Prepositions in relative clauses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88"/>
            <a:ext cx="8458200" cy="42862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Got to the end of the clause.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The girl (who/that)I went  out with is over there.</a:t>
            </a:r>
          </a:p>
          <a:p>
            <a:r>
              <a:rPr lang="en-US" sz="2800" b="1" dirty="0" smtClean="0"/>
              <a:t>The man (who/that) I told you about came again last night.</a:t>
            </a:r>
          </a:p>
          <a:p>
            <a:r>
              <a:rPr lang="en-US" sz="2800" b="1" dirty="0" smtClean="0"/>
              <a:t>The place (which /that) we went to isn’t far from here.</a:t>
            </a:r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0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458200" cy="3200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Demonstrative and other pronouns </a:t>
            </a:r>
            <a:endParaRPr lang="en-US" sz="5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85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This ,That ,these, those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88"/>
            <a:ext cx="8382000" cy="436241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rgbClr val="A63212"/>
                </a:solidFill>
              </a:rPr>
              <a:t>As well as being  used as demonstrative adjectives( this , that , these, those) may also stand alone as pronouns.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I like these paintings. i don’t , I prefer those .</a:t>
            </a:r>
          </a:p>
          <a:p>
            <a:r>
              <a:rPr lang="en-US" sz="2800" b="1" dirty="0" smtClean="0"/>
              <a:t>Did you see this?</a:t>
            </a:r>
          </a:p>
          <a:p>
            <a:r>
              <a:rPr lang="en-US" sz="2800" b="1" dirty="0" smtClean="0"/>
              <a:t>Look at this .</a:t>
            </a:r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4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41440" cy="116363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One, ones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839200" cy="4876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A63212"/>
                </a:solidFill>
              </a:rPr>
              <a:t>One , ones are used to avoid repeating a noun already established in the conversation.</a:t>
            </a:r>
          </a:p>
          <a:p>
            <a:r>
              <a:rPr lang="en-US" b="1" dirty="0" smtClean="0"/>
              <a:t>Did you see that car ?which one? The one that just gone past.</a:t>
            </a:r>
          </a:p>
          <a:p>
            <a:r>
              <a:rPr lang="en-US" b="1" u="sng" dirty="0" smtClean="0">
                <a:solidFill>
                  <a:srgbClr val="A63212"/>
                </a:solidFill>
              </a:rPr>
              <a:t>One ,ones are also used with adjectives and with this , that , these, those.</a:t>
            </a:r>
          </a:p>
          <a:p>
            <a:r>
              <a:rPr lang="en-US" b="1" dirty="0" smtClean="0"/>
              <a:t>I like the blue ones best.</a:t>
            </a:r>
          </a:p>
          <a:p>
            <a:r>
              <a:rPr lang="en-US" b="1" dirty="0" smtClean="0"/>
              <a:t>Haven’t you got a smaller one?</a:t>
            </a:r>
          </a:p>
          <a:p>
            <a:r>
              <a:rPr lang="en-US" b="1" dirty="0" smtClean="0"/>
              <a:t>I’ll take this one.</a:t>
            </a:r>
          </a:p>
          <a:p>
            <a:r>
              <a:rPr lang="en-US" b="1" dirty="0" smtClean="0"/>
              <a:t>These ones are better.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76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b="1" dirty="0" smtClean="0"/>
              <a:t>some,  any, none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88"/>
            <a:ext cx="8686800" cy="46672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chemeClr val="accent1"/>
                </a:solidFill>
              </a:rPr>
              <a:t>Some , any , none can be used instead of a noun:</a:t>
            </a:r>
          </a:p>
          <a:p>
            <a:endParaRPr lang="en-US" sz="3200" b="1" u="sng" dirty="0" smtClean="0">
              <a:solidFill>
                <a:schemeClr val="accent1"/>
              </a:solidFill>
            </a:endParaRPr>
          </a:p>
          <a:p>
            <a:r>
              <a:rPr lang="en-US" sz="2800" b="1" dirty="0" smtClean="0"/>
              <a:t>I need drawing pins. Have  you got some /any?</a:t>
            </a:r>
          </a:p>
          <a:p>
            <a:r>
              <a:rPr lang="en-US" sz="2800" b="1" dirty="0" smtClean="0"/>
              <a:t>Can you lend me some /any  money?</a:t>
            </a:r>
          </a:p>
          <a:p>
            <a:r>
              <a:rPr lang="en-US" sz="2800" b="1" dirty="0" smtClean="0"/>
              <a:t>I’m sorry .I've  got none left. (I haven’t got any left)</a:t>
            </a:r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95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1555</TotalTime>
  <Words>1116</Words>
  <Application>Microsoft Office PowerPoint</Application>
  <PresentationFormat>On-screen Show (4:3)</PresentationFormat>
  <Paragraphs>217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Sketchbook</vt:lpstr>
      <vt:lpstr>Pronouns</vt:lpstr>
      <vt:lpstr>Part 1</vt:lpstr>
      <vt:lpstr>PowerPoint Presentation</vt:lpstr>
      <vt:lpstr>Uses of subject pronouns and object /indirect object pronouns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Uses of possessive adjectives and possessive pronouns</vt:lpstr>
      <vt:lpstr>PowerPoint Presentation</vt:lpstr>
      <vt:lpstr>PowerPoint Presentation</vt:lpstr>
      <vt:lpstr>Use of reflexive  pronouns</vt:lpstr>
      <vt:lpstr>PowerPoint Presentation</vt:lpstr>
      <vt:lpstr>PowerPoint Presentation</vt:lpstr>
      <vt:lpstr>PowerPoint Presentation</vt:lpstr>
      <vt:lpstr>PowerPoint Presentation</vt:lpstr>
      <vt:lpstr>Part 2</vt:lpstr>
      <vt:lpstr>One , you</vt:lpstr>
      <vt:lpstr>Relative pronouns</vt:lpstr>
      <vt:lpstr>Defining relative clauses</vt:lpstr>
      <vt:lpstr>PowerPoint Presentation</vt:lpstr>
      <vt:lpstr>Non-defining relative clauses</vt:lpstr>
      <vt:lpstr>PowerPoint Presentation</vt:lpstr>
      <vt:lpstr>Who , which ,that </vt:lpstr>
      <vt:lpstr>Use and omission of Who , Which ,That , in defining relative clauses.</vt:lpstr>
      <vt:lpstr>PowerPoint Presentation</vt:lpstr>
      <vt:lpstr>PowerPoint Presentation</vt:lpstr>
      <vt:lpstr>Possessive relative pronouns, whose ,of which </vt:lpstr>
      <vt:lpstr>PowerPoint Presentation</vt:lpstr>
      <vt:lpstr>whom</vt:lpstr>
      <vt:lpstr>Prepositions in relative clauses</vt:lpstr>
      <vt:lpstr>Demonstrative and other pronouns </vt:lpstr>
      <vt:lpstr>This ,That ,these, those</vt:lpstr>
      <vt:lpstr>One, ones</vt:lpstr>
      <vt:lpstr>some,  any, none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</dc:title>
  <dc:creator>DELL</dc:creator>
  <cp:lastModifiedBy>AZZAH</cp:lastModifiedBy>
  <cp:revision>47</cp:revision>
  <dcterms:created xsi:type="dcterms:W3CDTF">2011-10-23T05:50:04Z</dcterms:created>
  <dcterms:modified xsi:type="dcterms:W3CDTF">2012-09-18T09:17:14Z</dcterms:modified>
</cp:coreProperties>
</file>