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352" r:id="rId2"/>
    <p:sldId id="353" r:id="rId3"/>
    <p:sldId id="354" r:id="rId4"/>
    <p:sldId id="355" r:id="rId5"/>
    <p:sldId id="356" r:id="rId6"/>
    <p:sldId id="358" r:id="rId7"/>
    <p:sldId id="359" r:id="rId8"/>
    <p:sldId id="349" r:id="rId9"/>
    <p:sldId id="360" r:id="rId10"/>
    <p:sldId id="361" r:id="rId11"/>
  </p:sldIdLst>
  <p:sldSz cx="9144000" cy="6858000" type="screen4x3"/>
  <p:notesSz cx="9144000" cy="6858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F4"/>
    <a:srgbClr val="FF66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 autoAdjust="0"/>
    <p:restoredTop sz="94622" autoAdjust="0"/>
  </p:normalViewPr>
  <p:slideViewPr>
    <p:cSldViewPr>
      <p:cViewPr varScale="1">
        <p:scale>
          <a:sx n="45" d="100"/>
          <a:sy n="45" d="100"/>
        </p:scale>
        <p:origin x="-105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70870-43FC-42E5-95E7-575BF245FFC2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0EE28-4C77-4BFB-A0E1-DA6CEC43E8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518160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2117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0823938-F09E-4345-AD5B-9F7D56F0F0A2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518160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2117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090D675-373E-4C09-BEC5-88592D763CE5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4181362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49FCF11-735D-4130-96D8-A1252FAAB54F}" type="datetimeFigureOut">
              <a:rPr lang="ar-SA" smtClean="0"/>
              <a:pPr/>
              <a:t>16/11/1433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0C783EF-A1DB-49F2-BEC9-6AE828683A8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357950" y="142852"/>
            <a:ext cx="252028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ادارة الذاكرة في </a:t>
            </a:r>
            <a:r>
              <a:rPr lang="en-US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C++</a:t>
            </a:r>
            <a:endParaRPr lang="ar-SA" sz="3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TextBox 16"/>
          <p:cNvSpPr txBox="1"/>
          <p:nvPr/>
        </p:nvSpPr>
        <p:spPr>
          <a:xfrm>
            <a:off x="251520" y="810640"/>
            <a:ext cx="879336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عندما يكون البرنامج في مرحلة التشغيل فانه يحجز اماكن في الذاكرة لكل امر و لكل بيان , و عندما ينتهي تشغيل البرنامج تتحرر الذاكرة من تلك البيانات و نفقدها بشكل نهائي , تخصيص اماكن في الذاكرة بهذه الطريقة يسمي بالتخصيص(التوزيع) الغير حر(الثابت) للذاكرة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static allocation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تخصيص اماكن بالذاكرة حسب حاجة المبرمج يطلق علية التوزيع الحر/الديناميكي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dynamic allocation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26190" y="4357694"/>
            <a:ext cx="4474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u="sng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التوزيع الحر(المتغير) </a:t>
            </a:r>
            <a:r>
              <a:rPr lang="en-US" sz="2400" b="1" u="sng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dynamic</a:t>
            </a:r>
            <a:endParaRPr lang="ar-SA" sz="2400" b="1" u="sng" dirty="0"/>
          </a:p>
        </p:txBody>
      </p:sp>
      <p:sp>
        <p:nvSpPr>
          <p:cNvPr id="7" name="TextBox 16"/>
          <p:cNvSpPr txBox="1"/>
          <p:nvPr/>
        </p:nvSpPr>
        <p:spPr>
          <a:xfrm>
            <a:off x="214282" y="5000636"/>
            <a:ext cx="879336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توفر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دوال مبنية داخليا (في المكتبة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malloc.h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لتخصيص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اماكن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بالذاكرة بشكل حر ( الدالة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malloc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كذلك تحرير الذاكرة ( الدالة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free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توفر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C++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دوال مبنية داخليا لتخصيص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اماكن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بالذاكرة بشكل حر ( الدالة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new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ar-SA" sz="2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كذلك تحرير الذاكرة ( الدالة 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delete</a:t>
            </a:r>
            <a:r>
              <a:rPr lang="ar-SA" sz="2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169007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072462" y="142853"/>
            <a:ext cx="928694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142976" y="3023242"/>
            <a:ext cx="785818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emp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char name[20];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*t;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                 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//create a pointer to the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 = (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*)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malloc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</a:t>
            </a:r>
            <a:r>
              <a:rPr lang="en-US" b="1" dirty="0" err="1" smtClean="0">
                <a:solidFill>
                  <a:srgbClr val="0000FF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sizeof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));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//allocate space for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endParaRPr lang="en-US" b="1" i="1" dirty="0" smtClean="0">
              <a:solidFill>
                <a:srgbClr val="008000"/>
              </a:solidFill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t-&gt;data=50;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strcpy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(t-&gt;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name,”hanaa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”);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…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free(t);    // </a:t>
            </a:r>
            <a:r>
              <a:rPr lang="ar-SA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تحرير الذاكرة</a:t>
            </a: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8072462" y="2384819"/>
            <a:ext cx="928694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285852" y="714356"/>
            <a:ext cx="4836580" cy="1637710"/>
            <a:chOff x="1286770" y="1362662"/>
            <a:chExt cx="4836580" cy="1637710"/>
          </a:xfrm>
        </p:grpSpPr>
        <p:sp>
          <p:nvSpPr>
            <p:cNvPr id="9" name="Oval 8"/>
            <p:cNvSpPr/>
            <p:nvPr/>
          </p:nvSpPr>
          <p:spPr>
            <a:xfrm>
              <a:off x="1904011" y="1848033"/>
              <a:ext cx="1285884" cy="500066"/>
            </a:xfrm>
            <a:prstGeom prst="ellipse">
              <a:avLst/>
            </a:prstGeom>
            <a:solidFill>
              <a:srgbClr val="FFEBF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286770" y="1362662"/>
              <a:ext cx="483658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double *</a:t>
              </a:r>
              <a:r>
                <a:rPr lang="en-US" dirty="0" err="1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ptr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;</a:t>
              </a:r>
            </a:p>
            <a:p>
              <a:pPr algn="l" rtl="0"/>
              <a:endPara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endParaRPr>
            </a:p>
            <a:p>
              <a:pPr algn="l" rtl="0"/>
              <a:r>
                <a:rPr lang="en-US" dirty="0" err="1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ptr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= (double*)  </a:t>
              </a:r>
              <a:r>
                <a:rPr lang="en-US" dirty="0" err="1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malloc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(</a:t>
              </a:r>
              <a:r>
                <a:rPr lang="en-US" b="1" dirty="0" err="1" smtClean="0">
                  <a:solidFill>
                    <a:srgbClr val="0000FF"/>
                  </a:solidFill>
                  <a:latin typeface="Arial Unicode MS" pitchFamily="34" charset="-128"/>
                  <a:ea typeface="Times New Roman" pitchFamily="18" charset="0"/>
                  <a:cs typeface="Courier New" pitchFamily="49" charset="0"/>
                </a:rPr>
                <a:t>sizeof</a:t>
              </a:r>
              <a:r>
                <a:rPr lang="en-US" dirty="0" smtClean="0">
                  <a:solidFill>
                    <a:srgbClr val="000000"/>
                  </a:solidFill>
                  <a:latin typeface="Verdana" pitchFamily="34" charset="0"/>
                  <a:ea typeface="Times New Roman" pitchFamily="18" charset="0"/>
                  <a:cs typeface="Helvetica" charset="0"/>
                </a:rPr>
                <a:t>(double));</a:t>
              </a:r>
              <a:r>
                <a:rPr lang="en-US" dirty="0" smtClean="0">
                  <a:latin typeface="Arial Unicode MS" pitchFamily="34" charset="-128"/>
                  <a:ea typeface="Times New Roman" pitchFamily="18" charset="0"/>
                  <a:cs typeface="Courier New" pitchFamily="49" charset="0"/>
                </a:rPr>
                <a:t> </a:t>
              </a:r>
              <a:endParaRPr lang="ar-SA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16200000" flipV="1">
              <a:off x="2821769" y="2393150"/>
              <a:ext cx="428628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2786050" y="2643182"/>
              <a:ext cx="857256" cy="357190"/>
            </a:xfrm>
            <a:prstGeom prst="rect">
              <a:avLst/>
            </a:prstGeom>
            <a:solidFill>
              <a:srgbClr val="FFEBF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dirty="0" smtClean="0">
                  <a:solidFill>
                    <a:schemeClr val="tx1"/>
                  </a:solidFill>
                </a:rPr>
                <a:t>اختيارية</a:t>
              </a:r>
              <a:endParaRPr lang="ar-SA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6070816" y="857232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تحرير وتوزيع الذاكرة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endParaRPr lang="ar-SA" dirty="0"/>
          </a:p>
        </p:txBody>
      </p:sp>
      <p:sp>
        <p:nvSpPr>
          <p:cNvPr id="15" name="Rectangle 14"/>
          <p:cNvSpPr/>
          <p:nvPr/>
        </p:nvSpPr>
        <p:spPr>
          <a:xfrm>
            <a:off x="6223216" y="3131106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تحرير وتوزيع الذاكرة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99101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8072462" y="142853"/>
            <a:ext cx="928694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42976" y="1450193"/>
            <a:ext cx="692948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emp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char name[20];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*t;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                 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//create a pointer to the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r>
              <a:rPr lang="en-US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 = new 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emp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;     </a:t>
            </a:r>
            <a:r>
              <a:rPr lang="en-US" dirty="0" smtClean="0"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      //allocate space for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struct</a:t>
            </a:r>
            <a:r>
              <a:rPr lang="en-US" b="1" i="1" dirty="0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lang="en-US" b="1" i="1" dirty="0" err="1" smtClean="0">
                <a:solidFill>
                  <a:srgbClr val="008000"/>
                </a:solidFill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emp</a:t>
            </a:r>
            <a:endParaRPr lang="en-US" b="1" i="1" dirty="0" smtClean="0">
              <a:solidFill>
                <a:srgbClr val="008000"/>
              </a:solidFill>
              <a:latin typeface="Arial Unicode MS" pitchFamily="34" charset="-128"/>
              <a:ea typeface="Times New Roman" pitchFamily="18" charset="0"/>
              <a:cs typeface="Courier New" pitchFamily="49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t-&gt;data=50;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strcpy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(t-&gt;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name,”hanaa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”);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…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delete  t ;    // </a:t>
            </a:r>
            <a:r>
              <a:rPr lang="ar-SA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تحرير الذاكرة</a:t>
            </a:r>
            <a:endParaRPr lang="en-US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Helvetic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02126" y="857232"/>
            <a:ext cx="2986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تحرير وتوزيع الذاكرة في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C++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26785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516216" y="211287"/>
            <a:ext cx="2376264" cy="76944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هياكل البيانات</a:t>
            </a:r>
          </a:p>
        </p:txBody>
      </p:sp>
      <p:sp>
        <p:nvSpPr>
          <p:cNvPr id="5" name="TextBox 16"/>
          <p:cNvSpPr txBox="1"/>
          <p:nvPr/>
        </p:nvSpPr>
        <p:spPr>
          <a:xfrm>
            <a:off x="251520" y="1192684"/>
            <a:ext cx="879336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هياكل البيانات (الكائنات) مثل القوائم , المجموعات , .. تعتبر نوع بيان مجرد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abstract data type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مثل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, float , …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أي نستطيع اشتقاق انواع منها.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منها نوعان :</a:t>
            </a:r>
          </a:p>
          <a:p>
            <a:pPr marL="985838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خطي أي نخزن البيانات و نعبرها بطريقة خطية (تسلسل) مثل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array , linked list , stack , …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985838" indent="-457200"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85838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غير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خطية أي نخزن البيانات و نعبرها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بطريقة غير </a:t>
            </a:r>
            <a:r>
              <a:rPr lang="ar-SA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خطية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مثل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tree , graph ,…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107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648200" y="149151"/>
            <a:ext cx="424428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القوائم الخطية </a:t>
            </a:r>
            <a:r>
              <a:rPr lang="en-US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linked list</a:t>
            </a:r>
            <a:endParaRPr lang="ar-SA" sz="3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TextBox 16"/>
          <p:cNvSpPr txBox="1"/>
          <p:nvPr/>
        </p:nvSpPr>
        <p:spPr>
          <a:xfrm>
            <a:off x="251520" y="764704"/>
            <a:ext cx="879336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تمثيل المكدس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stack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و الطابور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queue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بواسطة المصفوفات فان حجمها يكون محدد و يحجز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statically</a:t>
            </a:r>
            <a:r>
              <a:rPr lang="ar-SA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اثناء الترجمة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فاذا كان الحجم المحدد للمصفوفة كبير و لم نحتاجه بالكامل فهذا يسبب ضياع في الذاكرة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memory wastage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 اذا كان حجم المصفوفة صغير و احتجنا الي حجم اكبر فان هذا يسبب مشكلة </a:t>
            </a:r>
            <a:r>
              <a:rPr lang="en-US" sz="2800" b="1" dirty="0" smtClean="0">
                <a:solidFill>
                  <a:srgbClr val="00B050"/>
                </a:solidFill>
              </a:rPr>
              <a:t>insufficient </a:t>
            </a:r>
            <a:r>
              <a:rPr lang="en-US" sz="2800" b="1" dirty="0">
                <a:solidFill>
                  <a:srgbClr val="00B050"/>
                </a:solidFill>
              </a:rPr>
              <a:t>memory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عملية الاضافة والحذف من المصفوفة اما تسبب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increment or shift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لعناصر المصفوفة. 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1 , 2 يعتبر من عيوب المصفوفة.</a:t>
            </a: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endParaRPr lang="ar-SA" sz="24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638" indent="-274638"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عند استخدام ال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linked list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فإنها تحجز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dynamically</a:t>
            </a:r>
            <a:r>
              <a:rPr lang="ar-SA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حسب الحاجة </a:t>
            </a:r>
            <a:r>
              <a:rPr lang="ar-S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اثناء ال </a:t>
            </a:r>
            <a:r>
              <a:rPr lang="en-US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run</a:t>
            </a:r>
            <a:r>
              <a:rPr lang="ar-S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فنجد انه لا وجود للمشاكل السابقة </a:t>
            </a:r>
            <a:r>
              <a:rPr lang="en-US" sz="2800" b="1" dirty="0">
                <a:solidFill>
                  <a:srgbClr val="00B050"/>
                </a:solidFill>
              </a:rPr>
              <a:t>memory wastage or insufficient memory</a:t>
            </a:r>
            <a:r>
              <a:rPr lang="ar-SA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و كذلك عمليتي الاضافة و الحذف تتم بدون أي مشكلة. </a:t>
            </a:r>
          </a:p>
        </p:txBody>
      </p:sp>
    </p:spTree>
    <p:extLst>
      <p:ext uri="{BB962C8B-B14F-4D97-AF65-F5344CB8AC3E}">
        <p14:creationId xmlns="" xmlns:p14="http://schemas.microsoft.com/office/powerpoint/2010/main" val="418533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648200" y="149151"/>
            <a:ext cx="4244280" cy="61555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القوائم الخطية </a:t>
            </a:r>
            <a:r>
              <a:rPr lang="en-US" sz="34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linked list</a:t>
            </a:r>
            <a:endParaRPr lang="ar-SA" sz="3400" dirty="0" smtClean="0"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187624" y="908720"/>
            <a:ext cx="770485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القائمة الخطية هي نوع من انواع هياكل البيانات الخطية تستخدم لتنظيم البيانات في الذاكرة و كذلك في تمثيل / محاكاة انواع اخري من هياكل البيانات 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ليس شرط ان تكون عناصر القائمة متجاورة في الذاكرة 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تتكون من عدد من العناصر تسمي بالعقد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nodes</a:t>
            </a: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2400" dirty="0" smtClean="0"/>
              <a:t>مرتبطة مع بعضها عن طريق مؤشرات.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العقدة (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</a:t>
            </a:r>
            <a:r>
              <a:rPr lang="ar-SA" sz="2400" dirty="0" smtClean="0"/>
              <a:t>) عبارة عن تركيبة </a:t>
            </a:r>
            <a:r>
              <a:rPr lang="en-US" sz="2400" dirty="0" err="1" smtClean="0"/>
              <a:t>struct</a:t>
            </a:r>
            <a:r>
              <a:rPr lang="ar-SA" sz="2400" dirty="0" smtClean="0"/>
              <a:t> أو كائن من طبقة تتكون من حقلين او اكثر من البيانات تسمي بـ </a:t>
            </a:r>
            <a:r>
              <a:rPr lang="en-US" sz="2400" dirty="0"/>
              <a:t>'data /Info' field </a:t>
            </a:r>
            <a:r>
              <a:rPr lang="ar-SA" sz="2400" dirty="0" smtClean="0"/>
              <a:t>و حقل آخر للمؤشر يعرف بـ </a:t>
            </a:r>
            <a:r>
              <a:rPr lang="en-US" sz="2400" dirty="0"/>
              <a:t>'Link/address' </a:t>
            </a:r>
            <a:r>
              <a:rPr lang="en-US" sz="2400" dirty="0" smtClean="0"/>
              <a:t>field</a:t>
            </a:r>
            <a:r>
              <a:rPr lang="ar-SA" sz="2400" dirty="0" smtClean="0"/>
              <a:t> 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2400" dirty="0" smtClean="0"/>
              <a:t>الحقل الاول يحمل قيم البيانات و الحقل الثاني يحمل عنوان العقدة التالية أو القيمة </a:t>
            </a:r>
            <a:r>
              <a:rPr lang="en-US" sz="2000" b="1" dirty="0" smtClean="0">
                <a:solidFill>
                  <a:srgbClr val="00B050"/>
                </a:solidFill>
              </a:rPr>
              <a:t>NULL</a:t>
            </a:r>
            <a:r>
              <a:rPr lang="ar-SA" sz="2400" dirty="0" smtClean="0"/>
              <a:t> اذا كانت القائمة فارغة أو نهاية القائمة.</a:t>
            </a:r>
          </a:p>
        </p:txBody>
      </p:sp>
    </p:spTree>
    <p:extLst>
      <p:ext uri="{BB962C8B-B14F-4D97-AF65-F5344CB8AC3E}">
        <p14:creationId xmlns="" xmlns:p14="http://schemas.microsoft.com/office/powerpoint/2010/main" val="281778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962" y="571480"/>
            <a:ext cx="6311624" cy="12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ربع نص 4"/>
          <p:cNvSpPr txBox="1"/>
          <p:nvPr/>
        </p:nvSpPr>
        <p:spPr>
          <a:xfrm>
            <a:off x="1187624" y="332656"/>
            <a:ext cx="77048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dirty="0" smtClean="0"/>
              <a:t>تأخذ الشكل التالي:</a:t>
            </a:r>
          </a:p>
        </p:txBody>
      </p: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403945" y="2714620"/>
            <a:ext cx="7056487" cy="949325"/>
            <a:chOff x="1530" y="10193"/>
            <a:chExt cx="9525" cy="1495"/>
          </a:xfrm>
        </p:grpSpPr>
        <p:grpSp>
          <p:nvGrpSpPr>
            <p:cNvPr id="7" name="Group 50"/>
            <p:cNvGrpSpPr>
              <a:grpSpLocks/>
            </p:cNvGrpSpPr>
            <p:nvPr/>
          </p:nvGrpSpPr>
          <p:grpSpPr bwMode="auto">
            <a:xfrm>
              <a:off x="1530" y="10290"/>
              <a:ext cx="1305" cy="510"/>
              <a:chOff x="1530" y="6615"/>
              <a:chExt cx="1305" cy="510"/>
            </a:xfrm>
          </p:grpSpPr>
          <p:sp>
            <p:nvSpPr>
              <p:cNvPr id="28" name="Rectangle 52"/>
              <p:cNvSpPr>
                <a:spLocks noChangeArrowheads="1"/>
              </p:cNvSpPr>
              <p:nvPr/>
            </p:nvSpPr>
            <p:spPr bwMode="auto">
              <a:xfrm>
                <a:off x="1530" y="6615"/>
                <a:ext cx="130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A1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AutoShape 51"/>
              <p:cNvSpPr>
                <a:spLocks noChangeShapeType="1"/>
              </p:cNvSpPr>
              <p:nvPr/>
            </p:nvSpPr>
            <p:spPr bwMode="auto">
              <a:xfrm>
                <a:off x="24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8" name="Group 47"/>
            <p:cNvGrpSpPr>
              <a:grpSpLocks/>
            </p:cNvGrpSpPr>
            <p:nvPr/>
          </p:nvGrpSpPr>
          <p:grpSpPr bwMode="auto">
            <a:xfrm>
              <a:off x="3495" y="10290"/>
              <a:ext cx="1290" cy="510"/>
              <a:chOff x="3495" y="6615"/>
              <a:chExt cx="1290" cy="510"/>
            </a:xfrm>
          </p:grpSpPr>
          <p:sp>
            <p:nvSpPr>
              <p:cNvPr id="26" name="Rectangle 49"/>
              <p:cNvSpPr>
                <a:spLocks noChangeArrowheads="1"/>
              </p:cNvSpPr>
              <p:nvPr/>
            </p:nvSpPr>
            <p:spPr bwMode="auto">
              <a:xfrm>
                <a:off x="3495" y="6615"/>
                <a:ext cx="129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A2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" name="AutoShape 48"/>
              <p:cNvSpPr>
                <a:spLocks noChangeShapeType="1"/>
              </p:cNvSpPr>
              <p:nvPr/>
            </p:nvSpPr>
            <p:spPr bwMode="auto">
              <a:xfrm>
                <a:off x="435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9" name="Group 44"/>
            <p:cNvGrpSpPr>
              <a:grpSpLocks/>
            </p:cNvGrpSpPr>
            <p:nvPr/>
          </p:nvGrpSpPr>
          <p:grpSpPr bwMode="auto">
            <a:xfrm>
              <a:off x="5535" y="10290"/>
              <a:ext cx="1260" cy="510"/>
              <a:chOff x="5535" y="6615"/>
              <a:chExt cx="1260" cy="510"/>
            </a:xfrm>
          </p:grpSpPr>
          <p:sp>
            <p:nvSpPr>
              <p:cNvPr id="24" name="Rectangle 46"/>
              <p:cNvSpPr>
                <a:spLocks noChangeArrowheads="1"/>
              </p:cNvSpPr>
              <p:nvPr/>
            </p:nvSpPr>
            <p:spPr bwMode="auto">
              <a:xfrm>
                <a:off x="5535" y="6615"/>
                <a:ext cx="126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A3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AutoShape 45"/>
              <p:cNvSpPr>
                <a:spLocks noChangeShapeType="1"/>
              </p:cNvSpPr>
              <p:nvPr/>
            </p:nvSpPr>
            <p:spPr bwMode="auto">
              <a:xfrm>
                <a:off x="637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10" name="Group 41"/>
            <p:cNvGrpSpPr>
              <a:grpSpLocks/>
            </p:cNvGrpSpPr>
            <p:nvPr/>
          </p:nvGrpSpPr>
          <p:grpSpPr bwMode="auto">
            <a:xfrm>
              <a:off x="7530" y="10290"/>
              <a:ext cx="1335" cy="510"/>
              <a:chOff x="7530" y="6615"/>
              <a:chExt cx="1335" cy="510"/>
            </a:xfrm>
          </p:grpSpPr>
          <p:sp>
            <p:nvSpPr>
              <p:cNvPr id="22" name="Rectangle 43"/>
              <p:cNvSpPr>
                <a:spLocks noChangeArrowheads="1"/>
              </p:cNvSpPr>
              <p:nvPr/>
            </p:nvSpPr>
            <p:spPr bwMode="auto">
              <a:xfrm>
                <a:off x="7530" y="6615"/>
                <a:ext cx="133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A4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AutoShape 42"/>
              <p:cNvSpPr>
                <a:spLocks noChangeShapeType="1"/>
              </p:cNvSpPr>
              <p:nvPr/>
            </p:nvSpPr>
            <p:spPr bwMode="auto">
              <a:xfrm>
                <a:off x="842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11" name="Group 38"/>
            <p:cNvGrpSpPr>
              <a:grpSpLocks/>
            </p:cNvGrpSpPr>
            <p:nvPr/>
          </p:nvGrpSpPr>
          <p:grpSpPr bwMode="auto">
            <a:xfrm>
              <a:off x="9480" y="10290"/>
              <a:ext cx="1230" cy="510"/>
              <a:chOff x="9480" y="6615"/>
              <a:chExt cx="1230" cy="510"/>
            </a:xfrm>
          </p:grpSpPr>
          <p:sp>
            <p:nvSpPr>
              <p:cNvPr id="20" name="Rectangle 40"/>
              <p:cNvSpPr>
                <a:spLocks noChangeArrowheads="1"/>
              </p:cNvSpPr>
              <p:nvPr/>
            </p:nvSpPr>
            <p:spPr bwMode="auto">
              <a:xfrm>
                <a:off x="9480" y="6615"/>
                <a:ext cx="123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A5 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AutoShape 39"/>
              <p:cNvSpPr>
                <a:spLocks noChangeShapeType="1"/>
              </p:cNvSpPr>
              <p:nvPr/>
            </p:nvSpPr>
            <p:spPr bwMode="auto">
              <a:xfrm>
                <a:off x="103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sp>
          <p:nvSpPr>
            <p:cNvPr id="12" name="AutoShape 37"/>
            <p:cNvSpPr>
              <a:spLocks noChangeShapeType="1"/>
            </p:cNvSpPr>
            <p:nvPr/>
          </p:nvSpPr>
          <p:spPr bwMode="auto">
            <a:xfrm>
              <a:off x="2610" y="10515"/>
              <a:ext cx="88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3" name="AutoShape 36"/>
            <p:cNvSpPr>
              <a:spLocks noChangeShapeType="1"/>
            </p:cNvSpPr>
            <p:nvPr/>
          </p:nvSpPr>
          <p:spPr bwMode="auto">
            <a:xfrm>
              <a:off x="4650" y="10515"/>
              <a:ext cx="885" cy="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4" name="AutoShape 35"/>
            <p:cNvSpPr>
              <a:spLocks noChangeShapeType="1"/>
            </p:cNvSpPr>
            <p:nvPr/>
          </p:nvSpPr>
          <p:spPr bwMode="auto">
            <a:xfrm>
              <a:off x="6660" y="10515"/>
              <a:ext cx="88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5" name="AutoShape 34"/>
            <p:cNvSpPr>
              <a:spLocks noChangeShapeType="1"/>
            </p:cNvSpPr>
            <p:nvPr/>
          </p:nvSpPr>
          <p:spPr bwMode="auto">
            <a:xfrm>
              <a:off x="8685" y="10515"/>
              <a:ext cx="8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6" name="AutoShape 33"/>
            <p:cNvSpPr>
              <a:spLocks noChangeShapeType="1"/>
            </p:cNvSpPr>
            <p:nvPr/>
          </p:nvSpPr>
          <p:spPr bwMode="auto">
            <a:xfrm>
              <a:off x="10545" y="10515"/>
              <a:ext cx="40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7" name="AutoShape 32"/>
            <p:cNvSpPr>
              <a:spLocks noChangeShapeType="1"/>
            </p:cNvSpPr>
            <p:nvPr/>
          </p:nvSpPr>
          <p:spPr bwMode="auto">
            <a:xfrm>
              <a:off x="10950" y="10516"/>
              <a:ext cx="0" cy="1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8" name="AutoShape 31"/>
            <p:cNvSpPr>
              <a:spLocks noChangeShapeType="1"/>
            </p:cNvSpPr>
            <p:nvPr/>
          </p:nvSpPr>
          <p:spPr bwMode="auto">
            <a:xfrm flipH="1">
              <a:off x="10815" y="10665"/>
              <a:ext cx="2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19" name="Arc 30"/>
            <p:cNvSpPr>
              <a:spLocks/>
            </p:cNvSpPr>
            <p:nvPr/>
          </p:nvSpPr>
          <p:spPr bwMode="auto">
            <a:xfrm rot="12635781" flipV="1">
              <a:off x="4717" y="10193"/>
              <a:ext cx="4324" cy="1495"/>
            </a:xfrm>
            <a:custGeom>
              <a:avLst/>
              <a:gdLst>
                <a:gd name="G0" fmla="+- 0 0 0"/>
                <a:gd name="G1" fmla="+- 19412 0 0"/>
                <a:gd name="G2" fmla="+- 21600 0 0"/>
                <a:gd name="T0" fmla="*/ 9474 w 21600"/>
                <a:gd name="T1" fmla="*/ 0 h 19412"/>
                <a:gd name="T2" fmla="*/ 21600 w 21600"/>
                <a:gd name="T3" fmla="*/ 19412 h 19412"/>
                <a:gd name="T4" fmla="*/ 0 w 21600"/>
                <a:gd name="T5" fmla="*/ 19412 h 19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9412" fill="none" extrusionOk="0">
                  <a:moveTo>
                    <a:pt x="9473" y="0"/>
                  </a:moveTo>
                  <a:cubicBezTo>
                    <a:pt x="16893" y="3621"/>
                    <a:pt x="21600" y="11155"/>
                    <a:pt x="21600" y="19412"/>
                  </a:cubicBezTo>
                </a:path>
                <a:path w="21600" h="19412" stroke="0" extrusionOk="0">
                  <a:moveTo>
                    <a:pt x="9473" y="0"/>
                  </a:moveTo>
                  <a:cubicBezTo>
                    <a:pt x="16893" y="3621"/>
                    <a:pt x="21600" y="11155"/>
                    <a:pt x="21600" y="19412"/>
                  </a:cubicBezTo>
                  <a:lnTo>
                    <a:pt x="0" y="19412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</p:grpSp>
      <p:grpSp>
        <p:nvGrpSpPr>
          <p:cNvPr id="30" name="Group 1"/>
          <p:cNvGrpSpPr>
            <a:grpSpLocks/>
          </p:cNvGrpSpPr>
          <p:nvPr/>
        </p:nvGrpSpPr>
        <p:grpSpPr bwMode="auto">
          <a:xfrm>
            <a:off x="1403945" y="4000504"/>
            <a:ext cx="7488535" cy="971550"/>
            <a:chOff x="1530" y="12780"/>
            <a:chExt cx="9525" cy="1530"/>
          </a:xfrm>
        </p:grpSpPr>
        <p:grpSp>
          <p:nvGrpSpPr>
            <p:cNvPr id="31" name="Group 26"/>
            <p:cNvGrpSpPr>
              <a:grpSpLocks/>
            </p:cNvGrpSpPr>
            <p:nvPr/>
          </p:nvGrpSpPr>
          <p:grpSpPr bwMode="auto">
            <a:xfrm>
              <a:off x="1530" y="12780"/>
              <a:ext cx="1155" cy="510"/>
              <a:chOff x="1530" y="6615"/>
              <a:chExt cx="1305" cy="510"/>
            </a:xfrm>
          </p:grpSpPr>
          <p:sp>
            <p:nvSpPr>
              <p:cNvPr id="56" name="Rectangle 28"/>
              <p:cNvSpPr>
                <a:spLocks noChangeArrowheads="1"/>
              </p:cNvSpPr>
              <p:nvPr/>
            </p:nvSpPr>
            <p:spPr bwMode="auto">
              <a:xfrm>
                <a:off x="1530" y="6615"/>
                <a:ext cx="130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A1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AutoShape 27"/>
              <p:cNvSpPr>
                <a:spLocks noChangeShapeType="1"/>
              </p:cNvSpPr>
              <p:nvPr/>
            </p:nvSpPr>
            <p:spPr bwMode="auto">
              <a:xfrm>
                <a:off x="24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2" name="Group 23"/>
            <p:cNvGrpSpPr>
              <a:grpSpLocks/>
            </p:cNvGrpSpPr>
            <p:nvPr/>
          </p:nvGrpSpPr>
          <p:grpSpPr bwMode="auto">
            <a:xfrm>
              <a:off x="3165" y="12780"/>
              <a:ext cx="1104" cy="510"/>
              <a:chOff x="3495" y="6615"/>
              <a:chExt cx="1290" cy="510"/>
            </a:xfrm>
          </p:grpSpPr>
          <p:sp>
            <p:nvSpPr>
              <p:cNvPr id="54" name="Rectangle 25"/>
              <p:cNvSpPr>
                <a:spLocks noChangeArrowheads="1"/>
              </p:cNvSpPr>
              <p:nvPr/>
            </p:nvSpPr>
            <p:spPr bwMode="auto">
              <a:xfrm>
                <a:off x="3495" y="6615"/>
                <a:ext cx="129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A2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AutoShape 24"/>
              <p:cNvSpPr>
                <a:spLocks noChangeShapeType="1"/>
              </p:cNvSpPr>
              <p:nvPr/>
            </p:nvSpPr>
            <p:spPr bwMode="auto">
              <a:xfrm>
                <a:off x="435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3" name="Group 20"/>
            <p:cNvGrpSpPr>
              <a:grpSpLocks/>
            </p:cNvGrpSpPr>
            <p:nvPr/>
          </p:nvGrpSpPr>
          <p:grpSpPr bwMode="auto">
            <a:xfrm>
              <a:off x="6225" y="12780"/>
              <a:ext cx="1080" cy="510"/>
              <a:chOff x="5535" y="6615"/>
              <a:chExt cx="1260" cy="510"/>
            </a:xfrm>
          </p:grpSpPr>
          <p:sp>
            <p:nvSpPr>
              <p:cNvPr id="52" name="Rectangle 22"/>
              <p:cNvSpPr>
                <a:spLocks noChangeArrowheads="1"/>
              </p:cNvSpPr>
              <p:nvPr/>
            </p:nvSpPr>
            <p:spPr bwMode="auto">
              <a:xfrm>
                <a:off x="5535" y="6615"/>
                <a:ext cx="126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A3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AutoShape 21"/>
              <p:cNvSpPr>
                <a:spLocks noChangeShapeType="1"/>
              </p:cNvSpPr>
              <p:nvPr/>
            </p:nvSpPr>
            <p:spPr bwMode="auto">
              <a:xfrm>
                <a:off x="6379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4" name="Group 17"/>
            <p:cNvGrpSpPr>
              <a:grpSpLocks/>
            </p:cNvGrpSpPr>
            <p:nvPr/>
          </p:nvGrpSpPr>
          <p:grpSpPr bwMode="auto">
            <a:xfrm>
              <a:off x="7920" y="12780"/>
              <a:ext cx="1125" cy="510"/>
              <a:chOff x="7530" y="6615"/>
              <a:chExt cx="1335" cy="510"/>
            </a:xfrm>
          </p:grpSpPr>
          <p:sp>
            <p:nvSpPr>
              <p:cNvPr id="50" name="Rectangle 19"/>
              <p:cNvSpPr>
                <a:spLocks noChangeArrowheads="1"/>
              </p:cNvSpPr>
              <p:nvPr/>
            </p:nvSpPr>
            <p:spPr bwMode="auto">
              <a:xfrm>
                <a:off x="7530" y="6615"/>
                <a:ext cx="133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A4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AutoShape 18"/>
              <p:cNvSpPr>
                <a:spLocks noChangeShapeType="1"/>
              </p:cNvSpPr>
              <p:nvPr/>
            </p:nvSpPr>
            <p:spPr bwMode="auto">
              <a:xfrm>
                <a:off x="842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grpSp>
          <p:nvGrpSpPr>
            <p:cNvPr id="35" name="Group 14"/>
            <p:cNvGrpSpPr>
              <a:grpSpLocks/>
            </p:cNvGrpSpPr>
            <p:nvPr/>
          </p:nvGrpSpPr>
          <p:grpSpPr bwMode="auto">
            <a:xfrm>
              <a:off x="9600" y="12780"/>
              <a:ext cx="1110" cy="510"/>
              <a:chOff x="9480" y="6615"/>
              <a:chExt cx="1230" cy="510"/>
            </a:xfrm>
          </p:grpSpPr>
          <p:sp>
            <p:nvSpPr>
              <p:cNvPr id="48" name="Rectangle 16"/>
              <p:cNvSpPr>
                <a:spLocks noChangeArrowheads="1"/>
              </p:cNvSpPr>
              <p:nvPr/>
            </p:nvSpPr>
            <p:spPr bwMode="auto">
              <a:xfrm>
                <a:off x="9480" y="6615"/>
                <a:ext cx="1230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A5 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AutoShape 15"/>
              <p:cNvSpPr>
                <a:spLocks noChangeShapeType="1"/>
              </p:cNvSpPr>
              <p:nvPr/>
            </p:nvSpPr>
            <p:spPr bwMode="auto">
              <a:xfrm>
                <a:off x="103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sp>
          <p:nvSpPr>
            <p:cNvPr id="36" name="AutoShape 13"/>
            <p:cNvSpPr>
              <a:spLocks noChangeShapeType="1"/>
            </p:cNvSpPr>
            <p:nvPr/>
          </p:nvSpPr>
          <p:spPr bwMode="auto">
            <a:xfrm>
              <a:off x="2535" y="13005"/>
              <a:ext cx="64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37" name="AutoShape 12"/>
            <p:cNvSpPr>
              <a:spLocks noChangeShapeType="1"/>
            </p:cNvSpPr>
            <p:nvPr/>
          </p:nvSpPr>
          <p:spPr bwMode="auto">
            <a:xfrm>
              <a:off x="4170" y="13006"/>
              <a:ext cx="2055" cy="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38" name="AutoShape 11"/>
            <p:cNvSpPr>
              <a:spLocks noChangeShapeType="1"/>
            </p:cNvSpPr>
            <p:nvPr/>
          </p:nvSpPr>
          <p:spPr bwMode="auto">
            <a:xfrm>
              <a:off x="7200" y="13005"/>
              <a:ext cx="72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39" name="AutoShape 10"/>
            <p:cNvSpPr>
              <a:spLocks noChangeShapeType="1"/>
            </p:cNvSpPr>
            <p:nvPr/>
          </p:nvSpPr>
          <p:spPr bwMode="auto">
            <a:xfrm>
              <a:off x="8865" y="13006"/>
              <a:ext cx="76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0" name="AutoShape 9"/>
            <p:cNvSpPr>
              <a:spLocks noChangeShapeType="1"/>
            </p:cNvSpPr>
            <p:nvPr/>
          </p:nvSpPr>
          <p:spPr bwMode="auto">
            <a:xfrm>
              <a:off x="10545" y="13005"/>
              <a:ext cx="40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1" name="AutoShape 8"/>
            <p:cNvSpPr>
              <a:spLocks noChangeShapeType="1"/>
            </p:cNvSpPr>
            <p:nvPr/>
          </p:nvSpPr>
          <p:spPr bwMode="auto">
            <a:xfrm>
              <a:off x="10950" y="13006"/>
              <a:ext cx="0" cy="1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2" name="AutoShape 7"/>
            <p:cNvSpPr>
              <a:spLocks noChangeShapeType="1"/>
            </p:cNvSpPr>
            <p:nvPr/>
          </p:nvSpPr>
          <p:spPr bwMode="auto">
            <a:xfrm flipH="1">
              <a:off x="10815" y="13155"/>
              <a:ext cx="2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grpSp>
          <p:nvGrpSpPr>
            <p:cNvPr id="43" name="Group 4"/>
            <p:cNvGrpSpPr>
              <a:grpSpLocks/>
            </p:cNvGrpSpPr>
            <p:nvPr/>
          </p:nvGrpSpPr>
          <p:grpSpPr bwMode="auto">
            <a:xfrm>
              <a:off x="4650" y="13800"/>
              <a:ext cx="1155" cy="510"/>
              <a:chOff x="1530" y="6615"/>
              <a:chExt cx="1305" cy="510"/>
            </a:xfrm>
          </p:grpSpPr>
          <p:sp>
            <p:nvSpPr>
              <p:cNvPr id="46" name="Rectangle 6"/>
              <p:cNvSpPr>
                <a:spLocks noChangeArrowheads="1"/>
              </p:cNvSpPr>
              <p:nvPr/>
            </p:nvSpPr>
            <p:spPr bwMode="auto">
              <a:xfrm>
                <a:off x="1530" y="6615"/>
                <a:ext cx="1305" cy="5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X    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AutoShape 5"/>
              <p:cNvSpPr>
                <a:spLocks noChangeShapeType="1"/>
              </p:cNvSpPr>
              <p:nvPr/>
            </p:nvSpPr>
            <p:spPr bwMode="auto">
              <a:xfrm>
                <a:off x="2404" y="6615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endParaRPr lang="ar-SA"/>
              </a:p>
            </p:txBody>
          </p:sp>
        </p:grpSp>
        <p:sp>
          <p:nvSpPr>
            <p:cNvPr id="44" name="AutoShape 3"/>
            <p:cNvSpPr>
              <a:spLocks noChangeShapeType="1"/>
            </p:cNvSpPr>
            <p:nvPr/>
          </p:nvSpPr>
          <p:spPr bwMode="auto">
            <a:xfrm>
              <a:off x="4170" y="13006"/>
              <a:ext cx="465" cy="98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  <p:sp>
          <p:nvSpPr>
            <p:cNvPr id="45" name="AutoShape 2"/>
            <p:cNvSpPr>
              <a:spLocks noChangeShapeType="1"/>
            </p:cNvSpPr>
            <p:nvPr/>
          </p:nvSpPr>
          <p:spPr bwMode="auto">
            <a:xfrm flipV="1">
              <a:off x="5610" y="13066"/>
              <a:ext cx="615" cy="9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/>
            </a:p>
          </p:txBody>
        </p:sp>
      </p:grpSp>
      <p:sp>
        <p:nvSpPr>
          <p:cNvPr id="58" name="Rectangle 53"/>
          <p:cNvSpPr>
            <a:spLocks noChangeArrowheads="1"/>
          </p:cNvSpPr>
          <p:nvPr/>
        </p:nvSpPr>
        <p:spPr bwMode="auto">
          <a:xfrm>
            <a:off x="1115616" y="2214554"/>
            <a:ext cx="46005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Deletion from a linked list</a:t>
            </a: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9"/>
          <p:cNvSpPr>
            <a:spLocks noChangeArrowheads="1"/>
          </p:cNvSpPr>
          <p:nvPr/>
        </p:nvSpPr>
        <p:spPr bwMode="auto">
          <a:xfrm>
            <a:off x="1188640" y="3559734"/>
            <a:ext cx="62636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Insertion to a linked list</a:t>
            </a: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66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214414" y="5202808"/>
            <a:ext cx="2898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chemeClr val="accent2"/>
                </a:solidFill>
              </a:rPr>
              <a:t>Linked List with a header</a:t>
            </a:r>
            <a:endParaRPr lang="ar-SA" dirty="0">
              <a:solidFill>
                <a:schemeClr val="accent2"/>
              </a:solidFill>
            </a:endParaRPr>
          </a:p>
        </p:txBody>
      </p:sp>
      <p:grpSp>
        <p:nvGrpSpPr>
          <p:cNvPr id="62" name="Group 2"/>
          <p:cNvGrpSpPr>
            <a:grpSpLocks/>
          </p:cNvGrpSpPr>
          <p:nvPr/>
        </p:nvGrpSpPr>
        <p:grpSpPr bwMode="auto">
          <a:xfrm>
            <a:off x="1428729" y="5643578"/>
            <a:ext cx="6353175" cy="323850"/>
            <a:chOff x="1140" y="2226"/>
            <a:chExt cx="10005" cy="510"/>
          </a:xfrm>
        </p:grpSpPr>
        <p:grpSp>
          <p:nvGrpSpPr>
            <p:cNvPr id="63" name="Group 3"/>
            <p:cNvGrpSpPr>
              <a:grpSpLocks/>
            </p:cNvGrpSpPr>
            <p:nvPr/>
          </p:nvGrpSpPr>
          <p:grpSpPr bwMode="auto">
            <a:xfrm>
              <a:off x="2940" y="2226"/>
              <a:ext cx="8205" cy="510"/>
              <a:chOff x="1530" y="6615"/>
              <a:chExt cx="9525" cy="510"/>
            </a:xfrm>
          </p:grpSpPr>
          <p:grpSp>
            <p:nvGrpSpPr>
              <p:cNvPr id="66" name="Group 4"/>
              <p:cNvGrpSpPr>
                <a:grpSpLocks/>
              </p:cNvGrpSpPr>
              <p:nvPr/>
            </p:nvGrpSpPr>
            <p:grpSpPr bwMode="auto">
              <a:xfrm>
                <a:off x="1530" y="6615"/>
                <a:ext cx="1305" cy="510"/>
                <a:chOff x="1530" y="6615"/>
                <a:chExt cx="1305" cy="510"/>
              </a:xfrm>
            </p:grpSpPr>
            <p:sp>
              <p:nvSpPr>
                <p:cNvPr id="86" name="Rectangle 5"/>
                <p:cNvSpPr>
                  <a:spLocks noChangeArrowheads="1"/>
                </p:cNvSpPr>
                <p:nvPr/>
              </p:nvSpPr>
              <p:spPr bwMode="auto">
                <a:xfrm>
                  <a:off x="1530" y="6615"/>
                  <a:ext cx="1305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A1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7" name="AutoShape 6"/>
                <p:cNvCxnSpPr>
                  <a:cxnSpLocks noChangeShapeType="1"/>
                </p:cNvCxnSpPr>
                <p:nvPr/>
              </p:nvCxnSpPr>
              <p:spPr bwMode="auto">
                <a:xfrm>
                  <a:off x="2404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67" name="Group 66"/>
              <p:cNvGrpSpPr>
                <a:grpSpLocks/>
              </p:cNvGrpSpPr>
              <p:nvPr/>
            </p:nvGrpSpPr>
            <p:grpSpPr bwMode="auto">
              <a:xfrm>
                <a:off x="3495" y="6615"/>
                <a:ext cx="1290" cy="510"/>
                <a:chOff x="3495" y="6615"/>
                <a:chExt cx="1290" cy="510"/>
              </a:xfrm>
            </p:grpSpPr>
            <p:sp>
              <p:nvSpPr>
                <p:cNvPr id="84" name="Rectangle 8"/>
                <p:cNvSpPr>
                  <a:spLocks noChangeArrowheads="1"/>
                </p:cNvSpPr>
                <p:nvPr/>
              </p:nvSpPr>
              <p:spPr bwMode="auto">
                <a:xfrm>
                  <a:off x="3495" y="6615"/>
                  <a:ext cx="1290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A2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5" name="AutoShape 9"/>
                <p:cNvCxnSpPr>
                  <a:cxnSpLocks noChangeShapeType="1"/>
                </p:cNvCxnSpPr>
                <p:nvPr/>
              </p:nvCxnSpPr>
              <p:spPr bwMode="auto">
                <a:xfrm>
                  <a:off x="4359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68" name="Group 10"/>
              <p:cNvGrpSpPr>
                <a:grpSpLocks/>
              </p:cNvGrpSpPr>
              <p:nvPr/>
            </p:nvGrpSpPr>
            <p:grpSpPr bwMode="auto">
              <a:xfrm>
                <a:off x="5535" y="6615"/>
                <a:ext cx="1260" cy="510"/>
                <a:chOff x="5535" y="6615"/>
                <a:chExt cx="1260" cy="510"/>
              </a:xfrm>
            </p:grpSpPr>
            <p:sp>
              <p:nvSpPr>
                <p:cNvPr id="82" name="Rectangle 11"/>
                <p:cNvSpPr>
                  <a:spLocks noChangeArrowheads="1"/>
                </p:cNvSpPr>
                <p:nvPr/>
              </p:nvSpPr>
              <p:spPr bwMode="auto">
                <a:xfrm>
                  <a:off x="5535" y="6615"/>
                  <a:ext cx="1260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A3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3" name="AutoShape 12"/>
                <p:cNvCxnSpPr>
                  <a:cxnSpLocks noChangeShapeType="1"/>
                </p:cNvCxnSpPr>
                <p:nvPr/>
              </p:nvCxnSpPr>
              <p:spPr bwMode="auto">
                <a:xfrm>
                  <a:off x="6379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69" name="Group 13"/>
              <p:cNvGrpSpPr>
                <a:grpSpLocks/>
              </p:cNvGrpSpPr>
              <p:nvPr/>
            </p:nvGrpSpPr>
            <p:grpSpPr bwMode="auto">
              <a:xfrm>
                <a:off x="7530" y="6615"/>
                <a:ext cx="1335" cy="510"/>
                <a:chOff x="7530" y="6615"/>
                <a:chExt cx="1335" cy="510"/>
              </a:xfrm>
            </p:grpSpPr>
            <p:sp>
              <p:nvSpPr>
                <p:cNvPr id="80" name="Rectangle 14"/>
                <p:cNvSpPr>
                  <a:spLocks noChangeArrowheads="1"/>
                </p:cNvSpPr>
                <p:nvPr/>
              </p:nvSpPr>
              <p:spPr bwMode="auto">
                <a:xfrm>
                  <a:off x="7530" y="6615"/>
                  <a:ext cx="1335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A4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1" name="AutoShape 15"/>
                <p:cNvCxnSpPr>
                  <a:cxnSpLocks noChangeShapeType="1"/>
                </p:cNvCxnSpPr>
                <p:nvPr/>
              </p:nvCxnSpPr>
              <p:spPr bwMode="auto">
                <a:xfrm>
                  <a:off x="8424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70" name="Group 16"/>
              <p:cNvGrpSpPr>
                <a:grpSpLocks/>
              </p:cNvGrpSpPr>
              <p:nvPr/>
            </p:nvGrpSpPr>
            <p:grpSpPr bwMode="auto">
              <a:xfrm>
                <a:off x="9480" y="6615"/>
                <a:ext cx="1230" cy="510"/>
                <a:chOff x="9480" y="6615"/>
                <a:chExt cx="1230" cy="510"/>
              </a:xfrm>
            </p:grpSpPr>
            <p:sp>
              <p:nvSpPr>
                <p:cNvPr id="78" name="Rectangle 17"/>
                <p:cNvSpPr>
                  <a:spLocks noChangeArrowheads="1"/>
                </p:cNvSpPr>
                <p:nvPr/>
              </p:nvSpPr>
              <p:spPr bwMode="auto">
                <a:xfrm>
                  <a:off x="9480" y="6615"/>
                  <a:ext cx="1230" cy="5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A5     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79" name="AutoShape 18"/>
                <p:cNvCxnSpPr>
                  <a:cxnSpLocks noChangeShapeType="1"/>
                </p:cNvCxnSpPr>
                <p:nvPr/>
              </p:nvCxnSpPr>
              <p:spPr bwMode="auto">
                <a:xfrm>
                  <a:off x="10304" y="6615"/>
                  <a:ext cx="0" cy="5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cxnSp>
            <p:nvCxnSpPr>
              <p:cNvPr id="71" name="AutoShape 19"/>
              <p:cNvCxnSpPr>
                <a:cxnSpLocks noChangeShapeType="1"/>
              </p:cNvCxnSpPr>
              <p:nvPr/>
            </p:nvCxnSpPr>
            <p:spPr bwMode="auto">
              <a:xfrm>
                <a:off x="2610" y="6840"/>
                <a:ext cx="8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2" name="AutoShape 20"/>
              <p:cNvCxnSpPr>
                <a:cxnSpLocks noChangeShapeType="1"/>
              </p:cNvCxnSpPr>
              <p:nvPr/>
            </p:nvCxnSpPr>
            <p:spPr bwMode="auto">
              <a:xfrm>
                <a:off x="4650" y="6840"/>
                <a:ext cx="8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3" name="AutoShape 21"/>
              <p:cNvCxnSpPr>
                <a:cxnSpLocks noChangeShapeType="1"/>
              </p:cNvCxnSpPr>
              <p:nvPr/>
            </p:nvCxnSpPr>
            <p:spPr bwMode="auto">
              <a:xfrm>
                <a:off x="6660" y="6840"/>
                <a:ext cx="8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4" name="AutoShape 22"/>
              <p:cNvCxnSpPr>
                <a:cxnSpLocks noChangeShapeType="1"/>
              </p:cNvCxnSpPr>
              <p:nvPr/>
            </p:nvCxnSpPr>
            <p:spPr bwMode="auto">
              <a:xfrm>
                <a:off x="8685" y="6840"/>
                <a:ext cx="810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75" name="AutoShape 23"/>
              <p:cNvCxnSpPr>
                <a:cxnSpLocks noChangeShapeType="1"/>
              </p:cNvCxnSpPr>
              <p:nvPr/>
            </p:nvCxnSpPr>
            <p:spPr bwMode="auto">
              <a:xfrm>
                <a:off x="10545" y="6840"/>
                <a:ext cx="40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76" name="AutoShape 24"/>
              <p:cNvCxnSpPr>
                <a:cxnSpLocks noChangeShapeType="1"/>
              </p:cNvCxnSpPr>
              <p:nvPr/>
            </p:nvCxnSpPr>
            <p:spPr bwMode="auto">
              <a:xfrm>
                <a:off x="10950" y="6841"/>
                <a:ext cx="0" cy="14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77" name="AutoShape 25"/>
              <p:cNvCxnSpPr>
                <a:cxnSpLocks noChangeShapeType="1"/>
              </p:cNvCxnSpPr>
              <p:nvPr/>
            </p:nvCxnSpPr>
            <p:spPr bwMode="auto">
              <a:xfrm flipH="1">
                <a:off x="10815" y="6990"/>
                <a:ext cx="24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64" name="AutoShape 26"/>
            <p:cNvCxnSpPr>
              <a:cxnSpLocks noChangeShapeType="1"/>
            </p:cNvCxnSpPr>
            <p:nvPr/>
          </p:nvCxnSpPr>
          <p:spPr bwMode="auto">
            <a:xfrm flipV="1">
              <a:off x="2235" y="2451"/>
              <a:ext cx="70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65" name="Rectangle 27"/>
            <p:cNvSpPr>
              <a:spLocks noChangeArrowheads="1"/>
            </p:cNvSpPr>
            <p:nvPr/>
          </p:nvSpPr>
          <p:spPr bwMode="auto">
            <a:xfrm>
              <a:off x="1140" y="2226"/>
              <a:ext cx="1069" cy="5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head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8" name="Rectangle 87"/>
          <p:cNvSpPr/>
          <p:nvPr/>
        </p:nvSpPr>
        <p:spPr>
          <a:xfrm>
            <a:off x="5133138" y="6215082"/>
            <a:ext cx="3666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حيث </a:t>
            </a:r>
            <a:r>
              <a:rPr lang="en-US" dirty="0" smtClean="0"/>
              <a:t>head </a:t>
            </a:r>
            <a:r>
              <a:rPr lang="ar-SA" dirty="0" smtClean="0"/>
              <a:t> هو مؤشر للعقدة الأولي في القائمة.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396272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9352648"/>
              </p:ext>
            </p:extLst>
          </p:nvPr>
        </p:nvGraphicFramePr>
        <p:xfrm>
          <a:off x="1613973" y="857232"/>
          <a:ext cx="3029465" cy="15247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9465"/>
              </a:tblGrid>
              <a:tr h="1524708">
                <a:tc>
                  <a:txBody>
                    <a:bodyPr/>
                    <a:lstStyle/>
                    <a:p>
                      <a:pPr algn="l" rtl="0"/>
                      <a:r>
                        <a:rPr kumimoji="0"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struct</a:t>
                      </a:r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node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{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data;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node *next;</a:t>
                      </a:r>
                    </a:p>
                    <a:p>
                      <a:pPr algn="l" rtl="0"/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};</a:t>
                      </a:r>
                    </a:p>
                  </a:txBody>
                  <a:tcPr marL="39840" marR="39840" marT="39840" marB="3984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7668344" y="188640"/>
            <a:ext cx="115212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92000"/>
                  <a:satMod val="170000"/>
                </a:schemeClr>
              </a:gs>
              <a:gs pos="15000">
                <a:schemeClr val="accent3">
                  <a:tint val="92000"/>
                  <a:shade val="99000"/>
                  <a:satMod val="170000"/>
                </a:schemeClr>
              </a:gs>
              <a:gs pos="62000">
                <a:schemeClr val="accent3">
                  <a:tint val="96000"/>
                  <a:shade val="80000"/>
                  <a:satMod val="170000"/>
                </a:schemeClr>
              </a:gs>
              <a:gs pos="97000">
                <a:schemeClr val="accent3">
                  <a:tint val="98000"/>
                  <a:shade val="63000"/>
                  <a:satMod val="170000"/>
                </a:schemeClr>
              </a:gs>
              <a:gs pos="100000">
                <a:schemeClr val="accent3">
                  <a:shade val="62000"/>
                  <a:satMod val="1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مثال:</a:t>
            </a:r>
          </a:p>
        </p:txBody>
      </p:sp>
      <p:sp>
        <p:nvSpPr>
          <p:cNvPr id="5" name="Rectangle 4"/>
          <p:cNvSpPr/>
          <p:nvPr/>
        </p:nvSpPr>
        <p:spPr>
          <a:xfrm>
            <a:off x="5604359" y="987966"/>
            <a:ext cx="3084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الاعلان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عن عقدة (حلقة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node</a:t>
            </a:r>
            <a:r>
              <a:rPr lang="ar-SA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ar-SA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14496" y="2857496"/>
            <a:ext cx="35004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The items of the list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صورة 4" descr="image001.gif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600348" y="3201652"/>
            <a:ext cx="5257800" cy="11560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143008" y="4714884"/>
            <a:ext cx="50720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List Type's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190339" y="5143512"/>
            <a:ext cx="4238917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Singly-Linked Lists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Doubly-Linked Lists or Two way Linked List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Circularly-Linked Lists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Helvetica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Helvetica" charset="0"/>
              </a:rPr>
              <a:t> Circularly-Doubly Linked Lists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26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1071538" y="5572140"/>
            <a:ext cx="247184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214478" y="4572009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214446" y="3643314"/>
            <a:ext cx="5143504" cy="289818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Linked list operations: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1) Insert from front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2) Traverse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3) Insert from back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4) Insert after specified number of nodes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5) Delete from front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6) Delete from back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7) Delete specified number of node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8) Sort nodes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28925" y="285728"/>
            <a:ext cx="2335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Doubly-Linked List :</a:t>
            </a:r>
            <a:endParaRPr lang="ar-SA" dirty="0"/>
          </a:p>
        </p:txBody>
      </p:sp>
      <p:pic>
        <p:nvPicPr>
          <p:cNvPr id="17" name="صورة 40" descr="http://electrosofts.com/linkedlist/doubly.jpg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990747" y="815690"/>
            <a:ext cx="5724525" cy="4701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/>
          <p:cNvSpPr/>
          <p:nvPr/>
        </p:nvSpPr>
        <p:spPr>
          <a:xfrm>
            <a:off x="1214414" y="1916660"/>
            <a:ext cx="2623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Circularly-Linked List :</a:t>
            </a:r>
            <a:endParaRPr lang="ar-SA" dirty="0"/>
          </a:p>
        </p:txBody>
      </p:sp>
      <p:pic>
        <p:nvPicPr>
          <p:cNvPr id="19" name="صورة 39" descr="http://electrosofts.com/linkedlist/circular.jpg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422" y="2433636"/>
            <a:ext cx="4929222" cy="566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57290" y="214290"/>
            <a:ext cx="2072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Insert from front:</a:t>
            </a:r>
            <a:endParaRPr lang="ar-SA" dirty="0"/>
          </a:p>
        </p:txBody>
      </p:sp>
      <p:pic>
        <p:nvPicPr>
          <p:cNvPr id="5" name="صورة 6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6" y="714356"/>
            <a:ext cx="5153025" cy="1968292"/>
          </a:xfrm>
          <a:prstGeom prst="rect">
            <a:avLst/>
          </a:prstGeom>
          <a:noFill/>
          <a:ln>
            <a:noFill/>
          </a:ln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428728" y="4714884"/>
            <a:ext cx="650085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node*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inserttofront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(List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l,int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info)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node *temp;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temp = (node*)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malloc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sizeof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(node));   // temp=new node;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temp-&gt;data = info;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temp-&gt;next=l;   // where l is a head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l = temp;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return l;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428728" y="2857496"/>
            <a:ext cx="4857752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node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{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int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data;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   node *next;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};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typedef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struct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node *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PtrToNode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;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typedef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PtrToNode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Helvetica"/>
              </a:rPr>
              <a:t> List;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…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1882</TotalTime>
  <Words>785</Words>
  <Application>Microsoft Office PowerPoint</Application>
  <PresentationFormat>عرض على الشاشة (3:4)‏</PresentationFormat>
  <Paragraphs>136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Solstice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SAFAR</cp:lastModifiedBy>
  <cp:revision>318</cp:revision>
  <dcterms:created xsi:type="dcterms:W3CDTF">2010-12-03T13:48:29Z</dcterms:created>
  <dcterms:modified xsi:type="dcterms:W3CDTF">2012-10-01T13:13:34Z</dcterms:modified>
</cp:coreProperties>
</file>