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301" r:id="rId2"/>
    <p:sldId id="348" r:id="rId3"/>
    <p:sldId id="349" r:id="rId4"/>
    <p:sldId id="350" r:id="rId5"/>
    <p:sldId id="351" r:id="rId6"/>
    <p:sldId id="352" r:id="rId7"/>
    <p:sldId id="357" r:id="rId8"/>
    <p:sldId id="354" r:id="rId9"/>
    <p:sldId id="355" r:id="rId10"/>
    <p:sldId id="345" r:id="rId11"/>
    <p:sldId id="346" r:id="rId12"/>
    <p:sldId id="358" r:id="rId13"/>
    <p:sldId id="359" r:id="rId14"/>
  </p:sldIdLst>
  <p:sldSz cx="9144000" cy="6858000" type="screen4x3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4"/>
    <a:srgbClr val="FF0066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45501-8E7D-4326-96EA-A94C1CE8E12F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D9D85-786B-405A-B993-4E1C5E962D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2117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823938-F09E-4345-AD5B-9F7D56F0F0A2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518160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2117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090D675-373E-4C09-BEC5-88592D763CE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8136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0D675-373E-4C09-BEC5-88592D763CE5}" type="slidenum">
              <a:rPr lang="ar-SA" smtClean="0"/>
              <a:pPr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81617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الثانية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563888" y="211287"/>
            <a:ext cx="5328592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الاستدعاء بالقيمة </a:t>
            </a:r>
            <a:r>
              <a:rPr lang="en-US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call by value</a:t>
            </a:r>
            <a:endParaRPr lang="ar-SA" sz="4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1192684"/>
            <a:ext cx="87933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يتم اخذ نسخة من قيمة المتغيرات الفعلية التي ستمرر للدالة في الاستدعاء فعند حدوث تغير في المعاملات داخل الدالة لا يؤثر علي قيمة المعاملات الفعلية.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3563888" y="3019599"/>
            <a:ext cx="5328592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الاستدعاء بالإشارة </a:t>
            </a:r>
            <a:r>
              <a:rPr lang="en-US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call by reference</a:t>
            </a:r>
            <a:endParaRPr lang="ar-SA" sz="4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251520" y="3956863"/>
            <a:ext cx="87933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يتم اخذ نسخة من عنوان المتغيرات الفعلية التي ستمرر للدالة في الاستدعاء و  وضعها في المعاملات الممررة للدالة فعند حدوث تغير في المعاملات داخل الدالة فانه يؤثر علي قيمة المعاملات الفعلية.</a:t>
            </a:r>
          </a:p>
        </p:txBody>
      </p:sp>
    </p:spTree>
    <p:extLst>
      <p:ext uri="{BB962C8B-B14F-4D97-AF65-F5344CB8AC3E}">
        <p14:creationId xmlns:p14="http://schemas.microsoft.com/office/powerpoint/2010/main" xmlns="" val="407257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352648"/>
              </p:ext>
            </p:extLst>
          </p:nvPr>
        </p:nvGraphicFramePr>
        <p:xfrm>
          <a:off x="899593" y="332656"/>
          <a:ext cx="8244408" cy="6389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4408"/>
              </a:tblGrid>
              <a:tr h="480060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#include &lt;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iostream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&gt; 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swap(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x,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y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);      // function declaration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main ()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 =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100;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  </a:t>
                      </a:r>
                      <a:r>
                        <a:rPr lang="en-US" sz="2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 = 200;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"Before swap, value of a :" &lt;&lt; a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"Before swap, value of b :" &lt;&lt; b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// calling a function to swap the values.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swap(a, b);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"After swap, value of a :" &lt;&lt; a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"After swap, value of b :" &lt;&lt; b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39840" marR="39840" marT="39840" marB="3984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</p:spTree>
    <p:extLst>
      <p:ext uri="{BB962C8B-B14F-4D97-AF65-F5344CB8AC3E}">
        <p14:creationId xmlns:p14="http://schemas.microsoft.com/office/powerpoint/2010/main" xmlns="" val="358326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7317599"/>
              </p:ext>
            </p:extLst>
          </p:nvPr>
        </p:nvGraphicFramePr>
        <p:xfrm>
          <a:off x="1259632" y="332656"/>
          <a:ext cx="6048672" cy="3880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8672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// function definition to swap the values.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swap(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x,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y)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temp;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temp = x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      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/* save the value of x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x = y;   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      /*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put y into x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y = temp;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   /*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put x into y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&lt;&lt;x&lt;&lt;“  “&lt;&lt;y;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033937"/>
              </p:ext>
            </p:extLst>
          </p:nvPr>
        </p:nvGraphicFramePr>
        <p:xfrm>
          <a:off x="1331640" y="4653136"/>
          <a:ext cx="5976664" cy="1777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664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Before swap, value of a :100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Before swap, value of b :200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After swap, value of a :100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After swap, value of b :200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6732240" y="3873242"/>
            <a:ext cx="2088232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ناتج التنفيذ</a:t>
            </a:r>
          </a:p>
        </p:txBody>
      </p:sp>
    </p:spTree>
    <p:extLst>
      <p:ext uri="{BB962C8B-B14F-4D97-AF65-F5344CB8AC3E}">
        <p14:creationId xmlns:p14="http://schemas.microsoft.com/office/powerpoint/2010/main" xmlns="" val="244377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2734948"/>
              </p:ext>
            </p:extLst>
          </p:nvPr>
        </p:nvGraphicFramePr>
        <p:xfrm>
          <a:off x="1115616" y="620688"/>
          <a:ext cx="7776864" cy="5959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76864"/>
              </a:tblGrid>
              <a:tr h="480060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#include &lt;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iostream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&gt;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swap(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*x,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*y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);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main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 =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100;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  </a:t>
                      </a:r>
                      <a:r>
                        <a:rPr lang="en-US" sz="2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 = 200;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"Before swap, value of a :" &lt;&lt; a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"Before swap, value of b :" &lt;&lt; b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swap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(&amp;a, &amp;b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);    // call by reference  </a:t>
                      </a:r>
                      <a:r>
                        <a:rPr lang="ar-SA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الاستدعاء بالعنوان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"After swap, value of a :" &lt;&lt; a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"After swap, value of b :" &lt;&lt; b &lt;&lt;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35311" marR="35311" marT="35311" marB="3531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</p:spTree>
    <p:extLst>
      <p:ext uri="{BB962C8B-B14F-4D97-AF65-F5344CB8AC3E}">
        <p14:creationId xmlns:p14="http://schemas.microsoft.com/office/powerpoint/2010/main" xmlns="" val="254789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0589618"/>
              </p:ext>
            </p:extLst>
          </p:nvPr>
        </p:nvGraphicFramePr>
        <p:xfrm>
          <a:off x="1331640" y="332656"/>
          <a:ext cx="7499350" cy="3460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// function definition to swap the values.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swap(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*x,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*y)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temp;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temp = *x;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/*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save the value at address x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*x = *y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        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/* put y into x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*y = temp; </a:t>
                      </a: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/* </a:t>
                      </a: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put x into y */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}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32240" y="3873242"/>
            <a:ext cx="2088232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ناتج التنفيذ</a:t>
            </a:r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674203"/>
              </p:ext>
            </p:extLst>
          </p:nvPr>
        </p:nvGraphicFramePr>
        <p:xfrm>
          <a:off x="1435100" y="4725144"/>
          <a:ext cx="5009108" cy="1777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9108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Before swap, value of a :100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Before swap, value of b :200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After swap, value of a :200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After swap, value of b :100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249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/>
          <p:cNvSpPr txBox="1"/>
          <p:nvPr/>
        </p:nvSpPr>
        <p:spPr>
          <a:xfrm>
            <a:off x="5508104" y="188640"/>
            <a:ext cx="3384376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تمرير المصفوفات للدوال</a:t>
            </a:r>
          </a:p>
        </p:txBody>
      </p:sp>
      <p:sp>
        <p:nvSpPr>
          <p:cNvPr id="7" name="TextBox 16"/>
          <p:cNvSpPr txBox="1"/>
          <p:nvPr/>
        </p:nvSpPr>
        <p:spPr>
          <a:xfrm>
            <a:off x="0" y="908720"/>
            <a:ext cx="889248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هناك 3 طرق لعمل ذلك:</a:t>
            </a:r>
          </a:p>
          <a:p>
            <a:pPr marL="258763" indent="-258763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 طريق تمرير مؤشر للمصفوفة</a:t>
            </a:r>
          </a:p>
          <a:p>
            <a:pPr marL="258763" indent="-258763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بتمرير مصفوفة محددة الحجم</a:t>
            </a:r>
          </a:p>
          <a:p>
            <a:pPr marL="258763" indent="-258763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بتمرير مصفوفة غير محددة الحجم</a:t>
            </a:r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2401972"/>
              </p:ext>
            </p:extLst>
          </p:nvPr>
        </p:nvGraphicFramePr>
        <p:xfrm>
          <a:off x="1105098" y="3068960"/>
          <a:ext cx="7499350" cy="515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5040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void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myFunction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*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param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){...}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242671" y="2446149"/>
            <a:ext cx="6415859" cy="46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Way-1</a:t>
            </a:r>
            <a:r>
              <a:rPr kumimoji="0" lang="en-US" sz="2200" b="1" i="0" u="none" strike="noStrike" cap="none" normalizeH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: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Formal </a:t>
            </a:r>
            <a:r>
              <a:rPr kumimoji="0" lang="en-US" sz="22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parameters as a pointer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جدول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1553988"/>
              </p:ext>
            </p:extLst>
          </p:nvPr>
        </p:nvGraphicFramePr>
        <p:xfrm>
          <a:off x="1177106" y="4797152"/>
          <a:ext cx="7499350" cy="515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void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myFunction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param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[10]){...}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242670" y="4174341"/>
            <a:ext cx="7026604" cy="46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Way-2</a:t>
            </a:r>
            <a:r>
              <a:rPr kumimoji="0" lang="en-US" sz="2200" b="1" i="0" u="none" strike="noStrike" cap="none" normalizeH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: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Formal </a:t>
            </a:r>
            <a:r>
              <a:rPr kumimoji="0" lang="en-US" sz="22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parameters as a sized array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جدول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4304612"/>
              </p:ext>
            </p:extLst>
          </p:nvPr>
        </p:nvGraphicFramePr>
        <p:xfrm>
          <a:off x="1115616" y="6179838"/>
          <a:ext cx="7499350" cy="515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9350"/>
              </a:tblGrid>
              <a:tr h="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void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myFunction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param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[]){...}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170663" y="5614501"/>
            <a:ext cx="7627729" cy="46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Way-3</a:t>
            </a:r>
            <a:r>
              <a:rPr kumimoji="0" lang="en-US" sz="2200" b="1" i="0" u="none" strike="noStrike" cap="none" normalizeH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: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Formal </a:t>
            </a:r>
            <a:r>
              <a:rPr kumimoji="0" lang="en-US" sz="22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parameters as an </a:t>
            </a:r>
            <a:r>
              <a:rPr kumimoji="0" lang="en-US" sz="2200" b="1" i="0" u="sng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unsized</a:t>
            </a:r>
            <a:r>
              <a:rPr kumimoji="0" lang="en-US" sz="22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array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886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0281929"/>
              </p:ext>
            </p:extLst>
          </p:nvPr>
        </p:nvGraphicFramePr>
        <p:xfrm>
          <a:off x="395536" y="1628800"/>
          <a:ext cx="8538914" cy="4722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38914"/>
              </a:tblGrid>
              <a:tr h="338437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# include&lt;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iostream.h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&gt;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getAverage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arr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[], 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size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)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i,sum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=0;                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for 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(i = 0; i &lt; size; i++)  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sum += </a:t>
                      </a:r>
                      <a:r>
                        <a:rPr lang="en-US" sz="2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arr</a:t>
                      </a:r>
                      <a:r>
                        <a:rPr lang="en-US" sz="2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[i];    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return sum;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}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void main ()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{  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balance[5] = {10, 2, 3, 17, 50};      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avg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=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getAverage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( balance, 5 ) ;  </a:t>
                      </a:r>
                      <a:r>
                        <a:rPr lang="en-US" sz="2200" dirty="0" smtClean="0">
                          <a:solidFill>
                            <a:srgbClr val="00B050"/>
                          </a:solidFill>
                          <a:effectLst/>
                        </a:rPr>
                        <a:t>// pass pointer to the array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cout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avg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&lt;&lt; </a:t>
                      </a:r>
                      <a:r>
                        <a:rPr lang="en-US" sz="2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endl</a:t>
                      </a: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;  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en-US" sz="2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}</a:t>
                      </a:r>
                      <a:endParaRPr lang="en-US" sz="2200" dirty="0" smtClean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/>
                        <a:cs typeface="Arial"/>
                      </a:endParaRPr>
                    </a:p>
                  </a:txBody>
                  <a:tcPr marL="47625" marR="47625" marT="47625" marB="47625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3" name="TextBox 4"/>
          <p:cNvSpPr txBox="1"/>
          <p:nvPr/>
        </p:nvSpPr>
        <p:spPr>
          <a:xfrm>
            <a:off x="7668344" y="188640"/>
            <a:ext cx="1152128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4" name="TextBox 16"/>
          <p:cNvSpPr txBox="1"/>
          <p:nvPr/>
        </p:nvSpPr>
        <p:spPr>
          <a:xfrm>
            <a:off x="0" y="836712"/>
            <a:ext cx="88924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صممي دالة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getAverage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يمرر اليها المصفوفة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arr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حجم المصفوفة , ثم احسبي مجموع عناصر المصفوفة و العودة بالمجموع.</a:t>
            </a:r>
          </a:p>
        </p:txBody>
      </p:sp>
    </p:spTree>
    <p:extLst>
      <p:ext uri="{BB962C8B-B14F-4D97-AF65-F5344CB8AC3E}">
        <p14:creationId xmlns:p14="http://schemas.microsoft.com/office/powerpoint/2010/main" xmlns="" val="351280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5510821"/>
              </p:ext>
            </p:extLst>
          </p:nvPr>
        </p:nvGraphicFramePr>
        <p:xfrm>
          <a:off x="1259632" y="908720"/>
          <a:ext cx="3744416" cy="480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4416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 *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</a:rPr>
                        <a:t>myFunction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()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{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5940152" y="188640"/>
            <a:ext cx="288032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الرجوع بمصفوفة من الدالة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0" y="836712"/>
            <a:ext cx="88924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 طريق العودة بمؤشر للمصفوفة.</a:t>
            </a:r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7782076"/>
              </p:ext>
            </p:extLst>
          </p:nvPr>
        </p:nvGraphicFramePr>
        <p:xfrm>
          <a:off x="1259631" y="2970232"/>
          <a:ext cx="7560841" cy="3627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0841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*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getAverage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(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[3])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{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*p1;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   for 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i = 0; i&lt;3; i++)   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[i]=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[i]+10;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   p1=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arr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;      return p1;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void main(){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a[]={1,2,3};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*d =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getAverage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(a);</a:t>
                      </a:r>
                    </a:p>
                    <a:p>
                      <a:pPr algn="just" rtl="0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/>
                        </a:rPr>
                        <a:t>cout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&lt;&lt;*d&lt;&lt;"  "&lt;&lt;*(d+1)&lt;&lt;"  "&lt;&lt;*(d+2);   }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68580" marR="68580" marT="0" marB="0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7" name="TextBox 16"/>
          <p:cNvSpPr txBox="1"/>
          <p:nvPr/>
        </p:nvSpPr>
        <p:spPr>
          <a:xfrm>
            <a:off x="1043608" y="2073042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صممي دالة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getAverage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يمرر اليها المصفوفة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arr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حيث يتم اضافة القيمة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لجميع عناصر المصفوفة و العودة بالمصفوفة.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7668344" y="1476073"/>
            <a:ext cx="1152128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</p:spTree>
    <p:extLst>
      <p:ext uri="{BB962C8B-B14F-4D97-AF65-F5344CB8AC3E}">
        <p14:creationId xmlns:p14="http://schemas.microsoft.com/office/powerpoint/2010/main" xmlns="" val="413275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/>
          <p:nvPr/>
        </p:nvSpPr>
        <p:spPr>
          <a:xfrm>
            <a:off x="4932040" y="332656"/>
            <a:ext cx="3960440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انواع</a:t>
            </a:r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دوال السطر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6228184" y="2659559"/>
            <a:ext cx="2664296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 : (ضمنية)</a:t>
            </a:r>
          </a:p>
        </p:txBody>
      </p:sp>
      <p:sp>
        <p:nvSpPr>
          <p:cNvPr id="9" name="TextBox 16"/>
          <p:cNvSpPr txBox="1"/>
          <p:nvPr/>
        </p:nvSpPr>
        <p:spPr>
          <a:xfrm>
            <a:off x="683568" y="3722256"/>
            <a:ext cx="82089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max (</a:t>
            </a: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a, </a:t>
            </a: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b)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 if(a&gt;b) return a ;    else return b; }</a:t>
            </a:r>
            <a:endParaRPr lang="ar-SA" sz="240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251520" y="1192684"/>
            <a:ext cx="87933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ضمنية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implicit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(مكونه من سطر واحد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لا نذكر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inline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صريحة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explicit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(مكونه من سطر </a:t>
            </a:r>
            <a:r>
              <a:rPr lang="ar-SA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او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عدة اسطر مع ذكر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inline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ar-SA" sz="240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228184" y="4747791"/>
            <a:ext cx="2664296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 : (ضمنية)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3568" y="5622339"/>
            <a:ext cx="82089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max (</a:t>
            </a: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a, </a:t>
            </a:r>
            <a:r>
              <a:rPr lang="en-US" sz="24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b){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return ((a&gt;b) ? a : b) ; }</a:t>
            </a:r>
            <a:endParaRPr lang="ar-SA" sz="240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8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6228184" y="211287"/>
            <a:ext cx="2664296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 : (صريحة)</a:t>
            </a:r>
          </a:p>
        </p:txBody>
      </p:sp>
      <p:sp>
        <p:nvSpPr>
          <p:cNvPr id="9" name="TextBox 16"/>
          <p:cNvSpPr txBox="1"/>
          <p:nvPr/>
        </p:nvSpPr>
        <p:spPr>
          <a:xfrm>
            <a:off x="755576" y="1183392"/>
            <a:ext cx="777686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inline float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zakat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(float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m,int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nesab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month)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{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float z;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if(m&gt;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nesab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&amp;&amp; month&gt;12)  z=2.5*m/100;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else   z=0;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return  z;</a:t>
            </a:r>
          </a:p>
          <a:p>
            <a:pPr algn="l" rtl="0"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}</a:t>
            </a:r>
          </a:p>
        </p:txBody>
      </p:sp>
      <p:sp>
        <p:nvSpPr>
          <p:cNvPr id="4" name="TextBox 16"/>
          <p:cNvSpPr txBox="1"/>
          <p:nvPr/>
        </p:nvSpPr>
        <p:spPr>
          <a:xfrm>
            <a:off x="683568" y="4100879"/>
            <a:ext cx="82089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58763" indent="-258763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Inline expansion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مفيد للدوال ذات السطر لان حجم البرنامج لا يتغير باستبدال الكود مكان الاستدعاء على عكس الدوال متعددة الاسطر .</a:t>
            </a:r>
          </a:p>
        </p:txBody>
      </p:sp>
    </p:spTree>
    <p:extLst>
      <p:ext uri="{BB962C8B-B14F-4D97-AF65-F5344CB8AC3E}">
        <p14:creationId xmlns:p14="http://schemas.microsoft.com/office/powerpoint/2010/main" xmlns="" val="183926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/>
          <p:nvPr/>
        </p:nvSpPr>
        <p:spPr>
          <a:xfrm>
            <a:off x="6228184" y="44624"/>
            <a:ext cx="2664296" cy="67710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تمرير تركيبة للدالة</a:t>
            </a: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9743116"/>
              </p:ext>
            </p:extLst>
          </p:nvPr>
        </p:nvGraphicFramePr>
        <p:xfrm>
          <a:off x="1187625" y="1574523"/>
          <a:ext cx="7560839" cy="5052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0839"/>
              </a:tblGrid>
              <a:tr h="480060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#include &lt;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iostream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&gt;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struct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Books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char title[50];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id;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}Book1;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void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printBook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struct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Books b1)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{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cout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&lt;&lt;b1.title&lt;&lt;"   "&lt;&lt;b1.id&lt;&lt;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endl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;    }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void main()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strcpy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(Book1.title,"Learn C++ Programming");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Book1.id = 12;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printBook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(Book1);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}</a:t>
                      </a:r>
                      <a:endParaRPr lang="en-US" sz="2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0087" marR="20087" marT="20087" marB="20087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6" name="TextBox 16"/>
          <p:cNvSpPr txBox="1"/>
          <p:nvPr/>
        </p:nvSpPr>
        <p:spPr>
          <a:xfrm>
            <a:off x="1043608" y="764704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صممي تركيبة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Books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حيث تحتوي علي عنوان الكتاب , رقم الكتاب,  دالة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printBook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يمرر اليها التركيبة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Books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لطباعة بياناتها. </a:t>
            </a:r>
          </a:p>
        </p:txBody>
      </p:sp>
    </p:spTree>
    <p:extLst>
      <p:ext uri="{BB962C8B-B14F-4D97-AF65-F5344CB8AC3E}">
        <p14:creationId xmlns:p14="http://schemas.microsoft.com/office/powerpoint/2010/main" xmlns="" val="62739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26779040"/>
              </p:ext>
            </p:extLst>
          </p:nvPr>
        </p:nvGraphicFramePr>
        <p:xfrm>
          <a:off x="1259633" y="620688"/>
          <a:ext cx="5184575" cy="4279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4575"/>
              </a:tblGrid>
              <a:tr h="4248472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#include &lt;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iostream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&gt;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void main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var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[3]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= {10, 100, 200};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*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ptr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var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for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int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i = 0; i &lt;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3;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i++)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{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cout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&lt;&lt;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ptr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&lt;&lt;“   “&lt;&lt;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ptr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&lt;&lt;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endl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;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   // point to the next location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ptr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++;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}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36702" marR="36702" marT="36702" marB="36702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88224" y="87596"/>
            <a:ext cx="2304256" cy="67710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زيادة المؤشر ++</a:t>
            </a:r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9597477"/>
              </p:ext>
            </p:extLst>
          </p:nvPr>
        </p:nvGraphicFramePr>
        <p:xfrm>
          <a:off x="1259632" y="5555698"/>
          <a:ext cx="5657180" cy="1041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7180"/>
              </a:tblGrid>
              <a:tr h="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0xbfa088b0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10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0xbfa088b4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</a:p>
                    <a:p>
                      <a:pPr algn="just" rtl="0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0xbfa088b8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raditional Arabic"/>
                      </a:endParaRPr>
                    </a:p>
                  </a:txBody>
                  <a:tcPr marL="47625" marR="47625" marT="47625" marB="47625">
                    <a:solidFill>
                      <a:srgbClr val="FFEBF4"/>
                    </a:solidFill>
                  </a:tcPr>
                </a:tc>
              </a:tr>
            </a:tbl>
          </a:graphicData>
        </a:graphic>
      </p:graphicFrame>
      <p:sp>
        <p:nvSpPr>
          <p:cNvPr id="7" name="TextBox 4"/>
          <p:cNvSpPr txBox="1"/>
          <p:nvPr/>
        </p:nvSpPr>
        <p:spPr>
          <a:xfrm>
            <a:off x="7020272" y="4768116"/>
            <a:ext cx="1872208" cy="677108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8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ناتج التنفيذ</a:t>
            </a:r>
          </a:p>
        </p:txBody>
      </p:sp>
    </p:spTree>
    <p:extLst>
      <p:ext uri="{BB962C8B-B14F-4D97-AF65-F5344CB8AC3E}">
        <p14:creationId xmlns:p14="http://schemas.microsoft.com/office/powerpoint/2010/main" xmlns="" val="29024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1595</TotalTime>
  <Words>879</Words>
  <Application>Microsoft Office PowerPoint</Application>
  <PresentationFormat>عرض على الشاشة (3:4)‏</PresentationFormat>
  <Paragraphs>153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Solstice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SAFAR</cp:lastModifiedBy>
  <cp:revision>288</cp:revision>
  <dcterms:created xsi:type="dcterms:W3CDTF">2010-12-03T13:48:29Z</dcterms:created>
  <dcterms:modified xsi:type="dcterms:W3CDTF">2012-10-01T13:08:08Z</dcterms:modified>
</cp:coreProperties>
</file>