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4" r:id="rId5"/>
    <p:sldId id="266" r:id="rId6"/>
    <p:sldId id="270" r:id="rId7"/>
    <p:sldId id="271" r:id="rId8"/>
    <p:sldId id="267" r:id="rId9"/>
    <p:sldId id="275" r:id="rId10"/>
    <p:sldId id="268" r:id="rId11"/>
    <p:sldId id="259" r:id="rId12"/>
    <p:sldId id="276" r:id="rId13"/>
    <p:sldId id="260" r:id="rId14"/>
    <p:sldId id="277" r:id="rId15"/>
    <p:sldId id="272" r:id="rId16"/>
    <p:sldId id="273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r" rtl="1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r" rtl="1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r" rtl="1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r" rtl="1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r" rtl="1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r" rtl="1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التعليم الالكتروني والتعليم عن بعد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rcRect r="55481"/>
          <a:stretch>
            <a:fillRect/>
          </a:stretch>
        </p:blipFill>
        <p:spPr>
          <a:xfrm>
            <a:off x="1219200" y="1981200"/>
            <a:ext cx="3657600" cy="3048000"/>
          </a:xfrm>
        </p:spPr>
      </p:pic>
      <p:sp>
        <p:nvSpPr>
          <p:cNvPr id="5" name="TextBox 4"/>
          <p:cNvSpPr txBox="1"/>
          <p:nvPr/>
        </p:nvSpPr>
        <p:spPr>
          <a:xfrm>
            <a:off x="4953000" y="4572000"/>
            <a:ext cx="2438400" cy="4924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المحاضرة الثانية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5448"/>
            <a:ext cx="8382000" cy="1292352"/>
          </a:xfrm>
        </p:spPr>
        <p:txBody>
          <a:bodyPr>
            <a:noAutofit/>
          </a:bodyPr>
          <a:lstStyle/>
          <a:p>
            <a:pPr algn="ctr"/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التعليم الالكتروني والجامعات </a:t>
            </a:r>
            <a:r>
              <a:rPr lang="ar-SA" sz="2800" dirty="0" smtClean="0"/>
              <a:t/>
            </a:r>
            <a:br>
              <a:rPr lang="ar-SA" sz="2800" dirty="0" smtClean="0"/>
            </a:b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نبذة عن الجامعات.</a:t>
            </a:r>
          </a:p>
          <a:p>
            <a:r>
              <a:rPr lang="ar-SA" sz="4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برامج التعليم.</a:t>
            </a:r>
          </a:p>
          <a:p>
            <a:r>
              <a:rPr lang="ar-SA" sz="4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أنواع الجامعات.</a:t>
            </a:r>
          </a:p>
          <a:p>
            <a:r>
              <a:rPr lang="ar-SA" sz="4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التعليم الالكتروني الجامعي.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أنواع الجامعات وبرامج التعليم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447800"/>
            <a:ext cx="72390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ar-SA" b="1" dirty="0" smtClean="0"/>
          </a:p>
          <a:p>
            <a:pPr algn="ctr"/>
            <a:endParaRPr lang="en-US" sz="2800" b="1" dirty="0" smtClean="0"/>
          </a:p>
          <a:p>
            <a:pPr algn="ctr"/>
            <a:r>
              <a:rPr lang="ar-SA" sz="2800" b="1" dirty="0" smtClean="0"/>
              <a:t>نبذة عن الجامعات</a:t>
            </a:r>
          </a:p>
          <a:p>
            <a:pPr algn="ctr"/>
            <a:r>
              <a:rPr lang="ar-SA" b="1" dirty="0" smtClean="0"/>
              <a:t> </a:t>
            </a:r>
          </a:p>
          <a:p>
            <a:pPr algn="justLow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بدأ الانسان في التعليم باستخدام الحجارة والجلد مرورا بالورق والاقلام حتى وصل الى استخدام الادوات الالكترونية السلكية واللاسلكية.</a:t>
            </a:r>
          </a:p>
          <a:p>
            <a:pPr algn="justLow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وأول ظهور للجامعات كمؤسسات علمية كانت في الدول العربية كجامعة قرطبة, جامعة الزيتونة, جامعة القرويين, وجامعة الازهر.</a:t>
            </a:r>
          </a:p>
          <a:p>
            <a:pPr algn="justLow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ar-SA" sz="2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ar-SA" b="1" dirty="0" smtClean="0"/>
              <a:t> </a:t>
            </a:r>
            <a:endParaRPr lang="ar-SA" dirty="0" smtClean="0"/>
          </a:p>
          <a:p>
            <a:pPr algn="ctr">
              <a:buNone/>
            </a:pPr>
            <a:endParaRPr lang="ar-SA" dirty="0" smtClean="0"/>
          </a:p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590800"/>
            <a:ext cx="7010400" cy="1661993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C000"/>
                </a:solidFill>
              </a:rPr>
              <a:t> </a:t>
            </a:r>
          </a:p>
          <a:p>
            <a:pPr algn="ctr"/>
            <a:endParaRPr lang="en-US" dirty="0" smtClean="0">
              <a:solidFill>
                <a:srgbClr val="FFC000"/>
              </a:solidFill>
            </a:endParaRPr>
          </a:p>
          <a:p>
            <a:pPr algn="ctr"/>
            <a:r>
              <a:rPr lang="ar-SA" sz="4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ماذا تعرفين عن برامج التعليم ؟؟؟</a:t>
            </a:r>
          </a:p>
          <a:p>
            <a:pPr algn="ctr"/>
            <a:endParaRPr lang="ar-SA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برامج التعليم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sz="2600" b="1" dirty="0" smtClean="0">
                <a:latin typeface="Arial" pitchFamily="34" charset="0"/>
                <a:cs typeface="Arial" pitchFamily="34" charset="0"/>
              </a:rPr>
              <a:t>اشتهرت ثلاثة طرق للتعليم </a:t>
            </a:r>
          </a:p>
          <a:p>
            <a:pPr mar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sz="2600" b="1" dirty="0" smtClean="0">
                <a:latin typeface="Arial" pitchFamily="34" charset="0"/>
                <a:cs typeface="Arial" pitchFamily="34" charset="0"/>
              </a:rPr>
              <a:t>تعليم تقليدي </a:t>
            </a:r>
          </a:p>
          <a:p>
            <a:pPr marL="0" algn="justLow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ويتم بواسطة تعليم الطلبة وجها لوجه في قاعة مثل طريقة </a:t>
            </a:r>
          </a:p>
          <a:p>
            <a:pPr marL="0" algn="justLow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التعليم في اغلب الجامعات.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شكل بيضاوي 15"/>
          <p:cNvSpPr/>
          <p:nvPr/>
        </p:nvSpPr>
        <p:spPr>
          <a:xfrm>
            <a:off x="914400" y="3810000"/>
            <a:ext cx="2581198" cy="2362200"/>
          </a:xfrm>
          <a:prstGeom prst="ellipse">
            <a:avLst/>
          </a:prstGeom>
          <a:blipFill rotWithShape="0">
            <a:blip r:embed="rId2" cstate="print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برامج التعليم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b="1" dirty="0" smtClean="0">
                <a:latin typeface="Arial" pitchFamily="34" charset="0"/>
                <a:cs typeface="Arial" pitchFamily="34" charset="0"/>
              </a:rPr>
              <a:t>تعليم مفتوح </a:t>
            </a:r>
          </a:p>
          <a:p>
            <a:pPr marL="0" algn="justLow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بحيث يكون هناك نوع من المحاضرات </a:t>
            </a:r>
          </a:p>
          <a:p>
            <a:pPr marL="0" algn="justLow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غير ملزمة ويوجد مشرف للمادة يمكن </a:t>
            </a:r>
          </a:p>
          <a:p>
            <a:pPr marL="0" algn="justLow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الوصول اليه والاجتماع به.</a:t>
            </a:r>
          </a:p>
          <a:p>
            <a:endParaRPr lang="ar-SA" dirty="0"/>
          </a:p>
        </p:txBody>
      </p:sp>
      <p:pic>
        <p:nvPicPr>
          <p:cNvPr id="4" name="Picture 3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0"/>
            <a:ext cx="3276600" cy="2815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برامج التعليم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25609"/>
          </a:xfrm>
        </p:spPr>
        <p:txBody>
          <a:bodyPr/>
          <a:lstStyle/>
          <a:p>
            <a:pPr mar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b="1" dirty="0" smtClean="0">
                <a:latin typeface="Arial" pitchFamily="34" charset="0"/>
                <a:cs typeface="Arial" pitchFamily="34" charset="0"/>
              </a:rPr>
              <a:t>التعليم الالكتروني:                                                 </a:t>
            </a:r>
          </a:p>
          <a:p>
            <a:pPr marL="0" algn="justLow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يتم بواسطة تقديم التعليم بإستخدام</a:t>
            </a:r>
          </a:p>
          <a:p>
            <a:pPr marL="0" algn="justLow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الحاسوب وعبر شبكة الانترنت .</a:t>
            </a:r>
          </a:p>
          <a:p>
            <a:endParaRPr lang="ar-SA" dirty="0"/>
          </a:p>
        </p:txBody>
      </p:sp>
      <p:pic>
        <p:nvPicPr>
          <p:cNvPr id="4" name="Picture 1" descr="C:\Users\Nada\Desktop\التعليم المفرد\عغل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3733800"/>
            <a:ext cx="2895600" cy="241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sz="53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أنواع الجامعات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جامعة تقليدية </a:t>
            </a:r>
          </a:p>
          <a:p>
            <a:pPr>
              <a:buNone/>
            </a:pP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الجامعات التي تقوم بالتعليم والتعلم عبر الحضور الفعلي للطلاب والمعلم تعليم وجها لوجه في قاعات دراسية.</a:t>
            </a:r>
          </a:p>
          <a:p>
            <a:pPr>
              <a:buNone/>
            </a:pPr>
            <a:endParaRPr lang="ar-SA" sz="2400" dirty="0" smtClean="0"/>
          </a:p>
          <a:p>
            <a:pPr mar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جامعات مفتوحة </a:t>
            </a:r>
          </a:p>
          <a:p>
            <a:pPr>
              <a:buNone/>
            </a:pP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الجامعات التي تعطي نظام التعليم المفتوح.</a:t>
            </a:r>
          </a:p>
          <a:p>
            <a:pPr>
              <a:buNone/>
            </a:pPr>
            <a:endParaRPr lang="ar-SA" sz="2400" dirty="0" smtClean="0"/>
          </a:p>
          <a:p>
            <a:pPr mar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جامعات افتراضية</a:t>
            </a:r>
          </a:p>
          <a:p>
            <a:pPr>
              <a:buNone/>
            </a:pP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جامعات ليس لها مباني حقيقية تقدم خدماتها عبر الانترنت.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590801"/>
            <a:ext cx="8077200" cy="2400657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C000"/>
                </a:solidFill>
              </a:rPr>
              <a:t> </a:t>
            </a:r>
          </a:p>
          <a:p>
            <a:pPr algn="ctr"/>
            <a:endParaRPr lang="en-US" dirty="0" smtClean="0">
              <a:solidFill>
                <a:srgbClr val="FFC000"/>
              </a:solidFill>
            </a:endParaRPr>
          </a:p>
          <a:p>
            <a:pPr algn="ctr"/>
            <a:r>
              <a:rPr lang="ar-SA" sz="4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هل ممكن للجامعات أن تستخدم اكثر من طراز  ؟؟؟</a:t>
            </a:r>
            <a:endParaRPr lang="ar-SA" sz="48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ar-SA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 يمكن </a:t>
            </a:r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تقسيم الجامعات من حيث الطراز الى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b="1" dirty="0" smtClean="0"/>
          </a:p>
          <a:p>
            <a:pPr>
              <a:buNone/>
            </a:pPr>
            <a:r>
              <a:rPr lang="ar-SA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جامعات ذات الطراز الواحد</a:t>
            </a:r>
          </a:p>
          <a:p>
            <a:pPr>
              <a:buNone/>
            </a:pP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وهي التي تعطي أحد البرامج السابقة.</a:t>
            </a:r>
          </a:p>
          <a:p>
            <a:pPr>
              <a:buNone/>
            </a:pP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ar-SA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جامعات متعددة الطراز</a:t>
            </a:r>
            <a:r>
              <a:rPr lang="ar-SA" dirty="0" smtClean="0"/>
              <a:t>.</a:t>
            </a:r>
          </a:p>
          <a:p>
            <a:pPr>
              <a:buNone/>
            </a:pP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هي الجامعات التي تعطي اكثر من برنامج تعليمي.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التعليم الالكتروني الجامعي 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514600"/>
            <a:ext cx="8420783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لقد دخل التعليم الالكتروني الجامعات العربية حديثا حيث </a:t>
            </a:r>
          </a:p>
          <a:p>
            <a:pPr algn="ctr"/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استخدمه الكثير من الجامعات لدعم التعليم التقليدي ومساندتها </a:t>
            </a:r>
          </a:p>
          <a:p>
            <a:pPr algn="ctr"/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في حين تم استخامه بشكل اقل كتعليم مدمج , بينما ظهرت بعض 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الجامعات تستخدمه كتعليم افتراضي </a:t>
            </a:r>
            <a:r>
              <a:rPr lang="ar-SA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590801"/>
            <a:ext cx="8077200" cy="2062103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FFC000"/>
                </a:solidFill>
              </a:rPr>
              <a:t> </a:t>
            </a:r>
          </a:p>
          <a:p>
            <a:pPr algn="ctr"/>
            <a:r>
              <a:rPr lang="ar-S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ماهي المشكلات التي تواجه الجامعات العربية وكيف ساعد التعليم الالكتروني في حلها</a:t>
            </a:r>
            <a:r>
              <a:rPr lang="ar-S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؟؟؟</a:t>
            </a:r>
          </a:p>
          <a:p>
            <a:pPr algn="ctr"/>
            <a:endParaRPr lang="en-US" sz="32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دور التعليم الالكتروني وحل مشاكل الجامعات العربية 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ضعف الاماكانيات المادية</a:t>
            </a:r>
            <a:r>
              <a:rPr lang="ar-SA" dirty="0" smtClean="0"/>
              <a:t>.</a:t>
            </a:r>
          </a:p>
          <a:p>
            <a:pPr marL="0" algn="ctr" rtl="0"/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تعاني بعض الجامعات من ضعف الموارد المالية وقد تكتفي باقساط الطلاب والسبب ضعب الدعم الحكومي للتعليم الجامعي.</a:t>
            </a:r>
          </a:p>
          <a:p>
            <a:r>
              <a:rPr lang="ar-SA" sz="2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قلة عدد مقاع المتاحة</a:t>
            </a:r>
            <a:r>
              <a:rPr lang="ar-SA" b="1" dirty="0" smtClean="0"/>
              <a:t>.</a:t>
            </a:r>
          </a:p>
          <a:p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تعاني بعض الجامعات من محدودية الاستيعاب وقد تضطر بعض الجامعات الى الاستيعاب فوق طاقتها هذه المشكلة نابعة من قلة الموارد.</a:t>
            </a:r>
          </a:p>
          <a:p>
            <a:r>
              <a:rPr lang="ar-SA" sz="2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صعوبات التنقل للطلبة والمحاضرين</a:t>
            </a:r>
            <a:r>
              <a:rPr lang="ar-SA" b="1" dirty="0" smtClean="0"/>
              <a:t>.</a:t>
            </a:r>
          </a:p>
          <a:p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هذه المشاكل ناتجة من ضعف البنية التحتية مثل عدم توفر شبكات القطار والمترو .... هذا يؤثر بشكل سلبي على تنقل الطلبة والمحاضرين.</a:t>
            </a:r>
          </a:p>
          <a:p>
            <a:pPr>
              <a:buNone/>
            </a:pPr>
            <a:endParaRPr lang="ar-SA" sz="2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كيف ساعد التعليم الالكتروني في حل هذه المشكلات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تخفيف المشاكل المالية: لأن احد فوائد التعليم الالكتروني خفض كلف التعليم والتعلم </a:t>
            </a:r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ar-SA" sz="2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ar-SA" sz="2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تخفيف مشكلة قلة عدد المقاعد المتاحة </a:t>
            </a:r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لأن المقررات الالكترونية بأسلوب التعليم المدمج يخفف عدد المحاضرات الى النصف. </a:t>
            </a:r>
            <a:r>
              <a:rPr lang="ar-SA" sz="26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وباسلوب التعليم الافتراضي الى اكثر من 75%.</a:t>
            </a:r>
          </a:p>
          <a:p>
            <a:pPr>
              <a:buNone/>
            </a:pPr>
            <a:endParaRPr lang="ar-SA" sz="2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تخفيف الآثار الناجمة عن صعوبة التنقلات عن طريق توفير المحاضرات والمحتويات وامكانية التواصل عبر الانترنت.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كيفية ادماج التعليم الالكتروني في الجامعات العربية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4" name="مجموعة 25"/>
          <p:cNvGrpSpPr>
            <a:grpSpLocks noGrp="1"/>
          </p:cNvGrpSpPr>
          <p:nvPr>
            <p:ph idx="1"/>
          </p:nvPr>
        </p:nvGrpSpPr>
        <p:grpSpPr>
          <a:xfrm>
            <a:off x="6443449" y="1396476"/>
            <a:ext cx="3266869" cy="2739842"/>
            <a:chOff x="5962963" y="1750254"/>
            <a:chExt cx="3591620" cy="3562389"/>
          </a:xfrm>
        </p:grpSpPr>
        <p:pic>
          <p:nvPicPr>
            <p:cNvPr id="5" name="Picture 4" descr="C:\Users\Nada\Desktop\free temp\Did you Know\PageCurlStickers-v1\PageCurlStickers-v1\sticker-01-small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3914021">
              <a:off x="5977578" y="1735639"/>
              <a:ext cx="3562389" cy="3591620"/>
            </a:xfrm>
            <a:prstGeom prst="rect">
              <a:avLst/>
            </a:prstGeom>
            <a:noFill/>
          </p:spPr>
        </p:pic>
        <p:sp>
          <p:nvSpPr>
            <p:cNvPr id="6" name="مربع نص 31"/>
            <p:cNvSpPr txBox="1"/>
            <p:nvPr/>
          </p:nvSpPr>
          <p:spPr>
            <a:xfrm rot="1301354">
              <a:off x="6406877" y="1810170"/>
              <a:ext cx="1608501" cy="348153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SA" sz="27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تحديد الرؤية او الهدف العام من مشروع التعليم الالكتروني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582753" y="915116"/>
            <a:ext cx="3398947" cy="3537429"/>
            <a:chOff x="3582753" y="915116"/>
            <a:chExt cx="3398947" cy="3537429"/>
          </a:xfrm>
        </p:grpSpPr>
        <p:pic>
          <p:nvPicPr>
            <p:cNvPr id="7" name="Picture 3" descr="C:\Users\Nada\Desktop\free temp\Did you Know\PageCurlStickers-v1\PageCurlStickers-v1\sticker-07-small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59370">
              <a:off x="3582753" y="915116"/>
              <a:ext cx="3398947" cy="3425763"/>
            </a:xfrm>
            <a:prstGeom prst="rect">
              <a:avLst/>
            </a:prstGeom>
            <a:noFill/>
          </p:spPr>
        </p:pic>
        <p:sp>
          <p:nvSpPr>
            <p:cNvPr id="8" name="Rectangle 7"/>
            <p:cNvSpPr/>
            <p:nvPr/>
          </p:nvSpPr>
          <p:spPr>
            <a:xfrm rot="19283577">
              <a:off x="3926480" y="1559445"/>
              <a:ext cx="1615438" cy="2893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ar-SA" sz="26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تحديد الاهداف التي ترغب الجامعة تحقيقها من هذا المشروع.</a:t>
              </a:r>
            </a:p>
          </p:txBody>
        </p:sp>
      </p:grpSp>
      <p:pic>
        <p:nvPicPr>
          <p:cNvPr id="9" name="Picture 5" descr="C:\Users\Nada\Desktop\free temp\Did you Know\PageCurlStickers-v3\PageCurlStickers-v3\sticker-02-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468050">
            <a:off x="242548" y="1059815"/>
            <a:ext cx="3137860" cy="327732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 rot="1140600">
            <a:off x="1197653" y="1171666"/>
            <a:ext cx="1524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ar-SA" sz="2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ar-SA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دراسة امكانيات الجامعة الحالية بما يخص متطلبات التعليم الالكتروني.</a:t>
            </a:r>
          </a:p>
        </p:txBody>
      </p:sp>
      <p:grpSp>
        <p:nvGrpSpPr>
          <p:cNvPr id="11" name="مجموعة 25"/>
          <p:cNvGrpSpPr/>
          <p:nvPr/>
        </p:nvGrpSpPr>
        <p:grpSpPr>
          <a:xfrm>
            <a:off x="1905000" y="3810000"/>
            <a:ext cx="3267219" cy="3240628"/>
            <a:chOff x="5162100" y="2242190"/>
            <a:chExt cx="3267219" cy="3240628"/>
          </a:xfrm>
        </p:grpSpPr>
        <p:pic>
          <p:nvPicPr>
            <p:cNvPr id="12" name="Picture 4" descr="C:\Users\Nada\Desktop\free temp\Did you Know\PageCurlStickers-v1\PageCurlStickers-v1\sticker-01-small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3914021">
              <a:off x="5175396" y="2228894"/>
              <a:ext cx="3240628" cy="3267219"/>
            </a:xfrm>
            <a:prstGeom prst="rect">
              <a:avLst/>
            </a:prstGeom>
            <a:noFill/>
          </p:spPr>
        </p:pic>
        <p:sp>
          <p:nvSpPr>
            <p:cNvPr id="13" name="مربع نص 31"/>
            <p:cNvSpPr txBox="1"/>
            <p:nvPr/>
          </p:nvSpPr>
          <p:spPr>
            <a:xfrm rot="1301354">
              <a:off x="5447554" y="2410091"/>
              <a:ext cx="1608501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SA" sz="28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تحديد التكنولوجيا المطلوبة من حيث: نوع التعليم الالكتروني.</a:t>
              </a:r>
            </a:p>
          </p:txBody>
        </p:sp>
      </p:grpSp>
      <p:grpSp>
        <p:nvGrpSpPr>
          <p:cNvPr id="14" name="مجموعة 32"/>
          <p:cNvGrpSpPr/>
          <p:nvPr/>
        </p:nvGrpSpPr>
        <p:grpSpPr>
          <a:xfrm rot="21055741">
            <a:off x="5496258" y="3523114"/>
            <a:ext cx="3398947" cy="3425763"/>
            <a:chOff x="4699418" y="2214469"/>
            <a:chExt cx="3195037" cy="3221253"/>
          </a:xfrm>
        </p:grpSpPr>
        <p:pic>
          <p:nvPicPr>
            <p:cNvPr id="15" name="Picture 3" descr="C:\Users\Nada\Desktop\free temp\Did you Know\PageCurlStickers-v1\PageCurlStickers-v1\sticker-07-small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1168042">
              <a:off x="4699418" y="2214469"/>
              <a:ext cx="3195037" cy="3221253"/>
            </a:xfrm>
            <a:prstGeom prst="rect">
              <a:avLst/>
            </a:prstGeom>
            <a:noFill/>
          </p:spPr>
        </p:pic>
        <p:sp>
          <p:nvSpPr>
            <p:cNvPr id="16" name="مربع نص 34"/>
            <p:cNvSpPr txBox="1"/>
            <p:nvPr/>
          </p:nvSpPr>
          <p:spPr>
            <a:xfrm rot="2008681">
              <a:off x="4941737" y="3587212"/>
              <a:ext cx="2209776" cy="130231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Low" rtl="1"/>
              <a:r>
                <a:rPr lang="ar-SA" sz="28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اسلوب التعليم الالكتروني الذي سيتم اعتماده</a:t>
              </a:r>
              <a:endParaRPr lang="ar-SA" sz="2800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rgbClr val="FFC000"/>
                </a:solidFill>
                <a:latin typeface="Arial" pitchFamily="34" charset="0"/>
                <a:ea typeface="+mn-ea"/>
                <a:cs typeface="Arial" pitchFamily="34" charset="0"/>
              </a:rPr>
              <a:t>كيفية إدماج التعليم الالكتروني في الجامعات العربية</a:t>
            </a:r>
            <a:endParaRPr lang="ar-SA" sz="4800" dirty="0">
              <a:solidFill>
                <a:srgbClr val="FFC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Picture 4" descr="C:\Users\Nada\Desktop\free temp\Did you Know\PageCurlStickers-v1\PageCurlStickers-v1\sticker-01-small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3914021">
            <a:off x="6046745" y="1568554"/>
            <a:ext cx="3027341" cy="300369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2003309">
            <a:off x="6563165" y="2236449"/>
            <a:ext cx="12137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نوع البرمجية</a:t>
            </a:r>
          </a:p>
        </p:txBody>
      </p:sp>
      <p:pic>
        <p:nvPicPr>
          <p:cNvPr id="6" name="Picture 3" descr="C:\Users\Nada\Desktop\free temp\Did you Know\PageCurlStickers-v1\PageCurlStickers-v1\sticker-07-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9370">
            <a:off x="763353" y="1219917"/>
            <a:ext cx="3398947" cy="342576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 rot="19527644">
            <a:off x="953423" y="2015599"/>
            <a:ext cx="17219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تحديد الامور المتعلقة بمحتويات المقرر .</a:t>
            </a:r>
          </a:p>
        </p:txBody>
      </p:sp>
      <p:pic>
        <p:nvPicPr>
          <p:cNvPr id="8" name="Picture 5" descr="C:\Users\Nada\Desktop\free temp\Did you Know\PageCurlStickers-v3\PageCurlStickers-v3\sticker-02-sm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468050">
            <a:off x="3196002" y="3394657"/>
            <a:ext cx="3429000" cy="3581399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 rot="998342">
            <a:off x="4357310" y="3931728"/>
            <a:ext cx="1676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ar-SA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ar-S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تحديد الامور المتعلقة بمحتويات المقرر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895600"/>
            <a:ext cx="59436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endParaRPr lang="ar-S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ar-SA" sz="2400" dirty="0" smtClean="0">
                <a:solidFill>
                  <a:srgbClr val="FFC000"/>
                </a:solidFill>
              </a:rPr>
              <a:t>شكرا لحسن انصاتكم </a:t>
            </a:r>
          </a:p>
          <a:p>
            <a:pPr algn="ctr"/>
            <a:endParaRPr lang="ar-S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220</TotalTime>
  <Words>495</Words>
  <Application>Microsoft Office PowerPoint</Application>
  <PresentationFormat>On-screen Show (4:3)</PresentationFormat>
  <Paragraphs>88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Module</vt:lpstr>
      <vt:lpstr>التعليم الالكتروني والتعليم عن بعد</vt:lpstr>
      <vt:lpstr> التعليم الالكتروني والجامعات  </vt:lpstr>
      <vt:lpstr>أنواع الجامعات وبرامج التعليم</vt:lpstr>
      <vt:lpstr>Slide 4</vt:lpstr>
      <vt:lpstr>برامج التعليم</vt:lpstr>
      <vt:lpstr>برامج التعليم</vt:lpstr>
      <vt:lpstr>برامج التعليم</vt:lpstr>
      <vt:lpstr>أنواع الجامعات  </vt:lpstr>
      <vt:lpstr>Slide 9</vt:lpstr>
      <vt:lpstr> يمكن تقسيم الجامعات من حيث الطراز الى</vt:lpstr>
      <vt:lpstr>التعليم الالكتروني الجامعي </vt:lpstr>
      <vt:lpstr>Slide 12</vt:lpstr>
      <vt:lpstr>دور التعليم الالكتروني وحل مشاكل الجامعات العربية </vt:lpstr>
      <vt:lpstr>كيف ساعد التعليم الالكتروني في حل هذه المشكلات </vt:lpstr>
      <vt:lpstr>كيفية ادماج التعليم الالكتروني في الجامعات العربية</vt:lpstr>
      <vt:lpstr>كيفية إدماج التعليم الالكتروني في الجامعات العربية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التعليم الالكتروني والتعليم عن بعد</dc:title>
  <dc:creator>DELL</dc:creator>
  <cp:lastModifiedBy>DELL</cp:lastModifiedBy>
  <cp:revision>40</cp:revision>
  <dcterms:created xsi:type="dcterms:W3CDTF">2006-08-16T00:00:00Z</dcterms:created>
  <dcterms:modified xsi:type="dcterms:W3CDTF">2012-09-23T17:43:22Z</dcterms:modified>
</cp:coreProperties>
</file>