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84" r:id="rId9"/>
    <p:sldId id="283" r:id="rId10"/>
    <p:sldId id="262" r:id="rId11"/>
    <p:sldId id="263" r:id="rId12"/>
    <p:sldId id="282" r:id="rId13"/>
    <p:sldId id="264" r:id="rId14"/>
    <p:sldId id="265" r:id="rId15"/>
    <p:sldId id="280" r:id="rId16"/>
    <p:sldId id="279" r:id="rId17"/>
    <p:sldId id="266" r:id="rId18"/>
    <p:sldId id="267" r:id="rId19"/>
    <p:sldId id="268" r:id="rId20"/>
    <p:sldId id="269" r:id="rId21"/>
    <p:sldId id="270" r:id="rId22"/>
    <p:sldId id="281" r:id="rId23"/>
    <p:sldId id="278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14/11/33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9592" y="1672208"/>
            <a:ext cx="7200800" cy="1828800"/>
          </a:xfrm>
        </p:spPr>
        <p:txBody>
          <a:bodyPr>
            <a:noAutofit/>
          </a:bodyPr>
          <a:lstStyle/>
          <a:p>
            <a:pPr algn="ctr"/>
            <a:r>
              <a:rPr lang="ar-SA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التعليم </a:t>
            </a:r>
            <a:r>
              <a:rPr lang="ar-SA" sz="8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الإلكتروني </a:t>
            </a:r>
            <a:r>
              <a:rPr lang="ar-SA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والتعليم عن بعد</a:t>
            </a:r>
            <a:endParaRPr lang="ar-SA" sz="8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03648" y="3730352"/>
            <a:ext cx="6461760" cy="1066800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المحاضرة الثالثة</a:t>
            </a:r>
            <a:endParaRPr lang="ar-SA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30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284984"/>
            <a:ext cx="8229600" cy="1368152"/>
          </a:xfrm>
        </p:spPr>
        <p:txBody>
          <a:bodyPr>
            <a:normAutofit/>
          </a:bodyPr>
          <a:lstStyle/>
          <a:p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المقررات الإلكترونية</a:t>
            </a:r>
          </a:p>
          <a:p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معايير تقييم المقررات</a:t>
            </a:r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محاور المحاضرة</a:t>
            </a:r>
            <a:endParaRPr lang="ar-SA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659" y="2957512"/>
            <a:ext cx="3944816" cy="24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5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39552" y="3140968"/>
            <a:ext cx="8229600" cy="1252728"/>
          </a:xfrm>
        </p:spPr>
        <p:txBody>
          <a:bodyPr>
            <a:normAutofit/>
          </a:bodyPr>
          <a:lstStyle/>
          <a:p>
            <a:r>
              <a:rPr lang="ar-SA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ماذا تعرفين عن المقرر الإلكتروني؟</a:t>
            </a:r>
            <a:endParaRPr lang="ar-SA" sz="5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6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908083" y="3323539"/>
            <a:ext cx="7408333" cy="1473613"/>
          </a:xfrm>
        </p:spPr>
        <p:txBody>
          <a:bodyPr/>
          <a:lstStyle/>
          <a:p>
            <a:pPr marL="0" indent="0" algn="just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المقرر أو المنهج الإلكتروني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eCourse 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تعني المحتويات والأنشطة الإلكترونية التعليمية التي تمثل كل المقرر الجامعي أو بعضاً منه ويتلقاها المتعلم عبر الإنترنت. وهي على ثلاثة أنواع: مساندة، مدمجة، مباشرة.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2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051720" y="2564904"/>
            <a:ext cx="511256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كيف يمكننا الحصول على أفضل أداء ونتائج من المقررات الإلكترونية؟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62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4550" y="2708920"/>
            <a:ext cx="3486150" cy="2924175"/>
          </a:xfrm>
        </p:spPr>
      </p:pic>
      <p:sp>
        <p:nvSpPr>
          <p:cNvPr id="17" name="عنصر نائب للمحتوى 16"/>
          <p:cNvSpPr>
            <a:spLocks noGrp="1"/>
          </p:cNvSpPr>
          <p:nvPr>
            <p:ph sz="quarter" idx="14"/>
          </p:nvPr>
        </p:nvSpPr>
        <p:spPr>
          <a:xfrm>
            <a:off x="4710248" y="3078056"/>
            <a:ext cx="3822192" cy="3447288"/>
          </a:xfrm>
        </p:spPr>
        <p:txBody>
          <a:bodyPr/>
          <a:lstStyle/>
          <a:p>
            <a:pPr marL="0" indent="0" algn="just">
              <a:buNone/>
            </a:pPr>
            <a:r>
              <a:rPr lang="ar-SA" dirty="0">
                <a:latin typeface="Sakkal Majalla" pitchFamily="2" charset="-78"/>
                <a:cs typeface="Sakkal Majalla" pitchFamily="2" charset="-78"/>
              </a:rPr>
              <a:t>لو كانت عملية التقييم للمقررات شبيهة بعملية فحص وإصلاح سنحتاج لعلبة أدوات.</a:t>
            </a:r>
          </a:p>
          <a:p>
            <a:pPr marL="0" indent="0" algn="just">
              <a:buNone/>
            </a:pPr>
            <a:r>
              <a:rPr lang="ar-SA" dirty="0">
                <a:latin typeface="Sakkal Majalla" pitchFamily="2" charset="-78"/>
                <a:cs typeface="Sakkal Majalla" pitchFamily="2" charset="-78"/>
              </a:rPr>
              <a:t>في العلبة 15 معيار لتقييم المقررات الإلكترونية ولكل منها بنود فرعية سنتعرف عليها.</a:t>
            </a:r>
          </a:p>
          <a:p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5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</a:p>
        </p:txBody>
      </p:sp>
      <p:sp>
        <p:nvSpPr>
          <p:cNvPr id="29" name="عنصر نائب للمحتوى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الخطة والأهداف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خطة المقرر أو وصفه، يوجد بها معلومات عن المقرر. اسمه ورقمه والساعات المعتمدة والمتطلبات السابقة لدراسته.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أهداف المقرر ومخرجاته «ماذا ستتعلم الطالبة؟» 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الفصول والوحدات المطلوبة.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الأهداف الخاصة بكل وحدة.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33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ao\Desktop\Desktop\Desktop\Desktop\pics\System 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7610500" cy="4595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ao\Desktop\Desktop\Desktop\Desktop\pics\System pic 2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7263064" cy="4472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 algn="ctr">
              <a:buFont typeface="+mj-lt"/>
              <a:buAutoNum type="arabicPeriod" startAt="2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المحتويات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هي أكثر الاجزاء اهمية ولا يمكن قبول مقرر الكتروني بدون محتويات ويشمل هذا المعيار :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شموليتها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الصحة اللغوية للمحتويات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تقسيمها إلى محتويات أصغر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تسلسلها المنطقي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اتباع نمط موحّد للعرض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إدراج قاموس للمصطلحات والتعريفات</a:t>
            </a:r>
          </a:p>
          <a:p>
            <a:pPr algn="ctr"/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5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3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المصادر الإضافية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هي المصادر التعليمية التي تمكن المعلم من الوصول الى شروحات إضافية لموضوع المقرر لتطوير معرفتهم وتلبية احتياجاتهم .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مصادر تعليمية تدرج ضمن المقرر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وصلات المواقع الخارجية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خدمات مزود الأخبار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RSS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46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yao\Desktop\Desktop\Desktop\Desktop\pics\Additional ref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49" y="1571612"/>
            <a:ext cx="7124723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27584" y="2636912"/>
            <a:ext cx="7408333" cy="3705275"/>
          </a:xfrm>
        </p:spPr>
        <p:txBody>
          <a:bodyPr>
            <a:normAutofit lnSpcReduction="10000"/>
          </a:bodyPr>
          <a:lstStyle/>
          <a:p>
            <a:pPr marL="457200" indent="-457200" algn="ctr">
              <a:buFont typeface="+mj-lt"/>
              <a:buAutoNum type="arabicPeriod" startAt="4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التصميم والشكل</a:t>
            </a:r>
          </a:p>
          <a:p>
            <a:pPr marL="0" indent="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هي الاعتبارات الخاصة بشكل المقرر النهائي والكلي واجراءات التخطيط التكويني والجمال من حيث المساحات وغير ذلك.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البساطة في التصميم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البساطة في استخدام الألوان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توفر مساحات فارغة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تجنب استخدام أشكال متحركة أو وامضة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تجنب استخدام الموسيقى التلقائية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الخطوط واستخدام نمط موحّد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Theme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86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ctr">
              <a:buFont typeface="+mj-lt"/>
              <a:buAutoNum type="arabicPeriod" startAt="5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الاتصال والتفاعل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من أكبر ميزات التعليم الالكتروني هي سهولة الإتصال وتوفر التفاعل ولابد من وجود ها داخل المقرر وتشمل :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أسماء المسجلين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وسائل الاتصال الفورية (المتزامنة)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     الرسائل الفورية--- خدمة الدردشة ------ خدمة المتواجدين الأن.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وسائل الاتصال الغير متزامنة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   البريد الالكتروني ---منتديات النقاش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التقويم الزمني وآخر الأخبار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5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ao\Desktop\Desktop\Desktop\Desktop\pics\Untitled-4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6819921" cy="4450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ao\Desktop\Desktop\Desktop\Desktop\pics\Forum pic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4"/>
            <a:ext cx="6605607" cy="4862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6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التغذية الراجعة والتقارير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التقيم هو أحد أهم النشاطات في التعليم </a:t>
            </a:r>
          </a:p>
          <a:p>
            <a:pPr marL="457200" indent="-457200">
              <a:buFont typeface="+mj-lt"/>
              <a:buAutoNum type="arabicPeriod" startAt="6"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تغذية راجعة فورية ومؤجلة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تقارير الدخول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تقارير عن حالة المتعلم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Picture 2" descr="C:\Users\yao\Desktop\Desktop\Desktop\Desktop\Untitledبب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00438"/>
            <a:ext cx="4998720" cy="3052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111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ctr">
              <a:buFont typeface="+mj-lt"/>
              <a:buAutoNum type="arabicPeriod" startAt="7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الأمور التقنية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هي الأدوات التي لا يستغني عنها اي مقرر الكتروني ناجح ومن اهم هذه الأدوات:</a:t>
            </a:r>
          </a:p>
          <a:p>
            <a:pPr marL="0" indent="0" algn="ctr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خدمة النسخ الاحتياطي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التنوع في الملفات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أحجام الملفات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فهارس وأدلة إرشادية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استخدام برمجيات عامة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أرشيف الملفات الخاصة بالمقرر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95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8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التحرك داخل المقرر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ومحركات البحث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مجموعات الأنشطة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خريطة المقرر (وصلات الأقسام)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80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ctr">
              <a:buFont typeface="+mj-lt"/>
              <a:buAutoNum type="arabicPeriod" startAt="9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الوسائط المتعددة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وفيها يستخدم الحاسوب لعرض نصوص ورسومات وفيديو ورسوم حية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animation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وأصوات بطريقة مدمجة. 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الطريقة الأمثل لاستخدامها: 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يجب أن يكون حجم هذه الملفات أصغر ما يمكن.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إعطاء المتعلم التحكم الكامل بها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استخدام الملفات الأكثر انتشارا ليتمكن المتعلم من تشغيلها باختلاف جهازه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9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10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النشاطات والتدريبات</a:t>
            </a:r>
          </a:p>
          <a:p>
            <a:pPr marL="457200" indent="-457200">
              <a:buFont typeface="+mj-lt"/>
              <a:buAutoNum type="arabicPeriod" startAt="10"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وجود مهمات وتقارير ومشاريع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استبيانات وتقييمات واختيارات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اختبارات ذاتية وتدريبات في نهاية كل وحدة أو قسم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امتحانات الكترونية يوضع وقت وتاريخ الامتحان، توزيع الدرجات، ربط الدخول بكلمة سرّ لكل متعلم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76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yao\Desktop\Desktop\Desktop\Desktop\pics\Exam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71612"/>
            <a:ext cx="6610368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4422"/>
            <a:ext cx="6534168" cy="450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ctr">
              <a:buFont typeface="+mj-lt"/>
              <a:buAutoNum type="arabicPeriod" startAt="11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التعليم التعاوني</a:t>
            </a:r>
          </a:p>
          <a:p>
            <a:pPr marL="457200" indent="-457200" algn="ctr">
              <a:buFont typeface="+mj-lt"/>
              <a:buAutoNum type="arabicPeriod" startAt="11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هو التعليم ضمن جاعات صغيرة بحيث يسمح للطلاب بالتفاعل ومساعدة بعضهم بعض.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تفعيل التعاون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السماح بالكتابة في قاموس المصطلحات والتعريفات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الويب التعاوني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أدوات مجموعات العمل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07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ctr">
              <a:buFont typeface="+mj-lt"/>
              <a:buAutoNum type="arabicPeriod" startAt="12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أدوات تشجيع التأليف والتفكير الذاتي</a:t>
            </a:r>
          </a:p>
          <a:p>
            <a:pPr marL="457200" indent="-457200" algn="ctr">
              <a:buNone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على المقرر الالكتروني ان يتضمن ادوات ملائمة تشجع الطلاب على التأليف والتعاون والتفاعل.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المذكرات أو الدفتر (أدوات الكتابة وتسجيل الأفكار اليومية)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المشاركة في التأليف التعاوني مثل الويكي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الكتابة والرد في نفس المقرر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المشاركة في تحرير المصطلحات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5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27584" y="2492896"/>
            <a:ext cx="7408333" cy="3744416"/>
          </a:xfrm>
        </p:spPr>
        <p:txBody>
          <a:bodyPr>
            <a:noAutofit/>
          </a:bodyPr>
          <a:lstStyle/>
          <a:p>
            <a:pPr marL="457200" indent="-457200" algn="ctr">
              <a:buFont typeface="+mj-lt"/>
              <a:buAutoNum type="arabicPeriod" startAt="13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الحزم والمعايرة</a:t>
            </a: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وهي أدوات تسمح للمعلم أو المطور باستيراد المحتويات وتصديرها ومشاركتها من منصة تعليم الكرتوني إلى أخرى. </a:t>
            </a: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من أهدافها: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التوافقية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إمكانية الاستخدام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إمكانية الوصول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الاستمرارية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4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3129797"/>
          </a:xfrm>
        </p:spPr>
        <p:txBody>
          <a:bodyPr>
            <a:normAutofit/>
          </a:bodyPr>
          <a:lstStyle/>
          <a:p>
            <a:pPr marL="457200" indent="-457200" algn="ctr">
              <a:buFont typeface="+mj-lt"/>
              <a:buAutoNum type="arabicPeriod" startAt="14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حقوق التأليف والنشر</a:t>
            </a:r>
          </a:p>
          <a:p>
            <a:pPr marL="0" indent="0">
              <a:buNone/>
            </a:pPr>
            <a:endParaRPr lang="ar-SA" dirty="0" smtClean="0">
              <a:latin typeface="Sakkal Majalla" pitchFamily="2" charset="-78"/>
              <a:cs typeface="Sakkal Majalla" pitchFamily="2" charset="-78"/>
            </a:endParaRP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الحقوق محفوظة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Copyright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: حقوق حصرية تنظم استعمال النصوص والتعابير والأفكار والمعلومات.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مصادر مفتوحة المصدر (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Open Source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منتجات متاحة مجاناً لفترة معينة </a:t>
            </a:r>
            <a:r>
              <a:rPr lang="en-US" dirty="0" smtClean="0">
                <a:latin typeface="Sakkal Majalla" pitchFamily="2" charset="-78"/>
                <a:cs typeface="Sakkal Majalla" pitchFamily="2" charset="-78"/>
              </a:rPr>
              <a:t>Shareware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796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>
              <a:buFont typeface="+mj-lt"/>
              <a:buAutoNum type="arabicPeriod" startAt="15"/>
            </a:pP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نتائج تقييم الطلبة</a:t>
            </a:r>
          </a:p>
          <a:p>
            <a:pPr marL="0" indent="0">
              <a:buNone/>
            </a:pPr>
            <a:endParaRPr lang="ar-SA" dirty="0">
              <a:latin typeface="Sakkal Majalla" pitchFamily="2" charset="-78"/>
              <a:cs typeface="Sakkal Majalla" pitchFamily="2" charset="-78"/>
            </a:endParaRPr>
          </a:p>
          <a:p>
            <a:pPr marL="0" indent="0">
              <a:buNone/>
            </a:pP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يقوم الطلاب بتقييم المقرر إما قبل أو بعد تدريسه ويُترك الخيار </a:t>
            </a:r>
            <a:r>
              <a:rPr lang="ar-SA" sz="2000" dirty="0" smtClean="0">
                <a:latin typeface="Sakkal Majalla" pitchFamily="2" charset="-78"/>
                <a:cs typeface="Sakkal Majalla" pitchFamily="2" charset="-78"/>
              </a:rPr>
              <a:t>للجامعة</a:t>
            </a:r>
            <a:r>
              <a:rPr lang="ar-SA" dirty="0" smtClean="0">
                <a:latin typeface="Sakkal Majalla" pitchFamily="2" charset="-78"/>
                <a:cs typeface="Sakkal Majalla" pitchFamily="2" charset="-78"/>
              </a:rPr>
              <a:t> في تحديد النموذج الذي ترغب في تطبيقه.</a:t>
            </a:r>
            <a:endParaRPr lang="ar-SA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معايير تقييم المقررات الإلكترونية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20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1259632" y="3153162"/>
            <a:ext cx="66967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شكرا لحسن 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استماعكم</a:t>
            </a:r>
            <a:endParaRPr lang="ar-SA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01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شكل موجة">
  <a:themeElements>
    <a:clrScheme name="شكل موجة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شكل موجة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كل موجة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171</TotalTime>
  <Words>664</Words>
  <Application>Microsoft Office PowerPoint</Application>
  <PresentationFormat>On-screen Show (4:3)</PresentationFormat>
  <Paragraphs>128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شكل موجة</vt:lpstr>
      <vt:lpstr>التعليم الإلكتروني والتعليم عن بعد</vt:lpstr>
      <vt:lpstr>محاور المحاضرة</vt:lpstr>
      <vt:lpstr>ماذا تعرفين عن المقرر الإلكتروني؟</vt:lpstr>
      <vt:lpstr>المقررات الإلكترونية</vt:lpstr>
      <vt:lpstr>Slide 5</vt:lpstr>
      <vt:lpstr>معايير تقييم المقررات الإلكترونية</vt:lpstr>
      <vt:lpstr>معايير تقييم المقررات الإلكترونية</vt:lpstr>
      <vt:lpstr>Slide 8</vt:lpstr>
      <vt:lpstr>Slide 9</vt:lpstr>
      <vt:lpstr>معايير تقييم المقررات الإلكترونية</vt:lpstr>
      <vt:lpstr>معايير تقييم المقررات الإلكترونية</vt:lpstr>
      <vt:lpstr>Slide 12</vt:lpstr>
      <vt:lpstr>معايير تقييم المقررات الإلكترونية</vt:lpstr>
      <vt:lpstr>معايير تقييم المقررات الإلكترونية</vt:lpstr>
      <vt:lpstr>Slide 15</vt:lpstr>
      <vt:lpstr>Slide 16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Slide 22</vt:lpstr>
      <vt:lpstr>Slide 23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معايير تقييم المقررات الإلكترونية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الإلكتروني والتعليم عن بعد</dc:title>
  <dc:creator>Hyoof</dc:creator>
  <cp:lastModifiedBy>DELL</cp:lastModifiedBy>
  <cp:revision>38</cp:revision>
  <dcterms:created xsi:type="dcterms:W3CDTF">2012-09-28T08:24:59Z</dcterms:created>
  <dcterms:modified xsi:type="dcterms:W3CDTF">2012-09-29T20:01:43Z</dcterms:modified>
</cp:coreProperties>
</file>