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5"/>
  </p:notesMasterIdLst>
  <p:sldIdLst>
    <p:sldId id="301" r:id="rId2"/>
    <p:sldId id="352" r:id="rId3"/>
    <p:sldId id="353" r:id="rId4"/>
    <p:sldId id="354" r:id="rId5"/>
    <p:sldId id="355" r:id="rId6"/>
    <p:sldId id="356" r:id="rId7"/>
    <p:sldId id="358" r:id="rId8"/>
    <p:sldId id="359" r:id="rId9"/>
    <p:sldId id="34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8" r:id="rId18"/>
    <p:sldId id="369" r:id="rId19"/>
    <p:sldId id="367" r:id="rId20"/>
    <p:sldId id="370" r:id="rId21"/>
    <p:sldId id="371" r:id="rId22"/>
    <p:sldId id="372" r:id="rId23"/>
    <p:sldId id="373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4"/>
    <a:srgbClr val="FF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622" autoAdjust="0"/>
  </p:normalViewPr>
  <p:slideViewPr>
    <p:cSldViewPr>
      <p:cViewPr varScale="1">
        <p:scale>
          <a:sx n="41" d="100"/>
          <a:sy n="41" d="100"/>
        </p:scale>
        <p:origin x="-13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823938-F09E-4345-AD5B-9F7D56F0F0A2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090D675-373E-4C09-BEC5-88592D763CE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136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9FCF11-735D-4130-96D8-A1252FAAB54F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780928"/>
            <a:ext cx="4032448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المحاضرة الثالثة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357950" y="142852"/>
            <a:ext cx="2520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ادارة الذاكرة في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C++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810640"/>
            <a:ext cx="879336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عندما يكون البرنامج في مرحلة التشغيل فانه يحجز اماكن في الذاكرة لكل امر و لكل بيان , و عندما ينتهي تشغيل البرنامج تتحرر الذاكرة من تلك البيانات و نفقدها بشكل نهائي , تخصيص اماكن في الذاكرة بهذه الطريقة يسمي بالتخصيص(التوزيع) الغير حر(الثابت) للذاكرة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static allocation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تخصيص اماكن بالذاكرة حسب حاجة المبرمج يطلق علية التوزيع الحر/الديناميكي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 allocation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26190" y="4357694"/>
            <a:ext cx="4474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التوزيع الحر(المتغير) </a:t>
            </a:r>
            <a:r>
              <a:rPr lang="en-US" sz="2400" b="1" u="sng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dynamic</a:t>
            </a:r>
            <a:endParaRPr lang="ar-SA" sz="2400" b="1" u="sng" dirty="0"/>
          </a:p>
        </p:txBody>
      </p:sp>
      <p:sp>
        <p:nvSpPr>
          <p:cNvPr id="7" name="TextBox 16"/>
          <p:cNvSpPr txBox="1"/>
          <p:nvPr/>
        </p:nvSpPr>
        <p:spPr>
          <a:xfrm>
            <a:off x="214282" y="5000636"/>
            <a:ext cx="879336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توفر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دوال مبنية داخليا (في المكتبة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malloc.h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لتخصيص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اماكن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بالذاكرة بشكل حر ( الدالة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malloc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كذلك تحرير الذاكرة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free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توفر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C++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دوال مبنية داخليا لتخصيص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اماكن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بالذاكرة بشكل حر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new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كذلك تحرير الذاكرة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delete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9007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072462" y="142853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142976" y="3023242"/>
            <a:ext cx="78581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emp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char name[20];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*t;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                 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//create a pointer to the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 = (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*)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malloc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sizeof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));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//allocate space for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endParaRPr lang="en-US" b="1" i="1" dirty="0" smtClean="0">
              <a:solidFill>
                <a:srgbClr val="008000"/>
              </a:solidFill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t-&gt;data=50;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strcpy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(t-&gt;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name,”hanaa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”);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…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free(t);    // </a:t>
            </a:r>
            <a:r>
              <a:rPr lang="ar-S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تحرير الذاكرة</a:t>
            </a: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8072462" y="2384819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85852" y="714356"/>
            <a:ext cx="4836580" cy="1637710"/>
            <a:chOff x="1286770" y="1362662"/>
            <a:chExt cx="4836580" cy="1637710"/>
          </a:xfrm>
        </p:grpSpPr>
        <p:sp>
          <p:nvSpPr>
            <p:cNvPr id="9" name="Oval 8"/>
            <p:cNvSpPr/>
            <p:nvPr/>
          </p:nvSpPr>
          <p:spPr>
            <a:xfrm>
              <a:off x="1904011" y="1848033"/>
              <a:ext cx="1285884" cy="500066"/>
            </a:xfrm>
            <a:prstGeom prst="ellipse">
              <a:avLst/>
            </a:prstGeom>
            <a:solidFill>
              <a:srgbClr val="FFEB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286770" y="1362662"/>
              <a:ext cx="483658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double *</a:t>
              </a:r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ptr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;</a:t>
              </a:r>
            </a:p>
            <a:p>
              <a:pPr algn="l" rtl="0"/>
              <a:endPara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endParaRPr>
            </a:p>
            <a:p>
              <a:pPr algn="l" rtl="0"/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ptr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= (double*)  </a:t>
              </a:r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malloc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(</a:t>
              </a:r>
              <a:r>
                <a:rPr lang="en-US" b="1" dirty="0" err="1" smtClean="0">
                  <a:solidFill>
                    <a:srgbClr val="0000FF"/>
                  </a:solidFill>
                  <a:latin typeface="Arial Unicode MS" pitchFamily="34" charset="-128"/>
                  <a:ea typeface="Times New Roman" pitchFamily="18" charset="0"/>
                  <a:cs typeface="Courier New" pitchFamily="49" charset="0"/>
                </a:rPr>
                <a:t>sizeof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(double));</a:t>
              </a:r>
              <a:r>
                <a:rPr lang="en-US" dirty="0" smtClean="0">
                  <a:latin typeface="Arial Unicode MS" pitchFamily="34" charset="-128"/>
                  <a:ea typeface="Times New Roman" pitchFamily="18" charset="0"/>
                  <a:cs typeface="Courier New" pitchFamily="49" charset="0"/>
                </a:rPr>
                <a:t> </a:t>
              </a:r>
              <a:endParaRPr lang="ar-SA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16200000" flipV="1">
              <a:off x="2821769" y="2393150"/>
              <a:ext cx="428628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2786050" y="2643182"/>
              <a:ext cx="857256" cy="357190"/>
            </a:xfrm>
            <a:prstGeom prst="rect">
              <a:avLst/>
            </a:prstGeom>
            <a:solidFill>
              <a:srgbClr val="FFEB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 smtClean="0">
                  <a:solidFill>
                    <a:schemeClr val="tx1"/>
                  </a:solidFill>
                </a:rPr>
                <a:t>اختيارية</a:t>
              </a:r>
              <a:endParaRPr lang="ar-SA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070816" y="857232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ar-SA" dirty="0"/>
          </a:p>
        </p:txBody>
      </p:sp>
      <p:sp>
        <p:nvSpPr>
          <p:cNvPr id="15" name="Rectangle 14"/>
          <p:cNvSpPr/>
          <p:nvPr/>
        </p:nvSpPr>
        <p:spPr>
          <a:xfrm>
            <a:off x="6223216" y="3131106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9101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8072462" y="142853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42976" y="1450193"/>
            <a:ext cx="692948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emp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char name[20];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*t;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                 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//create a pointer to the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 = new 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;     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//allocate space for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endParaRPr lang="en-US" b="1" i="1" dirty="0" smtClean="0">
              <a:solidFill>
                <a:srgbClr val="008000"/>
              </a:solidFill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t-&gt;data=50;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strcpy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(t-&gt;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name,”hanaa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”);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…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delete  t ;    // </a:t>
            </a:r>
            <a:r>
              <a:rPr lang="ar-S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تحرير الذاكرة</a:t>
            </a: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02126" y="857232"/>
            <a:ext cx="2986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C++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6785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516216" y="211287"/>
            <a:ext cx="2376264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هياكل البيانات</a:t>
            </a:r>
          </a:p>
        </p:txBody>
      </p:sp>
      <p:sp>
        <p:nvSpPr>
          <p:cNvPr id="5" name="TextBox 16"/>
          <p:cNvSpPr txBox="1"/>
          <p:nvPr/>
        </p:nvSpPr>
        <p:spPr>
          <a:xfrm>
            <a:off x="251520" y="1192684"/>
            <a:ext cx="879336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هياكل البيانات (الكائنات) مثل القوائم , المجموعات , .. تعتبر نوع بيان مجرد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abstract data type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مثل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float , 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أي نستطيع اشتقاق انواع منها.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منها نوعان :</a:t>
            </a:r>
          </a:p>
          <a:p>
            <a:pPr marL="985838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 أي نخزن البيانات و نعبرها بطريقة خطية (تسلسل) مثل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array , linked list , stack , 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985838" indent="-457200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85838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غير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خطية أي نخزن البيانات و نعبرها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بطريقة غير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مثل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tree , graph ,…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07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648200" y="149151"/>
            <a:ext cx="4244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القوائم الخطية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linked list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764704"/>
            <a:ext cx="879336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تمثيل المكدس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stack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الطابور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queue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بواسطة المصفوفات فان حجمها يكون محدد و يحجز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statically</a:t>
            </a:r>
            <a:r>
              <a:rPr lang="ar-S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اثناء الترجمة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فاذا كان الحجم المحدد للمصفوفة كبير و لم نحتاجه بالكامل فهذا يسبب ضياع في الذاكرة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memory wastage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اذا كان حجم المصفوفة صغير و احتجنا الي حجم اكبر فان هذا يسبب مشكلة </a:t>
            </a:r>
            <a:r>
              <a:rPr lang="en-US" sz="2800" b="1" dirty="0" smtClean="0">
                <a:solidFill>
                  <a:srgbClr val="00B050"/>
                </a:solidFill>
              </a:rPr>
              <a:t>insufficient </a:t>
            </a:r>
            <a:r>
              <a:rPr lang="en-US" sz="2800" b="1" dirty="0">
                <a:solidFill>
                  <a:srgbClr val="00B050"/>
                </a:solidFill>
              </a:rPr>
              <a:t>memory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عملية الاضافة والحذف من المصفوفة اما تسبب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increment or shift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لعناصر المصفوفة. 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1 , 2 يعتبر من عيوب المصفوفة.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استخدام ال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linked list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فإنها تحجز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dynamically</a:t>
            </a:r>
            <a:r>
              <a:rPr lang="ar-S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حسب الحاجة </a:t>
            </a:r>
            <a:r>
              <a:rPr lang="ar-S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اثناء ال </a:t>
            </a:r>
            <a:r>
              <a:rPr lang="en-US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run</a:t>
            </a:r>
            <a:r>
              <a:rPr lang="ar-S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فنجد انه لا وجود للمشاكل السابقة </a:t>
            </a:r>
            <a:r>
              <a:rPr lang="en-US" sz="2800" b="1" dirty="0">
                <a:solidFill>
                  <a:srgbClr val="00B050"/>
                </a:solidFill>
              </a:rPr>
              <a:t>memory wastage or insufficient memory</a:t>
            </a:r>
            <a:r>
              <a:rPr lang="ar-S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كذلك عمليتي الاضافة و الحذف تتم بدون أي مشكلة. </a:t>
            </a:r>
          </a:p>
        </p:txBody>
      </p:sp>
    </p:spTree>
    <p:extLst>
      <p:ext uri="{BB962C8B-B14F-4D97-AF65-F5344CB8AC3E}">
        <p14:creationId xmlns:p14="http://schemas.microsoft.com/office/powerpoint/2010/main" val="41853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648200" y="149151"/>
            <a:ext cx="4244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القوائم الخطية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linked list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187624" y="908720"/>
            <a:ext cx="770485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القائمة الخطية هي نوع من انواع هياكل البيانات الخطية تستخدم لتنظيم البيانات في الذاكرة و كذلك في تمثيل / محاكاة انواع اخري من هياكل البيانات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ليس شرط ان تكون عناصر القائمة متجاورة في الذاكرة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تتكون من عدد من العناصر تسمي بالعقد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nodes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400" dirty="0" smtClean="0"/>
              <a:t>مرتبطة مع بعضها عن طريق مؤشرات.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العقدة (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</a:t>
            </a:r>
            <a:r>
              <a:rPr lang="ar-SA" sz="2400" dirty="0" smtClean="0"/>
              <a:t>) عبارة عن تركيبة </a:t>
            </a:r>
            <a:r>
              <a:rPr lang="en-US" sz="2400" dirty="0" err="1" smtClean="0"/>
              <a:t>struct</a:t>
            </a:r>
            <a:r>
              <a:rPr lang="ar-SA" sz="2400" dirty="0" smtClean="0"/>
              <a:t> أو كائن من طبقة تتكون من حقلين او اكثر من البيانات تسمي بـ </a:t>
            </a:r>
            <a:r>
              <a:rPr lang="en-US" sz="2400" dirty="0"/>
              <a:t>'data /Info' field </a:t>
            </a:r>
            <a:r>
              <a:rPr lang="ar-SA" sz="2400" dirty="0" smtClean="0"/>
              <a:t>و حقل آخر للمؤشر يعرف بـ </a:t>
            </a:r>
            <a:r>
              <a:rPr lang="en-US" sz="2400" dirty="0"/>
              <a:t>'Link/address' </a:t>
            </a:r>
            <a:r>
              <a:rPr lang="en-US" sz="2400" dirty="0" smtClean="0"/>
              <a:t>field</a:t>
            </a:r>
            <a:r>
              <a:rPr lang="ar-SA" sz="2400" dirty="0" smtClean="0"/>
              <a:t>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الحقل الاول يحمل قيم البيانات و الحقل الثاني يحمل عنوان العقدة التالية أو القيمة </a:t>
            </a:r>
            <a:r>
              <a:rPr lang="en-US" sz="2000" b="1" dirty="0" smtClean="0">
                <a:solidFill>
                  <a:srgbClr val="00B050"/>
                </a:solidFill>
              </a:rPr>
              <a:t>NULL</a:t>
            </a:r>
            <a:r>
              <a:rPr lang="ar-SA" sz="2400" dirty="0" smtClean="0"/>
              <a:t> اذا كانت القائمة فارغة أو نهاية القائمة.</a:t>
            </a:r>
          </a:p>
        </p:txBody>
      </p:sp>
    </p:spTree>
    <p:extLst>
      <p:ext uri="{BB962C8B-B14F-4D97-AF65-F5344CB8AC3E}">
        <p14:creationId xmlns:p14="http://schemas.microsoft.com/office/powerpoint/2010/main" val="281778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962" y="571480"/>
            <a:ext cx="6311624" cy="12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/>
          <p:cNvSpPr txBox="1"/>
          <p:nvPr/>
        </p:nvSpPr>
        <p:spPr>
          <a:xfrm>
            <a:off x="1187624" y="332656"/>
            <a:ext cx="77048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dirty="0" smtClean="0"/>
              <a:t>تأخذ الشكل التالي:</a:t>
            </a:r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403945" y="2714620"/>
            <a:ext cx="7056487" cy="949325"/>
            <a:chOff x="1530" y="10193"/>
            <a:chExt cx="9525" cy="1495"/>
          </a:xfrm>
        </p:grpSpPr>
        <p:grpSp>
          <p:nvGrpSpPr>
            <p:cNvPr id="7" name="Group 50"/>
            <p:cNvGrpSpPr>
              <a:grpSpLocks/>
            </p:cNvGrpSpPr>
            <p:nvPr/>
          </p:nvGrpSpPr>
          <p:grpSpPr bwMode="auto">
            <a:xfrm>
              <a:off x="1530" y="10290"/>
              <a:ext cx="1305" cy="510"/>
              <a:chOff x="1530" y="6615"/>
              <a:chExt cx="1305" cy="510"/>
            </a:xfrm>
          </p:grpSpPr>
          <p:sp>
            <p:nvSpPr>
              <p:cNvPr id="28" name="Rectangle 52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1</a:t>
                </a:r>
                <a:r>
                  <a:rPr kumimoji="0" lang="ar-SA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    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AutoShape 51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8" name="Group 47"/>
            <p:cNvGrpSpPr>
              <a:grpSpLocks/>
            </p:cNvGrpSpPr>
            <p:nvPr/>
          </p:nvGrpSpPr>
          <p:grpSpPr bwMode="auto">
            <a:xfrm>
              <a:off x="3495" y="10290"/>
              <a:ext cx="1290" cy="510"/>
              <a:chOff x="3495" y="6615"/>
              <a:chExt cx="1290" cy="510"/>
            </a:xfrm>
          </p:grpSpPr>
          <p:sp>
            <p:nvSpPr>
              <p:cNvPr id="26" name="Rectangle 49"/>
              <p:cNvSpPr>
                <a:spLocks noChangeArrowheads="1"/>
              </p:cNvSpPr>
              <p:nvPr/>
            </p:nvSpPr>
            <p:spPr bwMode="auto">
              <a:xfrm>
                <a:off x="3495" y="6615"/>
                <a:ext cx="129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AutoShape 48"/>
              <p:cNvSpPr>
                <a:spLocks noChangeShapeType="1"/>
              </p:cNvSpPr>
              <p:nvPr/>
            </p:nvSpPr>
            <p:spPr bwMode="auto">
              <a:xfrm>
                <a:off x="435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9" name="Group 44"/>
            <p:cNvGrpSpPr>
              <a:grpSpLocks/>
            </p:cNvGrpSpPr>
            <p:nvPr/>
          </p:nvGrpSpPr>
          <p:grpSpPr bwMode="auto">
            <a:xfrm>
              <a:off x="5535" y="10290"/>
              <a:ext cx="1260" cy="510"/>
              <a:chOff x="5535" y="6615"/>
              <a:chExt cx="1260" cy="510"/>
            </a:xfrm>
          </p:grpSpPr>
          <p:sp>
            <p:nvSpPr>
              <p:cNvPr id="24" name="Rectangle 46"/>
              <p:cNvSpPr>
                <a:spLocks noChangeArrowheads="1"/>
              </p:cNvSpPr>
              <p:nvPr/>
            </p:nvSpPr>
            <p:spPr bwMode="auto">
              <a:xfrm>
                <a:off x="5535" y="6615"/>
                <a:ext cx="126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 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AutoShape 45"/>
              <p:cNvSpPr>
                <a:spLocks noChangeShapeType="1"/>
              </p:cNvSpPr>
              <p:nvPr/>
            </p:nvSpPr>
            <p:spPr bwMode="auto">
              <a:xfrm>
                <a:off x="637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7530" y="10290"/>
              <a:ext cx="1335" cy="510"/>
              <a:chOff x="7530" y="6615"/>
              <a:chExt cx="1335" cy="510"/>
            </a:xfrm>
          </p:grpSpPr>
          <p:sp>
            <p:nvSpPr>
              <p:cNvPr id="22" name="Rectangle 43"/>
              <p:cNvSpPr>
                <a:spLocks noChangeArrowheads="1"/>
              </p:cNvSpPr>
              <p:nvPr/>
            </p:nvSpPr>
            <p:spPr bwMode="auto">
              <a:xfrm>
                <a:off x="7530" y="6615"/>
                <a:ext cx="133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4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AutoShape 42"/>
              <p:cNvSpPr>
                <a:spLocks noChangeShapeType="1"/>
              </p:cNvSpPr>
              <p:nvPr/>
            </p:nvSpPr>
            <p:spPr bwMode="auto">
              <a:xfrm>
                <a:off x="842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11" name="Group 38"/>
            <p:cNvGrpSpPr>
              <a:grpSpLocks/>
            </p:cNvGrpSpPr>
            <p:nvPr/>
          </p:nvGrpSpPr>
          <p:grpSpPr bwMode="auto">
            <a:xfrm>
              <a:off x="9480" y="10290"/>
              <a:ext cx="1230" cy="510"/>
              <a:chOff x="9480" y="6615"/>
              <a:chExt cx="1230" cy="510"/>
            </a:xfrm>
          </p:grpSpPr>
          <p:sp>
            <p:nvSpPr>
              <p:cNvPr id="20" name="Rectangle 40"/>
              <p:cNvSpPr>
                <a:spLocks noChangeArrowheads="1"/>
              </p:cNvSpPr>
              <p:nvPr/>
            </p:nvSpPr>
            <p:spPr bwMode="auto">
              <a:xfrm>
                <a:off x="9480" y="6615"/>
                <a:ext cx="123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5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   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AutoShape 39"/>
              <p:cNvSpPr>
                <a:spLocks noChangeShapeType="1"/>
              </p:cNvSpPr>
              <p:nvPr/>
            </p:nvSpPr>
            <p:spPr bwMode="auto">
              <a:xfrm>
                <a:off x="103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12" name="AutoShape 37"/>
            <p:cNvSpPr>
              <a:spLocks noChangeShapeType="1"/>
            </p:cNvSpPr>
            <p:nvPr/>
          </p:nvSpPr>
          <p:spPr bwMode="auto">
            <a:xfrm>
              <a:off x="2610" y="10515"/>
              <a:ext cx="8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3" name="AutoShape 36"/>
            <p:cNvSpPr>
              <a:spLocks noChangeShapeType="1"/>
            </p:cNvSpPr>
            <p:nvPr/>
          </p:nvSpPr>
          <p:spPr bwMode="auto">
            <a:xfrm>
              <a:off x="4650" y="10515"/>
              <a:ext cx="885" cy="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4" name="AutoShape 35"/>
            <p:cNvSpPr>
              <a:spLocks noChangeShapeType="1"/>
            </p:cNvSpPr>
            <p:nvPr/>
          </p:nvSpPr>
          <p:spPr bwMode="auto">
            <a:xfrm>
              <a:off x="6660" y="10515"/>
              <a:ext cx="8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5" name="AutoShape 34"/>
            <p:cNvSpPr>
              <a:spLocks noChangeShapeType="1"/>
            </p:cNvSpPr>
            <p:nvPr/>
          </p:nvSpPr>
          <p:spPr bwMode="auto">
            <a:xfrm>
              <a:off x="8685" y="10515"/>
              <a:ext cx="8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6" name="AutoShape 33"/>
            <p:cNvSpPr>
              <a:spLocks noChangeShapeType="1"/>
            </p:cNvSpPr>
            <p:nvPr/>
          </p:nvSpPr>
          <p:spPr bwMode="auto">
            <a:xfrm>
              <a:off x="10545" y="10515"/>
              <a:ext cx="40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7" name="AutoShape 32"/>
            <p:cNvSpPr>
              <a:spLocks noChangeShapeType="1"/>
            </p:cNvSpPr>
            <p:nvPr/>
          </p:nvSpPr>
          <p:spPr bwMode="auto">
            <a:xfrm>
              <a:off x="10950" y="10516"/>
              <a:ext cx="0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8" name="AutoShape 31"/>
            <p:cNvSpPr>
              <a:spLocks noChangeShapeType="1"/>
            </p:cNvSpPr>
            <p:nvPr/>
          </p:nvSpPr>
          <p:spPr bwMode="auto">
            <a:xfrm flipH="1">
              <a:off x="10815" y="10665"/>
              <a:ext cx="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9" name="Arc 30"/>
            <p:cNvSpPr>
              <a:spLocks/>
            </p:cNvSpPr>
            <p:nvPr/>
          </p:nvSpPr>
          <p:spPr bwMode="auto">
            <a:xfrm rot="12635781" flipV="1">
              <a:off x="4717" y="10193"/>
              <a:ext cx="4324" cy="1495"/>
            </a:xfrm>
            <a:custGeom>
              <a:avLst/>
              <a:gdLst>
                <a:gd name="G0" fmla="+- 0 0 0"/>
                <a:gd name="G1" fmla="+- 19412 0 0"/>
                <a:gd name="G2" fmla="+- 21600 0 0"/>
                <a:gd name="T0" fmla="*/ 9474 w 21600"/>
                <a:gd name="T1" fmla="*/ 0 h 19412"/>
                <a:gd name="T2" fmla="*/ 21600 w 21600"/>
                <a:gd name="T3" fmla="*/ 19412 h 19412"/>
                <a:gd name="T4" fmla="*/ 0 w 21600"/>
                <a:gd name="T5" fmla="*/ 19412 h 19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9412" fill="none" extrusionOk="0">
                  <a:moveTo>
                    <a:pt x="9473" y="0"/>
                  </a:moveTo>
                  <a:cubicBezTo>
                    <a:pt x="16893" y="3621"/>
                    <a:pt x="21600" y="11155"/>
                    <a:pt x="21600" y="19412"/>
                  </a:cubicBezTo>
                </a:path>
                <a:path w="21600" h="19412" stroke="0" extrusionOk="0">
                  <a:moveTo>
                    <a:pt x="9473" y="0"/>
                  </a:moveTo>
                  <a:cubicBezTo>
                    <a:pt x="16893" y="3621"/>
                    <a:pt x="21600" y="11155"/>
                    <a:pt x="21600" y="19412"/>
                  </a:cubicBezTo>
                  <a:lnTo>
                    <a:pt x="0" y="19412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</p:grpSp>
      <p:grpSp>
        <p:nvGrpSpPr>
          <p:cNvPr id="30" name="Group 1"/>
          <p:cNvGrpSpPr>
            <a:grpSpLocks/>
          </p:cNvGrpSpPr>
          <p:nvPr/>
        </p:nvGrpSpPr>
        <p:grpSpPr bwMode="auto">
          <a:xfrm>
            <a:off x="1403945" y="4000504"/>
            <a:ext cx="7488535" cy="971550"/>
            <a:chOff x="1530" y="12780"/>
            <a:chExt cx="9525" cy="1530"/>
          </a:xfrm>
        </p:grpSpPr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1530" y="12780"/>
              <a:ext cx="1155" cy="510"/>
              <a:chOff x="1530" y="6615"/>
              <a:chExt cx="1305" cy="510"/>
            </a:xfrm>
          </p:grpSpPr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1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AutoShape 27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2" name="Group 23"/>
            <p:cNvGrpSpPr>
              <a:grpSpLocks/>
            </p:cNvGrpSpPr>
            <p:nvPr/>
          </p:nvGrpSpPr>
          <p:grpSpPr bwMode="auto">
            <a:xfrm>
              <a:off x="3165" y="12780"/>
              <a:ext cx="1104" cy="510"/>
              <a:chOff x="3495" y="6615"/>
              <a:chExt cx="1290" cy="510"/>
            </a:xfrm>
          </p:grpSpPr>
          <p:sp>
            <p:nvSpPr>
              <p:cNvPr id="54" name="Rectangle 25"/>
              <p:cNvSpPr>
                <a:spLocks noChangeArrowheads="1"/>
              </p:cNvSpPr>
              <p:nvPr/>
            </p:nvSpPr>
            <p:spPr bwMode="auto">
              <a:xfrm>
                <a:off x="3495" y="6615"/>
                <a:ext cx="129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AutoShape 24"/>
              <p:cNvSpPr>
                <a:spLocks noChangeShapeType="1"/>
              </p:cNvSpPr>
              <p:nvPr/>
            </p:nvSpPr>
            <p:spPr bwMode="auto">
              <a:xfrm>
                <a:off x="435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3" name="Group 20"/>
            <p:cNvGrpSpPr>
              <a:grpSpLocks/>
            </p:cNvGrpSpPr>
            <p:nvPr/>
          </p:nvGrpSpPr>
          <p:grpSpPr bwMode="auto">
            <a:xfrm>
              <a:off x="6225" y="12780"/>
              <a:ext cx="1080" cy="510"/>
              <a:chOff x="5535" y="6615"/>
              <a:chExt cx="1260" cy="510"/>
            </a:xfrm>
          </p:grpSpPr>
          <p:sp>
            <p:nvSpPr>
              <p:cNvPr id="52" name="Rectangle 22"/>
              <p:cNvSpPr>
                <a:spLocks noChangeArrowheads="1"/>
              </p:cNvSpPr>
              <p:nvPr/>
            </p:nvSpPr>
            <p:spPr bwMode="auto">
              <a:xfrm>
                <a:off x="5535" y="6615"/>
                <a:ext cx="126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   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AutoShape 21"/>
              <p:cNvSpPr>
                <a:spLocks noChangeShapeType="1"/>
              </p:cNvSpPr>
              <p:nvPr/>
            </p:nvSpPr>
            <p:spPr bwMode="auto">
              <a:xfrm>
                <a:off x="637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4" name="Group 17"/>
            <p:cNvGrpSpPr>
              <a:grpSpLocks/>
            </p:cNvGrpSpPr>
            <p:nvPr/>
          </p:nvGrpSpPr>
          <p:grpSpPr bwMode="auto">
            <a:xfrm>
              <a:off x="7920" y="12780"/>
              <a:ext cx="1125" cy="510"/>
              <a:chOff x="7530" y="6615"/>
              <a:chExt cx="1335" cy="510"/>
            </a:xfrm>
          </p:grpSpPr>
          <p:sp>
            <p:nvSpPr>
              <p:cNvPr id="50" name="Rectangle 19"/>
              <p:cNvSpPr>
                <a:spLocks noChangeArrowheads="1"/>
              </p:cNvSpPr>
              <p:nvPr/>
            </p:nvSpPr>
            <p:spPr bwMode="auto">
              <a:xfrm>
                <a:off x="7530" y="6615"/>
                <a:ext cx="133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4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AutoShape 18"/>
              <p:cNvSpPr>
                <a:spLocks noChangeShapeType="1"/>
              </p:cNvSpPr>
              <p:nvPr/>
            </p:nvSpPr>
            <p:spPr bwMode="auto">
              <a:xfrm>
                <a:off x="842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5" name="Group 14"/>
            <p:cNvGrpSpPr>
              <a:grpSpLocks/>
            </p:cNvGrpSpPr>
            <p:nvPr/>
          </p:nvGrpSpPr>
          <p:grpSpPr bwMode="auto">
            <a:xfrm>
              <a:off x="9600" y="12780"/>
              <a:ext cx="1110" cy="510"/>
              <a:chOff x="9480" y="6615"/>
              <a:chExt cx="1230" cy="510"/>
            </a:xfrm>
          </p:grpSpPr>
          <p:sp>
            <p:nvSpPr>
              <p:cNvPr id="48" name="Rectangle 16"/>
              <p:cNvSpPr>
                <a:spLocks noChangeArrowheads="1"/>
              </p:cNvSpPr>
              <p:nvPr/>
            </p:nvSpPr>
            <p:spPr bwMode="auto">
              <a:xfrm>
                <a:off x="9480" y="6615"/>
                <a:ext cx="123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</a:t>
                </a:r>
                <a:r>
                  <a:rPr lang="en-US" sz="1000" dirty="0" smtClean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5</a:t>
                </a:r>
                <a:endParaRPr lang="ar-SA" dirty="0" smtClean="0"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AutoShape 15"/>
              <p:cNvSpPr>
                <a:spLocks noChangeShapeType="1"/>
              </p:cNvSpPr>
              <p:nvPr/>
            </p:nvSpPr>
            <p:spPr bwMode="auto">
              <a:xfrm>
                <a:off x="103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36" name="AutoShape 13"/>
            <p:cNvSpPr>
              <a:spLocks noChangeShapeType="1"/>
            </p:cNvSpPr>
            <p:nvPr/>
          </p:nvSpPr>
          <p:spPr bwMode="auto">
            <a:xfrm>
              <a:off x="2535" y="13005"/>
              <a:ext cx="64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7" name="AutoShape 12"/>
            <p:cNvSpPr>
              <a:spLocks noChangeShapeType="1"/>
            </p:cNvSpPr>
            <p:nvPr/>
          </p:nvSpPr>
          <p:spPr bwMode="auto">
            <a:xfrm>
              <a:off x="4170" y="13006"/>
              <a:ext cx="2055" cy="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8" name="AutoShape 11"/>
            <p:cNvSpPr>
              <a:spLocks noChangeShapeType="1"/>
            </p:cNvSpPr>
            <p:nvPr/>
          </p:nvSpPr>
          <p:spPr bwMode="auto">
            <a:xfrm>
              <a:off x="7200" y="13005"/>
              <a:ext cx="7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9" name="AutoShape 10"/>
            <p:cNvSpPr>
              <a:spLocks noChangeShapeType="1"/>
            </p:cNvSpPr>
            <p:nvPr/>
          </p:nvSpPr>
          <p:spPr bwMode="auto">
            <a:xfrm>
              <a:off x="8865" y="13006"/>
              <a:ext cx="76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0" name="AutoShape 9"/>
            <p:cNvSpPr>
              <a:spLocks noChangeShapeType="1"/>
            </p:cNvSpPr>
            <p:nvPr/>
          </p:nvSpPr>
          <p:spPr bwMode="auto">
            <a:xfrm>
              <a:off x="10545" y="13005"/>
              <a:ext cx="40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1" name="AutoShape 8"/>
            <p:cNvSpPr>
              <a:spLocks noChangeShapeType="1"/>
            </p:cNvSpPr>
            <p:nvPr/>
          </p:nvSpPr>
          <p:spPr bwMode="auto">
            <a:xfrm>
              <a:off x="10950" y="13006"/>
              <a:ext cx="0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2" name="AutoShape 7"/>
            <p:cNvSpPr>
              <a:spLocks noChangeShapeType="1"/>
            </p:cNvSpPr>
            <p:nvPr/>
          </p:nvSpPr>
          <p:spPr bwMode="auto">
            <a:xfrm flipH="1">
              <a:off x="10815" y="13155"/>
              <a:ext cx="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grpSp>
          <p:nvGrpSpPr>
            <p:cNvPr id="43" name="Group 4"/>
            <p:cNvGrpSpPr>
              <a:grpSpLocks/>
            </p:cNvGrpSpPr>
            <p:nvPr/>
          </p:nvGrpSpPr>
          <p:grpSpPr bwMode="auto">
            <a:xfrm>
              <a:off x="4650" y="13800"/>
              <a:ext cx="1155" cy="510"/>
              <a:chOff x="1530" y="6615"/>
              <a:chExt cx="1305" cy="510"/>
            </a:xfrm>
          </p:grpSpPr>
          <p:sp>
            <p:nvSpPr>
              <p:cNvPr id="46" name="Rectangle 6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X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AutoShape 5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44" name="AutoShape 3"/>
            <p:cNvSpPr>
              <a:spLocks noChangeShapeType="1"/>
            </p:cNvSpPr>
            <p:nvPr/>
          </p:nvSpPr>
          <p:spPr bwMode="auto">
            <a:xfrm>
              <a:off x="4170" y="13006"/>
              <a:ext cx="465" cy="9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5" name="AutoShape 2"/>
            <p:cNvSpPr>
              <a:spLocks noChangeShapeType="1"/>
            </p:cNvSpPr>
            <p:nvPr/>
          </p:nvSpPr>
          <p:spPr bwMode="auto">
            <a:xfrm flipV="1">
              <a:off x="5610" y="13066"/>
              <a:ext cx="615" cy="9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</p:grp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1115616" y="2214554"/>
            <a:ext cx="4600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Deletion from a linked list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1188640" y="3559734"/>
            <a:ext cx="62636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Insertion to a linked list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6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214414" y="5202808"/>
            <a:ext cx="2898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chemeClr val="accent2"/>
                </a:solidFill>
              </a:rPr>
              <a:t>Linked List with a header</a:t>
            </a:r>
            <a:endParaRPr lang="ar-SA" dirty="0">
              <a:solidFill>
                <a:schemeClr val="accent2"/>
              </a:solidFill>
            </a:endParaRPr>
          </a:p>
        </p:txBody>
      </p:sp>
      <p:grpSp>
        <p:nvGrpSpPr>
          <p:cNvPr id="62" name="Group 2"/>
          <p:cNvGrpSpPr>
            <a:grpSpLocks/>
          </p:cNvGrpSpPr>
          <p:nvPr/>
        </p:nvGrpSpPr>
        <p:grpSpPr bwMode="auto">
          <a:xfrm>
            <a:off x="1428729" y="5643578"/>
            <a:ext cx="6353175" cy="323850"/>
            <a:chOff x="1140" y="2226"/>
            <a:chExt cx="10005" cy="510"/>
          </a:xfrm>
        </p:grpSpPr>
        <p:grpSp>
          <p:nvGrpSpPr>
            <p:cNvPr id="63" name="Group 3"/>
            <p:cNvGrpSpPr>
              <a:grpSpLocks/>
            </p:cNvGrpSpPr>
            <p:nvPr/>
          </p:nvGrpSpPr>
          <p:grpSpPr bwMode="auto">
            <a:xfrm>
              <a:off x="2940" y="2226"/>
              <a:ext cx="8205" cy="510"/>
              <a:chOff x="1530" y="6615"/>
              <a:chExt cx="9525" cy="510"/>
            </a:xfrm>
          </p:grpSpPr>
          <p:grpSp>
            <p:nvGrpSpPr>
              <p:cNvPr id="66" name="Group 4"/>
              <p:cNvGrpSpPr>
                <a:grpSpLocks/>
              </p:cNvGrpSpPr>
              <p:nvPr/>
            </p:nvGrpSpPr>
            <p:grpSpPr bwMode="auto">
              <a:xfrm>
                <a:off x="1530" y="6615"/>
                <a:ext cx="1305" cy="510"/>
                <a:chOff x="1530" y="6615"/>
                <a:chExt cx="1305" cy="510"/>
              </a:xfrm>
            </p:grpSpPr>
            <p:sp>
              <p:nvSpPr>
                <p:cNvPr id="86" name="Rectangle 5"/>
                <p:cNvSpPr>
                  <a:spLocks noChangeArrowheads="1"/>
                </p:cNvSpPr>
                <p:nvPr/>
              </p:nvSpPr>
              <p:spPr bwMode="auto">
                <a:xfrm>
                  <a:off x="1530" y="6615"/>
                  <a:ext cx="1305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A1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7" name="AutoShape 6"/>
                <p:cNvCxnSpPr>
                  <a:cxnSpLocks noChangeShapeType="1"/>
                </p:cNvCxnSpPr>
                <p:nvPr/>
              </p:nvCxnSpPr>
              <p:spPr bwMode="auto">
                <a:xfrm>
                  <a:off x="240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7" name="Group 66"/>
              <p:cNvGrpSpPr>
                <a:grpSpLocks/>
              </p:cNvGrpSpPr>
              <p:nvPr/>
            </p:nvGrpSpPr>
            <p:grpSpPr bwMode="auto">
              <a:xfrm>
                <a:off x="3495" y="6615"/>
                <a:ext cx="1290" cy="510"/>
                <a:chOff x="3495" y="6615"/>
                <a:chExt cx="1290" cy="510"/>
              </a:xfrm>
            </p:grpSpPr>
            <p:sp>
              <p:nvSpPr>
                <p:cNvPr id="84" name="Rectangle 8"/>
                <p:cNvSpPr>
                  <a:spLocks noChangeArrowheads="1"/>
                </p:cNvSpPr>
                <p:nvPr/>
              </p:nvSpPr>
              <p:spPr bwMode="auto">
                <a:xfrm>
                  <a:off x="3495" y="6615"/>
                  <a:ext cx="129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A2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5" name="AutoShape 9"/>
                <p:cNvCxnSpPr>
                  <a:cxnSpLocks noChangeShapeType="1"/>
                </p:cNvCxnSpPr>
                <p:nvPr/>
              </p:nvCxnSpPr>
              <p:spPr bwMode="auto">
                <a:xfrm>
                  <a:off x="4359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8" name="Group 10"/>
              <p:cNvGrpSpPr>
                <a:grpSpLocks/>
              </p:cNvGrpSpPr>
              <p:nvPr/>
            </p:nvGrpSpPr>
            <p:grpSpPr bwMode="auto">
              <a:xfrm>
                <a:off x="5535" y="6615"/>
                <a:ext cx="1260" cy="510"/>
                <a:chOff x="5535" y="6615"/>
                <a:chExt cx="1260" cy="510"/>
              </a:xfrm>
            </p:grpSpPr>
            <p:sp>
              <p:nvSpPr>
                <p:cNvPr id="82" name="Rectangle 11"/>
                <p:cNvSpPr>
                  <a:spLocks noChangeArrowheads="1"/>
                </p:cNvSpPr>
                <p:nvPr/>
              </p:nvSpPr>
              <p:spPr bwMode="auto">
                <a:xfrm>
                  <a:off x="5535" y="6615"/>
                  <a:ext cx="126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A3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3" name="AutoShape 12"/>
                <p:cNvCxnSpPr>
                  <a:cxnSpLocks noChangeShapeType="1"/>
                </p:cNvCxnSpPr>
                <p:nvPr/>
              </p:nvCxnSpPr>
              <p:spPr bwMode="auto">
                <a:xfrm>
                  <a:off x="6379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9" name="Group 13"/>
              <p:cNvGrpSpPr>
                <a:grpSpLocks/>
              </p:cNvGrpSpPr>
              <p:nvPr/>
            </p:nvGrpSpPr>
            <p:grpSpPr bwMode="auto">
              <a:xfrm>
                <a:off x="7530" y="6615"/>
                <a:ext cx="1335" cy="510"/>
                <a:chOff x="7530" y="6615"/>
                <a:chExt cx="1335" cy="510"/>
              </a:xfrm>
            </p:grpSpPr>
            <p:sp>
              <p:nvSpPr>
                <p:cNvPr id="80" name="Rectangle 14"/>
                <p:cNvSpPr>
                  <a:spLocks noChangeArrowheads="1"/>
                </p:cNvSpPr>
                <p:nvPr/>
              </p:nvSpPr>
              <p:spPr bwMode="auto">
                <a:xfrm>
                  <a:off x="7530" y="6615"/>
                  <a:ext cx="1335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A4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1" name="AutoShape 15"/>
                <p:cNvCxnSpPr>
                  <a:cxnSpLocks noChangeShapeType="1"/>
                </p:cNvCxnSpPr>
                <p:nvPr/>
              </p:nvCxnSpPr>
              <p:spPr bwMode="auto">
                <a:xfrm>
                  <a:off x="842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70" name="Group 16"/>
              <p:cNvGrpSpPr>
                <a:grpSpLocks/>
              </p:cNvGrpSpPr>
              <p:nvPr/>
            </p:nvGrpSpPr>
            <p:grpSpPr bwMode="auto">
              <a:xfrm>
                <a:off x="9480" y="6615"/>
                <a:ext cx="1230" cy="510"/>
                <a:chOff x="9480" y="6615"/>
                <a:chExt cx="1230" cy="510"/>
              </a:xfrm>
            </p:grpSpPr>
            <p:sp>
              <p:nvSpPr>
                <p:cNvPr id="78" name="Rectangle 17"/>
                <p:cNvSpPr>
                  <a:spLocks noChangeArrowheads="1"/>
                </p:cNvSpPr>
                <p:nvPr/>
              </p:nvSpPr>
              <p:spPr bwMode="auto">
                <a:xfrm>
                  <a:off x="9480" y="6615"/>
                  <a:ext cx="123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A5 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9" name="AutoShape 18"/>
                <p:cNvCxnSpPr>
                  <a:cxnSpLocks noChangeShapeType="1"/>
                </p:cNvCxnSpPr>
                <p:nvPr/>
              </p:nvCxnSpPr>
              <p:spPr bwMode="auto">
                <a:xfrm>
                  <a:off x="1030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cxnSp>
            <p:nvCxnSpPr>
              <p:cNvPr id="71" name="AutoShape 19"/>
              <p:cNvCxnSpPr>
                <a:cxnSpLocks noChangeShapeType="1"/>
              </p:cNvCxnSpPr>
              <p:nvPr/>
            </p:nvCxnSpPr>
            <p:spPr bwMode="auto">
              <a:xfrm>
                <a:off x="261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2" name="AutoShape 20"/>
              <p:cNvCxnSpPr>
                <a:cxnSpLocks noChangeShapeType="1"/>
              </p:cNvCxnSpPr>
              <p:nvPr/>
            </p:nvCxnSpPr>
            <p:spPr bwMode="auto">
              <a:xfrm>
                <a:off x="465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3" name="AutoShape 21"/>
              <p:cNvCxnSpPr>
                <a:cxnSpLocks noChangeShapeType="1"/>
              </p:cNvCxnSpPr>
              <p:nvPr/>
            </p:nvCxnSpPr>
            <p:spPr bwMode="auto">
              <a:xfrm>
                <a:off x="666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4" name="AutoShape 22"/>
              <p:cNvCxnSpPr>
                <a:cxnSpLocks noChangeShapeType="1"/>
              </p:cNvCxnSpPr>
              <p:nvPr/>
            </p:nvCxnSpPr>
            <p:spPr bwMode="auto">
              <a:xfrm>
                <a:off x="8685" y="6840"/>
                <a:ext cx="810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5" name="AutoShape 23"/>
              <p:cNvCxnSpPr>
                <a:cxnSpLocks noChangeShapeType="1"/>
              </p:cNvCxnSpPr>
              <p:nvPr/>
            </p:nvCxnSpPr>
            <p:spPr bwMode="auto">
              <a:xfrm>
                <a:off x="10545" y="6840"/>
                <a:ext cx="40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76" name="AutoShape 24"/>
              <p:cNvCxnSpPr>
                <a:cxnSpLocks noChangeShapeType="1"/>
              </p:cNvCxnSpPr>
              <p:nvPr/>
            </p:nvCxnSpPr>
            <p:spPr bwMode="auto">
              <a:xfrm>
                <a:off x="10950" y="6841"/>
                <a:ext cx="0" cy="14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77" name="AutoShape 25"/>
              <p:cNvCxnSpPr>
                <a:cxnSpLocks noChangeShapeType="1"/>
              </p:cNvCxnSpPr>
              <p:nvPr/>
            </p:nvCxnSpPr>
            <p:spPr bwMode="auto">
              <a:xfrm flipH="1">
                <a:off x="10815" y="6990"/>
                <a:ext cx="24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64" name="AutoShape 26"/>
            <p:cNvCxnSpPr>
              <a:cxnSpLocks noChangeShapeType="1"/>
            </p:cNvCxnSpPr>
            <p:nvPr/>
          </p:nvCxnSpPr>
          <p:spPr bwMode="auto">
            <a:xfrm flipV="1">
              <a:off x="2235" y="2451"/>
              <a:ext cx="70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65" name="Rectangle 27"/>
            <p:cNvSpPr>
              <a:spLocks noChangeArrowheads="1"/>
            </p:cNvSpPr>
            <p:nvPr/>
          </p:nvSpPr>
          <p:spPr bwMode="auto">
            <a:xfrm>
              <a:off x="1140" y="2226"/>
              <a:ext cx="1069" cy="5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head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8" name="Rectangle 87"/>
          <p:cNvSpPr/>
          <p:nvPr/>
        </p:nvSpPr>
        <p:spPr>
          <a:xfrm>
            <a:off x="5133138" y="6215082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حيث </a:t>
            </a:r>
            <a:r>
              <a:rPr lang="en-US" dirty="0" smtClean="0"/>
              <a:t>head </a:t>
            </a:r>
            <a:r>
              <a:rPr lang="ar-SA" dirty="0" smtClean="0"/>
              <a:t> هو مؤشر للعقدة الأولي في القائمة.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9627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52648"/>
              </p:ext>
            </p:extLst>
          </p:nvPr>
        </p:nvGraphicFramePr>
        <p:xfrm>
          <a:off x="1613973" y="857232"/>
          <a:ext cx="3029465" cy="1524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9465"/>
              </a:tblGrid>
              <a:tr h="1524708"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struct</a:t>
                      </a: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node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{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data;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node *next;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};</a:t>
                      </a:r>
                    </a:p>
                  </a:txBody>
                  <a:tcPr marL="39840" marR="39840" marT="39840" marB="3984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7668344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5" name="Rectangle 4"/>
          <p:cNvSpPr/>
          <p:nvPr/>
        </p:nvSpPr>
        <p:spPr>
          <a:xfrm>
            <a:off x="5604359" y="987966"/>
            <a:ext cx="3084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الاعلان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عن عقدة (حلقة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node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ar-SA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14496" y="2857496"/>
            <a:ext cx="3500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The items of the list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صورة 4" descr="image00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48" y="3201652"/>
            <a:ext cx="5257800" cy="1156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43008" y="4714884"/>
            <a:ext cx="5072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List Type's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90339" y="5143512"/>
            <a:ext cx="423891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Singly-Linked Lists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Doubly-Linked Lists or Two way Linked List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Circularly-Linked Lists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Circularly-Doubly Linked Lists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26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071538" y="5572140"/>
            <a:ext cx="247184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214478" y="4572009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214446" y="3643314"/>
            <a:ext cx="5143504" cy="28981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Linked list operations: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Insert from front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2) Traverse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3) Insert from back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4) Insert after specified number of nodes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5) Delete from front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6) Delete from back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7) Delete specified number of node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8) Sort nodes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28925" y="285728"/>
            <a:ext cx="233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Doubly-Linked List :</a:t>
            </a:r>
            <a:endParaRPr lang="ar-SA" dirty="0"/>
          </a:p>
        </p:txBody>
      </p:sp>
      <p:pic>
        <p:nvPicPr>
          <p:cNvPr id="17" name="صورة 40" descr="http://electrosofts.com/linkedlist/doubl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47" y="815690"/>
            <a:ext cx="5724525" cy="470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1214414" y="1916660"/>
            <a:ext cx="2623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Circularly-Linked List :</a:t>
            </a:r>
            <a:endParaRPr lang="ar-SA" dirty="0"/>
          </a:p>
        </p:txBody>
      </p:sp>
      <p:pic>
        <p:nvPicPr>
          <p:cNvPr id="19" name="صورة 39" descr="http://electrosofts.com/linkedlist/circula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2433636"/>
            <a:ext cx="4929222" cy="566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0301" y="214290"/>
            <a:ext cx="5856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اضافة عقدة لبداية القائمة</a:t>
            </a:r>
            <a:r>
              <a:rPr lang="en-US" sz="2400" b="1" u="sng" dirty="0" smtClean="0"/>
              <a:t>: (Insert </a:t>
            </a:r>
            <a:r>
              <a:rPr lang="en-US" sz="2400" b="1" u="sng" dirty="0"/>
              <a:t>from </a:t>
            </a:r>
            <a:r>
              <a:rPr lang="en-US" sz="2400" b="1" u="sng" dirty="0" smtClean="0"/>
              <a:t>front) </a:t>
            </a:r>
            <a:r>
              <a:rPr lang="ar-SA" sz="2400" b="1" u="sng" dirty="0" smtClean="0"/>
              <a:t> </a:t>
            </a:r>
            <a:endParaRPr lang="ar-SA" sz="2400" dirty="0"/>
          </a:p>
        </p:txBody>
      </p:sp>
      <p:pic>
        <p:nvPicPr>
          <p:cNvPr id="5" name="صورة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153" y="809016"/>
            <a:ext cx="6534287" cy="2619984"/>
          </a:xfrm>
          <a:prstGeom prst="rect">
            <a:avLst/>
          </a:prstGeom>
          <a:noFill/>
          <a:ln>
            <a:noFill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428728" y="3559656"/>
            <a:ext cx="71037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node *next;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 *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List;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43608" y="695593"/>
            <a:ext cx="79208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node*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(List l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info) </a:t>
            </a:r>
            <a:r>
              <a:rPr lang="en-US" sz="1600" b="1" dirty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//where l is a head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lang="en-US" sz="24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if (l==NULL)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{ l=new node; l-&gt;data=info;  l-&gt;next=NULL; }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else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node *temp;</a:t>
            </a:r>
            <a:endParaRPr lang="en-US" sz="24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temp = new node;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temp-&gt;data = info;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temp-&gt;next=l; 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l = temp;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}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return l;   </a:t>
            </a:r>
            <a:r>
              <a:rPr lang="en-US" sz="1600" b="1" dirty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// return with head node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}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18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9632" y="1484784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void main()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List Head;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Head=NULL;      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</a:t>
            </a:r>
            <a:r>
              <a:rPr lang="en-US" b="1" dirty="0" smtClean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// </a:t>
            </a:r>
            <a:r>
              <a:rPr lang="en-US" b="1" dirty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LIST IS EMPTY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(Head,20);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(Head,40);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(Head,80);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}</a:t>
            </a:r>
            <a:endParaRPr lang="ar-SA" sz="24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44062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851920" y="188640"/>
            <a:ext cx="4968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عبور القائمة </a:t>
            </a:r>
            <a:r>
              <a:rPr lang="en-US" sz="2400" b="1" u="sng" dirty="0"/>
              <a:t>Traverse the </a:t>
            </a:r>
            <a:r>
              <a:rPr lang="en-US" sz="2400" b="1" u="sng" dirty="0" smtClean="0"/>
              <a:t>list</a:t>
            </a:r>
            <a:endParaRPr lang="en-US" sz="2400" b="1" u="sng" dirty="0"/>
          </a:p>
        </p:txBody>
      </p:sp>
      <p:sp>
        <p:nvSpPr>
          <p:cNvPr id="5" name="مستطيل 4"/>
          <p:cNvSpPr/>
          <p:nvPr/>
        </p:nvSpPr>
        <p:spPr>
          <a:xfrm>
            <a:off x="1331640" y="3325048"/>
            <a:ext cx="55263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traverse(List l 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node *</a:t>
            </a:r>
            <a:r>
              <a:rPr lang="en-US" sz="2400" dirty="0" smtClean="0"/>
              <a:t>temp=l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while</a:t>
            </a:r>
            <a:r>
              <a:rPr lang="en-US" sz="2400" dirty="0"/>
              <a:t>( </a:t>
            </a:r>
            <a:r>
              <a:rPr lang="en-US" sz="2400" dirty="0" smtClean="0"/>
              <a:t>temp!=</a:t>
            </a:r>
            <a:r>
              <a:rPr lang="en-US" sz="2400" dirty="0"/>
              <a:t>NULL )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{</a:t>
            </a:r>
            <a:endParaRPr lang="en-US" sz="2400" dirty="0"/>
          </a:p>
          <a:p>
            <a:pPr algn="l" rtl="0"/>
            <a:r>
              <a:rPr lang="en-US" sz="2400" dirty="0"/>
              <a:t>    </a:t>
            </a:r>
            <a:r>
              <a:rPr lang="en-US" sz="2400" dirty="0" smtClean="0"/>
              <a:t>    </a:t>
            </a:r>
            <a:r>
              <a:rPr lang="en-US" sz="2400" dirty="0" err="1"/>
              <a:t>cout</a:t>
            </a:r>
            <a:r>
              <a:rPr lang="en-US" sz="2400" dirty="0"/>
              <a:t>&lt;&lt; </a:t>
            </a:r>
            <a:r>
              <a:rPr lang="en-US" sz="2400" dirty="0" smtClean="0"/>
              <a:t>temp-</a:t>
            </a:r>
            <a:r>
              <a:rPr lang="en-US" sz="2400" dirty="0"/>
              <a:t>&gt;data&lt;&lt;" ";</a:t>
            </a:r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temp </a:t>
            </a:r>
            <a:r>
              <a:rPr lang="en-US" sz="2400" dirty="0"/>
              <a:t>= </a:t>
            </a:r>
            <a:r>
              <a:rPr lang="en-US" sz="2400" dirty="0" smtClean="0"/>
              <a:t>temp-</a:t>
            </a:r>
            <a:r>
              <a:rPr lang="en-US" sz="2400" dirty="0"/>
              <a:t>&gt;next;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6" name="صورة 5" descr="image007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6388174" cy="2560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942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9632" y="404664"/>
            <a:ext cx="6480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/>
              <a:t>…</a:t>
            </a:r>
            <a:endParaRPr lang="en-US" sz="2400" dirty="0"/>
          </a:p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List </a:t>
            </a:r>
            <a:r>
              <a:rPr lang="en-US" sz="2400" dirty="0"/>
              <a:t>Head;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Head=NULL</a:t>
            </a:r>
            <a:r>
              <a:rPr lang="en-US" sz="2400" dirty="0"/>
              <a:t>;    </a:t>
            </a:r>
            <a:r>
              <a:rPr lang="en-US" sz="2400" dirty="0" smtClean="0"/>
              <a:t>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</a:t>
            </a:r>
            <a:r>
              <a:rPr lang="en-US" sz="2400" dirty="0" err="1" smtClean="0"/>
              <a:t>inserttofront</a:t>
            </a:r>
            <a:r>
              <a:rPr lang="en-US" sz="2400" dirty="0" smtClean="0"/>
              <a:t>(Head,20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</a:t>
            </a:r>
            <a:r>
              <a:rPr lang="en-US" sz="2400" dirty="0" err="1" smtClean="0"/>
              <a:t>inserttofront</a:t>
            </a:r>
            <a:r>
              <a:rPr lang="en-US" sz="2400" dirty="0" smtClean="0"/>
              <a:t>(Head,40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</a:t>
            </a:r>
            <a:r>
              <a:rPr lang="en-US" sz="2400" dirty="0" err="1" smtClean="0"/>
              <a:t>inserttofront</a:t>
            </a:r>
            <a:r>
              <a:rPr lang="en-US" sz="2400" dirty="0" smtClean="0"/>
              <a:t>(Head,80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traverse(Head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05064"/>
            <a:ext cx="3960440" cy="266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249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844640" y="404664"/>
            <a:ext cx="5846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اضافة عقدة جديدة في نهاية </a:t>
            </a:r>
            <a:r>
              <a:rPr lang="ar-SA" sz="2400" b="1" u="sng" dirty="0"/>
              <a:t>القائمة</a:t>
            </a:r>
            <a:r>
              <a:rPr lang="en-US" sz="2400" b="1" u="sng" dirty="0" smtClean="0"/>
              <a:t> </a:t>
            </a:r>
            <a:r>
              <a:rPr lang="en-US" sz="2400" b="1" u="sng" dirty="0"/>
              <a:t>Insert to </a:t>
            </a:r>
            <a:r>
              <a:rPr lang="en-US" sz="2400" b="1" u="sng" dirty="0" smtClean="0"/>
              <a:t>back</a:t>
            </a:r>
            <a:r>
              <a:rPr lang="en-US" sz="2400" b="1" u="sng" dirty="0"/>
              <a:t> </a:t>
            </a:r>
            <a:endParaRPr lang="ar-SA" sz="2400" dirty="0"/>
          </a:p>
        </p:txBody>
      </p:sp>
      <p:pic>
        <p:nvPicPr>
          <p:cNvPr id="6" name="صورة 5" descr="image00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865565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صورة 6" descr="image009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907249"/>
            <a:ext cx="5688632" cy="2042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853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75656" y="764704"/>
            <a:ext cx="71287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node* </a:t>
            </a:r>
            <a:r>
              <a:rPr lang="en-US" sz="2400" dirty="0" err="1"/>
              <a:t>insert_to_back</a:t>
            </a:r>
            <a:r>
              <a:rPr lang="en-US" sz="2400" dirty="0"/>
              <a:t>(List </a:t>
            </a:r>
            <a:r>
              <a:rPr lang="en-US" sz="2400" dirty="0" err="1"/>
              <a:t>head,int</a:t>
            </a:r>
            <a:r>
              <a:rPr lang="en-US" sz="2400" dirty="0"/>
              <a:t> info)</a:t>
            </a:r>
          </a:p>
          <a:p>
            <a:pPr algn="l" rtl="0"/>
            <a:r>
              <a:rPr lang="en-US" sz="2400" dirty="0"/>
              <a:t>{</a:t>
            </a:r>
          </a:p>
          <a:p>
            <a:pPr indent="531813" algn="l" rtl="0"/>
            <a:r>
              <a:rPr lang="en-US" sz="2400" dirty="0"/>
              <a:t>  node *temp1;</a:t>
            </a:r>
          </a:p>
          <a:p>
            <a:pPr indent="531813" algn="l" rtl="0"/>
            <a:r>
              <a:rPr lang="en-US" sz="2400" dirty="0"/>
              <a:t>  temp1 = head;   </a:t>
            </a:r>
          </a:p>
          <a:p>
            <a:pPr indent="531813" algn="l" rtl="0"/>
            <a:r>
              <a:rPr lang="en-US" sz="2400" dirty="0"/>
              <a:t>  while(temp1-&gt;next!=NULL)</a:t>
            </a:r>
          </a:p>
          <a:p>
            <a:pPr indent="531813" algn="l" rtl="0"/>
            <a:r>
              <a:rPr lang="en-US" sz="2400" dirty="0"/>
              <a:t>        temp1 = temp1-&gt;next;</a:t>
            </a:r>
          </a:p>
          <a:p>
            <a:pPr indent="531813" algn="l" rtl="0"/>
            <a:r>
              <a:rPr lang="en-US" sz="2400" dirty="0"/>
              <a:t>  node *temp;</a:t>
            </a:r>
          </a:p>
          <a:p>
            <a:pPr indent="531813" algn="l" rtl="0"/>
            <a:r>
              <a:rPr lang="en-US" sz="2400" dirty="0"/>
              <a:t>  temp = new node;</a:t>
            </a:r>
          </a:p>
          <a:p>
            <a:pPr indent="531813" algn="l" rtl="0"/>
            <a:r>
              <a:rPr lang="en-US" sz="2400" dirty="0"/>
              <a:t>  temp-&gt;data = info;</a:t>
            </a:r>
          </a:p>
          <a:p>
            <a:pPr indent="531813" algn="l" rtl="0"/>
            <a:r>
              <a:rPr lang="en-US" sz="2400" dirty="0"/>
              <a:t>  temp-&gt;next = NULL;</a:t>
            </a:r>
          </a:p>
          <a:p>
            <a:pPr indent="531813" algn="l" rtl="0"/>
            <a:r>
              <a:rPr lang="en-US" sz="2400" dirty="0"/>
              <a:t>  temp1-&gt;next = temp;</a:t>
            </a:r>
          </a:p>
          <a:p>
            <a:pPr indent="531813" algn="l" rtl="0"/>
            <a:r>
              <a:rPr lang="en-US" sz="2400" dirty="0"/>
              <a:t>  return head;   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319639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259632" y="260648"/>
            <a:ext cx="588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indent="450850" algn="l" rtl="0"/>
            <a:r>
              <a:rPr lang="en-US" sz="2400" dirty="0"/>
              <a:t>   List Head;</a:t>
            </a:r>
          </a:p>
          <a:p>
            <a:pPr indent="450850" algn="l" rtl="0"/>
            <a:r>
              <a:rPr lang="en-US" sz="2400" dirty="0"/>
              <a:t>   Head=NULL;  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(Head,20);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(Head,40);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(Head,80);</a:t>
            </a:r>
          </a:p>
          <a:p>
            <a:pPr indent="450850" algn="l" rtl="0"/>
            <a:r>
              <a:rPr lang="en-US" sz="2400" dirty="0"/>
              <a:t>   traverse(Head);</a:t>
            </a:r>
          </a:p>
          <a:p>
            <a:pPr indent="450850"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insert_to_back</a:t>
            </a:r>
            <a:r>
              <a:rPr lang="en-US" sz="2400" dirty="0"/>
              <a:t>(Head,120);</a:t>
            </a:r>
          </a:p>
          <a:p>
            <a:pPr indent="450850"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09439"/>
            <a:ext cx="4104456" cy="198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404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68" y="404664"/>
            <a:ext cx="5566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حذف عقدة من بداية القائمة</a:t>
            </a:r>
            <a:r>
              <a:rPr lang="en-US" sz="2400" b="1" u="sng" dirty="0" smtClean="0"/>
              <a:t> delete from front </a:t>
            </a:r>
            <a:endParaRPr lang="ar-SA" sz="2400" dirty="0"/>
          </a:p>
        </p:txBody>
      </p:sp>
      <p:pic>
        <p:nvPicPr>
          <p:cNvPr id="3" name="صورة 2" descr="image01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7" y="1124744"/>
            <a:ext cx="6253113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31640" y="3308499"/>
            <a:ext cx="748883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node* </a:t>
            </a:r>
            <a:r>
              <a:rPr lang="en-US" sz="2400" dirty="0" err="1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deletefront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(List head)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{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node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*temp;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temp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= head;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 = temp-&gt;next;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delete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temp;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return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}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0840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763688" y="548680"/>
            <a:ext cx="61024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indent="273050" algn="l" rtl="0"/>
            <a:r>
              <a:rPr lang="en-US" sz="2400" dirty="0"/>
              <a:t>   List Head;</a:t>
            </a:r>
          </a:p>
          <a:p>
            <a:pPr indent="273050" algn="l" rtl="0"/>
            <a:r>
              <a:rPr lang="en-US" sz="2400" dirty="0"/>
              <a:t>   Head=NULL;    </a:t>
            </a:r>
            <a:r>
              <a:rPr lang="en-US" sz="2400" dirty="0" smtClean="0"/>
              <a:t> 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(Head,20);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(Head,40);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(Head,80);</a:t>
            </a:r>
          </a:p>
          <a:p>
            <a:pPr indent="273050" algn="l" rtl="0"/>
            <a:r>
              <a:rPr lang="en-US" sz="2400" dirty="0"/>
              <a:t>   traverse(Head);</a:t>
            </a:r>
          </a:p>
          <a:p>
            <a:pPr indent="273050"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insert_to_back</a:t>
            </a:r>
            <a:r>
              <a:rPr lang="en-US" sz="2400" dirty="0"/>
              <a:t>(Head,120);</a:t>
            </a:r>
          </a:p>
          <a:p>
            <a:pPr indent="273050" algn="l" rtl="0"/>
            <a:r>
              <a:rPr lang="en-US" sz="2400" dirty="0"/>
              <a:t>   traverse(Head);</a:t>
            </a:r>
          </a:p>
          <a:p>
            <a:pPr indent="273050"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deletefront</a:t>
            </a:r>
            <a:r>
              <a:rPr lang="en-US" sz="2400" dirty="0"/>
              <a:t>(Head);</a:t>
            </a:r>
          </a:p>
          <a:p>
            <a:pPr indent="273050"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732443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01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624736" cy="29056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ستطيل 4"/>
          <p:cNvSpPr/>
          <p:nvPr/>
        </p:nvSpPr>
        <p:spPr>
          <a:xfrm>
            <a:off x="3129397" y="404664"/>
            <a:ext cx="5561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حذف عقدة من نهاية القائمة</a:t>
            </a:r>
            <a:r>
              <a:rPr lang="en-US" sz="2400" b="1" u="sng" dirty="0" smtClean="0"/>
              <a:t> delete from back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34908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979712" y="692696"/>
            <a:ext cx="56703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node* </a:t>
            </a:r>
            <a:r>
              <a:rPr lang="en-US" sz="2400" dirty="0" err="1"/>
              <a:t>deletefromback</a:t>
            </a:r>
            <a:r>
              <a:rPr lang="en-US" sz="2400" dirty="0"/>
              <a:t>(List head)</a:t>
            </a:r>
          </a:p>
          <a:p>
            <a:pPr algn="l" rtl="0"/>
            <a:r>
              <a:rPr lang="en-US" sz="2400" dirty="0"/>
              <a:t>{</a:t>
            </a:r>
          </a:p>
          <a:p>
            <a:pPr indent="355600" algn="l" rtl="0"/>
            <a:r>
              <a:rPr lang="en-US" sz="2400" dirty="0"/>
              <a:t>   node *temp1 = head;</a:t>
            </a:r>
          </a:p>
          <a:p>
            <a:pPr indent="355600" algn="l" rtl="0"/>
            <a:r>
              <a:rPr lang="en-US" sz="2400" dirty="0"/>
              <a:t>   node *</a:t>
            </a:r>
            <a:r>
              <a:rPr lang="en-US" sz="2400" dirty="0" err="1"/>
              <a:t>old_temp</a:t>
            </a:r>
            <a:r>
              <a:rPr lang="en-US" sz="2400" dirty="0"/>
              <a:t>;</a:t>
            </a:r>
          </a:p>
          <a:p>
            <a:pPr indent="355600" algn="l" rtl="0"/>
            <a:r>
              <a:rPr lang="en-US" sz="2400" dirty="0"/>
              <a:t>   while(temp1-&gt;next!=NULL)</a:t>
            </a:r>
          </a:p>
          <a:p>
            <a:pPr indent="355600" algn="l" rtl="0"/>
            <a:r>
              <a:rPr lang="en-US" sz="2400" dirty="0"/>
              <a:t>   {</a:t>
            </a:r>
          </a:p>
          <a:p>
            <a:pPr indent="355600" algn="l" rtl="0"/>
            <a:r>
              <a:rPr lang="en-US" sz="2400" dirty="0"/>
              <a:t>      </a:t>
            </a:r>
            <a:r>
              <a:rPr lang="en-US" sz="2400" dirty="0" err="1"/>
              <a:t>old_temp</a:t>
            </a:r>
            <a:r>
              <a:rPr lang="en-US" sz="2400" dirty="0"/>
              <a:t> = temp1;</a:t>
            </a:r>
          </a:p>
          <a:p>
            <a:pPr indent="355600" algn="l" rtl="0"/>
            <a:r>
              <a:rPr lang="en-US" sz="2400" dirty="0"/>
              <a:t>      temp1 = temp1-&gt; next;</a:t>
            </a:r>
          </a:p>
          <a:p>
            <a:pPr indent="355600" algn="l" rtl="0"/>
            <a:r>
              <a:rPr lang="en-US" sz="2400" dirty="0"/>
              <a:t>   }</a:t>
            </a:r>
          </a:p>
          <a:p>
            <a:pPr indent="355600" algn="l" rtl="0"/>
            <a:r>
              <a:rPr lang="en-US" sz="2400" dirty="0"/>
              <a:t>   </a:t>
            </a:r>
            <a:r>
              <a:rPr lang="en-US" sz="2400" dirty="0" err="1"/>
              <a:t>old_temp</a:t>
            </a:r>
            <a:r>
              <a:rPr lang="en-US" sz="2400" dirty="0"/>
              <a:t>-&gt; next = NULL;</a:t>
            </a:r>
          </a:p>
          <a:p>
            <a:pPr indent="355600" algn="l" rtl="0"/>
            <a:r>
              <a:rPr lang="en-US" sz="2400" dirty="0"/>
              <a:t>   delete temp1;</a:t>
            </a:r>
          </a:p>
          <a:p>
            <a:pPr indent="355600" algn="l" rtl="0"/>
            <a:r>
              <a:rPr lang="en-US" sz="2400" dirty="0"/>
              <a:t>   return head;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15653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9632" y="73069"/>
            <a:ext cx="603041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List Head;</a:t>
            </a:r>
          </a:p>
          <a:p>
            <a:pPr algn="l" rtl="0"/>
            <a:r>
              <a:rPr lang="en-US" sz="2400" dirty="0"/>
              <a:t>   Head=NULL;  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(Head,20);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(Head,40);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(Head,80);</a:t>
            </a:r>
          </a:p>
          <a:p>
            <a:pPr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insert_to_back</a:t>
            </a:r>
            <a:r>
              <a:rPr lang="en-US" sz="2400" dirty="0"/>
              <a:t>(Head,120);</a:t>
            </a:r>
          </a:p>
          <a:p>
            <a:pPr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deletefront</a:t>
            </a:r>
            <a:r>
              <a:rPr lang="en-US" sz="2400" dirty="0"/>
              <a:t>(Head);</a:t>
            </a:r>
          </a:p>
          <a:p>
            <a:pPr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deletefromback</a:t>
            </a:r>
            <a:r>
              <a:rPr lang="en-US" sz="2400" dirty="0"/>
              <a:t>(Head);</a:t>
            </a:r>
          </a:p>
          <a:p>
            <a:pPr algn="l" rtl="0"/>
            <a:r>
              <a:rPr lang="en-US" sz="2400" dirty="0"/>
              <a:t>   traverse(Head</a:t>
            </a:r>
            <a:r>
              <a:rPr lang="en-US" sz="2400" dirty="0" smtClean="0"/>
              <a:t>);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101" y="4077072"/>
            <a:ext cx="356938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4293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2051</TotalTime>
  <Words>1261</Words>
  <Application>Microsoft Office PowerPoint</Application>
  <PresentationFormat>عرض على الشاشة (3:4)‏</PresentationFormat>
  <Paragraphs>254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Solstice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MARWAN</cp:lastModifiedBy>
  <cp:revision>341</cp:revision>
  <dcterms:created xsi:type="dcterms:W3CDTF">2010-12-03T13:48:29Z</dcterms:created>
  <dcterms:modified xsi:type="dcterms:W3CDTF">2012-10-02T14:38:06Z</dcterms:modified>
</cp:coreProperties>
</file>