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8"/>
  </p:notesMasterIdLst>
  <p:handoutMasterIdLst>
    <p:handoutMasterId r:id="rId29"/>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0" d="100"/>
          <a:sy n="70" d="100"/>
        </p:scale>
        <p:origin x="-5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E22E9850-38BA-4B62-84F7-641A8C39F29C}" type="datetimeFigureOut">
              <a:rPr lang="ar-SA" smtClean="0"/>
              <a:pPr/>
              <a:t>17/11/1433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2D994DFB-4DC4-4C3A-9850-51E1821EB9F3}" type="slidenum">
              <a:rPr lang="ar-SA" smtClean="0"/>
              <a:pPr/>
              <a:t>‹#›</a:t>
            </a:fld>
            <a:endParaRPr lang="ar-SA"/>
          </a:p>
        </p:txBody>
      </p:sp>
    </p:spTree>
    <p:extLst>
      <p:ext uri="{BB962C8B-B14F-4D97-AF65-F5344CB8AC3E}">
        <p14:creationId xmlns:p14="http://schemas.microsoft.com/office/powerpoint/2010/main" val="2450836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CC61D58-55EA-4A0E-986D-98761D5901C3}" type="datetimeFigureOut">
              <a:rPr lang="ar-SA" smtClean="0"/>
              <a:pPr/>
              <a:t>17/11/1433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4F4F862-3B53-489C-A650-7618C46FB79F}" type="slidenum">
              <a:rPr lang="ar-SA" smtClean="0"/>
              <a:pPr/>
              <a:t>‹#›</a:t>
            </a:fld>
            <a:endParaRPr lang="ar-SA"/>
          </a:p>
        </p:txBody>
      </p:sp>
    </p:spTree>
    <p:extLst>
      <p:ext uri="{BB962C8B-B14F-4D97-AF65-F5344CB8AC3E}">
        <p14:creationId xmlns:p14="http://schemas.microsoft.com/office/powerpoint/2010/main" val="206281565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031"/>
          <p:cNvSpPr>
            <a:spLocks noGrp="1" noChangeArrowheads="1"/>
          </p:cNvSpPr>
          <p:nvPr>
            <p:ph type="sldNum" sz="quarter" idx="5"/>
          </p:nvPr>
        </p:nvSpPr>
        <p:spPr>
          <a:noFill/>
        </p:spPr>
        <p:txBody>
          <a:bodyPr/>
          <a:lstStyle/>
          <a:p>
            <a:fld id="{2FB6CFE6-4564-44B3-A936-4B30873EEC78}" type="slidenum">
              <a:rPr lang="en-US" smtClean="0">
                <a:cs typeface="Arial" pitchFamily="34" charset="0"/>
              </a:rPr>
              <a:pPr/>
              <a:t>8</a:t>
            </a:fld>
            <a:endParaRPr lang="en-US" smtClean="0">
              <a:cs typeface="Arial" pitchFamily="34" charset="0"/>
            </a:endParaRPr>
          </a:p>
        </p:txBody>
      </p:sp>
      <p:sp>
        <p:nvSpPr>
          <p:cNvPr id="74755" name="Rectangle 2"/>
          <p:cNvSpPr>
            <a:spLocks noGrp="1" noChangeArrowheads="1"/>
          </p:cNvSpPr>
          <p:nvPr>
            <p:ph type="body" idx="1"/>
          </p:nvPr>
        </p:nvSpPr>
        <p:spPr>
          <a:xfrm>
            <a:off x="827088" y="4346575"/>
            <a:ext cx="5203825" cy="3857625"/>
          </a:xfrm>
          <a:noFill/>
          <a:ln/>
        </p:spPr>
        <p:txBody>
          <a:bodyPr lIns="90487" tIns="44450" rIns="90487" bIns="44450"/>
          <a:lstStyle/>
          <a:p>
            <a:pPr eaLnBrk="1" hangingPunct="1"/>
            <a:endParaRPr lang="ar-SA" smtClean="0">
              <a:latin typeface="Times New Roman" pitchFamily="18" charset="0"/>
              <a:cs typeface="Arial" pitchFamily="34" charset="0"/>
            </a:endParaRPr>
          </a:p>
        </p:txBody>
      </p:sp>
      <p:sp>
        <p:nvSpPr>
          <p:cNvPr id="74756" name="Rectangle 3"/>
          <p:cNvSpPr>
            <a:spLocks noGrp="1" noRot="1" noChangeAspect="1" noChangeArrowheads="1" noTextEdit="1"/>
          </p:cNvSpPr>
          <p:nvPr>
            <p:ph type="sldImg"/>
          </p:nvPr>
        </p:nvSpPr>
        <p:spPr>
          <a:xfrm>
            <a:off x="1295400" y="798513"/>
            <a:ext cx="4267200" cy="3201987"/>
          </a:xfrm>
          <a:ln w="12700" cap="flat">
            <a:solidFill>
              <a:schemeClr val="tx1"/>
            </a:solid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31"/>
          <p:cNvSpPr>
            <a:spLocks noGrp="1" noChangeArrowheads="1"/>
          </p:cNvSpPr>
          <p:nvPr>
            <p:ph type="sldNum" sz="quarter" idx="5"/>
          </p:nvPr>
        </p:nvSpPr>
        <p:spPr>
          <a:noFill/>
        </p:spPr>
        <p:txBody>
          <a:bodyPr/>
          <a:lstStyle/>
          <a:p>
            <a:fld id="{CC6C63D1-D057-4547-8547-AA12A7C69B43}" type="slidenum">
              <a:rPr lang="en-US" smtClean="0">
                <a:cs typeface="Arial" pitchFamily="34" charset="0"/>
              </a:rPr>
              <a:pPr/>
              <a:t>16</a:t>
            </a:fld>
            <a:endParaRPr lang="en-US" smtClean="0">
              <a:cs typeface="Arial" pitchFamily="34" charset="0"/>
            </a:endParaRPr>
          </a:p>
        </p:txBody>
      </p:sp>
      <p:sp>
        <p:nvSpPr>
          <p:cNvPr id="75779" name="Rectangle 2"/>
          <p:cNvSpPr>
            <a:spLocks noGrp="1" noChangeArrowheads="1"/>
          </p:cNvSpPr>
          <p:nvPr>
            <p:ph type="body" idx="1"/>
          </p:nvPr>
        </p:nvSpPr>
        <p:spPr>
          <a:xfrm>
            <a:off x="827088" y="4346575"/>
            <a:ext cx="5203825" cy="3857625"/>
          </a:xfrm>
          <a:noFill/>
          <a:ln/>
        </p:spPr>
        <p:txBody>
          <a:bodyPr lIns="90487" tIns="44450" rIns="90487" bIns="44450"/>
          <a:lstStyle/>
          <a:p>
            <a:pPr eaLnBrk="1" hangingPunct="1"/>
            <a:endParaRPr lang="ar-SA" smtClean="0">
              <a:latin typeface="Times New Roman" pitchFamily="18" charset="0"/>
              <a:cs typeface="Arial" pitchFamily="34" charset="0"/>
            </a:endParaRPr>
          </a:p>
        </p:txBody>
      </p:sp>
      <p:sp>
        <p:nvSpPr>
          <p:cNvPr id="75780" name="Rectangle 3"/>
          <p:cNvSpPr>
            <a:spLocks noGrp="1" noRot="1" noChangeAspect="1" noChangeArrowheads="1" noTextEdit="1"/>
          </p:cNvSpPr>
          <p:nvPr>
            <p:ph type="sldImg"/>
          </p:nvPr>
        </p:nvSpPr>
        <p:spPr>
          <a:xfrm>
            <a:off x="1295400" y="798513"/>
            <a:ext cx="4267200" cy="3201987"/>
          </a:xfrm>
          <a:ln w="12700" cap="flat">
            <a:solidFill>
              <a:schemeClr val="tx1"/>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31"/>
          <p:cNvSpPr>
            <a:spLocks noGrp="1" noChangeArrowheads="1"/>
          </p:cNvSpPr>
          <p:nvPr>
            <p:ph type="sldNum" sz="quarter" idx="5"/>
          </p:nvPr>
        </p:nvSpPr>
        <p:spPr>
          <a:noFill/>
        </p:spPr>
        <p:txBody>
          <a:bodyPr/>
          <a:lstStyle/>
          <a:p>
            <a:fld id="{EAC4444D-59A5-4928-AAFE-C65492B6AA2B}" type="slidenum">
              <a:rPr lang="en-US" smtClean="0">
                <a:cs typeface="Arial" pitchFamily="34" charset="0"/>
              </a:rPr>
              <a:pPr/>
              <a:t>17</a:t>
            </a:fld>
            <a:endParaRPr lang="en-US" smtClean="0">
              <a:cs typeface="Arial" pitchFamily="34" charset="0"/>
            </a:endParaRPr>
          </a:p>
        </p:txBody>
      </p:sp>
      <p:sp>
        <p:nvSpPr>
          <p:cNvPr id="76803" name="Rectangle 2"/>
          <p:cNvSpPr>
            <a:spLocks noGrp="1" noChangeArrowheads="1"/>
          </p:cNvSpPr>
          <p:nvPr>
            <p:ph type="body" idx="1"/>
          </p:nvPr>
        </p:nvSpPr>
        <p:spPr>
          <a:xfrm>
            <a:off x="827088" y="4346575"/>
            <a:ext cx="5203825" cy="3857625"/>
          </a:xfrm>
          <a:noFill/>
          <a:ln/>
        </p:spPr>
        <p:txBody>
          <a:bodyPr lIns="90487" tIns="44450" rIns="90487" bIns="44450"/>
          <a:lstStyle/>
          <a:p>
            <a:pPr eaLnBrk="1" hangingPunct="1"/>
            <a:endParaRPr lang="ar-SA" smtClean="0">
              <a:latin typeface="Times New Roman" pitchFamily="18" charset="0"/>
              <a:cs typeface="Arial" pitchFamily="34" charset="0"/>
            </a:endParaRPr>
          </a:p>
        </p:txBody>
      </p:sp>
      <p:sp>
        <p:nvSpPr>
          <p:cNvPr id="76804" name="Rectangle 3"/>
          <p:cNvSpPr>
            <a:spLocks noGrp="1" noRot="1" noChangeAspect="1" noChangeArrowheads="1" noTextEdit="1"/>
          </p:cNvSpPr>
          <p:nvPr>
            <p:ph type="sldImg"/>
          </p:nvPr>
        </p:nvSpPr>
        <p:spPr>
          <a:xfrm>
            <a:off x="1295400" y="798513"/>
            <a:ext cx="4267200" cy="3201987"/>
          </a:xfrm>
          <a:ln w="12700" cap="flat">
            <a:solidFill>
              <a:schemeClr val="tx1"/>
            </a:solid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31"/>
          <p:cNvSpPr>
            <a:spLocks noGrp="1" noChangeArrowheads="1"/>
          </p:cNvSpPr>
          <p:nvPr>
            <p:ph type="sldNum" sz="quarter" idx="5"/>
          </p:nvPr>
        </p:nvSpPr>
        <p:spPr>
          <a:noFill/>
        </p:spPr>
        <p:txBody>
          <a:bodyPr/>
          <a:lstStyle/>
          <a:p>
            <a:fld id="{BA37A01B-6E8B-47D1-A41F-E52F20735BCE}" type="slidenum">
              <a:rPr lang="en-US" smtClean="0">
                <a:cs typeface="Arial" pitchFamily="34" charset="0"/>
              </a:rPr>
              <a:pPr/>
              <a:t>18</a:t>
            </a:fld>
            <a:endParaRPr lang="en-US" smtClean="0">
              <a:cs typeface="Arial" pitchFamily="34" charset="0"/>
            </a:endParaRPr>
          </a:p>
        </p:txBody>
      </p:sp>
      <p:sp>
        <p:nvSpPr>
          <p:cNvPr id="77827" name="Rectangle 2"/>
          <p:cNvSpPr>
            <a:spLocks noGrp="1" noChangeArrowheads="1"/>
          </p:cNvSpPr>
          <p:nvPr>
            <p:ph type="body" idx="1"/>
          </p:nvPr>
        </p:nvSpPr>
        <p:spPr>
          <a:xfrm>
            <a:off x="827088" y="4346575"/>
            <a:ext cx="5203825" cy="3857625"/>
          </a:xfrm>
          <a:noFill/>
          <a:ln/>
        </p:spPr>
        <p:txBody>
          <a:bodyPr lIns="90487" tIns="44450" rIns="90487" bIns="44450"/>
          <a:lstStyle/>
          <a:p>
            <a:pPr eaLnBrk="1" hangingPunct="1"/>
            <a:endParaRPr lang="ar-SA" smtClean="0">
              <a:latin typeface="Times New Roman" pitchFamily="18" charset="0"/>
              <a:cs typeface="Arial" pitchFamily="34" charset="0"/>
            </a:endParaRPr>
          </a:p>
        </p:txBody>
      </p:sp>
      <p:sp>
        <p:nvSpPr>
          <p:cNvPr id="77828" name="Rectangle 3"/>
          <p:cNvSpPr>
            <a:spLocks noGrp="1" noRot="1" noChangeAspect="1" noChangeArrowheads="1" noTextEdit="1"/>
          </p:cNvSpPr>
          <p:nvPr>
            <p:ph type="sldImg"/>
          </p:nvPr>
        </p:nvSpPr>
        <p:spPr>
          <a:xfrm>
            <a:off x="1295400" y="798513"/>
            <a:ext cx="4267200" cy="3201987"/>
          </a:xfrm>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6E6C219-42CA-4A4B-8122-8955B0E7EF38}" type="datetimeFigureOut">
              <a:rPr lang="ar-SA" smtClean="0"/>
              <a:pPr/>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8F55E97E-FACF-4C62-A977-47BC4351C735}"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6E6C219-42CA-4A4B-8122-8955B0E7EF38}" type="datetimeFigureOut">
              <a:rPr lang="ar-SA" smtClean="0"/>
              <a:pPr/>
              <a:t>17/11/1433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F55E97E-FACF-4C62-A977-47BC4351C735}"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wmf"/><Relationship Id="rId4" Type="http://schemas.openxmlformats.org/officeDocument/2006/relationships/oleObject" Target="../embeddings/Microsoft_Word_97_-_2003_Document1.doc"/></Relationships>
</file>

<file path=ppt/slides/_rels/slide1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ctrTitle" sz="quarter"/>
          </p:nvPr>
        </p:nvSpPr>
        <p:spPr/>
        <p:txBody>
          <a:bodyPr/>
          <a:lstStyle/>
          <a:p>
            <a:pPr eaLnBrk="1" hangingPunct="1">
              <a:defRPr/>
            </a:pPr>
            <a:r>
              <a:rPr lang="ar-EG" sz="6000" b="1" dirty="0" smtClean="0">
                <a:solidFill>
                  <a:schemeClr val="tx1"/>
                </a:solidFill>
                <a:cs typeface="Simplified Arabic" pitchFamily="2" charset="-78"/>
              </a:rPr>
              <a:t>المحاضرة 3</a:t>
            </a:r>
            <a:endParaRPr lang="en-US" sz="6000" b="1" dirty="0" smtClean="0">
              <a:solidFill>
                <a:schemeClr val="tx1"/>
              </a:solidFill>
              <a:cs typeface="Simplified Arabic" pitchFamily="2" charset="-78"/>
            </a:endParaRPr>
          </a:p>
        </p:txBody>
      </p:sp>
      <p:sp>
        <p:nvSpPr>
          <p:cNvPr id="120835" name="Rectangle 3"/>
          <p:cNvSpPr>
            <a:spLocks noGrp="1" noChangeArrowheads="1"/>
          </p:cNvSpPr>
          <p:nvPr>
            <p:ph type="subTitle" sz="quarter" idx="1"/>
          </p:nvPr>
        </p:nvSpPr>
        <p:spPr>
          <a:xfrm>
            <a:off x="1371600" y="3505200"/>
            <a:ext cx="6400800" cy="1752600"/>
          </a:xfrm>
        </p:spPr>
        <p:txBody>
          <a:bodyPr/>
          <a:lstStyle/>
          <a:p>
            <a:pPr eaLnBrk="1" hangingPunct="1">
              <a:defRPr/>
            </a:pPr>
            <a:r>
              <a:rPr lang="ar-SA" sz="4400" dirty="0" smtClean="0">
                <a:solidFill>
                  <a:schemeClr val="tx1"/>
                </a:solidFill>
              </a:rPr>
              <a:t>إدارة المشروع</a:t>
            </a:r>
            <a:endParaRPr lang="ar-EG" sz="4400" dirty="0" smtClean="0">
              <a:solidFill>
                <a:schemeClr val="tx1"/>
              </a:solidFill>
            </a:endParaRPr>
          </a:p>
          <a:p>
            <a:pPr eaLnBrk="1" hangingPunct="1">
              <a:defRPr/>
            </a:pPr>
            <a:r>
              <a:rPr lang="en-GB" dirty="0" smtClean="0">
                <a:solidFill>
                  <a:schemeClr val="tx1"/>
                </a:solidFill>
              </a:rPr>
              <a:t>Project management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defRPr/>
            </a:pPr>
            <a:r>
              <a:rPr lang="ar-EG" sz="4800" b="1" dirty="0" smtClean="0">
                <a:solidFill>
                  <a:schemeClr val="tx1"/>
                </a:solidFill>
                <a:cs typeface="Simplified Arabic" pitchFamily="2" charset="-78"/>
              </a:rPr>
              <a:t>مقدمة</a:t>
            </a:r>
            <a:endParaRPr lang="en-US" sz="4800" b="1" dirty="0" smtClean="0">
              <a:solidFill>
                <a:schemeClr val="tx1"/>
              </a:solidFill>
              <a:cs typeface="Simplified Arabic" pitchFamily="2" charset="-78"/>
            </a:endParaRPr>
          </a:p>
        </p:txBody>
      </p:sp>
      <p:sp>
        <p:nvSpPr>
          <p:cNvPr id="121859" name="Rectangle 3"/>
          <p:cNvSpPr>
            <a:spLocks noGrp="1" noChangeArrowheads="1"/>
          </p:cNvSpPr>
          <p:nvPr>
            <p:ph idx="1"/>
          </p:nvPr>
        </p:nvSpPr>
        <p:spPr/>
        <p:txBody>
          <a:bodyPr/>
          <a:lstStyle/>
          <a:p>
            <a:pPr algn="just" eaLnBrk="1" hangingPunct="1">
              <a:lnSpc>
                <a:spcPct val="120000"/>
              </a:lnSpc>
              <a:defRPr/>
            </a:pPr>
            <a:r>
              <a:rPr lang="ar-SA" sz="3400" smtClean="0">
                <a:cs typeface="Simplified Arabic" pitchFamily="2" charset="-78"/>
              </a:rPr>
              <a:t>الإدارة الجيدة للمشروع هى أقوى وأهم عوامل نجاح المشروع، وتسبب الطبيعة غير الملموسة للبرمجيات المشاكل المتعددة فى إدارة المشروعات. وبالرغم من إتباع القواعد فإن أهم الأنشطة التى لها تأثير قوى هى : التخطيط، التوقع، وجدولة المهام.</a:t>
            </a:r>
            <a:endParaRPr lang="en-US" sz="34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أنشطة الإدارة</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Management activities</a:t>
            </a:r>
          </a:p>
        </p:txBody>
      </p:sp>
      <p:sp>
        <p:nvSpPr>
          <p:cNvPr id="122883" name="Rectangle 3"/>
          <p:cNvSpPr>
            <a:spLocks noGrp="1" noChangeArrowheads="1"/>
          </p:cNvSpPr>
          <p:nvPr>
            <p:ph idx="1"/>
          </p:nvPr>
        </p:nvSpPr>
        <p:spPr/>
        <p:txBody>
          <a:bodyPr/>
          <a:lstStyle/>
          <a:p>
            <a:pPr algn="just" eaLnBrk="1" hangingPunct="1">
              <a:lnSpc>
                <a:spcPct val="120000"/>
              </a:lnSpc>
              <a:defRPr/>
            </a:pPr>
            <a:r>
              <a:rPr lang="ar-SA" sz="3400" smtClean="0">
                <a:cs typeface="Simplified Arabic" pitchFamily="2" charset="-78"/>
              </a:rPr>
              <a:t>تتضمن: كتابة المقترح، تخطيط المشروع وجدولته، تكاليف المشروع، مراقبة المشروع، إعادة تقدير الوقف، </a:t>
            </a:r>
            <a:r>
              <a:rPr lang="ar-EG" sz="3400" smtClean="0">
                <a:cs typeface="Simplified Arabic" pitchFamily="2" charset="-78"/>
              </a:rPr>
              <a:t>ا</a:t>
            </a:r>
            <a:r>
              <a:rPr lang="ar-SA" sz="3400" smtClean="0">
                <a:cs typeface="Simplified Arabic" pitchFamily="2" charset="-78"/>
              </a:rPr>
              <a:t>لإختيار الشخصى والتقييم، كتابة التقرير والعروض التقديمية.</a:t>
            </a:r>
            <a:endParaRPr lang="en-US" sz="34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عموميات الإدارة</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3600" dirty="0" smtClean="0">
                <a:solidFill>
                  <a:schemeClr val="tx1"/>
                </a:solidFill>
              </a:rPr>
              <a:t>Management commonalities</a:t>
            </a:r>
          </a:p>
        </p:txBody>
      </p:sp>
      <p:sp>
        <p:nvSpPr>
          <p:cNvPr id="123907" name="Rectangle 3"/>
          <p:cNvSpPr>
            <a:spLocks noGrp="1" noChangeArrowheads="1"/>
          </p:cNvSpPr>
          <p:nvPr>
            <p:ph idx="1"/>
          </p:nvPr>
        </p:nvSpPr>
        <p:spPr>
          <a:xfrm>
            <a:off x="457200" y="1981200"/>
            <a:ext cx="8229600" cy="4572000"/>
          </a:xfrm>
        </p:spPr>
        <p:txBody>
          <a:bodyPr>
            <a:normAutofit lnSpcReduction="10000"/>
          </a:bodyPr>
          <a:lstStyle/>
          <a:p>
            <a:pPr algn="just" eaLnBrk="1" hangingPunct="1">
              <a:lnSpc>
                <a:spcPct val="120000"/>
              </a:lnSpc>
              <a:defRPr/>
            </a:pPr>
            <a:r>
              <a:rPr lang="ar-SA" sz="2800" smtClean="0">
                <a:cs typeface="Simplified Arabic" pitchFamily="2" charset="-78"/>
              </a:rPr>
              <a:t>هيئة أو طاقم المشروع: قد لا</a:t>
            </a:r>
            <a:r>
              <a:rPr lang="ar-EG" sz="2800" smtClean="0">
                <a:cs typeface="Simplified Arabic" pitchFamily="2" charset="-78"/>
              </a:rPr>
              <a:t> </a:t>
            </a:r>
            <a:r>
              <a:rPr lang="ar-SA" sz="2800" smtClean="0">
                <a:cs typeface="Simplified Arabic" pitchFamily="2" charset="-78"/>
              </a:rPr>
              <a:t>يمكن تخصيص الأشخاص المناسبين للعمل فى المشروع، كما لا</a:t>
            </a:r>
            <a:r>
              <a:rPr lang="ar-EG" sz="2800" smtClean="0">
                <a:cs typeface="Simplified Arabic" pitchFamily="2" charset="-78"/>
              </a:rPr>
              <a:t> </a:t>
            </a:r>
            <a:r>
              <a:rPr lang="ar-SA" sz="2800" smtClean="0">
                <a:cs typeface="Simplified Arabic" pitchFamily="2" charset="-78"/>
              </a:rPr>
              <a:t>تسمح الميزانية المخصصة للمشروع بإستخدام طاقم من الأفراد لهم تكلفة عالية، وقد لا</a:t>
            </a:r>
            <a:r>
              <a:rPr lang="ar-EG" sz="2800" smtClean="0">
                <a:cs typeface="Simplified Arabic" pitchFamily="2" charset="-78"/>
              </a:rPr>
              <a:t> </a:t>
            </a:r>
            <a:r>
              <a:rPr lang="ar-SA" sz="2800" smtClean="0">
                <a:cs typeface="Simplified Arabic" pitchFamily="2" charset="-78"/>
              </a:rPr>
              <a:t>يكون متاحاً توفر الأشخاص الذين يملكون الخبرة المرغوب فيها، وقد ترغب المؤسسة فى تطوير مهارات الأفراد وال</a:t>
            </a:r>
            <a:r>
              <a:rPr lang="ar-EG" sz="2800" smtClean="0">
                <a:cs typeface="Simplified Arabic" pitchFamily="2" charset="-78"/>
              </a:rPr>
              <a:t>م</a:t>
            </a:r>
            <a:r>
              <a:rPr lang="ar-SA" sz="2800" smtClean="0">
                <a:cs typeface="Simplified Arabic" pitchFamily="2" charset="-78"/>
              </a:rPr>
              <a:t>وظفين العاملين لديها من خلال مشروع البرمجيات، ويحب أن يعمل جهاز الإدارة فى إطار هذه القيود خاصة عندما يكون هناك قصور فى توافر المتخصصين المهرة فى مجال تقنية المعلومات وهى الحالة التى تصادف العمل فى مشروعات البرمجيات.</a:t>
            </a:r>
            <a:endParaRPr lang="en-US" sz="28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تخطيط المشروع</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Project planning</a:t>
            </a:r>
          </a:p>
        </p:txBody>
      </p:sp>
      <p:sp>
        <p:nvSpPr>
          <p:cNvPr id="124931"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هو الوقت الكبير المستهلك فى أنشطة إدارة المشروع، وهى أنشطة مستمرة من التصور المبدئى حتى تسليم المشروع، ويجب أن تتم مراجعة الخطط بإنتظام كلما أتيحت معلومات جديدة، ويمكن تطوير العديد من أنواع الخطط التى تلبى ما يحتاجه دعم خطة مشروع البرمجيات مكن ميزانية وجدولة.</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57200" y="76200"/>
            <a:ext cx="8229600" cy="1371600"/>
          </a:xfrm>
        </p:spPr>
        <p:txBody>
          <a:bodyPr lIns="90840" tIns="44623" rIns="90840" bIns="44623" anchor="b"/>
          <a:lstStyle/>
          <a:p>
            <a:pPr eaLnBrk="1" hangingPunct="1">
              <a:defRPr/>
            </a:pPr>
            <a:r>
              <a:rPr lang="en-GB" dirty="0" smtClean="0">
                <a:solidFill>
                  <a:schemeClr val="tx1"/>
                </a:solidFill>
              </a:rPr>
              <a:t>Types of project plan</a:t>
            </a:r>
          </a:p>
        </p:txBody>
      </p:sp>
      <p:graphicFrame>
        <p:nvGraphicFramePr>
          <p:cNvPr id="39939" name="Object 0"/>
          <p:cNvGraphicFramePr>
            <a:graphicFrameLocks/>
          </p:cNvGraphicFramePr>
          <p:nvPr/>
        </p:nvGraphicFramePr>
        <p:xfrm>
          <a:off x="452438" y="1758950"/>
          <a:ext cx="8251825" cy="4554538"/>
        </p:xfrm>
        <a:graphic>
          <a:graphicData uri="http://schemas.openxmlformats.org/presentationml/2006/ole">
            <mc:AlternateContent xmlns:mc="http://schemas.openxmlformats.org/markup-compatibility/2006">
              <mc:Choice xmlns:v="urn:schemas-microsoft-com:vml" Requires="v">
                <p:oleObj spid="_x0000_s1027" name="Document" r:id="rId3" imgW="3784600" imgH="2095500" progId="Word.Document.8">
                  <p:embed/>
                </p:oleObj>
              </mc:Choice>
              <mc:Fallback>
                <p:oleObj name="Document" r:id="rId3" imgW="3784600" imgH="2095500" progId="Word.Document.8">
                  <p:embed/>
                  <p:pic>
                    <p:nvPicPr>
                      <p:cNvPr id="0" name="Object 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38" y="1758950"/>
                        <a:ext cx="8251825" cy="455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6</a:t>
            </a:fld>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عملية تخطيط المشروع</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Project planning process</a:t>
            </a:r>
          </a:p>
        </p:txBody>
      </p:sp>
      <p:sp>
        <p:nvSpPr>
          <p:cNvPr id="126979"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تقدير قيود المشروع.</a:t>
            </a:r>
            <a:endParaRPr lang="en-US" sz="3000" smtClean="0">
              <a:cs typeface="Simplified Arabic" pitchFamily="2" charset="-78"/>
            </a:endParaRPr>
          </a:p>
          <a:p>
            <a:pPr algn="just" eaLnBrk="1" hangingPunct="1">
              <a:lnSpc>
                <a:spcPct val="120000"/>
              </a:lnSpc>
              <a:defRPr/>
            </a:pPr>
            <a:r>
              <a:rPr lang="ar-SA" sz="3000" smtClean="0">
                <a:cs typeface="Simplified Arabic" pitchFamily="2" charset="-78"/>
              </a:rPr>
              <a:t>عمل تقييمات تمهيدية لمعاملات المشروع</a:t>
            </a:r>
            <a:endParaRPr lang="en-US" sz="3000" smtClean="0">
              <a:cs typeface="Simplified Arabic" pitchFamily="2" charset="-78"/>
            </a:endParaRPr>
          </a:p>
          <a:p>
            <a:pPr algn="just" eaLnBrk="1" hangingPunct="1">
              <a:lnSpc>
                <a:spcPct val="120000"/>
              </a:lnSpc>
              <a:defRPr/>
            </a:pPr>
            <a:r>
              <a:rPr lang="ar-SA" sz="3000" smtClean="0">
                <a:cs typeface="Simplified Arabic" pitchFamily="2" charset="-78"/>
              </a:rPr>
              <a:t>تعريف أحداث المشروع الهامة وقابلية التسليم.</a:t>
            </a:r>
            <a:endParaRPr lang="en-US" sz="3000" smtClean="0">
              <a:cs typeface="Simplified Arabic" pitchFamily="2" charset="-78"/>
            </a:endParaRPr>
          </a:p>
          <a:p>
            <a:pPr algn="just" eaLnBrk="1" hangingPunct="1">
              <a:lnSpc>
                <a:spcPct val="120000"/>
              </a:lnSpc>
              <a:defRPr/>
            </a:pP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57200" y="-76200"/>
            <a:ext cx="8229600" cy="1371600"/>
          </a:xfrm>
        </p:spPr>
        <p:txBody>
          <a:bodyPr lIns="90840" tIns="44623" rIns="90840" bIns="44623" anchor="b"/>
          <a:lstStyle/>
          <a:p>
            <a:pPr eaLnBrk="1" hangingPunct="1">
              <a:defRPr/>
            </a:pPr>
            <a:r>
              <a:rPr lang="en-GB" dirty="0" smtClean="0">
                <a:solidFill>
                  <a:schemeClr val="tx1"/>
                </a:solidFill>
              </a:rPr>
              <a:t>Project planning process</a:t>
            </a:r>
          </a:p>
        </p:txBody>
      </p:sp>
      <p:graphicFrame>
        <p:nvGraphicFramePr>
          <p:cNvPr id="41987" name="Object 0"/>
          <p:cNvGraphicFramePr>
            <a:graphicFrameLocks/>
          </p:cNvGraphicFramePr>
          <p:nvPr/>
        </p:nvGraphicFramePr>
        <p:xfrm>
          <a:off x="-152400" y="1447800"/>
          <a:ext cx="8951913" cy="5410200"/>
        </p:xfrm>
        <a:graphic>
          <a:graphicData uri="http://schemas.openxmlformats.org/presentationml/2006/ole">
            <mc:AlternateContent xmlns:mc="http://schemas.openxmlformats.org/markup-compatibility/2006">
              <mc:Choice xmlns:v="urn:schemas-microsoft-com:vml" Requires="v">
                <p:oleObj spid="_x0000_s2051" name="Document" r:id="rId4" imgW="4457700" imgH="2197100" progId="Word.Document.8">
                  <p:embed/>
                </p:oleObj>
              </mc:Choice>
              <mc:Fallback>
                <p:oleObj name="Document" r:id="rId4" imgW="4457700" imgH="2197100" progId="Word.Document.8">
                  <p:embed/>
                  <p:pic>
                    <p:nvPicPr>
                      <p:cNvPr id="0" name="Object 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447800"/>
                        <a:ext cx="8951913"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8</a:t>
            </a:fld>
            <a:endParaRPr 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هيكل خطة المشروع يتكون من</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Project plan structure</a:t>
            </a:r>
          </a:p>
        </p:txBody>
      </p:sp>
      <p:sp>
        <p:nvSpPr>
          <p:cNvPr id="130051"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مقدمة، تنظيم المشروع، تحليل المخاطر، متطلبات موارد العتاد والبرمجيات، تقسيم العمل، جدولة المشروع، مراقبة الآلية وتقريرها.</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تنظيم الأنشطة</a:t>
            </a:r>
            <a:r>
              <a:rPr lang="ar-EG" b="1" smtClean="0">
                <a:cs typeface="Simplified Arabic" pitchFamily="2" charset="-78"/>
              </a:rPr>
              <a:t/>
            </a:r>
            <a:br>
              <a:rPr lang="ar-EG" b="1" smtClean="0">
                <a:cs typeface="Simplified Arabic" pitchFamily="2" charset="-78"/>
              </a:rPr>
            </a:br>
            <a:r>
              <a:rPr lang="ar-EG" b="1" smtClean="0">
                <a:cs typeface="Simplified Arabic" pitchFamily="2" charset="-78"/>
              </a:rPr>
              <a:t> </a:t>
            </a:r>
            <a:r>
              <a:rPr lang="en-GB" sz="4000" smtClean="0"/>
              <a:t>Activity organization</a:t>
            </a:r>
          </a:p>
        </p:txBody>
      </p:sp>
      <p:sp>
        <p:nvSpPr>
          <p:cNvPr id="131075" name="Rectangle 3"/>
          <p:cNvSpPr>
            <a:spLocks noGrp="1" noChangeArrowheads="1"/>
          </p:cNvSpPr>
          <p:nvPr>
            <p:ph idx="1"/>
          </p:nvPr>
        </p:nvSpPr>
        <p:spPr/>
        <p:txBody>
          <a:bodyPr/>
          <a:lstStyle/>
          <a:p>
            <a:pPr algn="just" eaLnBrk="1" hangingPunct="1">
              <a:lnSpc>
                <a:spcPct val="120000"/>
              </a:lnSpc>
              <a:defRPr/>
            </a:pPr>
            <a:r>
              <a:rPr lang="ar-EG" sz="3000" smtClean="0">
                <a:cs typeface="Simplified Arabic" pitchFamily="2" charset="-78"/>
              </a:rPr>
              <a:t>   </a:t>
            </a:r>
            <a:r>
              <a:rPr lang="ar-SA" sz="3000" smtClean="0">
                <a:cs typeface="Simplified Arabic" pitchFamily="2" charset="-78"/>
              </a:rPr>
              <a:t>يجب تنظيم الأنشطة فى المشروع لإنتاج مخرجات واضحة ملموسة للإدارة للحكم على تقدم المشروع، الأحداث الهامة والمعالم الرئيسية هى نقطة النهاية وغاية نشاط العمليات، قابلية التسليم هى نتائج المشروع التى تسلم إلى المستهلك، تسمح عمليات الشلال بالتعريف المباشر الواضح والتقديم للأحداث الهامة.</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جدولة المشروع</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Project scheduling</a:t>
            </a:r>
          </a:p>
        </p:txBody>
      </p:sp>
      <p:sp>
        <p:nvSpPr>
          <p:cNvPr id="134147"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تقسيم المشروع إلى مهام، تخمين الوقت والموارد اللازمة لإكتمال كل مهمة.</a:t>
            </a:r>
          </a:p>
          <a:p>
            <a:pPr algn="just" eaLnBrk="1" hangingPunct="1">
              <a:lnSpc>
                <a:spcPct val="120000"/>
              </a:lnSpc>
              <a:defRPr/>
            </a:pPr>
            <a:r>
              <a:rPr lang="ar-SA" sz="3000" smtClean="0">
                <a:cs typeface="Simplified Arabic" pitchFamily="2" charset="-78"/>
              </a:rPr>
              <a:t>عملية جدولية مهام المشروع:</a:t>
            </a:r>
          </a:p>
          <a:p>
            <a:pPr algn="just" eaLnBrk="1" hangingPunct="1">
              <a:lnSpc>
                <a:spcPct val="120000"/>
              </a:lnSpc>
              <a:defRPr/>
            </a:pPr>
            <a:r>
              <a:rPr lang="ar-SA" sz="3000" smtClean="0">
                <a:cs typeface="Simplified Arabic" pitchFamily="2" charset="-78"/>
              </a:rPr>
              <a:t>من هندسة المتطلبات يتم تعريف الأنشطة وتعريف إعتمادية الأنشطة وتقدير موارد الأنشطة وتخصيص البشر للإنشطة إنشاء مخططات المشروع للحصول على المخططات البيانية للأنشطة.</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GB" dirty="0" smtClean="0">
                <a:solidFill>
                  <a:schemeClr val="tx1"/>
                </a:solidFill>
              </a:rPr>
              <a:t>The project scheduling process</a:t>
            </a:r>
          </a:p>
        </p:txBody>
      </p:sp>
      <p:pic>
        <p:nvPicPr>
          <p:cNvPr id="46083" name="Picture 3"/>
          <p:cNvPicPr>
            <a:picLocks noChangeAspect="1" noChangeArrowheads="1"/>
          </p:cNvPicPr>
          <p:nvPr/>
        </p:nvPicPr>
        <p:blipFill>
          <a:blip r:embed="rId2"/>
          <a:srcRect/>
          <a:stretch>
            <a:fillRect/>
          </a:stretch>
        </p:blipFill>
        <p:spPr bwMode="auto">
          <a:xfrm>
            <a:off x="382588" y="2830513"/>
            <a:ext cx="8416925" cy="1635125"/>
          </a:xfrm>
          <a:prstGeom prst="rect">
            <a:avLst/>
          </a:prstGeom>
          <a:noFill/>
          <a:ln w="9525">
            <a:noFill/>
            <a:miter lim="800000"/>
            <a:headEnd/>
            <a:tailEnd/>
          </a:ln>
        </p:spPr>
      </p:pic>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مشاكل جدولة المهام</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The project scheduling process</a:t>
            </a:r>
          </a:p>
        </p:txBody>
      </p:sp>
      <p:sp>
        <p:nvSpPr>
          <p:cNvPr id="136195"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توقع صعوبة المشاكل، وبالتالى صعوبة تكلفة حلول التطوير.</a:t>
            </a:r>
          </a:p>
          <a:p>
            <a:pPr algn="just" eaLnBrk="1" hangingPunct="1">
              <a:lnSpc>
                <a:spcPct val="120000"/>
              </a:lnSpc>
              <a:defRPr/>
            </a:pPr>
            <a:r>
              <a:rPr lang="ar-SA" sz="3000" smtClean="0">
                <a:cs typeface="Simplified Arabic" pitchFamily="2" charset="-78"/>
              </a:rPr>
              <a:t>لاتتناسب الإنتاجية مع عدد الأشخاص القائمين على تنفيذ.</a:t>
            </a:r>
          </a:p>
          <a:p>
            <a:pPr algn="just" eaLnBrk="1" hangingPunct="1">
              <a:lnSpc>
                <a:spcPct val="120000"/>
              </a:lnSpc>
              <a:defRPr/>
            </a:pPr>
            <a:r>
              <a:rPr lang="ar-SA" sz="3000" smtClean="0">
                <a:cs typeface="Simplified Arabic" pitchFamily="2" charset="-78"/>
              </a:rPr>
              <a:t>إضافة الأشخاص إلى مشروع متأخر قد يزيد التأخير سبب أعباء الإتصالات.</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المخططات البيانية وشبكة الأنشطة</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Bar charts and activity networks</a:t>
            </a:r>
          </a:p>
        </p:txBody>
      </p:sp>
      <p:sp>
        <p:nvSpPr>
          <p:cNvPr id="137219"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تدوين رسومى يستخدم لتمثيل جدولة مهام المشروع، ويبين تقسيم المشروع إلى مهام، ولايجب أن تكون المهام قصيرة جداً بحيث تتراوح مدتها بين أسبوعين، وتبين مخططات الأنشطة إعتمادية الأنشطة والمسار الحرج لها، وتبين أعمدة المخططات جدولة المهام مع وقت التقويم التاريخى.</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lIns="90840" tIns="44623" rIns="90840" bIns="44623" anchor="b"/>
          <a:lstStyle/>
          <a:p>
            <a:pPr eaLnBrk="1" hangingPunct="1">
              <a:defRPr/>
            </a:pPr>
            <a:r>
              <a:rPr lang="en-GB" dirty="0" smtClean="0">
                <a:solidFill>
                  <a:schemeClr val="tx1"/>
                </a:solidFill>
              </a:rPr>
              <a:t>Task durations and dependencies</a:t>
            </a:r>
          </a:p>
        </p:txBody>
      </p:sp>
      <p:graphicFrame>
        <p:nvGraphicFramePr>
          <p:cNvPr id="49155" name="Object 3"/>
          <p:cNvGraphicFramePr>
            <a:graphicFrameLocks noChangeAspect="1"/>
          </p:cNvGraphicFramePr>
          <p:nvPr/>
        </p:nvGraphicFramePr>
        <p:xfrm>
          <a:off x="0" y="1606550"/>
          <a:ext cx="13161963" cy="4725988"/>
        </p:xfrm>
        <a:graphic>
          <a:graphicData uri="http://schemas.openxmlformats.org/presentationml/2006/ole">
            <mc:AlternateContent xmlns:mc="http://schemas.openxmlformats.org/markup-compatibility/2006">
              <mc:Choice xmlns:v="urn:schemas-microsoft-com:vml" Requires="v">
                <p:oleObj spid="_x0000_s3075" name="Document" r:id="rId4" imgW="5486400" imgH="1950720" progId="Word.Document.8">
                  <p:embed/>
                </p:oleObj>
              </mc:Choice>
              <mc:Fallback>
                <p:oleObj name="Document" r:id="rId4" imgW="5486400" imgH="1950720" progId="Word.Documen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606550"/>
                        <a:ext cx="13161963" cy="472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15</a:t>
            </a:fld>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57200" y="-76200"/>
            <a:ext cx="8229600" cy="1371600"/>
          </a:xfrm>
        </p:spPr>
        <p:txBody>
          <a:bodyPr lIns="90840" tIns="44623" rIns="90840" bIns="44623" anchor="b"/>
          <a:lstStyle/>
          <a:p>
            <a:pPr eaLnBrk="1" hangingPunct="1">
              <a:defRPr/>
            </a:pPr>
            <a:r>
              <a:rPr lang="en-GB" sz="4000" dirty="0" smtClean="0">
                <a:solidFill>
                  <a:schemeClr val="tx1"/>
                </a:solidFill>
              </a:rPr>
              <a:t>Activity network</a:t>
            </a:r>
            <a:r>
              <a:rPr lang="ar-EG" sz="4000" dirty="0" smtClean="0">
                <a:solidFill>
                  <a:schemeClr val="tx1"/>
                </a:solidFill>
              </a:rPr>
              <a:t/>
            </a:r>
            <a:br>
              <a:rPr lang="ar-EG" sz="4000" dirty="0" smtClean="0">
                <a:solidFill>
                  <a:schemeClr val="tx1"/>
                </a:solidFill>
              </a:rPr>
            </a:br>
            <a:r>
              <a:rPr lang="ar-SA" sz="4000" dirty="0" smtClean="0">
                <a:solidFill>
                  <a:schemeClr val="tx1"/>
                </a:solidFill>
              </a:rPr>
              <a:t>شبكة الأنشطة</a:t>
            </a:r>
            <a:endParaRPr lang="en-GB" sz="4000" dirty="0" smtClean="0">
              <a:solidFill>
                <a:schemeClr val="tx1"/>
              </a:solidFill>
            </a:endParaRPr>
          </a:p>
        </p:txBody>
      </p:sp>
      <p:pic>
        <p:nvPicPr>
          <p:cNvPr id="50179" name="Picture 3"/>
          <p:cNvPicPr>
            <a:picLocks noChangeAspect="1" noChangeArrowheads="1"/>
          </p:cNvPicPr>
          <p:nvPr/>
        </p:nvPicPr>
        <p:blipFill>
          <a:blip r:embed="rId3"/>
          <a:srcRect/>
          <a:stretch>
            <a:fillRect/>
          </a:stretch>
        </p:blipFill>
        <p:spPr bwMode="auto">
          <a:xfrm>
            <a:off x="1071563" y="1752600"/>
            <a:ext cx="6656387" cy="5059363"/>
          </a:xfrm>
          <a:prstGeom prst="rect">
            <a:avLst/>
          </a:prstGeom>
          <a:noFill/>
          <a:ln w="9525">
            <a:noFill/>
            <a:miter lim="800000"/>
            <a:headEnd/>
            <a:tailEnd/>
          </a:ln>
        </p:spPr>
      </p:pic>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16</a:t>
            </a:fld>
            <a:endParaRPr 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57200" y="-304800"/>
            <a:ext cx="8229600" cy="1371600"/>
          </a:xfrm>
        </p:spPr>
        <p:txBody>
          <a:bodyPr lIns="90840" tIns="44623" rIns="90840" bIns="44623" anchor="b"/>
          <a:lstStyle/>
          <a:p>
            <a:pPr eaLnBrk="1" hangingPunct="1">
              <a:defRPr/>
            </a:pPr>
            <a:r>
              <a:rPr lang="en-GB" sz="4000" dirty="0" smtClean="0">
                <a:solidFill>
                  <a:schemeClr val="tx1"/>
                </a:solidFill>
              </a:rPr>
              <a:t>Activity timeline</a:t>
            </a:r>
            <a:r>
              <a:rPr lang="ar-EG" sz="4000" dirty="0" smtClean="0">
                <a:solidFill>
                  <a:schemeClr val="tx1"/>
                </a:solidFill>
              </a:rPr>
              <a:t>       </a:t>
            </a:r>
            <a:r>
              <a:rPr lang="ar-SA" sz="4000" dirty="0" smtClean="0">
                <a:solidFill>
                  <a:schemeClr val="tx1"/>
                </a:solidFill>
              </a:rPr>
              <a:t>الخط </a:t>
            </a:r>
            <a:r>
              <a:rPr lang="ar-SA" sz="4000" dirty="0" err="1" smtClean="0">
                <a:solidFill>
                  <a:schemeClr val="tx1"/>
                </a:solidFill>
              </a:rPr>
              <a:t>الزمنى</a:t>
            </a:r>
            <a:r>
              <a:rPr lang="ar-SA" sz="4000" dirty="0" smtClean="0">
                <a:solidFill>
                  <a:schemeClr val="tx1"/>
                </a:solidFill>
              </a:rPr>
              <a:t> للأنشطة</a:t>
            </a:r>
            <a:r>
              <a:rPr lang="en-US" sz="4000" dirty="0" smtClean="0">
                <a:solidFill>
                  <a:schemeClr val="tx1"/>
                </a:solidFill>
              </a:rPr>
              <a:t> </a:t>
            </a:r>
            <a:endParaRPr lang="en-GB" sz="4000" dirty="0" smtClean="0">
              <a:solidFill>
                <a:schemeClr val="tx1"/>
              </a:solidFill>
            </a:endParaRPr>
          </a:p>
        </p:txBody>
      </p:sp>
      <p:pic>
        <p:nvPicPr>
          <p:cNvPr id="51203" name="Picture 3"/>
          <p:cNvPicPr>
            <a:picLocks noChangeAspect="1" noChangeArrowheads="1"/>
          </p:cNvPicPr>
          <p:nvPr/>
        </p:nvPicPr>
        <p:blipFill>
          <a:blip r:embed="rId3"/>
          <a:srcRect/>
          <a:stretch>
            <a:fillRect/>
          </a:stretch>
        </p:blipFill>
        <p:spPr bwMode="auto">
          <a:xfrm>
            <a:off x="995363" y="1452563"/>
            <a:ext cx="7269162" cy="5132387"/>
          </a:xfrm>
          <a:prstGeom prst="rect">
            <a:avLst/>
          </a:prstGeom>
          <a:noFill/>
          <a:ln w="9525">
            <a:noFill/>
            <a:miter lim="800000"/>
            <a:headEnd/>
            <a:tailEnd/>
          </a:ln>
        </p:spPr>
      </p:pic>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17</a:t>
            </a:fld>
            <a:endParaRPr 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457200" y="-228600"/>
            <a:ext cx="8229600" cy="1371600"/>
          </a:xfrm>
        </p:spPr>
        <p:txBody>
          <a:bodyPr lIns="90840" tIns="44623" rIns="90840" bIns="44623" anchor="b"/>
          <a:lstStyle/>
          <a:p>
            <a:pPr eaLnBrk="1" hangingPunct="1">
              <a:defRPr/>
            </a:pPr>
            <a:r>
              <a:rPr lang="en-GB" sz="4000" dirty="0" smtClean="0">
                <a:solidFill>
                  <a:schemeClr val="tx1"/>
                </a:solidFill>
              </a:rPr>
              <a:t>Staff allocation</a:t>
            </a:r>
            <a:r>
              <a:rPr lang="ar-EG" sz="4000" dirty="0" smtClean="0">
                <a:solidFill>
                  <a:schemeClr val="tx1"/>
                </a:solidFill>
              </a:rPr>
              <a:t>         </a:t>
            </a:r>
            <a:r>
              <a:rPr lang="ar-SA" sz="4000" dirty="0" smtClean="0">
                <a:solidFill>
                  <a:schemeClr val="tx1"/>
                </a:solidFill>
              </a:rPr>
              <a:t>تخصيص طاقم العمل</a:t>
            </a:r>
            <a:r>
              <a:rPr lang="en-US" sz="4000" dirty="0" smtClean="0">
                <a:solidFill>
                  <a:schemeClr val="tx1"/>
                </a:solidFill>
              </a:rPr>
              <a:t> </a:t>
            </a:r>
            <a:endParaRPr lang="en-GB" sz="4000" dirty="0" smtClean="0">
              <a:solidFill>
                <a:schemeClr val="tx1"/>
              </a:solidFill>
            </a:endParaRPr>
          </a:p>
        </p:txBody>
      </p:sp>
      <p:pic>
        <p:nvPicPr>
          <p:cNvPr id="52227" name="Picture 3"/>
          <p:cNvPicPr>
            <a:picLocks noChangeArrowheads="1"/>
          </p:cNvPicPr>
          <p:nvPr/>
        </p:nvPicPr>
        <p:blipFill>
          <a:blip r:embed="rId3"/>
          <a:srcRect/>
          <a:stretch>
            <a:fillRect/>
          </a:stretch>
        </p:blipFill>
        <p:spPr bwMode="auto">
          <a:xfrm>
            <a:off x="401638" y="1522413"/>
            <a:ext cx="8072437" cy="4878387"/>
          </a:xfrm>
          <a:prstGeom prst="rect">
            <a:avLst/>
          </a:prstGeom>
          <a:noFill/>
          <a:ln w="12700">
            <a:noFill/>
            <a:miter lim="800000"/>
            <a:headEnd/>
            <a:tailEnd/>
          </a:ln>
        </p:spPr>
      </p:pic>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18</a:t>
            </a:fld>
            <a:endParaRPr 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normAutofit fontScale="90000"/>
          </a:bodyPr>
          <a:lstStyle/>
          <a:p>
            <a:pPr eaLnBrk="1" hangingPunct="1">
              <a:defRPr/>
            </a:pPr>
            <a:r>
              <a:rPr lang="ar-SA" b="1" smtClean="0">
                <a:cs typeface="Simplified Arabic" pitchFamily="2" charset="-78"/>
              </a:rPr>
              <a:t>إدارة المخاطر</a:t>
            </a:r>
            <a:r>
              <a:rPr lang="ar-EG" b="1" smtClean="0">
                <a:cs typeface="Simplified Arabic" pitchFamily="2" charset="-78"/>
              </a:rPr>
              <a:t/>
            </a:r>
            <a:br>
              <a:rPr lang="ar-EG" b="1" smtClean="0">
                <a:cs typeface="Simplified Arabic" pitchFamily="2" charset="-78"/>
              </a:rPr>
            </a:br>
            <a:r>
              <a:rPr lang="ar-EG" b="1" smtClean="0">
                <a:cs typeface="Simplified Arabic" pitchFamily="2" charset="-78"/>
              </a:rPr>
              <a:t> </a:t>
            </a:r>
            <a:r>
              <a:rPr lang="en-GB" sz="4000" smtClean="0"/>
              <a:t>Risk management</a:t>
            </a:r>
          </a:p>
        </p:txBody>
      </p:sp>
      <p:sp>
        <p:nvSpPr>
          <p:cNvPr id="145411" name="Rectangle 3"/>
          <p:cNvSpPr>
            <a:spLocks noGrp="1" noChangeArrowheads="1"/>
          </p:cNvSpPr>
          <p:nvPr>
            <p:ph idx="1"/>
          </p:nvPr>
        </p:nvSpPr>
        <p:spPr/>
        <p:txBody>
          <a:bodyPr/>
          <a:lstStyle/>
          <a:p>
            <a:pPr algn="just" eaLnBrk="1" hangingPunct="1">
              <a:lnSpc>
                <a:spcPct val="120000"/>
              </a:lnSpc>
              <a:defRPr/>
            </a:pPr>
            <a:r>
              <a:rPr lang="ar-SA" sz="3000" dirty="0" smtClean="0">
                <a:cs typeface="Simplified Arabic" pitchFamily="2" charset="-78"/>
              </a:rPr>
              <a:t>تهتم إدارة المخاطر بتعريف المخاطر ورسم الخطط لتقليل تأثيرها على المشروع.</a:t>
            </a:r>
          </a:p>
          <a:p>
            <a:pPr algn="just" eaLnBrk="1" hangingPunct="1">
              <a:lnSpc>
                <a:spcPct val="120000"/>
              </a:lnSpc>
              <a:defRPr/>
            </a:pPr>
            <a:r>
              <a:rPr lang="ar-SA" sz="3000" dirty="0" smtClean="0">
                <a:cs typeface="Simplified Arabic" pitchFamily="2" charset="-78"/>
              </a:rPr>
              <a:t>المخاطرة </a:t>
            </a:r>
            <a:r>
              <a:rPr lang="ar-SA" sz="3000" dirty="0" err="1" smtClean="0">
                <a:cs typeface="Simplified Arabic" pitchFamily="2" charset="-78"/>
              </a:rPr>
              <a:t>هى</a:t>
            </a:r>
            <a:r>
              <a:rPr lang="ar-SA" sz="3000" dirty="0" smtClean="0">
                <a:cs typeface="Simplified Arabic" pitchFamily="2" charset="-78"/>
              </a:rPr>
              <a:t> </a:t>
            </a:r>
            <a:r>
              <a:rPr lang="ar-SA" sz="3000" dirty="0" err="1" smtClean="0">
                <a:cs typeface="Simplified Arabic" pitchFamily="2" charset="-78"/>
              </a:rPr>
              <a:t>إحتمال</a:t>
            </a:r>
            <a:r>
              <a:rPr lang="ar-SA" sz="3000" dirty="0" smtClean="0">
                <a:cs typeface="Simplified Arabic" pitchFamily="2" charset="-78"/>
              </a:rPr>
              <a:t> حدوث ظرف مناوئ، وتؤثر مخاطر المشروع على جدولة المهام والموارد، وتؤثر مخاطر المنتج على كفاءة وأداء البرمجيات </a:t>
            </a:r>
            <a:r>
              <a:rPr lang="ar-SA" sz="3000" dirty="0" err="1" smtClean="0">
                <a:cs typeface="Simplified Arabic" pitchFamily="2" charset="-78"/>
              </a:rPr>
              <a:t>التى</a:t>
            </a:r>
            <a:r>
              <a:rPr lang="ar-SA" sz="3000" dirty="0" smtClean="0">
                <a:cs typeface="Simplified Arabic" pitchFamily="2" charset="-78"/>
              </a:rPr>
              <a:t> يجرى تطويرها، وتؤثر مخاطر الأعمال على تطوير المنظمة أو إنتاج البرمجيات.</a:t>
            </a:r>
            <a:endParaRPr lang="en-US" sz="3000" dirty="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عملية إدارة المخاطر وتتضمن</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The risk management process</a:t>
            </a:r>
          </a:p>
        </p:txBody>
      </p:sp>
      <p:sp>
        <p:nvSpPr>
          <p:cNvPr id="146435"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تعريف المخاطرة: بتعريف مخاطر المشروع، والمنتج والأعمال.</a:t>
            </a:r>
          </a:p>
          <a:p>
            <a:pPr algn="just" eaLnBrk="1" hangingPunct="1">
              <a:lnSpc>
                <a:spcPct val="120000"/>
              </a:lnSpc>
              <a:defRPr/>
            </a:pPr>
            <a:r>
              <a:rPr lang="ar-SA" sz="3000" smtClean="0">
                <a:cs typeface="Simplified Arabic" pitchFamily="2" charset="-78"/>
              </a:rPr>
              <a:t>تحليل المخاطرة: بتخمين وتقييم وترجيح الإحتمالات والنتائج المنطقية لهذه المخاطر.</a:t>
            </a:r>
          </a:p>
          <a:p>
            <a:pPr algn="just" eaLnBrk="1" hangingPunct="1">
              <a:lnSpc>
                <a:spcPct val="120000"/>
              </a:lnSpc>
              <a:defRPr/>
            </a:pPr>
            <a:r>
              <a:rPr lang="ar-SA" sz="3000" smtClean="0">
                <a:cs typeface="Simplified Arabic" pitchFamily="2" charset="-78"/>
              </a:rPr>
              <a:t>تخطيط المخاطرة: مراقبة المخاطر خلال المشروع.</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defRPr/>
            </a:pPr>
            <a:r>
              <a:rPr lang="en-GB" dirty="0" smtClean="0">
                <a:solidFill>
                  <a:schemeClr val="tx1"/>
                </a:solidFill>
              </a:rPr>
              <a:t>The risk management process</a:t>
            </a:r>
          </a:p>
        </p:txBody>
      </p:sp>
      <p:pic>
        <p:nvPicPr>
          <p:cNvPr id="55299" name="Picture 3"/>
          <p:cNvPicPr>
            <a:picLocks noChangeAspect="1" noChangeArrowheads="1"/>
          </p:cNvPicPr>
          <p:nvPr/>
        </p:nvPicPr>
        <p:blipFill>
          <a:blip r:embed="rId2"/>
          <a:srcRect/>
          <a:stretch>
            <a:fillRect/>
          </a:stretch>
        </p:blipFill>
        <p:spPr bwMode="auto">
          <a:xfrm>
            <a:off x="458788" y="2447925"/>
            <a:ext cx="8340725" cy="2538413"/>
          </a:xfrm>
          <a:prstGeom prst="rect">
            <a:avLst/>
          </a:prstGeom>
          <a:noFill/>
          <a:ln w="9525">
            <a:noFill/>
            <a:miter lim="800000"/>
            <a:headEnd/>
            <a:tailEnd/>
          </a:ln>
        </p:spPr>
      </p:pic>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تعريف المخاطرة</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Risk identification</a:t>
            </a:r>
          </a:p>
        </p:txBody>
      </p:sp>
      <p:sp>
        <p:nvSpPr>
          <p:cNvPr id="148483"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مخاطر التقنية، مخاطر البشر، المخاطر التنظيمية، مخاطر المتطلبات، مخاطر التقييم.</a:t>
            </a:r>
            <a:endParaRPr lang="ar-EG" sz="3000" smtClean="0">
              <a:cs typeface="Simplified Arabic" pitchFamily="2" charset="-78"/>
            </a:endParaRPr>
          </a:p>
          <a:p>
            <a:pPr eaLnBrk="1" hangingPunct="1">
              <a:defRPr/>
            </a:pPr>
            <a:r>
              <a:rPr lang="en-GB" sz="2800" smtClean="0"/>
              <a:t>Technology risks</a:t>
            </a:r>
            <a:r>
              <a:rPr lang="ar-EG" sz="2800" smtClean="0"/>
              <a:t> - </a:t>
            </a:r>
            <a:r>
              <a:rPr lang="en-GB" sz="2800" smtClean="0"/>
              <a:t>People risks</a:t>
            </a:r>
            <a:r>
              <a:rPr lang="ar-EG" sz="2800" smtClean="0"/>
              <a:t> -</a:t>
            </a:r>
            <a:r>
              <a:rPr lang="en-GB" sz="2800" smtClean="0"/>
              <a:t>Organisational risks</a:t>
            </a:r>
            <a:r>
              <a:rPr lang="ar-EG" sz="2800" smtClean="0"/>
              <a:t>- </a:t>
            </a:r>
            <a:r>
              <a:rPr lang="en-GB" sz="2800" smtClean="0"/>
              <a:t>Requirements risks</a:t>
            </a:r>
            <a:r>
              <a:rPr lang="ar-EG" sz="2800" smtClean="0"/>
              <a:t> - </a:t>
            </a:r>
            <a:r>
              <a:rPr lang="en-GB" sz="2800" smtClean="0"/>
              <a:t>Estimation risks</a:t>
            </a:r>
          </a:p>
          <a:p>
            <a:pPr algn="just" eaLnBrk="1" hangingPunct="1">
              <a:lnSpc>
                <a:spcPct val="120000"/>
              </a:lnSpc>
              <a:defRPr/>
            </a:pPr>
            <a:endParaRPr lang="en-GB"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eaLnBrk="1" hangingPunct="1">
              <a:defRPr/>
            </a:pPr>
            <a:r>
              <a:rPr lang="ar-SA" sz="4800" b="1" dirty="0" smtClean="0">
                <a:solidFill>
                  <a:schemeClr val="tx1"/>
                </a:solidFill>
                <a:cs typeface="Simplified Arabic" pitchFamily="2" charset="-78"/>
              </a:rPr>
              <a:t>المخاطر وأنواعها</a:t>
            </a:r>
            <a:endParaRPr lang="en-US" sz="4800" b="1" dirty="0" smtClean="0">
              <a:solidFill>
                <a:schemeClr val="tx1"/>
              </a:solidFill>
              <a:cs typeface="Simplified Arabic" pitchFamily="2" charset="-78"/>
            </a:endParaRPr>
          </a:p>
        </p:txBody>
      </p:sp>
      <p:sp>
        <p:nvSpPr>
          <p:cNvPr id="149507" name="Rectangle 3"/>
          <p:cNvSpPr>
            <a:spLocks noGrp="1" noChangeArrowheads="1"/>
          </p:cNvSpPr>
          <p:nvPr>
            <p:ph idx="1"/>
          </p:nvPr>
        </p:nvSpPr>
        <p:spPr>
          <a:xfrm>
            <a:off x="457200" y="2057400"/>
            <a:ext cx="8229600" cy="4114800"/>
          </a:xfrm>
        </p:spPr>
        <p:txBody>
          <a:bodyPr>
            <a:normAutofit lnSpcReduction="10000"/>
          </a:bodyPr>
          <a:lstStyle/>
          <a:p>
            <a:pPr algn="just" eaLnBrk="1" hangingPunct="1">
              <a:lnSpc>
                <a:spcPct val="120000"/>
              </a:lnSpc>
              <a:buFont typeface="Wingdings" pitchFamily="2" charset="2"/>
              <a:buNone/>
              <a:defRPr/>
            </a:pPr>
            <a:r>
              <a:rPr lang="ar-SA" sz="3000" smtClean="0">
                <a:cs typeface="Simplified Arabic" pitchFamily="2" charset="-78"/>
              </a:rPr>
              <a:t>فيما يلى نوع المخاطرة والمخاطر المحتملة:</a:t>
            </a:r>
          </a:p>
          <a:p>
            <a:pPr algn="just" eaLnBrk="1" hangingPunct="1">
              <a:lnSpc>
                <a:spcPct val="120000"/>
              </a:lnSpc>
              <a:defRPr/>
            </a:pPr>
            <a:r>
              <a:rPr lang="ar-SA" sz="3000" smtClean="0">
                <a:cs typeface="Simplified Arabic" pitchFamily="2" charset="-78"/>
              </a:rPr>
              <a:t>مخاطرة تقنية: قد لا تتمكن قاعدة البيانات المستخدمة فى النظام من العمل والمعالجة كلما زاد معدل إنتقال البيانات الكثير المتوقع مع الوقت.</a:t>
            </a:r>
          </a:p>
          <a:p>
            <a:pPr algn="just" eaLnBrk="1" hangingPunct="1">
              <a:lnSpc>
                <a:spcPct val="120000"/>
              </a:lnSpc>
              <a:defRPr/>
            </a:pPr>
            <a:r>
              <a:rPr lang="ar-SA" sz="3000" smtClean="0">
                <a:cs typeface="Simplified Arabic" pitchFamily="2" charset="-78"/>
              </a:rPr>
              <a:t>البشر: حاجة إمداد طاقم العمل بمهارات مطلوبة.</a:t>
            </a:r>
          </a:p>
          <a:p>
            <a:pPr algn="just" eaLnBrk="1" hangingPunct="1">
              <a:lnSpc>
                <a:spcPct val="120000"/>
              </a:lnSpc>
              <a:defRPr/>
            </a:pPr>
            <a:r>
              <a:rPr lang="ar-SA" sz="3000" smtClean="0">
                <a:cs typeface="Simplified Arabic" pitchFamily="2" charset="-78"/>
              </a:rPr>
              <a:t>التنظيمية: إعادة تشكيل بنية المنظمة قد يؤدى إلى إدارة مختلفة مسئولة عن المشروع.</a:t>
            </a: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3"/>
          <p:cNvSpPr>
            <a:spLocks noGrp="1" noChangeArrowheads="1"/>
          </p:cNvSpPr>
          <p:nvPr>
            <p:ph type="title"/>
          </p:nvPr>
        </p:nvSpPr>
        <p:spPr/>
        <p:txBody>
          <a:bodyPr/>
          <a:lstStyle/>
          <a:p>
            <a:pPr eaLnBrk="1" hangingPunct="1">
              <a:defRPr/>
            </a:pPr>
            <a:r>
              <a:rPr lang="ar-SA" b="1" dirty="0" smtClean="0">
                <a:solidFill>
                  <a:schemeClr val="tx1"/>
                </a:solidFill>
              </a:rPr>
              <a:t>المخاطر وأنواعها</a:t>
            </a:r>
            <a:r>
              <a:rPr lang="ar-EG" b="1" dirty="0" smtClean="0">
                <a:solidFill>
                  <a:schemeClr val="tx1"/>
                </a:solidFill>
              </a:rPr>
              <a:t>  </a:t>
            </a:r>
            <a:r>
              <a:rPr lang="ar-EG" sz="2800" b="1" dirty="0" smtClean="0">
                <a:solidFill>
                  <a:schemeClr val="tx1"/>
                </a:solidFill>
              </a:rPr>
              <a:t>(تابع)</a:t>
            </a:r>
            <a:endParaRPr lang="en-US" sz="2800" b="1" dirty="0" smtClean="0">
              <a:solidFill>
                <a:schemeClr val="tx1"/>
              </a:solidFill>
            </a:endParaRPr>
          </a:p>
        </p:txBody>
      </p:sp>
      <p:sp>
        <p:nvSpPr>
          <p:cNvPr id="150530" name="Rectangle 2"/>
          <p:cNvSpPr>
            <a:spLocks noGrp="1" noChangeArrowheads="1"/>
          </p:cNvSpPr>
          <p:nvPr>
            <p:ph idx="1"/>
          </p:nvPr>
        </p:nvSpPr>
        <p:spPr>
          <a:xfrm>
            <a:off x="457200" y="1828800"/>
            <a:ext cx="8229600" cy="4114800"/>
          </a:xfrm>
        </p:spPr>
        <p:txBody>
          <a:bodyPr>
            <a:normAutofit fontScale="92500" lnSpcReduction="10000"/>
          </a:bodyPr>
          <a:lstStyle/>
          <a:p>
            <a:pPr algn="just" eaLnBrk="1" hangingPunct="1">
              <a:lnSpc>
                <a:spcPct val="120000"/>
              </a:lnSpc>
              <a:defRPr/>
            </a:pPr>
            <a:r>
              <a:rPr lang="ar-SA" sz="3000" smtClean="0">
                <a:cs typeface="Simplified Arabic" pitchFamily="2" charset="-78"/>
              </a:rPr>
              <a:t>الأدوات: الشفرة الملدة بواسطة أدوات هندسة البرمجيات بمساعدة الكمبيوتر غير كافية، كما قد لايمكن تجميع أو توافر تكامل أدوات هندسة البرمجبات بمساعدة الكمبيوتر.</a:t>
            </a:r>
          </a:p>
          <a:p>
            <a:pPr algn="just" eaLnBrk="1" hangingPunct="1">
              <a:lnSpc>
                <a:spcPct val="120000"/>
              </a:lnSpc>
              <a:defRPr/>
            </a:pPr>
            <a:r>
              <a:rPr lang="ar-SA" sz="3000" smtClean="0">
                <a:cs typeface="Simplified Arabic" pitchFamily="2" charset="-78"/>
              </a:rPr>
              <a:t>المتطلبات: تغيير المتطلبات تحتاج إعادة أعمال لتصميم، كما قد يفشل الزبون فى فهم حتمية تغيير المتطلبات.</a:t>
            </a:r>
          </a:p>
          <a:p>
            <a:pPr algn="just" eaLnBrk="1" hangingPunct="1">
              <a:lnSpc>
                <a:spcPct val="120000"/>
              </a:lnSpc>
              <a:defRPr/>
            </a:pPr>
            <a:r>
              <a:rPr lang="ar-SA" sz="3000" smtClean="0">
                <a:cs typeface="Simplified Arabic" pitchFamily="2" charset="-78"/>
              </a:rPr>
              <a:t>التقدير: عدم التخمين والتقدير الصحيح للوقت المطلوب فى تطوير البرمجيات، كما قد لايكون هناك تخمين وتقدير صحيح لإصلاح الأعطال، وحجم البرمجيات.</a:t>
            </a:r>
            <a:endParaRPr lang="en-US" sz="3000" smtClean="0">
              <a:cs typeface="Simplified Arabic" pitchFamily="2" charset="-78"/>
            </a:endParaRPr>
          </a:p>
          <a:p>
            <a:pPr eaLnBrk="1" hangingPunct="1">
              <a:lnSpc>
                <a:spcPct val="80000"/>
              </a:lnSpc>
              <a:defRPr/>
            </a:pPr>
            <a:endParaRPr lang="en-US" sz="2400" smtClean="0"/>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تحليل المخاطر</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Risk analysis</a:t>
            </a:r>
          </a:p>
        </p:txBody>
      </p:sp>
      <p:sp>
        <p:nvSpPr>
          <p:cNvPr id="151555"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تخمين وتقدير إحتمالية ومدى جدية كل خطر، وقد يكون إحتمال الخطر منخفضاً أو متوسطاً أو عالياً جداً، وقد تكون تأثيرات الخطر فاجعة أو خطيرة أو مقبولة أو ضئيلة غير مؤثرة.</a:t>
            </a:r>
            <a:endParaRPr lang="ar-EG" sz="3000" smtClean="0">
              <a:cs typeface="Simplified Arabic" pitchFamily="2" charset="-78"/>
            </a:endParaRPr>
          </a:p>
          <a:p>
            <a:pPr algn="just" eaLnBrk="1" hangingPunct="1">
              <a:lnSpc>
                <a:spcPct val="120000"/>
              </a:lnSpc>
              <a:defRPr/>
            </a:pPr>
            <a:r>
              <a:rPr lang="ar-SA" sz="3000" smtClean="0">
                <a:cs typeface="Simplified Arabic" pitchFamily="2" charset="-78"/>
              </a:rPr>
              <a:t>تخطيط المخاطر: </a:t>
            </a:r>
          </a:p>
          <a:p>
            <a:pPr algn="just" eaLnBrk="1" hangingPunct="1">
              <a:lnSpc>
                <a:spcPct val="120000"/>
              </a:lnSpc>
              <a:defRPr/>
            </a:pPr>
            <a:r>
              <a:rPr lang="ar-SA" sz="3000" smtClean="0">
                <a:cs typeface="Simplified Arabic" pitchFamily="2" charset="-78"/>
              </a:rPr>
              <a:t>وضع كل مخاطرة فى الإعتبار، وتطوير إستراتيجية للتعامل مع هذه المخاطرة.</a:t>
            </a:r>
            <a:endParaRPr lang="en-US" sz="3000" smtClean="0">
              <a:cs typeface="Simplified Arabic" pitchFamily="2"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normAutofit fontScale="90000"/>
          </a:bodyPr>
          <a:lstStyle/>
          <a:p>
            <a:pPr eaLnBrk="1" hangingPunct="1">
              <a:defRPr/>
            </a:pPr>
            <a:r>
              <a:rPr lang="ar-SA" b="1" dirty="0" smtClean="0">
                <a:solidFill>
                  <a:schemeClr val="tx1"/>
                </a:solidFill>
                <a:cs typeface="Simplified Arabic" pitchFamily="2" charset="-78"/>
              </a:rPr>
              <a:t>مراقبة المخاطرة</a:t>
            </a:r>
            <a:r>
              <a:rPr lang="ar-EG" b="1" dirty="0" smtClean="0">
                <a:solidFill>
                  <a:schemeClr val="tx1"/>
                </a:solidFill>
                <a:cs typeface="Simplified Arabic" pitchFamily="2" charset="-78"/>
              </a:rPr>
              <a:t/>
            </a:r>
            <a:br>
              <a:rPr lang="ar-EG" b="1" dirty="0" smtClean="0">
                <a:solidFill>
                  <a:schemeClr val="tx1"/>
                </a:solidFill>
                <a:cs typeface="Simplified Arabic" pitchFamily="2" charset="-78"/>
              </a:rPr>
            </a:br>
            <a:r>
              <a:rPr lang="ar-EG" b="1" dirty="0" smtClean="0">
                <a:solidFill>
                  <a:schemeClr val="tx1"/>
                </a:solidFill>
                <a:cs typeface="Simplified Arabic" pitchFamily="2" charset="-78"/>
              </a:rPr>
              <a:t> </a:t>
            </a:r>
            <a:r>
              <a:rPr lang="en-GB" sz="4000" dirty="0" smtClean="0">
                <a:solidFill>
                  <a:schemeClr val="tx1"/>
                </a:solidFill>
              </a:rPr>
              <a:t>Risk monitoring</a:t>
            </a:r>
          </a:p>
        </p:txBody>
      </p:sp>
      <p:sp>
        <p:nvSpPr>
          <p:cNvPr id="152579" name="Rectangle 3"/>
          <p:cNvSpPr>
            <a:spLocks noGrp="1" noChangeArrowheads="1"/>
          </p:cNvSpPr>
          <p:nvPr>
            <p:ph idx="1"/>
          </p:nvPr>
        </p:nvSpPr>
        <p:spPr/>
        <p:txBody>
          <a:bodyPr/>
          <a:lstStyle/>
          <a:p>
            <a:pPr algn="just" eaLnBrk="1" hangingPunct="1">
              <a:lnSpc>
                <a:spcPct val="120000"/>
              </a:lnSpc>
              <a:defRPr/>
            </a:pPr>
            <a:r>
              <a:rPr lang="ar-SA" sz="3000" smtClean="0">
                <a:cs typeface="Simplified Arabic" pitchFamily="2" charset="-78"/>
              </a:rPr>
              <a:t>تقدير كل المخاطر المعرفة على فترات منتظمة لتقدير ما إذا كانت سوف تصبح أقل أو أكثر إحتمالاً. أيضاً تقدير ما إذا كانت تأثيرات المخاطرة قد تغيرت. يجب مناقشة كل مخاطرة رئيسية فى إجتماعات تقدم إدارة المشروع الدورية.</a:t>
            </a:r>
            <a:endParaRPr lang="en-US" sz="3000" smtClean="0">
              <a:cs typeface="Simplified Arabic" pitchFamily="2" charset="-78"/>
            </a:endParaRPr>
          </a:p>
          <a:p>
            <a:pPr algn="just" eaLnBrk="1" hangingPunct="1">
              <a:lnSpc>
                <a:spcPct val="120000"/>
              </a:lnSpc>
              <a:buFont typeface="Wingdings" pitchFamily="2" charset="2"/>
              <a:buNone/>
              <a:defRPr/>
            </a:pPr>
            <a:endParaRPr lang="en-GB" smtClean="0">
              <a:cs typeface="Times New Roman (Arabic)" charset="-78"/>
            </a:endParaRPr>
          </a:p>
        </p:txBody>
      </p:sp>
      <p:sp>
        <p:nvSpPr>
          <p:cNvPr id="5" name="عنصر نائب لرقم الشريحة 4"/>
          <p:cNvSpPr>
            <a:spLocks noGrp="1"/>
          </p:cNvSpPr>
          <p:nvPr>
            <p:ph type="sldNum" sz="quarter" idx="12"/>
          </p:nvPr>
        </p:nvSpPr>
        <p:spPr/>
        <p:txBody>
          <a:bodyPr/>
          <a:lstStyle/>
          <a:p>
            <a:pPr>
              <a:defRPr/>
            </a:pPr>
            <a:fld id="{4611BE00-7E05-4187-BE9D-2CD77A2365EA}" type="slidenum">
              <a:rPr lang="ar-EG" smtClean="0"/>
              <a:pPr>
                <a:defRPr/>
              </a:pPr>
              <a:t>26</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843</Words>
  <Application>Microsoft Office PowerPoint</Application>
  <PresentationFormat>On-screen Show (4:3)</PresentationFormat>
  <Paragraphs>91</Paragraphs>
  <Slides>26</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سمة Office</vt:lpstr>
      <vt:lpstr>Document</vt:lpstr>
      <vt:lpstr>المحاضرة 3</vt:lpstr>
      <vt:lpstr>مقدمة</vt:lpstr>
      <vt:lpstr>أنشطة الإدارة  Management activities</vt:lpstr>
      <vt:lpstr>عموميات الإدارة  Management commonalities</vt:lpstr>
      <vt:lpstr>تخطيط المشروع  Project planning</vt:lpstr>
      <vt:lpstr>Types of project plan</vt:lpstr>
      <vt:lpstr>عملية تخطيط المشروع  Project planning process</vt:lpstr>
      <vt:lpstr>Project planning process</vt:lpstr>
      <vt:lpstr>هيكل خطة المشروع يتكون من  Project plan structure</vt:lpstr>
      <vt:lpstr>تنظيم الأنشطة  Activity organization</vt:lpstr>
      <vt:lpstr>جدولة المشروع  Project scheduling</vt:lpstr>
      <vt:lpstr>The project scheduling process</vt:lpstr>
      <vt:lpstr>مشاكل جدولة المهام  The project scheduling process</vt:lpstr>
      <vt:lpstr>المخططات البيانية وشبكة الأنشطة  Bar charts and activity networks</vt:lpstr>
      <vt:lpstr>Task durations and dependencies</vt:lpstr>
      <vt:lpstr>Activity network شبكة الأنشطة</vt:lpstr>
      <vt:lpstr>Activity timeline       الخط الزمنى للأنشطة </vt:lpstr>
      <vt:lpstr>Staff allocation         تخصيص طاقم العمل </vt:lpstr>
      <vt:lpstr>إدارة المخاطر  Risk management</vt:lpstr>
      <vt:lpstr>عملية إدارة المخاطر وتتضمن  The risk management process</vt:lpstr>
      <vt:lpstr>The risk management process</vt:lpstr>
      <vt:lpstr>تعريف المخاطرة  Risk identification</vt:lpstr>
      <vt:lpstr>المخاطر وأنواعها</vt:lpstr>
      <vt:lpstr>المخاطر وأنواعها  (تابع)</vt:lpstr>
      <vt:lpstr>تحليل المخاطر  Risk analysis</vt:lpstr>
      <vt:lpstr>مراقبة المخاطرة  Risk monitoring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3</dc:title>
  <dc:creator>raaldosari</dc:creator>
  <cp:lastModifiedBy>Samia Mohammed Ahmed Masaad</cp:lastModifiedBy>
  <cp:revision>4</cp:revision>
  <dcterms:created xsi:type="dcterms:W3CDTF">2012-09-24T08:51:58Z</dcterms:created>
  <dcterms:modified xsi:type="dcterms:W3CDTF">2012-10-02T09:38:37Z</dcterms:modified>
</cp:coreProperties>
</file>