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4" r:id="rId26"/>
    <p:sldId id="280" r:id="rId27"/>
    <p:sldId id="281" r:id="rId28"/>
    <p:sldId id="282" r:id="rId29"/>
    <p:sldId id="285" r:id="rId30"/>
    <p:sldId id="286" r:id="rId31"/>
    <p:sldId id="283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755B3E-3E8F-437C-B236-BD7720D807D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BC0A013-AA2E-4AD8-8E7F-A7745291A1BA}">
      <dgm:prSet phldrT="[نص]"/>
      <dgm:spPr/>
      <dgm:t>
        <a:bodyPr/>
        <a:lstStyle/>
        <a:p>
          <a:pPr rtl="1"/>
          <a:r>
            <a:rPr lang="ar-SA" dirty="0" smtClean="0"/>
            <a:t>نماذج الاتصال التعليمي</a:t>
          </a:r>
          <a:endParaRPr lang="ar-SA" dirty="0"/>
        </a:p>
      </dgm:t>
    </dgm:pt>
    <dgm:pt modelId="{D790B8B0-1F5F-49B6-8248-0CE26AC43F2F}" type="parTrans" cxnId="{FB60C3DE-CE71-487E-A5E9-56D4D5861E17}">
      <dgm:prSet/>
      <dgm:spPr/>
      <dgm:t>
        <a:bodyPr/>
        <a:lstStyle/>
        <a:p>
          <a:pPr rtl="1"/>
          <a:endParaRPr lang="ar-SA"/>
        </a:p>
      </dgm:t>
    </dgm:pt>
    <dgm:pt modelId="{31FD5281-065E-4E24-8F23-937822556B70}" type="sibTrans" cxnId="{FB60C3DE-CE71-487E-A5E9-56D4D5861E17}">
      <dgm:prSet/>
      <dgm:spPr/>
      <dgm:t>
        <a:bodyPr/>
        <a:lstStyle/>
        <a:p>
          <a:pPr rtl="1"/>
          <a:endParaRPr lang="ar-SA"/>
        </a:p>
      </dgm:t>
    </dgm:pt>
    <dgm:pt modelId="{6746CEF2-97BC-412F-90FC-FD0C4FEC05CF}">
      <dgm:prSet phldrT="[نص]"/>
      <dgm:spPr/>
      <dgm:t>
        <a:bodyPr/>
        <a:lstStyle/>
        <a:p>
          <a:pPr rtl="1"/>
          <a:r>
            <a:rPr lang="ar-SA" dirty="0" smtClean="0"/>
            <a:t>حديث</a:t>
          </a:r>
          <a:endParaRPr lang="ar-SA" dirty="0"/>
        </a:p>
      </dgm:t>
    </dgm:pt>
    <dgm:pt modelId="{2091E0A8-DE29-4852-8DFF-43F2AB37B357}" type="parTrans" cxnId="{42873CEA-0DE8-4479-82CE-ADB6703A40FF}">
      <dgm:prSet/>
      <dgm:spPr/>
      <dgm:t>
        <a:bodyPr/>
        <a:lstStyle/>
        <a:p>
          <a:pPr rtl="1"/>
          <a:endParaRPr lang="ar-SA"/>
        </a:p>
      </dgm:t>
    </dgm:pt>
    <dgm:pt modelId="{289E6566-C23A-4CFD-BB02-5687134BB2F5}" type="sibTrans" cxnId="{42873CEA-0DE8-4479-82CE-ADB6703A40FF}">
      <dgm:prSet/>
      <dgm:spPr/>
      <dgm:t>
        <a:bodyPr/>
        <a:lstStyle/>
        <a:p>
          <a:pPr rtl="1"/>
          <a:endParaRPr lang="ar-SA"/>
        </a:p>
      </dgm:t>
    </dgm:pt>
    <dgm:pt modelId="{473E8631-F027-44AE-BFAD-AA21213016B1}">
      <dgm:prSet phldrT="[نص]"/>
      <dgm:spPr/>
      <dgm:t>
        <a:bodyPr/>
        <a:lstStyle/>
        <a:p>
          <a:pPr rtl="1"/>
          <a:r>
            <a:rPr lang="ar-SA" dirty="0" smtClean="0"/>
            <a:t>تقليدي</a:t>
          </a:r>
          <a:endParaRPr lang="ar-SA" dirty="0"/>
        </a:p>
      </dgm:t>
    </dgm:pt>
    <dgm:pt modelId="{36058A50-BC5C-4D79-BE8F-51422D7559A4}" type="parTrans" cxnId="{4FCBDF40-FE02-4768-B203-88AA1839BE3E}">
      <dgm:prSet/>
      <dgm:spPr/>
      <dgm:t>
        <a:bodyPr/>
        <a:lstStyle/>
        <a:p>
          <a:pPr rtl="1"/>
          <a:endParaRPr lang="ar-SA"/>
        </a:p>
      </dgm:t>
    </dgm:pt>
    <dgm:pt modelId="{0C6D90CF-534A-46FE-9ABF-1D7046144F6D}" type="sibTrans" cxnId="{4FCBDF40-FE02-4768-B203-88AA1839BE3E}">
      <dgm:prSet/>
      <dgm:spPr/>
      <dgm:t>
        <a:bodyPr/>
        <a:lstStyle/>
        <a:p>
          <a:pPr rtl="1"/>
          <a:endParaRPr lang="ar-SA"/>
        </a:p>
      </dgm:t>
    </dgm:pt>
    <dgm:pt modelId="{853807C0-3683-4242-AA0A-BC0B71265A33}" type="pres">
      <dgm:prSet presAssocID="{17755B3E-3E8F-437C-B236-BD7720D807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8CA0240A-4040-4384-842F-795995E473C2}" type="pres">
      <dgm:prSet presAssocID="{4BC0A013-AA2E-4AD8-8E7F-A7745291A1BA}" presName="hierRoot1" presStyleCnt="0"/>
      <dgm:spPr/>
    </dgm:pt>
    <dgm:pt modelId="{EB855E62-DD17-4E76-8058-7136CF023081}" type="pres">
      <dgm:prSet presAssocID="{4BC0A013-AA2E-4AD8-8E7F-A7745291A1BA}" presName="composite" presStyleCnt="0"/>
      <dgm:spPr/>
    </dgm:pt>
    <dgm:pt modelId="{298D7264-B909-493E-91A4-C4A087DC9689}" type="pres">
      <dgm:prSet presAssocID="{4BC0A013-AA2E-4AD8-8E7F-A7745291A1BA}" presName="background" presStyleLbl="node0" presStyleIdx="0" presStyleCnt="1"/>
      <dgm:spPr/>
    </dgm:pt>
    <dgm:pt modelId="{D3B82C3B-B9A7-4A4A-9B63-CEF8E11E4FDB}" type="pres">
      <dgm:prSet presAssocID="{4BC0A013-AA2E-4AD8-8E7F-A7745291A1B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BF77DEE-F1A4-4FA3-9E3D-33CBA6370A06}" type="pres">
      <dgm:prSet presAssocID="{4BC0A013-AA2E-4AD8-8E7F-A7745291A1BA}" presName="hierChild2" presStyleCnt="0"/>
      <dgm:spPr/>
    </dgm:pt>
    <dgm:pt modelId="{F93DA50C-9AB4-423C-B714-AEF14EA1C727}" type="pres">
      <dgm:prSet presAssocID="{2091E0A8-DE29-4852-8DFF-43F2AB37B357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2397E6F9-1259-46DE-8729-B5B93A01BD1B}" type="pres">
      <dgm:prSet presAssocID="{6746CEF2-97BC-412F-90FC-FD0C4FEC05CF}" presName="hierRoot2" presStyleCnt="0"/>
      <dgm:spPr/>
    </dgm:pt>
    <dgm:pt modelId="{15F6423D-BF46-4613-8328-C3F804F3C9B3}" type="pres">
      <dgm:prSet presAssocID="{6746CEF2-97BC-412F-90FC-FD0C4FEC05CF}" presName="composite2" presStyleCnt="0"/>
      <dgm:spPr/>
    </dgm:pt>
    <dgm:pt modelId="{DC50969C-05CC-4672-B5F3-AA6627E6071D}" type="pres">
      <dgm:prSet presAssocID="{6746CEF2-97BC-412F-90FC-FD0C4FEC05CF}" presName="background2" presStyleLbl="node2" presStyleIdx="0" presStyleCnt="2"/>
      <dgm:spPr/>
    </dgm:pt>
    <dgm:pt modelId="{A6048315-DD8A-48DE-BCFA-3B01AA5D523E}" type="pres">
      <dgm:prSet presAssocID="{6746CEF2-97BC-412F-90FC-FD0C4FEC05C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7E24E3B-9BB1-465F-ABE4-7B7B9F20BAB0}" type="pres">
      <dgm:prSet presAssocID="{6746CEF2-97BC-412F-90FC-FD0C4FEC05CF}" presName="hierChild3" presStyleCnt="0"/>
      <dgm:spPr/>
    </dgm:pt>
    <dgm:pt modelId="{3865729A-9A49-47D0-A32C-8110564B59A1}" type="pres">
      <dgm:prSet presAssocID="{36058A50-BC5C-4D79-BE8F-51422D7559A4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D268BA6D-DCC2-473B-9AE4-57FF2EA346D1}" type="pres">
      <dgm:prSet presAssocID="{473E8631-F027-44AE-BFAD-AA21213016B1}" presName="hierRoot2" presStyleCnt="0"/>
      <dgm:spPr/>
    </dgm:pt>
    <dgm:pt modelId="{3FB64D4E-6131-479E-9616-CAAA527E4765}" type="pres">
      <dgm:prSet presAssocID="{473E8631-F027-44AE-BFAD-AA21213016B1}" presName="composite2" presStyleCnt="0"/>
      <dgm:spPr/>
    </dgm:pt>
    <dgm:pt modelId="{67917EC7-180A-44DD-8C53-6C1D61379A9D}" type="pres">
      <dgm:prSet presAssocID="{473E8631-F027-44AE-BFAD-AA21213016B1}" presName="background2" presStyleLbl="node2" presStyleIdx="1" presStyleCnt="2"/>
      <dgm:spPr/>
    </dgm:pt>
    <dgm:pt modelId="{E0AB0C0D-0CE6-4026-A04C-28B45276F5BC}" type="pres">
      <dgm:prSet presAssocID="{473E8631-F027-44AE-BFAD-AA21213016B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7DC3C8B-67D4-4CB9-80C9-F46AA4939100}" type="pres">
      <dgm:prSet presAssocID="{473E8631-F027-44AE-BFAD-AA21213016B1}" presName="hierChild3" presStyleCnt="0"/>
      <dgm:spPr/>
    </dgm:pt>
  </dgm:ptLst>
  <dgm:cxnLst>
    <dgm:cxn modelId="{FB60C3DE-CE71-487E-A5E9-56D4D5861E17}" srcId="{17755B3E-3E8F-437C-B236-BD7720D807D2}" destId="{4BC0A013-AA2E-4AD8-8E7F-A7745291A1BA}" srcOrd="0" destOrd="0" parTransId="{D790B8B0-1F5F-49B6-8248-0CE26AC43F2F}" sibTransId="{31FD5281-065E-4E24-8F23-937822556B70}"/>
    <dgm:cxn modelId="{C83FFAB5-6602-45F5-B0A0-196CAA83F5DA}" type="presOf" srcId="{6746CEF2-97BC-412F-90FC-FD0C4FEC05CF}" destId="{A6048315-DD8A-48DE-BCFA-3B01AA5D523E}" srcOrd="0" destOrd="0" presId="urn:microsoft.com/office/officeart/2005/8/layout/hierarchy1"/>
    <dgm:cxn modelId="{CE368CF2-BD77-44E9-8D27-A4516AD58B87}" type="presOf" srcId="{4BC0A013-AA2E-4AD8-8E7F-A7745291A1BA}" destId="{D3B82C3B-B9A7-4A4A-9B63-CEF8E11E4FDB}" srcOrd="0" destOrd="0" presId="urn:microsoft.com/office/officeart/2005/8/layout/hierarchy1"/>
    <dgm:cxn modelId="{42873CEA-0DE8-4479-82CE-ADB6703A40FF}" srcId="{4BC0A013-AA2E-4AD8-8E7F-A7745291A1BA}" destId="{6746CEF2-97BC-412F-90FC-FD0C4FEC05CF}" srcOrd="0" destOrd="0" parTransId="{2091E0A8-DE29-4852-8DFF-43F2AB37B357}" sibTransId="{289E6566-C23A-4CFD-BB02-5687134BB2F5}"/>
    <dgm:cxn modelId="{912C952F-CEFF-46E3-99A6-A230AE731F3D}" type="presOf" srcId="{473E8631-F027-44AE-BFAD-AA21213016B1}" destId="{E0AB0C0D-0CE6-4026-A04C-28B45276F5BC}" srcOrd="0" destOrd="0" presId="urn:microsoft.com/office/officeart/2005/8/layout/hierarchy1"/>
    <dgm:cxn modelId="{6B0715E3-1348-4A0A-8765-FB3EB8EFC141}" type="presOf" srcId="{36058A50-BC5C-4D79-BE8F-51422D7559A4}" destId="{3865729A-9A49-47D0-A32C-8110564B59A1}" srcOrd="0" destOrd="0" presId="urn:microsoft.com/office/officeart/2005/8/layout/hierarchy1"/>
    <dgm:cxn modelId="{7EE45E8A-236D-4C84-BEC9-6D2B896A23D3}" type="presOf" srcId="{17755B3E-3E8F-437C-B236-BD7720D807D2}" destId="{853807C0-3683-4242-AA0A-BC0B71265A33}" srcOrd="0" destOrd="0" presId="urn:microsoft.com/office/officeart/2005/8/layout/hierarchy1"/>
    <dgm:cxn modelId="{33FA598E-7C1F-445C-BE05-919D25570351}" type="presOf" srcId="{2091E0A8-DE29-4852-8DFF-43F2AB37B357}" destId="{F93DA50C-9AB4-423C-B714-AEF14EA1C727}" srcOrd="0" destOrd="0" presId="urn:microsoft.com/office/officeart/2005/8/layout/hierarchy1"/>
    <dgm:cxn modelId="{4FCBDF40-FE02-4768-B203-88AA1839BE3E}" srcId="{4BC0A013-AA2E-4AD8-8E7F-A7745291A1BA}" destId="{473E8631-F027-44AE-BFAD-AA21213016B1}" srcOrd="1" destOrd="0" parTransId="{36058A50-BC5C-4D79-BE8F-51422D7559A4}" sibTransId="{0C6D90CF-534A-46FE-9ABF-1D7046144F6D}"/>
    <dgm:cxn modelId="{925EE2E0-28BA-48F6-9D25-15A21AB48EC8}" type="presParOf" srcId="{853807C0-3683-4242-AA0A-BC0B71265A33}" destId="{8CA0240A-4040-4384-842F-795995E473C2}" srcOrd="0" destOrd="0" presId="urn:microsoft.com/office/officeart/2005/8/layout/hierarchy1"/>
    <dgm:cxn modelId="{87AA9FA2-CAC4-4548-9FF3-B62931A734E5}" type="presParOf" srcId="{8CA0240A-4040-4384-842F-795995E473C2}" destId="{EB855E62-DD17-4E76-8058-7136CF023081}" srcOrd="0" destOrd="0" presId="urn:microsoft.com/office/officeart/2005/8/layout/hierarchy1"/>
    <dgm:cxn modelId="{2E951EB7-4068-475C-9DCE-EAFAEB48717D}" type="presParOf" srcId="{EB855E62-DD17-4E76-8058-7136CF023081}" destId="{298D7264-B909-493E-91A4-C4A087DC9689}" srcOrd="0" destOrd="0" presId="urn:microsoft.com/office/officeart/2005/8/layout/hierarchy1"/>
    <dgm:cxn modelId="{A5127BA7-66CD-443B-9F93-44FF34F6C399}" type="presParOf" srcId="{EB855E62-DD17-4E76-8058-7136CF023081}" destId="{D3B82C3B-B9A7-4A4A-9B63-CEF8E11E4FDB}" srcOrd="1" destOrd="0" presId="urn:microsoft.com/office/officeart/2005/8/layout/hierarchy1"/>
    <dgm:cxn modelId="{C4A185C3-F7B4-42DE-A05D-6A36602253F1}" type="presParOf" srcId="{8CA0240A-4040-4384-842F-795995E473C2}" destId="{2BF77DEE-F1A4-4FA3-9E3D-33CBA6370A06}" srcOrd="1" destOrd="0" presId="urn:microsoft.com/office/officeart/2005/8/layout/hierarchy1"/>
    <dgm:cxn modelId="{04CC804C-8203-46C9-A91F-C66F6B0ED4D5}" type="presParOf" srcId="{2BF77DEE-F1A4-4FA3-9E3D-33CBA6370A06}" destId="{F93DA50C-9AB4-423C-B714-AEF14EA1C727}" srcOrd="0" destOrd="0" presId="urn:microsoft.com/office/officeart/2005/8/layout/hierarchy1"/>
    <dgm:cxn modelId="{EA03623B-869C-4053-B805-295D5F4AD0FD}" type="presParOf" srcId="{2BF77DEE-F1A4-4FA3-9E3D-33CBA6370A06}" destId="{2397E6F9-1259-46DE-8729-B5B93A01BD1B}" srcOrd="1" destOrd="0" presId="urn:microsoft.com/office/officeart/2005/8/layout/hierarchy1"/>
    <dgm:cxn modelId="{C7EBE18D-DC6E-48C3-9B96-9BA5586BF844}" type="presParOf" srcId="{2397E6F9-1259-46DE-8729-B5B93A01BD1B}" destId="{15F6423D-BF46-4613-8328-C3F804F3C9B3}" srcOrd="0" destOrd="0" presId="urn:microsoft.com/office/officeart/2005/8/layout/hierarchy1"/>
    <dgm:cxn modelId="{CD648345-BFF5-41D8-89E5-8B57CD9C0B61}" type="presParOf" srcId="{15F6423D-BF46-4613-8328-C3F804F3C9B3}" destId="{DC50969C-05CC-4672-B5F3-AA6627E6071D}" srcOrd="0" destOrd="0" presId="urn:microsoft.com/office/officeart/2005/8/layout/hierarchy1"/>
    <dgm:cxn modelId="{774D8772-E88D-4FDF-BAC5-630C40D2BC65}" type="presParOf" srcId="{15F6423D-BF46-4613-8328-C3F804F3C9B3}" destId="{A6048315-DD8A-48DE-BCFA-3B01AA5D523E}" srcOrd="1" destOrd="0" presId="urn:microsoft.com/office/officeart/2005/8/layout/hierarchy1"/>
    <dgm:cxn modelId="{D30FACC1-1931-4E12-996B-E6EEECDCBF3B}" type="presParOf" srcId="{2397E6F9-1259-46DE-8729-B5B93A01BD1B}" destId="{E7E24E3B-9BB1-465F-ABE4-7B7B9F20BAB0}" srcOrd="1" destOrd="0" presId="urn:microsoft.com/office/officeart/2005/8/layout/hierarchy1"/>
    <dgm:cxn modelId="{ED5384DD-7AC7-46BA-9DE2-C6134ADEF35D}" type="presParOf" srcId="{2BF77DEE-F1A4-4FA3-9E3D-33CBA6370A06}" destId="{3865729A-9A49-47D0-A32C-8110564B59A1}" srcOrd="2" destOrd="0" presId="urn:microsoft.com/office/officeart/2005/8/layout/hierarchy1"/>
    <dgm:cxn modelId="{0C65C675-AD4C-4242-8121-9F3E64D16671}" type="presParOf" srcId="{2BF77DEE-F1A4-4FA3-9E3D-33CBA6370A06}" destId="{D268BA6D-DCC2-473B-9AE4-57FF2EA346D1}" srcOrd="3" destOrd="0" presId="urn:microsoft.com/office/officeart/2005/8/layout/hierarchy1"/>
    <dgm:cxn modelId="{F4A238F1-214A-4A56-945A-08B8E8879721}" type="presParOf" srcId="{D268BA6D-DCC2-473B-9AE4-57FF2EA346D1}" destId="{3FB64D4E-6131-479E-9616-CAAA527E4765}" srcOrd="0" destOrd="0" presId="urn:microsoft.com/office/officeart/2005/8/layout/hierarchy1"/>
    <dgm:cxn modelId="{55DFCE1F-95E5-4D18-A1D6-1928DB10A639}" type="presParOf" srcId="{3FB64D4E-6131-479E-9616-CAAA527E4765}" destId="{67917EC7-180A-44DD-8C53-6C1D61379A9D}" srcOrd="0" destOrd="0" presId="urn:microsoft.com/office/officeart/2005/8/layout/hierarchy1"/>
    <dgm:cxn modelId="{06B8B838-D709-41FD-9184-65CB53A0C883}" type="presParOf" srcId="{3FB64D4E-6131-479E-9616-CAAA527E4765}" destId="{E0AB0C0D-0CE6-4026-A04C-28B45276F5BC}" srcOrd="1" destOrd="0" presId="urn:microsoft.com/office/officeart/2005/8/layout/hierarchy1"/>
    <dgm:cxn modelId="{0128EB43-F5B1-4FF3-8ED6-248BE47F0AC5}" type="presParOf" srcId="{D268BA6D-DCC2-473B-9AE4-57FF2EA346D1}" destId="{87DC3C8B-67D4-4CB9-80C9-F46AA4939100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435C10-BFBB-4B4F-8F3A-D0F47BE718B7}" type="doc">
      <dgm:prSet loTypeId="urn:microsoft.com/office/officeart/2005/8/layout/process1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753B4E9F-CB1B-4BBC-8BED-6D24E68E385C}">
      <dgm:prSet phldrT="[نص]" custT="1"/>
      <dgm:spPr/>
      <dgm:t>
        <a:bodyPr/>
        <a:lstStyle/>
        <a:p>
          <a:pPr rtl="1"/>
          <a:r>
            <a:rPr lang="ar-SA" sz="3600" b="1" dirty="0" smtClean="0"/>
            <a:t>مرسل</a:t>
          </a:r>
          <a:endParaRPr lang="ar-SA" sz="3600" b="1" dirty="0"/>
        </a:p>
      </dgm:t>
    </dgm:pt>
    <dgm:pt modelId="{A45DB53C-B660-4EBD-B64E-3614A9DFB752}" type="parTrans" cxnId="{9DF4FF93-A6B7-4F73-BCB2-D841911F9FBB}">
      <dgm:prSet/>
      <dgm:spPr/>
      <dgm:t>
        <a:bodyPr/>
        <a:lstStyle/>
        <a:p>
          <a:pPr rtl="1"/>
          <a:endParaRPr lang="ar-SA" sz="3600" b="1"/>
        </a:p>
      </dgm:t>
    </dgm:pt>
    <dgm:pt modelId="{D0A9129E-F7B5-4A95-BF4F-5553E52835A0}" type="sibTrans" cxnId="{9DF4FF93-A6B7-4F73-BCB2-D841911F9FBB}">
      <dgm:prSet custT="1"/>
      <dgm:spPr/>
      <dgm:t>
        <a:bodyPr/>
        <a:lstStyle/>
        <a:p>
          <a:pPr rtl="1"/>
          <a:endParaRPr lang="ar-SA" sz="3600" b="1"/>
        </a:p>
      </dgm:t>
    </dgm:pt>
    <dgm:pt modelId="{9BAE8A90-31BB-46CC-ADB0-277B1E12D015}">
      <dgm:prSet phldrT="[نص]" custT="1"/>
      <dgm:spPr/>
      <dgm:t>
        <a:bodyPr/>
        <a:lstStyle/>
        <a:p>
          <a:pPr rtl="1"/>
          <a:r>
            <a:rPr lang="ar-SA" sz="3600" b="1" dirty="0" smtClean="0"/>
            <a:t>الرسالة</a:t>
          </a:r>
        </a:p>
        <a:p>
          <a:pPr rtl="1"/>
          <a:r>
            <a:rPr lang="ar-SA" sz="3600" b="1" dirty="0" smtClean="0"/>
            <a:t>----------</a:t>
          </a:r>
        </a:p>
        <a:p>
          <a:pPr rtl="1"/>
          <a:r>
            <a:rPr lang="ar-SA" sz="3600" b="1" dirty="0" smtClean="0"/>
            <a:t>الوسيلة </a:t>
          </a:r>
          <a:r>
            <a:rPr lang="ar-SA" sz="3600" b="1" dirty="0" err="1" smtClean="0"/>
            <a:t>او</a:t>
          </a:r>
          <a:r>
            <a:rPr lang="ar-SA" sz="3600" b="1" dirty="0" smtClean="0"/>
            <a:t> قناة الاتصال</a:t>
          </a:r>
          <a:endParaRPr lang="ar-SA" sz="3600" b="1" dirty="0"/>
        </a:p>
      </dgm:t>
    </dgm:pt>
    <dgm:pt modelId="{F5B31909-DDF9-49A6-A6FB-F6442B69F026}" type="parTrans" cxnId="{CD3EB75A-1DFF-4FF6-931E-8D8514BF5ACE}">
      <dgm:prSet/>
      <dgm:spPr/>
      <dgm:t>
        <a:bodyPr/>
        <a:lstStyle/>
        <a:p>
          <a:pPr rtl="1"/>
          <a:endParaRPr lang="ar-SA" sz="3600" b="1"/>
        </a:p>
      </dgm:t>
    </dgm:pt>
    <dgm:pt modelId="{0A0568ED-13EE-4E15-887E-34346EBCBE1A}" type="sibTrans" cxnId="{CD3EB75A-1DFF-4FF6-931E-8D8514BF5ACE}">
      <dgm:prSet custT="1"/>
      <dgm:spPr/>
      <dgm:t>
        <a:bodyPr/>
        <a:lstStyle/>
        <a:p>
          <a:pPr rtl="1"/>
          <a:endParaRPr lang="ar-SA" sz="3600" b="1"/>
        </a:p>
      </dgm:t>
    </dgm:pt>
    <dgm:pt modelId="{ED1227D8-8B3D-4E61-A702-7A4BC91CD1F0}">
      <dgm:prSet phldrT="[نص]" custT="1"/>
      <dgm:spPr/>
      <dgm:t>
        <a:bodyPr/>
        <a:lstStyle/>
        <a:p>
          <a:pPr rtl="1"/>
          <a:r>
            <a:rPr lang="ar-SA" sz="3600" b="1" dirty="0" smtClean="0"/>
            <a:t>مستقبل</a:t>
          </a:r>
          <a:endParaRPr lang="ar-SA" sz="3600" b="1" dirty="0"/>
        </a:p>
      </dgm:t>
    </dgm:pt>
    <dgm:pt modelId="{88F3CEDF-3742-4ABA-ABD8-BB48644EECDE}" type="parTrans" cxnId="{939A738C-0BA3-4791-8FBF-D15E875C77FC}">
      <dgm:prSet/>
      <dgm:spPr/>
      <dgm:t>
        <a:bodyPr/>
        <a:lstStyle/>
        <a:p>
          <a:pPr rtl="1"/>
          <a:endParaRPr lang="ar-SA" sz="3600" b="1"/>
        </a:p>
      </dgm:t>
    </dgm:pt>
    <dgm:pt modelId="{F2083307-449E-4937-8A04-948FFADC69CE}" type="sibTrans" cxnId="{939A738C-0BA3-4791-8FBF-D15E875C77FC}">
      <dgm:prSet/>
      <dgm:spPr/>
      <dgm:t>
        <a:bodyPr/>
        <a:lstStyle/>
        <a:p>
          <a:pPr rtl="1"/>
          <a:endParaRPr lang="ar-SA" sz="3600" b="1"/>
        </a:p>
      </dgm:t>
    </dgm:pt>
    <dgm:pt modelId="{39E389DB-D011-4C09-B33D-E7445A3D7A0A}" type="pres">
      <dgm:prSet presAssocID="{28435C10-BFBB-4B4F-8F3A-D0F47BE718B7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F5E40C2-B396-42FA-A245-282A6D80416E}" type="pres">
      <dgm:prSet presAssocID="{753B4E9F-CB1B-4BBC-8BED-6D24E68E385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0E5B28-6133-4974-96BB-DA4AF13564C6}" type="pres">
      <dgm:prSet presAssocID="{D0A9129E-F7B5-4A95-BF4F-5553E52835A0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BE3BF5A1-FC7C-4BB1-BC0A-39207D0053E2}" type="pres">
      <dgm:prSet presAssocID="{D0A9129E-F7B5-4A95-BF4F-5553E52835A0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CD14470-DB6A-4125-BBA3-E3F0B1AD92E7}" type="pres">
      <dgm:prSet presAssocID="{9BAE8A90-31BB-46CC-ADB0-277B1E12D01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22085C-F812-4ADA-BD5F-CB6857DD6C58}" type="pres">
      <dgm:prSet presAssocID="{0A0568ED-13EE-4E15-887E-34346EBCBE1A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0F5E15FC-8C2A-45F5-BAE0-E3E72CEA97AF}" type="pres">
      <dgm:prSet presAssocID="{0A0568ED-13EE-4E15-887E-34346EBCBE1A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5546D28D-4692-487E-982A-CA93F7B9CC52}" type="pres">
      <dgm:prSet presAssocID="{ED1227D8-8B3D-4E61-A702-7A4BC91CD1F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C884436-2AA7-4743-A81F-609A746FAA57}" type="presOf" srcId="{9BAE8A90-31BB-46CC-ADB0-277B1E12D015}" destId="{2CD14470-DB6A-4125-BBA3-E3F0B1AD92E7}" srcOrd="0" destOrd="0" presId="urn:microsoft.com/office/officeart/2005/8/layout/process1"/>
    <dgm:cxn modelId="{6D0C9114-72E4-4CD6-AC3A-584E518C4AA4}" type="presOf" srcId="{D0A9129E-F7B5-4A95-BF4F-5553E52835A0}" destId="{BE3BF5A1-FC7C-4BB1-BC0A-39207D0053E2}" srcOrd="1" destOrd="0" presId="urn:microsoft.com/office/officeart/2005/8/layout/process1"/>
    <dgm:cxn modelId="{9DF4FF93-A6B7-4F73-BCB2-D841911F9FBB}" srcId="{28435C10-BFBB-4B4F-8F3A-D0F47BE718B7}" destId="{753B4E9F-CB1B-4BBC-8BED-6D24E68E385C}" srcOrd="0" destOrd="0" parTransId="{A45DB53C-B660-4EBD-B64E-3614A9DFB752}" sibTransId="{D0A9129E-F7B5-4A95-BF4F-5553E52835A0}"/>
    <dgm:cxn modelId="{2992E354-01BC-41CD-A153-D73C9FA08097}" type="presOf" srcId="{0A0568ED-13EE-4E15-887E-34346EBCBE1A}" destId="{0F5E15FC-8C2A-45F5-BAE0-E3E72CEA97AF}" srcOrd="1" destOrd="0" presId="urn:microsoft.com/office/officeart/2005/8/layout/process1"/>
    <dgm:cxn modelId="{AE6D9CD6-9FD8-4BCE-809F-1F45323C8E10}" type="presOf" srcId="{28435C10-BFBB-4B4F-8F3A-D0F47BE718B7}" destId="{39E389DB-D011-4C09-B33D-E7445A3D7A0A}" srcOrd="0" destOrd="0" presId="urn:microsoft.com/office/officeart/2005/8/layout/process1"/>
    <dgm:cxn modelId="{D52A7A78-3221-4093-B3C2-70C1CC92F37D}" type="presOf" srcId="{D0A9129E-F7B5-4A95-BF4F-5553E52835A0}" destId="{190E5B28-6133-4974-96BB-DA4AF13564C6}" srcOrd="0" destOrd="0" presId="urn:microsoft.com/office/officeart/2005/8/layout/process1"/>
    <dgm:cxn modelId="{D8D2469C-4C3A-430E-8F66-9C18BD86A33C}" type="presOf" srcId="{753B4E9F-CB1B-4BBC-8BED-6D24E68E385C}" destId="{7F5E40C2-B396-42FA-A245-282A6D80416E}" srcOrd="0" destOrd="0" presId="urn:microsoft.com/office/officeart/2005/8/layout/process1"/>
    <dgm:cxn modelId="{B5CDDC4C-1BB8-4FCA-97A8-B2740DC57CFF}" type="presOf" srcId="{ED1227D8-8B3D-4E61-A702-7A4BC91CD1F0}" destId="{5546D28D-4692-487E-982A-CA93F7B9CC52}" srcOrd="0" destOrd="0" presId="urn:microsoft.com/office/officeart/2005/8/layout/process1"/>
    <dgm:cxn modelId="{CD3EB75A-1DFF-4FF6-931E-8D8514BF5ACE}" srcId="{28435C10-BFBB-4B4F-8F3A-D0F47BE718B7}" destId="{9BAE8A90-31BB-46CC-ADB0-277B1E12D015}" srcOrd="1" destOrd="0" parTransId="{F5B31909-DDF9-49A6-A6FB-F6442B69F026}" sibTransId="{0A0568ED-13EE-4E15-887E-34346EBCBE1A}"/>
    <dgm:cxn modelId="{4FDF7FBE-4879-40AE-ABF4-136F949BC9C5}" type="presOf" srcId="{0A0568ED-13EE-4E15-887E-34346EBCBE1A}" destId="{8422085C-F812-4ADA-BD5F-CB6857DD6C58}" srcOrd="0" destOrd="0" presId="urn:microsoft.com/office/officeart/2005/8/layout/process1"/>
    <dgm:cxn modelId="{939A738C-0BA3-4791-8FBF-D15E875C77FC}" srcId="{28435C10-BFBB-4B4F-8F3A-D0F47BE718B7}" destId="{ED1227D8-8B3D-4E61-A702-7A4BC91CD1F0}" srcOrd="2" destOrd="0" parTransId="{88F3CEDF-3742-4ABA-ABD8-BB48644EECDE}" sibTransId="{F2083307-449E-4937-8A04-948FFADC69CE}"/>
    <dgm:cxn modelId="{889C7E49-8C38-4A3B-9700-4D36699EFB68}" type="presParOf" srcId="{39E389DB-D011-4C09-B33D-E7445A3D7A0A}" destId="{7F5E40C2-B396-42FA-A245-282A6D80416E}" srcOrd="0" destOrd="0" presId="urn:microsoft.com/office/officeart/2005/8/layout/process1"/>
    <dgm:cxn modelId="{6D6F9D9F-81A2-48DC-A46B-DEFC1DA1FB81}" type="presParOf" srcId="{39E389DB-D011-4C09-B33D-E7445A3D7A0A}" destId="{190E5B28-6133-4974-96BB-DA4AF13564C6}" srcOrd="1" destOrd="0" presId="urn:microsoft.com/office/officeart/2005/8/layout/process1"/>
    <dgm:cxn modelId="{F95DD77C-3277-4900-BD99-1E13B992C719}" type="presParOf" srcId="{190E5B28-6133-4974-96BB-DA4AF13564C6}" destId="{BE3BF5A1-FC7C-4BB1-BC0A-39207D0053E2}" srcOrd="0" destOrd="0" presId="urn:microsoft.com/office/officeart/2005/8/layout/process1"/>
    <dgm:cxn modelId="{4DEB4E9F-B62C-4770-8EE2-EDE68904DDE8}" type="presParOf" srcId="{39E389DB-D011-4C09-B33D-E7445A3D7A0A}" destId="{2CD14470-DB6A-4125-BBA3-E3F0B1AD92E7}" srcOrd="2" destOrd="0" presId="urn:microsoft.com/office/officeart/2005/8/layout/process1"/>
    <dgm:cxn modelId="{BBFB265E-8D95-4C2D-88E2-7A2917A8C24F}" type="presParOf" srcId="{39E389DB-D011-4C09-B33D-E7445A3D7A0A}" destId="{8422085C-F812-4ADA-BD5F-CB6857DD6C58}" srcOrd="3" destOrd="0" presId="urn:microsoft.com/office/officeart/2005/8/layout/process1"/>
    <dgm:cxn modelId="{4930B59D-9C9C-45B4-A031-BBF5671D89CA}" type="presParOf" srcId="{8422085C-F812-4ADA-BD5F-CB6857DD6C58}" destId="{0F5E15FC-8C2A-45F5-BAE0-E3E72CEA97AF}" srcOrd="0" destOrd="0" presId="urn:microsoft.com/office/officeart/2005/8/layout/process1"/>
    <dgm:cxn modelId="{AF5171EF-6D65-4F35-9267-D4E669142BAC}" type="presParOf" srcId="{39E389DB-D011-4C09-B33D-E7445A3D7A0A}" destId="{5546D28D-4692-487E-982A-CA93F7B9CC52}" srcOrd="4" destOrd="0" presId="urn:microsoft.com/office/officeart/2005/8/layout/process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046FF72-F4F5-474F-B4D0-6E8CB69AD4C4}" type="datetimeFigureOut">
              <a:rPr lang="ar-SA" smtClean="0"/>
              <a:pPr/>
              <a:t>18/03/33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38BEEA5-FB6E-4042-B98E-A0D8C73515B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3.bp.blogspot.com/-CcvhHAicI8o/TY8arEqVaxI/AAAAAAAAABc/weY0cVthKSo/s1600/learntech011.pn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err="1" smtClean="0"/>
              <a:t>عذاري</a:t>
            </a:r>
            <a:r>
              <a:rPr lang="ar-SA" dirty="0" smtClean="0"/>
              <a:t> </a:t>
            </a:r>
            <a:r>
              <a:rPr lang="ar-SA" dirty="0" err="1" smtClean="0"/>
              <a:t>المهنا</a:t>
            </a:r>
            <a:endParaRPr lang="ar-SA" dirty="0" smtClean="0"/>
          </a:p>
          <a:p>
            <a:r>
              <a:rPr lang="ar-SA" dirty="0" smtClean="0"/>
              <a:t>ماجستير في تقنيات التعليم</a:t>
            </a:r>
          </a:p>
          <a:p>
            <a:r>
              <a:rPr lang="en-US" dirty="0" smtClean="0"/>
              <a:t>Athary.almuhanna@gmail.com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تقنيات التعليم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>
                <a:solidFill>
                  <a:schemeClr val="accent1"/>
                </a:solidFill>
              </a:rPr>
              <a:t>اهداف</a:t>
            </a:r>
            <a:r>
              <a:rPr lang="ar-SA" dirty="0" smtClean="0">
                <a:solidFill>
                  <a:schemeClr val="accent1"/>
                </a:solidFill>
              </a:rPr>
              <a:t> المقرر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/>
              <a:t>الإلمام بمفهوم تقنيات التعليم ومراحل تطوره وعلاقته بالمفاهيم </a:t>
            </a:r>
            <a:r>
              <a:rPr lang="ar-SA" sz="2800" dirty="0" err="1" smtClean="0"/>
              <a:t>الاخرى</a:t>
            </a:r>
            <a:endParaRPr lang="ar-SA" sz="2800" dirty="0" smtClean="0"/>
          </a:p>
          <a:p>
            <a:r>
              <a:rPr lang="ar-SA" sz="2800" dirty="0" smtClean="0"/>
              <a:t>مفهوم الوسائل التعليمية وتصنيفاتها.</a:t>
            </a:r>
          </a:p>
          <a:p>
            <a:r>
              <a:rPr lang="ar-SA" sz="2800" dirty="0" smtClean="0"/>
              <a:t>كيفية إنتاج بعض الوسائل التعليمية.</a:t>
            </a:r>
          </a:p>
          <a:p>
            <a:r>
              <a:rPr lang="ar-SA" sz="2800" dirty="0" smtClean="0"/>
              <a:t>أهمية تكنولوجيا التعليم في عملية التعليم والتعلم.</a:t>
            </a:r>
          </a:p>
          <a:p>
            <a:r>
              <a:rPr lang="ar-SA" sz="2800" dirty="0" smtClean="0"/>
              <a:t>التعرف على مفهوم الاتصال التعليمي ومهاراته.</a:t>
            </a:r>
          </a:p>
          <a:p>
            <a:r>
              <a:rPr lang="ar-SA" sz="2800" dirty="0" smtClean="0"/>
              <a:t>مفهوم مستحدثات تقنيات التعليم وخصائصها.</a:t>
            </a:r>
          </a:p>
          <a:p>
            <a:r>
              <a:rPr lang="ar-SA" sz="2800" dirty="0" smtClean="0"/>
              <a:t>تحديد أهمية استخدام الانترنت في التعليم, واستخدام التعلم الالكتروني </a:t>
            </a:r>
            <a:endParaRPr lang="ar-SA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1"/>
                </a:solidFill>
              </a:rPr>
              <a:t>الاتصال التعليمي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600" dirty="0" err="1" smtClean="0"/>
              <a:t>الاهداف</a:t>
            </a:r>
            <a:r>
              <a:rPr lang="ar-SA" sz="3600" dirty="0" smtClean="0"/>
              <a:t>:</a:t>
            </a:r>
          </a:p>
          <a:p>
            <a:r>
              <a:rPr lang="ar-SA" sz="3600" dirty="0" err="1" smtClean="0"/>
              <a:t>ان</a:t>
            </a:r>
            <a:r>
              <a:rPr lang="ar-SA" sz="3600" dirty="0" smtClean="0"/>
              <a:t> تعرف الاتصال والاتصال التعليمي.</a:t>
            </a:r>
          </a:p>
          <a:p>
            <a:r>
              <a:rPr lang="ar-SA" sz="3600" dirty="0" err="1" smtClean="0"/>
              <a:t>ان</a:t>
            </a:r>
            <a:r>
              <a:rPr lang="ar-SA" sz="3600" dirty="0" smtClean="0"/>
              <a:t> تناقش المنظور </a:t>
            </a:r>
            <a:r>
              <a:rPr lang="ar-SA" sz="3600" dirty="0" err="1" smtClean="0"/>
              <a:t>الاسلامي</a:t>
            </a:r>
            <a:r>
              <a:rPr lang="ar-SA" sz="3600" dirty="0" smtClean="0"/>
              <a:t> للاتصال.</a:t>
            </a:r>
          </a:p>
          <a:p>
            <a:r>
              <a:rPr lang="ar-SA" sz="3600" dirty="0" err="1" smtClean="0"/>
              <a:t>ان</a:t>
            </a:r>
            <a:r>
              <a:rPr lang="ar-SA" sz="3600" dirty="0" smtClean="0"/>
              <a:t> تناقش سمات الاتصال من المنظور </a:t>
            </a:r>
            <a:r>
              <a:rPr lang="ar-SA" sz="3600" dirty="0" err="1" smtClean="0"/>
              <a:t>الاسلامي</a:t>
            </a:r>
            <a:r>
              <a:rPr lang="ar-SA" sz="3600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/>
                </a:solidFill>
              </a:rPr>
              <a:t>تعريف الاتصال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في اللغة: مشتق من الفعل  </a:t>
            </a:r>
            <a:r>
              <a:rPr lang="ar-SA" b="1" dirty="0" smtClean="0">
                <a:solidFill>
                  <a:srgbClr val="FF0000"/>
                </a:solidFill>
              </a:rPr>
              <a:t>وصل</a:t>
            </a:r>
            <a:r>
              <a:rPr lang="ar-SA" dirty="0" smtClean="0"/>
              <a:t> , ويقال وصل الشيء أي </a:t>
            </a:r>
            <a:r>
              <a:rPr lang="ar-SA" b="1" dirty="0" smtClean="0">
                <a:solidFill>
                  <a:srgbClr val="FF0000"/>
                </a:solidFill>
              </a:rPr>
              <a:t>بلغه وانتهى </a:t>
            </a:r>
            <a:r>
              <a:rPr lang="ar-SA" b="1" dirty="0" err="1" smtClean="0">
                <a:solidFill>
                  <a:srgbClr val="FF0000"/>
                </a:solidFill>
              </a:rPr>
              <a:t>اليه</a:t>
            </a:r>
            <a:r>
              <a:rPr lang="ar-SA" b="1" dirty="0" smtClean="0">
                <a:solidFill>
                  <a:srgbClr val="FF0000"/>
                </a:solidFill>
              </a:rPr>
              <a:t>.</a:t>
            </a: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وفي اللغتين الانجليزية والفرنسية ترجع </a:t>
            </a:r>
            <a:r>
              <a:rPr lang="ar-SA" dirty="0" err="1" smtClean="0"/>
              <a:t>الى</a:t>
            </a:r>
            <a:r>
              <a:rPr lang="ar-SA" dirty="0" smtClean="0"/>
              <a:t> كلمة  اتصال (</a:t>
            </a:r>
            <a:r>
              <a:rPr lang="en-US" dirty="0" smtClean="0"/>
              <a:t>la communication</a:t>
            </a:r>
            <a:r>
              <a:rPr lang="ar-SA" dirty="0" smtClean="0"/>
              <a:t>) (</a:t>
            </a:r>
            <a:r>
              <a:rPr lang="en-US" dirty="0" err="1" smtClean="0"/>
              <a:t>communiction</a:t>
            </a:r>
            <a:r>
              <a:rPr lang="ar-SA" dirty="0" smtClean="0"/>
              <a:t>) </a:t>
            </a:r>
            <a:r>
              <a:rPr lang="ar-SA" dirty="0" err="1" smtClean="0"/>
              <a:t>الى</a:t>
            </a:r>
            <a:r>
              <a:rPr lang="ar-SA" dirty="0" smtClean="0"/>
              <a:t> الكلمة </a:t>
            </a:r>
            <a:r>
              <a:rPr lang="ar-SA" dirty="0" err="1" smtClean="0"/>
              <a:t>الاتينية</a:t>
            </a:r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( </a:t>
            </a:r>
            <a:r>
              <a:rPr lang="en-US" b="1" dirty="0" err="1" smtClean="0">
                <a:solidFill>
                  <a:srgbClr val="FF0000"/>
                </a:solidFill>
              </a:rPr>
              <a:t>communis</a:t>
            </a:r>
            <a:r>
              <a:rPr lang="ar-SA" b="1" dirty="0" smtClean="0">
                <a:solidFill>
                  <a:srgbClr val="FF0000"/>
                </a:solidFill>
              </a:rPr>
              <a:t>)</a:t>
            </a: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ويعرفه علماء الاجتماع بأنه: </a:t>
            </a:r>
            <a:r>
              <a:rPr lang="ar-SA" b="1" dirty="0" smtClean="0">
                <a:solidFill>
                  <a:srgbClr val="FF0000"/>
                </a:solidFill>
              </a:rPr>
              <a:t>تبادل المعلومات.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/>
                </a:solidFill>
              </a:rPr>
              <a:t>تعريف الاتصال: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sz="3200" dirty="0" smtClean="0"/>
              <a:t>عملية ديناميكية تتم باللغة اللفظية وغير اللفظية بين المرسل والمستقبل لنقل محتوى رسالة معينة من خلال القنوات المناسبة بغرض تحقيق </a:t>
            </a:r>
            <a:r>
              <a:rPr lang="ar-SA" sz="3200" dirty="0" err="1" smtClean="0"/>
              <a:t>اهداف</a:t>
            </a:r>
            <a:r>
              <a:rPr lang="ar-SA" sz="3200" dirty="0" smtClean="0"/>
              <a:t> معينة.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/>
                </a:solidFill>
              </a:rPr>
              <a:t>الاتصال التعليمي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sz="3200" dirty="0" smtClean="0"/>
              <a:t>عملية تفاعل مشتركة بالرموز اللفظية وغير اللفظية بين المعلم والمتعلم حيث يقدم </a:t>
            </a:r>
            <a:r>
              <a:rPr lang="ar-SA" sz="3200" dirty="0" err="1" smtClean="0"/>
              <a:t>الاول</a:t>
            </a:r>
            <a:r>
              <a:rPr lang="ar-SA" sz="3200" dirty="0" smtClean="0"/>
              <a:t> خبرات تعليمية ( معرفية </a:t>
            </a:r>
            <a:r>
              <a:rPr lang="ar-SA" sz="3200" dirty="0" err="1" smtClean="0"/>
              <a:t>ومهارية</a:t>
            </a:r>
            <a:r>
              <a:rPr lang="ar-SA" sz="3200" dirty="0" smtClean="0"/>
              <a:t> ووجدانية) من خلال القنوات المناسبة بغرض تحقيق </a:t>
            </a:r>
            <a:r>
              <a:rPr lang="ar-SA" sz="3200" dirty="0" err="1" smtClean="0"/>
              <a:t>نتاجات</a:t>
            </a:r>
            <a:r>
              <a:rPr lang="ar-SA" sz="3200" dirty="0" smtClean="0"/>
              <a:t> تعليمية مرضية.</a:t>
            </a:r>
            <a:endParaRPr lang="ar-SA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/>
                </a:solidFill>
              </a:rPr>
              <a:t>المنظور </a:t>
            </a:r>
            <a:r>
              <a:rPr lang="ar-SA" dirty="0" err="1" smtClean="0">
                <a:solidFill>
                  <a:schemeClr val="accent1"/>
                </a:solidFill>
              </a:rPr>
              <a:t>الاسلامي</a:t>
            </a:r>
            <a:r>
              <a:rPr lang="ar-SA" dirty="0" smtClean="0">
                <a:solidFill>
                  <a:schemeClr val="accent1"/>
                </a:solidFill>
              </a:rPr>
              <a:t> للاتصال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يأخذ عدة </a:t>
            </a:r>
            <a:r>
              <a:rPr lang="ar-SA" sz="3200" dirty="0" err="1" smtClean="0"/>
              <a:t>اشكال</a:t>
            </a:r>
            <a:r>
              <a:rPr lang="ar-SA" sz="3200" dirty="0" smtClean="0"/>
              <a:t>:</a:t>
            </a:r>
          </a:p>
          <a:p>
            <a:r>
              <a:rPr lang="ar-SA" sz="3200" dirty="0" smtClean="0"/>
              <a:t>الاتصال الروحي </a:t>
            </a:r>
            <a:r>
              <a:rPr lang="ar-SA" sz="3200" dirty="0" err="1" smtClean="0"/>
              <a:t>الالهامي</a:t>
            </a:r>
            <a:r>
              <a:rPr lang="ar-SA" sz="3200" dirty="0" smtClean="0"/>
              <a:t>.</a:t>
            </a:r>
          </a:p>
          <a:p>
            <a:r>
              <a:rPr lang="ar-SA" sz="3200" dirty="0" smtClean="0"/>
              <a:t>الاتصال الروحي العضوي.</a:t>
            </a:r>
          </a:p>
          <a:p>
            <a:r>
              <a:rPr lang="ar-SA" sz="3200" dirty="0" smtClean="0"/>
              <a:t>الاتصال الروحي </a:t>
            </a:r>
            <a:r>
              <a:rPr lang="ar-SA" sz="3200" dirty="0" err="1" smtClean="0"/>
              <a:t>الانساني</a:t>
            </a:r>
            <a:r>
              <a:rPr lang="ar-SA" sz="3200" dirty="0" smtClean="0"/>
              <a:t> ( الجماهيري)</a:t>
            </a:r>
            <a:endParaRPr lang="ar-SA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1"/>
                </a:solidFill>
              </a:rPr>
              <a:t>سمات الاتصال من المنظور </a:t>
            </a:r>
            <a:r>
              <a:rPr lang="ar-SA" dirty="0" err="1" smtClean="0">
                <a:solidFill>
                  <a:schemeClr val="accent1"/>
                </a:solidFill>
              </a:rPr>
              <a:t>الاسلامي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حسن الظن في الاتصال بين المرسل والمستقبل.</a:t>
            </a:r>
          </a:p>
          <a:p>
            <a:r>
              <a:rPr lang="ar-SA" sz="3200" dirty="0" smtClean="0"/>
              <a:t>السرية بالاتصال.</a:t>
            </a:r>
          </a:p>
          <a:p>
            <a:r>
              <a:rPr lang="ar-SA" sz="3200" dirty="0" smtClean="0"/>
              <a:t>القول الحسن والبعد عن القول الباطل </a:t>
            </a:r>
            <a:r>
              <a:rPr lang="ar-SA" sz="3200" dirty="0" err="1" smtClean="0"/>
              <a:t>او</a:t>
            </a:r>
            <a:r>
              <a:rPr lang="ar-SA" sz="3200" dirty="0" smtClean="0"/>
              <a:t> الصمت.</a:t>
            </a:r>
          </a:p>
          <a:p>
            <a:r>
              <a:rPr lang="ar-SA" sz="3200" dirty="0" smtClean="0"/>
              <a:t>الشفافية والتأثر وقوة الاتصال </a:t>
            </a:r>
            <a:r>
              <a:rPr lang="ar-SA" sz="3200" dirty="0" err="1" smtClean="0"/>
              <a:t>الايماني</a:t>
            </a:r>
            <a:r>
              <a:rPr lang="ar-SA" sz="3200" dirty="0" smtClean="0"/>
              <a:t> بين العبد وربه.</a:t>
            </a:r>
          </a:p>
          <a:p>
            <a:r>
              <a:rPr lang="ar-SA" sz="3200" dirty="0" smtClean="0"/>
              <a:t>البعد عن الثرثرة والتكلف في الاتصال.</a:t>
            </a:r>
          </a:p>
          <a:p>
            <a:r>
              <a:rPr lang="ar-SA" sz="3200" dirty="0" err="1" smtClean="0"/>
              <a:t>ان</a:t>
            </a:r>
            <a:r>
              <a:rPr lang="ar-SA" sz="3200" dirty="0" smtClean="0"/>
              <a:t> يخلو الاتصال من السخرية.</a:t>
            </a:r>
          </a:p>
          <a:p>
            <a:r>
              <a:rPr lang="ar-SA" sz="3200" dirty="0" err="1" smtClean="0"/>
              <a:t>ان</a:t>
            </a:r>
            <a:r>
              <a:rPr lang="ar-SA" sz="3200" dirty="0" smtClean="0"/>
              <a:t> يتوفر الصدق وعدم الكذب.</a:t>
            </a:r>
            <a:endParaRPr lang="ar-SA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/>
                </a:solidFill>
              </a:rPr>
              <a:t>المحاضرة الثانية : الاتصال التعليمي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تناقش الطالبة :</a:t>
            </a:r>
          </a:p>
          <a:p>
            <a:r>
              <a:rPr lang="ar-SA" dirty="0" smtClean="0"/>
              <a:t>عناصر عملية الاتصال.</a:t>
            </a:r>
          </a:p>
          <a:p>
            <a:r>
              <a:rPr lang="ar-SA" dirty="0" smtClean="0"/>
              <a:t>نماذج عملية الاتصال التعليمي.</a:t>
            </a:r>
          </a:p>
          <a:p>
            <a:r>
              <a:rPr lang="ar-SA" dirty="0" smtClean="0"/>
              <a:t>خصائص عملية الاتصال.</a:t>
            </a:r>
          </a:p>
          <a:p>
            <a:r>
              <a:rPr lang="ar-SA" dirty="0" smtClean="0"/>
              <a:t>لغات الاتصال التعليمي.</a:t>
            </a:r>
          </a:p>
          <a:p>
            <a:r>
              <a:rPr lang="ar-SA" dirty="0" smtClean="0"/>
              <a:t>العوامل المؤثرة في عملية الاتصال.</a:t>
            </a:r>
          </a:p>
          <a:p>
            <a:r>
              <a:rPr lang="ar-SA" dirty="0" smtClean="0"/>
              <a:t>معوقات الاتصال التعليمي.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عملية الاتصال التعليمي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نموذج الاتصال التعليمي التقليدي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نموذج الاتصال التعليمي الحديث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شكل بيضاوي 5"/>
          <p:cNvSpPr/>
          <p:nvPr/>
        </p:nvSpPr>
        <p:spPr>
          <a:xfrm>
            <a:off x="6500826" y="2571744"/>
            <a:ext cx="1857388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المرسل</a:t>
            </a:r>
          </a:p>
          <a:p>
            <a:pPr algn="ctr"/>
            <a:r>
              <a:rPr lang="ar-SA" sz="2400" dirty="0" smtClean="0"/>
              <a:t>-----------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/>
          </a:p>
        </p:txBody>
      </p:sp>
      <p:sp>
        <p:nvSpPr>
          <p:cNvPr id="7" name="شكل بيضاوي 6"/>
          <p:cNvSpPr/>
          <p:nvPr/>
        </p:nvSpPr>
        <p:spPr>
          <a:xfrm>
            <a:off x="1285852" y="2500306"/>
            <a:ext cx="2286016" cy="2786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المستقبل</a:t>
            </a:r>
          </a:p>
          <a:p>
            <a:pPr algn="ctr"/>
            <a:r>
              <a:rPr lang="ar-SA" sz="2400" dirty="0" smtClean="0"/>
              <a:t>----------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endParaRPr lang="ar-SA" sz="2400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3929058" y="1857364"/>
            <a:ext cx="2071702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الرسالة</a:t>
            </a:r>
          </a:p>
          <a:p>
            <a:pPr algn="ctr"/>
            <a:r>
              <a:rPr lang="ar-SA" sz="2400" dirty="0" smtClean="0"/>
              <a:t>---------------</a:t>
            </a:r>
          </a:p>
          <a:p>
            <a:pPr algn="ctr"/>
            <a:r>
              <a:rPr lang="ar-SA" sz="2400" dirty="0" smtClean="0"/>
              <a:t>الوسيلة</a:t>
            </a:r>
            <a:endParaRPr lang="ar-SA" sz="2400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929058" y="4643446"/>
            <a:ext cx="207170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التغذية الراجعة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500958" y="3429000"/>
            <a:ext cx="92869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/>
                </a:solidFill>
              </a:rPr>
              <a:t>مرسل</a:t>
            </a:r>
          </a:p>
          <a:p>
            <a:r>
              <a:rPr lang="ar-SA" sz="2400" dirty="0" smtClean="0">
                <a:solidFill>
                  <a:schemeClr val="bg2"/>
                </a:solidFill>
              </a:rPr>
              <a:t>تجهيز الرسالة</a:t>
            </a:r>
            <a:endParaRPr lang="ar-SA" sz="2400" dirty="0">
              <a:solidFill>
                <a:schemeClr val="bg2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6429388" y="3571876"/>
            <a:ext cx="100013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/>
                </a:solidFill>
              </a:rPr>
              <a:t>مستقبل</a:t>
            </a:r>
          </a:p>
          <a:p>
            <a:r>
              <a:rPr lang="ar-SA" sz="2000" dirty="0" smtClean="0">
                <a:solidFill>
                  <a:schemeClr val="bg2"/>
                </a:solidFill>
              </a:rPr>
              <a:t>فك رموز الرسالة</a:t>
            </a:r>
            <a:endParaRPr lang="ar-SA" sz="2000" dirty="0">
              <a:solidFill>
                <a:schemeClr val="bg2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357290" y="3714752"/>
            <a:ext cx="92869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/>
                </a:solidFill>
              </a:rPr>
              <a:t>مرسل</a:t>
            </a:r>
          </a:p>
          <a:p>
            <a:r>
              <a:rPr lang="ar-SA" sz="2400" dirty="0" smtClean="0">
                <a:solidFill>
                  <a:schemeClr val="bg2"/>
                </a:solidFill>
              </a:rPr>
              <a:t>تجهيز الرسالة</a:t>
            </a:r>
            <a:endParaRPr lang="ar-SA" sz="2400" dirty="0">
              <a:solidFill>
                <a:schemeClr val="bg2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357422" y="3786190"/>
            <a:ext cx="100013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2"/>
                </a:solidFill>
              </a:rPr>
              <a:t>مستقبل</a:t>
            </a:r>
          </a:p>
          <a:p>
            <a:r>
              <a:rPr lang="ar-SA" sz="2000" dirty="0" smtClean="0">
                <a:solidFill>
                  <a:schemeClr val="bg2"/>
                </a:solidFill>
              </a:rPr>
              <a:t>فك رموز الرسالة</a:t>
            </a:r>
            <a:endParaRPr lang="ar-SA" sz="2000" dirty="0">
              <a:solidFill>
                <a:schemeClr val="bg2"/>
              </a:solidFill>
            </a:endParaRPr>
          </a:p>
        </p:txBody>
      </p:sp>
      <p:sp>
        <p:nvSpPr>
          <p:cNvPr id="14" name="سهم للأسفل 13"/>
          <p:cNvSpPr/>
          <p:nvPr/>
        </p:nvSpPr>
        <p:spPr>
          <a:xfrm rot="8367311">
            <a:off x="6111106" y="2237767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سهم للأسفل 14"/>
          <p:cNvSpPr/>
          <p:nvPr/>
        </p:nvSpPr>
        <p:spPr>
          <a:xfrm rot="19208012">
            <a:off x="3182991" y="4950869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سهم للأسفل 15"/>
          <p:cNvSpPr/>
          <p:nvPr/>
        </p:nvSpPr>
        <p:spPr>
          <a:xfrm rot="14867243">
            <a:off x="6114202" y="4692182"/>
            <a:ext cx="642942" cy="504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سهم للأسفل 16"/>
          <p:cNvSpPr/>
          <p:nvPr/>
        </p:nvSpPr>
        <p:spPr>
          <a:xfrm rot="13864251">
            <a:off x="3110711" y="2237766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2"/>
                </a:solidFill>
              </a:rPr>
              <a:t>المرسل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endParaRPr lang="ar-SA" dirty="0" smtClean="0"/>
          </a:p>
          <a:p>
            <a:r>
              <a:rPr lang="ar-SA" sz="4000" dirty="0" smtClean="0"/>
              <a:t>هو مصدر الرسالة التي يترتب عليها التفاعل في موقف الاتصال</a:t>
            </a:r>
            <a:endParaRPr lang="ar-SA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2"/>
                </a:solidFill>
              </a:rPr>
              <a:t>الرسالة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4000" dirty="0" smtClean="0"/>
          </a:p>
          <a:p>
            <a:r>
              <a:rPr lang="ar-SA" sz="4000" dirty="0" smtClean="0"/>
              <a:t>هي المحتوى أي المعلومات والمفاهيم والمهارات والقيم التي يريد المرسل </a:t>
            </a:r>
            <a:r>
              <a:rPr lang="ar-SA" sz="4000" dirty="0" err="1" smtClean="0"/>
              <a:t>ارسالها</a:t>
            </a:r>
            <a:r>
              <a:rPr lang="ar-SA" sz="4000" dirty="0" smtClean="0"/>
              <a:t> </a:t>
            </a:r>
            <a:r>
              <a:rPr lang="ar-SA" sz="4000" dirty="0" err="1" smtClean="0"/>
              <a:t>الى</a:t>
            </a:r>
            <a:r>
              <a:rPr lang="ar-SA" sz="4000" dirty="0" smtClean="0"/>
              <a:t> المستقبلين لتعديل سلوكهم</a:t>
            </a:r>
            <a:endParaRPr lang="ar-SA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2"/>
                </a:solidFill>
              </a:rPr>
              <a:t>قناة الاتصال </a:t>
            </a:r>
            <a:r>
              <a:rPr lang="ar-SA" dirty="0" err="1" smtClean="0">
                <a:solidFill>
                  <a:schemeClr val="accent2"/>
                </a:solidFill>
              </a:rPr>
              <a:t>او</a:t>
            </a:r>
            <a:r>
              <a:rPr lang="ar-SA" dirty="0" smtClean="0">
                <a:solidFill>
                  <a:schemeClr val="accent2"/>
                </a:solidFill>
              </a:rPr>
              <a:t> الوسيلة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4000" dirty="0" smtClean="0"/>
          </a:p>
          <a:p>
            <a:r>
              <a:rPr lang="ar-SA" sz="4000" dirty="0" smtClean="0"/>
              <a:t>هي </a:t>
            </a:r>
            <a:r>
              <a:rPr lang="ar-SA" sz="4000" dirty="0" err="1" smtClean="0"/>
              <a:t>الاداة</a:t>
            </a:r>
            <a:r>
              <a:rPr lang="ar-SA" sz="4000" dirty="0" smtClean="0"/>
              <a:t> التي تحمل الرسالة من المرسل </a:t>
            </a:r>
            <a:r>
              <a:rPr lang="ar-SA" sz="4000" dirty="0" err="1" smtClean="0"/>
              <a:t>الى</a:t>
            </a:r>
            <a:r>
              <a:rPr lang="ar-SA" sz="4000" dirty="0" smtClean="0"/>
              <a:t> المستقبل مثل الكتب </a:t>
            </a:r>
            <a:r>
              <a:rPr lang="ar-SA" sz="4000" dirty="0" err="1" smtClean="0"/>
              <a:t>والنترنت</a:t>
            </a:r>
            <a:r>
              <a:rPr lang="ar-SA" sz="4000" dirty="0" smtClean="0"/>
              <a:t> والحديث الشفهي</a:t>
            </a:r>
            <a:endParaRPr lang="ar-SA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2"/>
                </a:solidFill>
              </a:rPr>
              <a:t>المستقبل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4000" dirty="0" smtClean="0"/>
          </a:p>
          <a:p>
            <a:r>
              <a:rPr lang="ar-SA" sz="4000" dirty="0" smtClean="0"/>
              <a:t>شخص </a:t>
            </a:r>
            <a:r>
              <a:rPr lang="ar-SA" sz="4000" dirty="0" err="1" smtClean="0"/>
              <a:t>او</a:t>
            </a:r>
            <a:r>
              <a:rPr lang="ar-SA" sz="4000" dirty="0" smtClean="0"/>
              <a:t> مجموعة </a:t>
            </a:r>
            <a:r>
              <a:rPr lang="ar-SA" sz="4000" dirty="0" err="1" smtClean="0"/>
              <a:t>اشخاص</a:t>
            </a:r>
            <a:r>
              <a:rPr lang="ar-SA" sz="4000" dirty="0" smtClean="0"/>
              <a:t> تتلقى الرسالة وتفك رموزها وتحاول فهم محتواها وتتأثر </a:t>
            </a:r>
            <a:r>
              <a:rPr lang="ar-SA" sz="4000" dirty="0" err="1" smtClean="0"/>
              <a:t>بها</a:t>
            </a:r>
            <a:endParaRPr lang="ar-SA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2"/>
                </a:solidFill>
              </a:rPr>
              <a:t>التغذية الراجعة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4000" smtClean="0"/>
          </a:p>
          <a:p>
            <a:r>
              <a:rPr lang="ar-SA" sz="4000" smtClean="0"/>
              <a:t>هي </a:t>
            </a:r>
            <a:r>
              <a:rPr lang="ar-SA" sz="4000" dirty="0" smtClean="0"/>
              <a:t>رد فعل المستقبل على الرسالة.</a:t>
            </a:r>
          </a:p>
          <a:p>
            <a:pPr>
              <a:buNone/>
            </a:pPr>
            <a:r>
              <a:rPr lang="ar-SA" sz="4000" dirty="0" smtClean="0"/>
              <a:t> </a:t>
            </a:r>
            <a:r>
              <a:rPr lang="ar-SA" sz="4000" dirty="0" err="1" smtClean="0"/>
              <a:t>وبها</a:t>
            </a:r>
            <a:r>
              <a:rPr lang="ar-SA" sz="4000" dirty="0" smtClean="0"/>
              <a:t> تغلق دائرة الاتصال </a:t>
            </a:r>
            <a:r>
              <a:rPr lang="ar-SA" sz="4000" dirty="0" err="1" smtClean="0"/>
              <a:t>الاولى</a:t>
            </a:r>
            <a:r>
              <a:rPr lang="ar-SA" sz="4000" dirty="0" smtClean="0"/>
              <a:t> وتفتح الثانية.</a:t>
            </a:r>
            <a:endParaRPr lang="ar-SA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نماذج عملية الاتصال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نموذج </a:t>
            </a:r>
            <a:r>
              <a:rPr lang="ar-SA" dirty="0" err="1" smtClean="0"/>
              <a:t>شانون</a:t>
            </a:r>
            <a:r>
              <a:rPr lang="ar-SA" dirty="0" smtClean="0"/>
              <a:t> </a:t>
            </a:r>
            <a:r>
              <a:rPr lang="ar-SA" dirty="0" err="1" smtClean="0"/>
              <a:t>وويفر</a:t>
            </a:r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143116"/>
            <a:ext cx="6786610" cy="343992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نموذج </a:t>
            </a:r>
            <a:r>
              <a:rPr lang="ar-SA" dirty="0" err="1" smtClean="0"/>
              <a:t>شرام</a:t>
            </a:r>
            <a:endParaRPr lang="ar-SA" dirty="0"/>
          </a:p>
        </p:txBody>
      </p:sp>
      <p:pic>
        <p:nvPicPr>
          <p:cNvPr id="4" name="عنصر نائب للمحتوى 3" descr="4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2976" y="2000240"/>
            <a:ext cx="7072362" cy="381907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نموذج </a:t>
            </a:r>
            <a:r>
              <a:rPr lang="ar-SA" dirty="0" err="1" smtClean="0"/>
              <a:t>لاسويل</a:t>
            </a:r>
            <a:endParaRPr lang="ar-SA" dirty="0"/>
          </a:p>
        </p:txBody>
      </p:sp>
      <p:pic>
        <p:nvPicPr>
          <p:cNvPr id="4" name="عنصر نائب للمحتوى 3" descr="5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4414" y="3714752"/>
            <a:ext cx="7000924" cy="2305055"/>
          </a:xfrm>
        </p:spPr>
      </p:pic>
      <p:pic>
        <p:nvPicPr>
          <p:cNvPr id="5" name="صورة 4" descr="5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1428736"/>
            <a:ext cx="6286544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خصائص عملية الاتصال: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b="1" dirty="0" smtClean="0"/>
              <a:t>. </a:t>
            </a:r>
            <a:r>
              <a:rPr lang="ar-SA" sz="4000" b="1" dirty="0" smtClean="0"/>
              <a:t>الاتصال عملية هادفة.</a:t>
            </a:r>
            <a:r>
              <a:rPr lang="ar-SA" sz="4000" dirty="0" smtClean="0"/>
              <a:t> </a:t>
            </a:r>
            <a:endParaRPr lang="en-US" sz="4000" dirty="0" smtClean="0"/>
          </a:p>
          <a:p>
            <a:r>
              <a:rPr lang="ar-SA" sz="4000" b="1" dirty="0" smtClean="0"/>
              <a:t>.</a:t>
            </a:r>
            <a:r>
              <a:rPr lang="ar-SA" sz="4000" b="1" dirty="0" smtClean="0"/>
              <a:t> الاتصال عملية ديناميكية.</a:t>
            </a:r>
            <a:r>
              <a:rPr lang="ar-SA" sz="4000" dirty="0" smtClean="0"/>
              <a:t> </a:t>
            </a:r>
            <a:endParaRPr lang="en-US" sz="4000" dirty="0" smtClean="0"/>
          </a:p>
          <a:p>
            <a:r>
              <a:rPr lang="ar-SA" sz="4000" b="1" dirty="0" smtClean="0"/>
              <a:t>.</a:t>
            </a:r>
            <a:r>
              <a:rPr lang="ar-SA" sz="4000" b="1" dirty="0" smtClean="0"/>
              <a:t> الاتصال عملية منظمة.</a:t>
            </a:r>
            <a:r>
              <a:rPr lang="ar-SA" sz="4000" dirty="0" smtClean="0"/>
              <a:t> </a:t>
            </a:r>
            <a:endParaRPr lang="en-US" sz="4000" dirty="0" smtClean="0"/>
          </a:p>
          <a:p>
            <a:r>
              <a:rPr lang="ar-SA" sz="4000" b="1" dirty="0" smtClean="0"/>
              <a:t>.</a:t>
            </a:r>
            <a:r>
              <a:rPr lang="ar-SA" sz="4000" b="1" dirty="0" smtClean="0"/>
              <a:t> الاتصال عملية دائرية.</a:t>
            </a:r>
            <a:r>
              <a:rPr lang="ar-SA" sz="4000" dirty="0" smtClean="0"/>
              <a:t> </a:t>
            </a:r>
            <a:endParaRPr lang="en-US" sz="4000" dirty="0" smtClean="0"/>
          </a:p>
          <a:p>
            <a:r>
              <a:rPr lang="ar-SA" sz="4000" b="1" dirty="0" smtClean="0"/>
              <a:t>.</a:t>
            </a:r>
            <a:r>
              <a:rPr lang="ar-SA" sz="4000" b="1" dirty="0" smtClean="0"/>
              <a:t> الاتصال عملية متنوعة.</a:t>
            </a:r>
            <a:r>
              <a:rPr lang="ar-SA" sz="4000" dirty="0" smtClean="0"/>
              <a:t> </a:t>
            </a:r>
            <a:endParaRPr lang="ar-SA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لغات الاتصال التعليمي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اللغة اللفظية: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اللغة غير اللفظية:</a:t>
            </a:r>
            <a:endParaRPr lang="ar-SA" dirty="0"/>
          </a:p>
        </p:txBody>
      </p:sp>
      <p:pic>
        <p:nvPicPr>
          <p:cNvPr id="4" name="صورة 3" descr="af196a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4214818"/>
            <a:ext cx="2571768" cy="2095497"/>
          </a:xfrm>
          <a:prstGeom prst="rect">
            <a:avLst/>
          </a:prstGeom>
        </p:spPr>
      </p:pic>
      <p:pic>
        <p:nvPicPr>
          <p:cNvPr id="5" name="صورة 4" descr="af196a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785926"/>
            <a:ext cx="5429250" cy="20002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3600" dirty="0" smtClean="0"/>
          </a:p>
          <a:p>
            <a:endParaRPr lang="ar-SA" sz="3600" dirty="0" smtClean="0"/>
          </a:p>
          <a:p>
            <a:r>
              <a:rPr lang="ar-SA" sz="3600" dirty="0" smtClean="0"/>
              <a:t>ما الفرق بين المهارة اللغوية ومهارة الاتصال؟</a:t>
            </a:r>
            <a:endParaRPr lang="ar-SA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العوامل المؤثرة في عملية الاتصال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التشويش والضجيج  ( داخلي – خارجي )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الدقة في نقل الرسالة</a:t>
            </a:r>
            <a:endParaRPr lang="ar-SA" dirty="0"/>
          </a:p>
        </p:txBody>
      </p:sp>
      <p:pic>
        <p:nvPicPr>
          <p:cNvPr id="4" name="صورة 3" descr="http://3.bp.blogspot.com/-CcvhHAicI8o/TY8arEqVaxI/AAAAAAAAABc/weY0cVthKSo/s400/learntech011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500306"/>
            <a:ext cx="55721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نشاط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EG" b="1" dirty="0" smtClean="0"/>
              <a:t>. </a:t>
            </a:r>
            <a:r>
              <a:rPr lang="ar-SA" b="1" dirty="0" smtClean="0"/>
              <a:t>ما أهم العوامل التي يمكن أن تؤثر على عملية الاتصال داخل الفصل الدراسي</a:t>
            </a:r>
            <a:r>
              <a:rPr lang="ar-SA" b="1" dirty="0" smtClean="0"/>
              <a:t>؟</a:t>
            </a:r>
          </a:p>
          <a:p>
            <a:endParaRPr lang="ar-SA" b="1" dirty="0" smtClean="0"/>
          </a:p>
          <a:p>
            <a:endParaRPr lang="en-US" dirty="0" smtClean="0"/>
          </a:p>
          <a:p>
            <a:r>
              <a:rPr lang="ar-EG" b="1" dirty="0" smtClean="0"/>
              <a:t>. </a:t>
            </a:r>
            <a:r>
              <a:rPr lang="ar-SA" b="1" dirty="0" smtClean="0"/>
              <a:t>ما أهم العوامل التي يمكن أن تؤثر على عملية الاتصال التي تتم باستخدام المدونات </a:t>
            </a:r>
            <a:r>
              <a:rPr lang="ar-SA" b="1" dirty="0" err="1" smtClean="0"/>
              <a:t>والويكي</a:t>
            </a:r>
            <a:r>
              <a:rPr lang="ar-SA" b="1" dirty="0" smtClean="0"/>
              <a:t>؟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اشكال</a:t>
            </a:r>
            <a:r>
              <a:rPr lang="ar-SA" dirty="0" smtClean="0"/>
              <a:t> الاتصال </a:t>
            </a:r>
            <a:r>
              <a:rPr lang="ar-SA" dirty="0" err="1" smtClean="0"/>
              <a:t>وانواعه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/>
              <a:t>الاتصال </a:t>
            </a:r>
            <a:r>
              <a:rPr lang="ar-SA" sz="4000" dirty="0" err="1" smtClean="0"/>
              <a:t>الاعلى</a:t>
            </a:r>
            <a:endParaRPr lang="ar-SA" sz="4000" dirty="0" smtClean="0"/>
          </a:p>
          <a:p>
            <a:endParaRPr lang="ar-SA" sz="4000" dirty="0" smtClean="0"/>
          </a:p>
          <a:p>
            <a:endParaRPr lang="ar-SA" sz="4000" dirty="0" smtClean="0"/>
          </a:p>
          <a:p>
            <a:endParaRPr lang="ar-SA" sz="4000" dirty="0" smtClean="0"/>
          </a:p>
          <a:p>
            <a:r>
              <a:rPr lang="ar-SA" sz="4000" dirty="0" smtClean="0"/>
              <a:t>الاتصال الذاتي</a:t>
            </a:r>
            <a:endParaRPr lang="ar-SA" sz="4000" dirty="0"/>
          </a:p>
        </p:txBody>
      </p:sp>
      <p:pic>
        <p:nvPicPr>
          <p:cNvPr id="4" name="صورة 3" descr="0278779001327055936-comunica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071942"/>
            <a:ext cx="2857520" cy="2001799"/>
          </a:xfrm>
          <a:prstGeom prst="rect">
            <a:avLst/>
          </a:prstGeom>
        </p:spPr>
      </p:pic>
      <p:pic>
        <p:nvPicPr>
          <p:cNvPr id="5" name="صورة 4" descr="101244324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714488"/>
            <a:ext cx="2214578" cy="22526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اشكال</a:t>
            </a:r>
            <a:r>
              <a:rPr lang="ar-SA" dirty="0" smtClean="0"/>
              <a:t> الاتصال </a:t>
            </a:r>
            <a:r>
              <a:rPr lang="ar-SA" dirty="0" err="1" smtClean="0"/>
              <a:t>وانواعه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ar-SA" sz="4000" dirty="0" smtClean="0"/>
              <a:t>الاتصال الشخصي</a:t>
            </a:r>
          </a:p>
          <a:p>
            <a:endParaRPr lang="ar-SA" sz="4000" dirty="0" smtClean="0"/>
          </a:p>
          <a:p>
            <a:endParaRPr lang="ar-SA" sz="4000" dirty="0" smtClean="0"/>
          </a:p>
          <a:p>
            <a:r>
              <a:rPr lang="ar-SA" sz="4000" dirty="0" smtClean="0"/>
              <a:t>الاتصال الجماعي</a:t>
            </a:r>
            <a:endParaRPr lang="ar-SA" sz="4000" dirty="0"/>
          </a:p>
        </p:txBody>
      </p:sp>
      <p:pic>
        <p:nvPicPr>
          <p:cNvPr id="4" name="صورة 3" descr="af196a03.JPG"/>
          <p:cNvPicPr>
            <a:picLocks noChangeAspect="1"/>
          </p:cNvPicPr>
          <p:nvPr/>
        </p:nvPicPr>
        <p:blipFill>
          <a:blip r:embed="rId2"/>
          <a:srcRect l="46053" t="3000"/>
          <a:stretch>
            <a:fillRect/>
          </a:stretch>
        </p:blipFill>
        <p:spPr>
          <a:xfrm>
            <a:off x="1000100" y="1285860"/>
            <a:ext cx="2928920" cy="2309812"/>
          </a:xfrm>
          <a:prstGeom prst="rect">
            <a:avLst/>
          </a:prstGeom>
        </p:spPr>
      </p:pic>
      <p:pic>
        <p:nvPicPr>
          <p:cNvPr id="5" name="صورة 4" descr="af196a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3929066"/>
            <a:ext cx="2787954" cy="194958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اشكال</a:t>
            </a:r>
            <a:r>
              <a:rPr lang="ar-SA" dirty="0" smtClean="0"/>
              <a:t> الاتصال </a:t>
            </a:r>
            <a:r>
              <a:rPr lang="ar-SA" dirty="0" err="1" smtClean="0"/>
              <a:t>وانواعه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الاتصال الجماهيري:</a:t>
            </a:r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_new_communic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786058"/>
            <a:ext cx="3657600" cy="248716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نشاط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EG" b="1" dirty="0" smtClean="0"/>
              <a:t>. </a:t>
            </a:r>
            <a:r>
              <a:rPr lang="ar-SA" b="1" dirty="0" smtClean="0"/>
              <a:t>أي من الأشكال السابقة تنطبق على عملية الاتصال التي تتم باستخدام المدونات </a:t>
            </a:r>
            <a:r>
              <a:rPr lang="ar-SA" b="1" dirty="0" err="1" smtClean="0"/>
              <a:t>والويكي</a:t>
            </a:r>
            <a:r>
              <a:rPr lang="ar-SA" b="1" dirty="0" smtClean="0"/>
              <a:t>؟</a:t>
            </a:r>
          </a:p>
          <a:p>
            <a:endParaRPr lang="en-US" dirty="0" smtClean="0"/>
          </a:p>
          <a:p>
            <a:r>
              <a:rPr lang="ar-SA" b="1" dirty="0" smtClean="0"/>
              <a:t>. </a:t>
            </a:r>
            <a:r>
              <a:rPr lang="ar-SA" b="1" dirty="0" smtClean="0"/>
              <a:t>اقترحي أشكالاً أخرى لعملية الاتصال التي تتم باستخدام المدونات </a:t>
            </a:r>
            <a:r>
              <a:rPr lang="ar-SA" b="1" dirty="0" err="1" smtClean="0"/>
              <a:t>والويكي</a:t>
            </a:r>
            <a:r>
              <a:rPr lang="ar-SA" b="1" dirty="0" smtClean="0"/>
              <a:t>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معوقات الاتصال التعليمي</a:t>
            </a:r>
            <a:endParaRPr lang="ar-SA" dirty="0"/>
          </a:p>
        </p:txBody>
      </p:sp>
      <p:pic>
        <p:nvPicPr>
          <p:cNvPr id="4" name="عنصر نائب للمحتوى 3" descr="Noise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14898" y="1705940"/>
            <a:ext cx="6200374" cy="431385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معوقات الاتصال التعليمي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EG" b="1" dirty="0" smtClean="0"/>
              <a:t>استخدام </a:t>
            </a:r>
            <a:r>
              <a:rPr lang="ar-EG" b="1" dirty="0" smtClean="0"/>
              <a:t>المعلم الطريقة </a:t>
            </a:r>
            <a:r>
              <a:rPr lang="ar-EG" b="1" dirty="0" smtClean="0"/>
              <a:t>التقليدية</a:t>
            </a:r>
            <a:endParaRPr lang="ar-SA" b="1" dirty="0" smtClean="0"/>
          </a:p>
          <a:p>
            <a:r>
              <a:rPr lang="ar-SA" b="1" dirty="0" smtClean="0"/>
              <a:t>عدم مراعاة الفروق الفردية</a:t>
            </a:r>
          </a:p>
          <a:p>
            <a:r>
              <a:rPr lang="ar-SA" b="1" dirty="0" smtClean="0"/>
              <a:t>شرود ذهن التلاميذ.</a:t>
            </a:r>
          </a:p>
          <a:p>
            <a:r>
              <a:rPr lang="ar-SA" b="1" dirty="0" smtClean="0"/>
              <a:t>الظروف الفيزيقية للفصل.</a:t>
            </a:r>
          </a:p>
          <a:p>
            <a:r>
              <a:rPr lang="ar-SA" b="1" dirty="0" smtClean="0"/>
              <a:t>عدم كفاية المعلم </a:t>
            </a:r>
            <a:r>
              <a:rPr lang="ar-SA" b="1" dirty="0" err="1" smtClean="0"/>
              <a:t>الاكاديمية</a:t>
            </a:r>
            <a:endParaRPr lang="ar-SA" b="1" dirty="0" smtClean="0"/>
          </a:p>
          <a:p>
            <a:r>
              <a:rPr lang="ar-SA" b="1" dirty="0" smtClean="0"/>
              <a:t>عدم كفاية المعلم المهنية</a:t>
            </a:r>
          </a:p>
          <a:p>
            <a:r>
              <a:rPr lang="ar-SA" b="1" dirty="0" smtClean="0"/>
              <a:t>وجود </a:t>
            </a:r>
            <a:r>
              <a:rPr lang="ar-SA" b="1" dirty="0" err="1" smtClean="0"/>
              <a:t>اعاقات</a:t>
            </a:r>
            <a:r>
              <a:rPr lang="ar-SA" b="1" dirty="0" smtClean="0"/>
              <a:t> لدى التلاميذ.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207</TotalTime>
  <Words>560</Words>
  <Application>Microsoft Office PowerPoint</Application>
  <PresentationFormat>عرض على الشاشة (3:4)‏</PresentationFormat>
  <Paragraphs>161</Paragraphs>
  <Slides>31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موازنة</vt:lpstr>
      <vt:lpstr>تقنيات التعليم</vt:lpstr>
      <vt:lpstr>اهداف المقرر</vt:lpstr>
      <vt:lpstr>الاتصال التعليمي</vt:lpstr>
      <vt:lpstr>تعريف الاتصال</vt:lpstr>
      <vt:lpstr>تعريف الاتصال:</vt:lpstr>
      <vt:lpstr>الاتصال التعليمي</vt:lpstr>
      <vt:lpstr>المنظور الاسلامي للاتصال</vt:lpstr>
      <vt:lpstr>سمات الاتصال من المنظور الاسلامي</vt:lpstr>
      <vt:lpstr>المحاضرة الثانية : الاتصال التعليمي</vt:lpstr>
      <vt:lpstr>عناصر عملية الاتصال التعليمي</vt:lpstr>
      <vt:lpstr>نموذج الاتصال التعليمي التقليدي</vt:lpstr>
      <vt:lpstr>نموذج الاتصال التعليمي الحديث</vt:lpstr>
      <vt:lpstr>المرسل</vt:lpstr>
      <vt:lpstr>الرسالة</vt:lpstr>
      <vt:lpstr>قناة الاتصال او الوسيلة</vt:lpstr>
      <vt:lpstr>المستقبل</vt:lpstr>
      <vt:lpstr>التغذية الراجعة</vt:lpstr>
      <vt:lpstr>نماذج عملية الاتصال</vt:lpstr>
      <vt:lpstr>نموذج شرام</vt:lpstr>
      <vt:lpstr>نموذج لاسويل</vt:lpstr>
      <vt:lpstr>خصائص عملية الاتصال:</vt:lpstr>
      <vt:lpstr>لغات الاتصال التعليمي</vt:lpstr>
      <vt:lpstr>الشريحة 23</vt:lpstr>
      <vt:lpstr>العوامل المؤثرة في عملية الاتصال</vt:lpstr>
      <vt:lpstr>نشاط</vt:lpstr>
      <vt:lpstr>اشكال الاتصال وانواعه</vt:lpstr>
      <vt:lpstr>اشكال الاتصال وانواعه</vt:lpstr>
      <vt:lpstr>اشكال الاتصال وانواعه</vt:lpstr>
      <vt:lpstr>نشاط</vt:lpstr>
      <vt:lpstr>معوقات الاتصال التعليمي</vt:lpstr>
      <vt:lpstr>معوقات الاتصال التعليمي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تقنيات التعليم</dc:title>
  <dc:creator>sony</dc:creator>
  <cp:lastModifiedBy>sony</cp:lastModifiedBy>
  <cp:revision>28</cp:revision>
  <dcterms:created xsi:type="dcterms:W3CDTF">2012-02-03T05:48:50Z</dcterms:created>
  <dcterms:modified xsi:type="dcterms:W3CDTF">2012-02-10T07:28:43Z</dcterms:modified>
</cp:coreProperties>
</file>